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handoutMasterIdLst>
    <p:handoutMasterId r:id="rId32"/>
  </p:handoutMasterIdLst>
  <p:sldIdLst>
    <p:sldId id="257" r:id="rId2"/>
    <p:sldId id="269" r:id="rId3"/>
    <p:sldId id="268" r:id="rId4"/>
    <p:sldId id="265" r:id="rId5"/>
    <p:sldId id="267" r:id="rId6"/>
    <p:sldId id="272" r:id="rId7"/>
    <p:sldId id="275" r:id="rId8"/>
    <p:sldId id="258" r:id="rId9"/>
    <p:sldId id="279" r:id="rId10"/>
    <p:sldId id="302" r:id="rId11"/>
    <p:sldId id="289" r:id="rId12"/>
    <p:sldId id="276" r:id="rId13"/>
    <p:sldId id="287" r:id="rId14"/>
    <p:sldId id="301" r:id="rId15"/>
    <p:sldId id="277" r:id="rId16"/>
    <p:sldId id="300" r:id="rId17"/>
    <p:sldId id="296" r:id="rId18"/>
    <p:sldId id="297" r:id="rId19"/>
    <p:sldId id="295" r:id="rId20"/>
    <p:sldId id="304" r:id="rId21"/>
    <p:sldId id="299" r:id="rId22"/>
    <p:sldId id="278" r:id="rId23"/>
    <p:sldId id="281" r:id="rId24"/>
    <p:sldId id="282" r:id="rId25"/>
    <p:sldId id="283" r:id="rId26"/>
    <p:sldId id="284" r:id="rId27"/>
    <p:sldId id="305" r:id="rId28"/>
    <p:sldId id="306" r:id="rId29"/>
    <p:sldId id="292" r:id="rId30"/>
  </p:sldIdLst>
  <p:sldSz cx="9144000" cy="6858000" type="screen4x3"/>
  <p:notesSz cx="6858000" cy="9144000"/>
  <p:defaultTextStyle>
    <a:defPPr>
      <a:defRPr lang="fr-FR"/>
    </a:defPPr>
    <a:lvl1pPr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715">
          <p15:clr>
            <a:srgbClr val="A4A3A4"/>
          </p15:clr>
        </p15:guide>
        <p15:guide id="2" orient="horz" pos="1200">
          <p15:clr>
            <a:srgbClr val="A4A3A4"/>
          </p15:clr>
        </p15:guide>
        <p15:guide id="3" orient="horz" pos="2160">
          <p15:clr>
            <a:srgbClr val="A4A3A4"/>
          </p15:clr>
        </p15:guide>
        <p15:guide id="4" pos="1437">
          <p15:clr>
            <a:srgbClr val="A4A3A4"/>
          </p15:clr>
        </p15:guide>
        <p15:guide id="5" pos="2419">
          <p15:clr>
            <a:srgbClr val="A4A3A4"/>
          </p15:clr>
        </p15:guide>
        <p15:guide id="6" pos="5515">
          <p15:clr>
            <a:srgbClr val="A4A3A4"/>
          </p15:clr>
        </p15:guide>
        <p15:guide id="7" pos="1310">
          <p15:clr>
            <a:srgbClr val="A4A3A4"/>
          </p15:clr>
        </p15:guide>
        <p15:guide id="8" pos="254">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3522D90-5ABF-A215-CA45-A3CFF5C8F4FE}" name="CLT/LHE" initials="CLT/LHE" userId="CLT/LHE"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606612E-0C4F-470B-B12E-02983100D25D}" v="1" dt="2025-03-25T15:23:35.53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882"/>
    <p:restoredTop sz="96327" autoAdjust="0"/>
  </p:normalViewPr>
  <p:slideViewPr>
    <p:cSldViewPr snapToGrid="0" snapToObjects="1">
      <p:cViewPr varScale="1">
        <p:scale>
          <a:sx n="59" d="100"/>
          <a:sy n="59" d="100"/>
        </p:scale>
        <p:origin x="72" y="624"/>
      </p:cViewPr>
      <p:guideLst>
        <p:guide orient="horz" pos="715"/>
        <p:guide orient="horz" pos="1200"/>
        <p:guide orient="horz" pos="2160"/>
        <p:guide pos="1437"/>
        <p:guide pos="2419"/>
        <p:guide pos="5515"/>
        <p:guide pos="1310"/>
        <p:guide pos="254"/>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38"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30B8418C-23C7-48C9-FF5B-5E77789AEE7C}"/>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fr-FR"/>
          </a:p>
        </p:txBody>
      </p:sp>
      <p:sp>
        <p:nvSpPr>
          <p:cNvPr id="3" name="Espace réservé de la date 2">
            <a:extLst>
              <a:ext uri="{FF2B5EF4-FFF2-40B4-BE49-F238E27FC236}">
                <a16:creationId xmlns:a16="http://schemas.microsoft.com/office/drawing/2014/main" id="{A7E49A65-3CB2-FA88-5593-06EC1ADFBF38}"/>
              </a:ext>
            </a:extLst>
          </p:cNvPr>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58C6BADB-02A4-E040-BA41-0DAC50EE5058}" type="datetimeFigureOut">
              <a:rPr lang="fr-FR"/>
              <a:pPr>
                <a:defRPr/>
              </a:pPr>
              <a:t>25/03/2025</a:t>
            </a:fld>
            <a:endParaRPr lang="fr-FR"/>
          </a:p>
        </p:txBody>
      </p:sp>
      <p:sp>
        <p:nvSpPr>
          <p:cNvPr id="4" name="Espace réservé du pied de page 3">
            <a:extLst>
              <a:ext uri="{FF2B5EF4-FFF2-40B4-BE49-F238E27FC236}">
                <a16:creationId xmlns:a16="http://schemas.microsoft.com/office/drawing/2014/main" id="{B887E9B0-5B82-089A-FFAF-11DE49A8055F}"/>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fr-FR"/>
          </a:p>
        </p:txBody>
      </p:sp>
      <p:sp>
        <p:nvSpPr>
          <p:cNvPr id="5" name="Espace réservé du numéro de diapositive 4">
            <a:extLst>
              <a:ext uri="{FF2B5EF4-FFF2-40B4-BE49-F238E27FC236}">
                <a16:creationId xmlns:a16="http://schemas.microsoft.com/office/drawing/2014/main" id="{8CD6EB4E-4E61-B897-8147-623E9551C1A2}"/>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A784DAFD-D6F1-7947-A96B-5E64E1A5D5D9}" type="slidenum">
              <a:rPr lang="fr-FR" altLang="pt-PT"/>
              <a:pPr>
                <a:defRPr/>
              </a:pPr>
              <a:t>‹#›</a:t>
            </a:fld>
            <a:endParaRPr lang="fr-FR" altLang="pt-PT"/>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9FC9FF3C-5774-38E8-5B6E-7ADAB62C5163}"/>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fr-FR"/>
          </a:p>
        </p:txBody>
      </p:sp>
      <p:sp>
        <p:nvSpPr>
          <p:cNvPr id="3" name="Espace réservé de la date 2">
            <a:extLst>
              <a:ext uri="{FF2B5EF4-FFF2-40B4-BE49-F238E27FC236}">
                <a16:creationId xmlns:a16="http://schemas.microsoft.com/office/drawing/2014/main" id="{8EF08430-57B2-2F78-3404-FD1F44C9DF1D}"/>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E6EE7B9D-709C-1540-8E23-2E7DF9ACC5FA}" type="datetimeFigureOut">
              <a:rPr lang="fr-FR"/>
              <a:pPr>
                <a:defRPr/>
              </a:pPr>
              <a:t>25/03/2025</a:t>
            </a:fld>
            <a:endParaRPr lang="fr-FR"/>
          </a:p>
        </p:txBody>
      </p:sp>
      <p:sp>
        <p:nvSpPr>
          <p:cNvPr id="4" name="Espace réservé de l'image des diapositives 3">
            <a:extLst>
              <a:ext uri="{FF2B5EF4-FFF2-40B4-BE49-F238E27FC236}">
                <a16:creationId xmlns:a16="http://schemas.microsoft.com/office/drawing/2014/main" id="{25B65124-7BC7-D1ED-A012-4E60D91FFDDC}"/>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commentaires 4">
            <a:extLst>
              <a:ext uri="{FF2B5EF4-FFF2-40B4-BE49-F238E27FC236}">
                <a16:creationId xmlns:a16="http://schemas.microsoft.com/office/drawing/2014/main" id="{C69B3736-EA44-326B-B386-C380C2599794}"/>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a:extLst>
              <a:ext uri="{FF2B5EF4-FFF2-40B4-BE49-F238E27FC236}">
                <a16:creationId xmlns:a16="http://schemas.microsoft.com/office/drawing/2014/main" id="{DB265C19-94DB-9B8B-558C-62A41F26EDFE}"/>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fr-FR"/>
          </a:p>
        </p:txBody>
      </p:sp>
      <p:sp>
        <p:nvSpPr>
          <p:cNvPr id="7" name="Espace réservé du numéro de diapositive 6">
            <a:extLst>
              <a:ext uri="{FF2B5EF4-FFF2-40B4-BE49-F238E27FC236}">
                <a16:creationId xmlns:a16="http://schemas.microsoft.com/office/drawing/2014/main" id="{69D9B98C-8F6E-E508-6CA3-606A26FB0CFC}"/>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B01BAC5F-668B-D24A-B6FB-EAACE32393BD}" type="slidenum">
              <a:rPr lang="fr-FR" altLang="pt-PT"/>
              <a:pPr>
                <a:defRPr/>
              </a:pPr>
              <a:t>‹#›</a:t>
            </a:fld>
            <a:endParaRPr lang="fr-FR" altLang="pt-PT"/>
          </a:p>
        </p:txBody>
      </p:sp>
    </p:spTree>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p:spTree>
      <p:nvGrpSpPr>
        <p:cNvPr id="1" name=""/>
        <p:cNvGrpSpPr/>
        <p:nvPr/>
      </p:nvGrpSpPr>
      <p:grpSpPr>
        <a:xfrm>
          <a:off x="0" y="0"/>
          <a:ext cx="0" cy="0"/>
          <a:chOff x="0" y="0"/>
          <a:chExt cx="0" cy="0"/>
        </a:xfrm>
      </p:grpSpPr>
      <p:sp>
        <p:nvSpPr>
          <p:cNvPr id="4" name="Rectangle 14">
            <a:extLst>
              <a:ext uri="{FF2B5EF4-FFF2-40B4-BE49-F238E27FC236}">
                <a16:creationId xmlns:a16="http://schemas.microsoft.com/office/drawing/2014/main" id="{471A2ADE-7AFE-ACA8-AD1D-AE164A4B3862}"/>
              </a:ext>
            </a:extLst>
          </p:cNvPr>
          <p:cNvSpPr/>
          <p:nvPr userDrawn="1"/>
        </p:nvSpPr>
        <p:spPr>
          <a:xfrm>
            <a:off x="0" y="0"/>
            <a:ext cx="6477000" cy="686276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FFF10B"/>
              </a:solidFill>
            </a:endParaRPr>
          </a:p>
        </p:txBody>
      </p:sp>
      <p:pic>
        <p:nvPicPr>
          <p:cNvPr id="5" name="Picture 7">
            <a:extLst>
              <a:ext uri="{FF2B5EF4-FFF2-40B4-BE49-F238E27FC236}">
                <a16:creationId xmlns:a16="http://schemas.microsoft.com/office/drawing/2014/main" id="{829F7C01-D18F-17A8-D939-E701EFDC3CC3}"/>
              </a:ext>
            </a:extLst>
          </p:cNvPr>
          <p:cNvPicPr>
            <a:picLocks noChangeAspect="1"/>
          </p:cNvPicPr>
          <p:nvPr userDrawn="1"/>
        </p:nvPicPr>
        <p:blipFill>
          <a:blip r:embed="rId2"/>
          <a:srcRect/>
          <a:stretch/>
        </p:blipFill>
        <p:spPr bwMode="auto">
          <a:xfrm>
            <a:off x="381000" y="276640"/>
            <a:ext cx="1168346" cy="980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9">
            <a:extLst>
              <a:ext uri="{FF2B5EF4-FFF2-40B4-BE49-F238E27FC236}">
                <a16:creationId xmlns:a16="http://schemas.microsoft.com/office/drawing/2014/main" id="{DF287DE1-C030-0F1F-3479-CFA84CD88D36}"/>
              </a:ext>
            </a:extLst>
          </p:cNvPr>
          <p:cNvCxnSpPr/>
          <p:nvPr userDrawn="1"/>
        </p:nvCxnSpPr>
        <p:spPr>
          <a:xfrm>
            <a:off x="381000" y="1371600"/>
            <a:ext cx="5715000" cy="1588"/>
          </a:xfrm>
          <a:prstGeom prst="line">
            <a:avLst/>
          </a:prstGeom>
          <a:ln w="2540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 name="Titre 1"/>
          <p:cNvSpPr>
            <a:spLocks noGrp="1"/>
          </p:cNvSpPr>
          <p:nvPr>
            <p:ph type="ctrTitle"/>
          </p:nvPr>
        </p:nvSpPr>
        <p:spPr>
          <a:xfrm>
            <a:off x="381000" y="1692000"/>
            <a:ext cx="5715000" cy="1169551"/>
          </a:xfrm>
        </p:spPr>
        <p:txBody>
          <a:bodyPr/>
          <a:lstStyle>
            <a:lvl1pPr algn="l">
              <a:defRPr sz="3800" b="1"/>
            </a:lvl1pPr>
          </a:lstStyle>
          <a:p>
            <a:r>
              <a:rPr lang="fr-FR" dirty="0"/>
              <a:t>Cliquez et modifiez le titre</a:t>
            </a:r>
          </a:p>
        </p:txBody>
      </p:sp>
      <p:sp>
        <p:nvSpPr>
          <p:cNvPr id="3" name="Sous-titre 2"/>
          <p:cNvSpPr>
            <a:spLocks noGrp="1"/>
          </p:cNvSpPr>
          <p:nvPr>
            <p:ph type="subTitle" idx="1"/>
          </p:nvPr>
        </p:nvSpPr>
        <p:spPr>
          <a:xfrm>
            <a:off x="381000" y="4212000"/>
            <a:ext cx="5715000" cy="1665272"/>
          </a:xfrm>
        </p:spPr>
        <p:txBody>
          <a:bodyPr>
            <a:norm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Cliquez pour modifier le style des sous-titres du masque</a:t>
            </a:r>
          </a:p>
        </p:txBody>
      </p:sp>
      <p:sp>
        <p:nvSpPr>
          <p:cNvPr id="9" name="Espace réservé pour une image  10"/>
          <p:cNvSpPr>
            <a:spLocks noGrp="1"/>
          </p:cNvSpPr>
          <p:nvPr>
            <p:ph type="pic" sz="quarter" idx="10"/>
          </p:nvPr>
        </p:nvSpPr>
        <p:spPr>
          <a:xfrm>
            <a:off x="6478200" y="0"/>
            <a:ext cx="2667600" cy="6858000"/>
          </a:xfrm>
        </p:spPr>
        <p:txBody>
          <a:bodyPr rtlCol="0"/>
          <a:lstStyle/>
          <a:p>
            <a:pPr lvl="0"/>
            <a:endParaRPr lang="fr-FR" noProof="0" dirty="0"/>
          </a:p>
        </p:txBody>
      </p:sp>
    </p:spTree>
    <p:extLst>
      <p:ext uri="{BB962C8B-B14F-4D97-AF65-F5344CB8AC3E}">
        <p14:creationId xmlns:p14="http://schemas.microsoft.com/office/powerpoint/2010/main" val="37547910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idx="1"/>
          </p:nvPr>
        </p:nvSpPr>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pied de page 3">
            <a:extLst>
              <a:ext uri="{FF2B5EF4-FFF2-40B4-BE49-F238E27FC236}">
                <a16:creationId xmlns:a16="http://schemas.microsoft.com/office/drawing/2014/main" id="{5BAF89FF-46B5-9DA7-D10E-77B7FD26D769}"/>
              </a:ext>
            </a:extLst>
          </p:cNvPr>
          <p:cNvSpPr>
            <a:spLocks noGrp="1"/>
          </p:cNvSpPr>
          <p:nvPr>
            <p:ph type="ftr" sz="quarter" idx="10"/>
          </p:nvPr>
        </p:nvSpPr>
        <p:spPr/>
        <p:txBody>
          <a:bodyPr/>
          <a:lstStyle>
            <a:lvl1pPr>
              <a:defRPr/>
            </a:lvl1pPr>
          </a:lstStyle>
          <a:p>
            <a:pPr>
              <a:defRPr/>
            </a:pPr>
            <a:r>
              <a:rPr lang="fr-FR"/>
              <a:t>© All Rights Reserved: UNESCO/ ICH</a:t>
            </a:r>
            <a:endParaRPr lang="fr-FR" dirty="0"/>
          </a:p>
        </p:txBody>
      </p:sp>
    </p:spTree>
    <p:extLst>
      <p:ext uri="{BB962C8B-B14F-4D97-AF65-F5344CB8AC3E}">
        <p14:creationId xmlns:p14="http://schemas.microsoft.com/office/powerpoint/2010/main" val="17865437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cxnSp>
        <p:nvCxnSpPr>
          <p:cNvPr id="4" name="Straight Connector 8">
            <a:extLst>
              <a:ext uri="{FF2B5EF4-FFF2-40B4-BE49-F238E27FC236}">
                <a16:creationId xmlns:a16="http://schemas.microsoft.com/office/drawing/2014/main" id="{D2705646-2E08-B535-AD38-953B57CFB751}"/>
              </a:ext>
            </a:extLst>
          </p:cNvPr>
          <p:cNvCxnSpPr/>
          <p:nvPr userDrawn="1"/>
        </p:nvCxnSpPr>
        <p:spPr>
          <a:xfrm>
            <a:off x="2286000" y="228600"/>
            <a:ext cx="6477000" cy="1588"/>
          </a:xfrm>
          <a:prstGeom prst="line">
            <a:avLst/>
          </a:prstGeom>
          <a:ln w="254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 name="Straight Connector 13">
            <a:extLst>
              <a:ext uri="{FF2B5EF4-FFF2-40B4-BE49-F238E27FC236}">
                <a16:creationId xmlns:a16="http://schemas.microsoft.com/office/drawing/2014/main" id="{3809EF17-4C78-C7C8-01C2-921DD56BEF40}"/>
              </a:ext>
            </a:extLst>
          </p:cNvPr>
          <p:cNvCxnSpPr/>
          <p:nvPr userDrawn="1"/>
        </p:nvCxnSpPr>
        <p:spPr>
          <a:xfrm flipV="1">
            <a:off x="406400" y="228600"/>
            <a:ext cx="1676400" cy="0"/>
          </a:xfrm>
          <a:prstGeom prst="line">
            <a:avLst/>
          </a:prstGeom>
          <a:ln w="254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 name="Titre 1"/>
          <p:cNvSpPr>
            <a:spLocks noGrp="1"/>
          </p:cNvSpPr>
          <p:nvPr>
            <p:ph type="title"/>
          </p:nvPr>
        </p:nvSpPr>
        <p:spPr>
          <a:xfrm>
            <a:off x="2285998" y="375262"/>
            <a:ext cx="6476999" cy="1846659"/>
          </a:xfrm>
        </p:spPr>
        <p:txBody>
          <a:bodyPr/>
          <a:lstStyle>
            <a:lvl1pPr algn="l">
              <a:defRPr sz="6000" b="1" cap="none"/>
            </a:lvl1pPr>
          </a:lstStyle>
          <a:p>
            <a:r>
              <a:rPr lang="fr-FR" dirty="0"/>
              <a:t>Cliquez et modifiez le titre</a:t>
            </a:r>
          </a:p>
        </p:txBody>
      </p:sp>
      <p:sp>
        <p:nvSpPr>
          <p:cNvPr id="3" name="Espace réservé du texte 2"/>
          <p:cNvSpPr>
            <a:spLocks noGrp="1"/>
          </p:cNvSpPr>
          <p:nvPr>
            <p:ph type="body" idx="1"/>
          </p:nvPr>
        </p:nvSpPr>
        <p:spPr>
          <a:xfrm>
            <a:off x="2282824" y="2427807"/>
            <a:ext cx="6480173" cy="1118255"/>
          </a:xfrm>
        </p:spPr>
        <p:txBody>
          <a:bodyPr/>
          <a:lstStyle>
            <a:lvl1pPr marL="0" indent="0">
              <a:buNone/>
              <a:defRPr sz="4000" b="0">
                <a:solidFill>
                  <a:srgbClr val="00000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dirty="0"/>
              <a:t>Cliquez pour modifier les styles du texte du masque</a:t>
            </a:r>
          </a:p>
        </p:txBody>
      </p:sp>
      <p:sp>
        <p:nvSpPr>
          <p:cNvPr id="6" name="Espace réservé du pied de page 3">
            <a:extLst>
              <a:ext uri="{FF2B5EF4-FFF2-40B4-BE49-F238E27FC236}">
                <a16:creationId xmlns:a16="http://schemas.microsoft.com/office/drawing/2014/main" id="{9FB7EEDE-196C-599D-11EF-6BE406C9C438}"/>
              </a:ext>
            </a:extLst>
          </p:cNvPr>
          <p:cNvSpPr>
            <a:spLocks noGrp="1"/>
          </p:cNvSpPr>
          <p:nvPr>
            <p:ph type="ftr" sz="quarter" idx="10"/>
          </p:nvPr>
        </p:nvSpPr>
        <p:spPr/>
        <p:txBody>
          <a:bodyPr/>
          <a:lstStyle>
            <a:lvl1pPr>
              <a:defRPr/>
            </a:lvl1pPr>
          </a:lstStyle>
          <a:p>
            <a:pPr>
              <a:defRPr/>
            </a:pPr>
            <a:r>
              <a:rPr lang="fr-FR"/>
              <a:t>© All Rights Reserved: UNESCO/ ICH</a:t>
            </a:r>
            <a:endParaRPr lang="fr-FR" dirty="0"/>
          </a:p>
        </p:txBody>
      </p:sp>
    </p:spTree>
    <p:extLst>
      <p:ext uri="{BB962C8B-B14F-4D97-AF65-F5344CB8AC3E}">
        <p14:creationId xmlns:p14="http://schemas.microsoft.com/office/powerpoint/2010/main" val="1463243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mage et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4" name="Espace réservé du contenu 3"/>
          <p:cNvSpPr>
            <a:spLocks noGrp="1"/>
          </p:cNvSpPr>
          <p:nvPr>
            <p:ph sz="half" idx="2"/>
          </p:nvPr>
        </p:nvSpPr>
        <p:spPr>
          <a:xfrm>
            <a:off x="3600000" y="1836000"/>
            <a:ext cx="5162998" cy="4217600"/>
          </a:xfrm>
        </p:spPr>
        <p:txBody>
          <a:bodyPr/>
          <a:lstStyle>
            <a:lvl1pPr>
              <a:defRPr sz="2800"/>
            </a:lvl1pPr>
            <a:lvl2pPr>
              <a:defRPr sz="2800"/>
            </a:lvl2pPr>
            <a:lvl3pPr>
              <a:defRPr sz="2800"/>
            </a:lvl3pPr>
            <a:lvl4pPr>
              <a:defRPr sz="2400"/>
            </a:lvl4pPr>
            <a:lvl5pPr>
              <a:defRPr sz="2000"/>
            </a:lvl5pPr>
            <a:lvl6pPr>
              <a:defRPr sz="1800"/>
            </a:lvl6pPr>
            <a:lvl7pPr>
              <a:defRPr sz="1800"/>
            </a:lvl7pPr>
            <a:lvl8pPr>
              <a:defRPr sz="1800"/>
            </a:lvl8pPr>
            <a:lvl9pPr>
              <a:defRPr sz="18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9" name="Espace réservé pour une image  8"/>
          <p:cNvSpPr>
            <a:spLocks noGrp="1"/>
          </p:cNvSpPr>
          <p:nvPr>
            <p:ph type="pic" sz="quarter" idx="10"/>
          </p:nvPr>
        </p:nvSpPr>
        <p:spPr>
          <a:xfrm>
            <a:off x="416560" y="1908000"/>
            <a:ext cx="2880000" cy="3672206"/>
          </a:xfrm>
        </p:spPr>
        <p:txBody>
          <a:bodyPr rtlCol="0"/>
          <a:lstStyle/>
          <a:p>
            <a:pPr lvl="0"/>
            <a:endParaRPr lang="fr-FR" noProof="0" dirty="0"/>
          </a:p>
        </p:txBody>
      </p:sp>
      <p:sp>
        <p:nvSpPr>
          <p:cNvPr id="11" name="Espace réservé du contenu 10"/>
          <p:cNvSpPr>
            <a:spLocks noGrp="1"/>
          </p:cNvSpPr>
          <p:nvPr>
            <p:ph sz="quarter" idx="11"/>
          </p:nvPr>
        </p:nvSpPr>
        <p:spPr>
          <a:xfrm>
            <a:off x="416560" y="5647094"/>
            <a:ext cx="2879725" cy="234000"/>
          </a:xfrm>
        </p:spPr>
        <p:txBody>
          <a:bodyPr anchor="ctr">
            <a:noAutofit/>
          </a:bodyPr>
          <a:lstStyle>
            <a:lvl1pPr marL="0" indent="0">
              <a:lnSpc>
                <a:spcPct val="100000"/>
              </a:lnSpc>
              <a:spcBef>
                <a:spcPts val="0"/>
              </a:spcBef>
              <a:buFontTx/>
              <a:buNone/>
              <a:defRPr sz="800" b="0">
                <a:solidFill>
                  <a:schemeClr val="tx1"/>
                </a:solidFill>
              </a:defRPr>
            </a:lvl1pPr>
            <a:lvl2pPr marL="0" indent="0">
              <a:lnSpc>
                <a:spcPct val="100000"/>
              </a:lnSpc>
              <a:spcBef>
                <a:spcPts val="0"/>
              </a:spcBef>
              <a:buFontTx/>
              <a:buNone/>
              <a:defRPr sz="800">
                <a:solidFill>
                  <a:schemeClr val="tx1"/>
                </a:solidFill>
              </a:defRPr>
            </a:lvl2pPr>
            <a:lvl3pPr marL="0" indent="0">
              <a:lnSpc>
                <a:spcPct val="100000"/>
              </a:lnSpc>
              <a:spcBef>
                <a:spcPts val="0"/>
              </a:spcBef>
              <a:buFontTx/>
              <a:buNone/>
              <a:defRPr sz="800">
                <a:solidFill>
                  <a:schemeClr val="tx1"/>
                </a:solidFill>
              </a:defRPr>
            </a:lvl3pPr>
            <a:lvl4pPr marL="0" indent="0">
              <a:lnSpc>
                <a:spcPct val="100000"/>
              </a:lnSpc>
              <a:spcBef>
                <a:spcPts val="0"/>
              </a:spcBef>
              <a:buFontTx/>
              <a:buNone/>
              <a:defRPr sz="800">
                <a:solidFill>
                  <a:schemeClr val="tx1"/>
                </a:solidFill>
              </a:defRPr>
            </a:lvl4pPr>
            <a:lvl5pPr marL="0" indent="0">
              <a:lnSpc>
                <a:spcPct val="100000"/>
              </a:lnSpc>
              <a:spcBef>
                <a:spcPts val="0"/>
              </a:spcBef>
              <a:buFontTx/>
              <a:buNone/>
              <a:defRPr sz="800">
                <a:solidFill>
                  <a:schemeClr val="tx1"/>
                </a:solidFill>
              </a:defRPr>
            </a:lvl5pPr>
          </a:lstStyle>
          <a:p>
            <a:pPr lvl="0"/>
            <a:r>
              <a:rPr lang="fr-FR" dirty="0"/>
              <a:t>Cliquez pour modifier les styles du texte du masque</a:t>
            </a:r>
          </a:p>
        </p:txBody>
      </p:sp>
      <p:sp>
        <p:nvSpPr>
          <p:cNvPr id="3" name="Espace réservé du pied de page 3">
            <a:extLst>
              <a:ext uri="{FF2B5EF4-FFF2-40B4-BE49-F238E27FC236}">
                <a16:creationId xmlns:a16="http://schemas.microsoft.com/office/drawing/2014/main" id="{2AA8368B-E05C-C2F1-0CF4-79E22A2F534D}"/>
              </a:ext>
            </a:extLst>
          </p:cNvPr>
          <p:cNvSpPr>
            <a:spLocks noGrp="1"/>
          </p:cNvSpPr>
          <p:nvPr>
            <p:ph type="ftr" sz="quarter" idx="12"/>
          </p:nvPr>
        </p:nvSpPr>
        <p:spPr/>
        <p:txBody>
          <a:bodyPr/>
          <a:lstStyle>
            <a:lvl1pPr>
              <a:defRPr/>
            </a:lvl1pPr>
          </a:lstStyle>
          <a:p>
            <a:pPr>
              <a:defRPr/>
            </a:pPr>
            <a:r>
              <a:rPr lang="fr-FR"/>
              <a:t>© All Rights Reserved: UNESCO/ ICH</a:t>
            </a:r>
            <a:endParaRPr lang="fr-FR" dirty="0"/>
          </a:p>
        </p:txBody>
      </p:sp>
    </p:spTree>
    <p:extLst>
      <p:ext uri="{BB962C8B-B14F-4D97-AF65-F5344CB8AC3E}">
        <p14:creationId xmlns:p14="http://schemas.microsoft.com/office/powerpoint/2010/main" val="7004338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et modifiez le titre</a:t>
            </a:r>
          </a:p>
        </p:txBody>
      </p:sp>
      <p:sp>
        <p:nvSpPr>
          <p:cNvPr id="11" name="Espace réservé pour une image  10"/>
          <p:cNvSpPr>
            <a:spLocks noGrp="1"/>
          </p:cNvSpPr>
          <p:nvPr>
            <p:ph type="pic" sz="quarter" idx="10"/>
          </p:nvPr>
        </p:nvSpPr>
        <p:spPr>
          <a:xfrm>
            <a:off x="2282825" y="1908001"/>
            <a:ext cx="6480175" cy="4248960"/>
          </a:xfrm>
        </p:spPr>
        <p:txBody>
          <a:bodyPr rtlCol="0"/>
          <a:lstStyle/>
          <a:p>
            <a:pPr lvl="0"/>
            <a:endParaRPr lang="fr-FR" noProof="0" dirty="0"/>
          </a:p>
        </p:txBody>
      </p:sp>
      <p:sp>
        <p:nvSpPr>
          <p:cNvPr id="13" name="Espace réservé du contenu 12"/>
          <p:cNvSpPr>
            <a:spLocks noGrp="1"/>
          </p:cNvSpPr>
          <p:nvPr>
            <p:ph sz="quarter" idx="11"/>
          </p:nvPr>
        </p:nvSpPr>
        <p:spPr>
          <a:xfrm>
            <a:off x="2282825" y="6156325"/>
            <a:ext cx="6480175" cy="234000"/>
          </a:xfrm>
        </p:spPr>
        <p:txBody>
          <a:bodyPr anchor="ctr">
            <a:noAutofit/>
          </a:bodyPr>
          <a:lstStyle>
            <a:lvl1pPr marL="0" indent="0">
              <a:lnSpc>
                <a:spcPct val="100000"/>
              </a:lnSpc>
              <a:spcBef>
                <a:spcPts val="0"/>
              </a:spcBef>
              <a:buFontTx/>
              <a:buNone/>
              <a:defRPr sz="800" b="0">
                <a:solidFill>
                  <a:srgbClr val="000000"/>
                </a:solidFill>
              </a:defRPr>
            </a:lvl1pPr>
            <a:lvl2pPr marL="0" indent="0">
              <a:lnSpc>
                <a:spcPct val="100000"/>
              </a:lnSpc>
              <a:spcBef>
                <a:spcPts val="0"/>
              </a:spcBef>
              <a:buFontTx/>
              <a:buNone/>
              <a:defRPr sz="800">
                <a:solidFill>
                  <a:srgbClr val="000000"/>
                </a:solidFill>
              </a:defRPr>
            </a:lvl2pPr>
            <a:lvl3pPr marL="0">
              <a:lnSpc>
                <a:spcPct val="100000"/>
              </a:lnSpc>
              <a:spcBef>
                <a:spcPts val="0"/>
              </a:spcBef>
              <a:buFontTx/>
              <a:buNone/>
              <a:defRPr sz="800">
                <a:solidFill>
                  <a:srgbClr val="000000"/>
                </a:solidFill>
              </a:defRPr>
            </a:lvl3pPr>
            <a:lvl4pPr marL="0" indent="0">
              <a:lnSpc>
                <a:spcPct val="100000"/>
              </a:lnSpc>
              <a:spcBef>
                <a:spcPts val="0"/>
              </a:spcBef>
              <a:buFontTx/>
              <a:buNone/>
              <a:defRPr sz="800">
                <a:solidFill>
                  <a:srgbClr val="000000"/>
                </a:solidFill>
              </a:defRPr>
            </a:lvl4pPr>
            <a:lvl5pPr marL="0">
              <a:lnSpc>
                <a:spcPct val="100000"/>
              </a:lnSpc>
              <a:spcBef>
                <a:spcPts val="0"/>
              </a:spcBef>
              <a:buFontTx/>
              <a:buNone/>
              <a:defRPr sz="800">
                <a:solidFill>
                  <a:srgbClr val="000000"/>
                </a:solidFill>
              </a:defRPr>
            </a:lvl5pPr>
          </a:lstStyle>
          <a:p>
            <a:pPr lvl="0"/>
            <a:r>
              <a:rPr lang="fr-FR" dirty="0"/>
              <a:t>Cliquez pour modifier les styles du texte du masque</a:t>
            </a:r>
          </a:p>
        </p:txBody>
      </p:sp>
      <p:sp>
        <p:nvSpPr>
          <p:cNvPr id="3" name="Espace réservé du pied de page 3">
            <a:extLst>
              <a:ext uri="{FF2B5EF4-FFF2-40B4-BE49-F238E27FC236}">
                <a16:creationId xmlns:a16="http://schemas.microsoft.com/office/drawing/2014/main" id="{1393EE6B-D498-3E80-02E9-335B877635AD}"/>
              </a:ext>
            </a:extLst>
          </p:cNvPr>
          <p:cNvSpPr>
            <a:spLocks noGrp="1"/>
          </p:cNvSpPr>
          <p:nvPr>
            <p:ph type="ftr" sz="quarter" idx="12"/>
          </p:nvPr>
        </p:nvSpPr>
        <p:spPr/>
        <p:txBody>
          <a:bodyPr/>
          <a:lstStyle>
            <a:lvl1pPr>
              <a:defRPr/>
            </a:lvl1pPr>
          </a:lstStyle>
          <a:p>
            <a:pPr>
              <a:defRPr/>
            </a:pPr>
            <a:r>
              <a:rPr lang="fr-FR"/>
              <a:t>© All Rights Reserved: UNESCO/ ICH</a:t>
            </a:r>
            <a:endParaRPr lang="fr-FR" dirty="0"/>
          </a:p>
        </p:txBody>
      </p:sp>
    </p:spTree>
    <p:extLst>
      <p:ext uri="{BB962C8B-B14F-4D97-AF65-F5344CB8AC3E}">
        <p14:creationId xmlns:p14="http://schemas.microsoft.com/office/powerpoint/2010/main" val="36429205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pied de page 3">
            <a:extLst>
              <a:ext uri="{FF2B5EF4-FFF2-40B4-BE49-F238E27FC236}">
                <a16:creationId xmlns:a16="http://schemas.microsoft.com/office/drawing/2014/main" id="{9D764006-1D76-C161-CDEB-2C65F9611E9A}"/>
              </a:ext>
            </a:extLst>
          </p:cNvPr>
          <p:cNvSpPr>
            <a:spLocks noGrp="1"/>
          </p:cNvSpPr>
          <p:nvPr>
            <p:ph type="ftr" sz="quarter" idx="10"/>
          </p:nvPr>
        </p:nvSpPr>
        <p:spPr/>
        <p:txBody>
          <a:bodyPr/>
          <a:lstStyle>
            <a:lvl1pPr>
              <a:defRPr/>
            </a:lvl1pPr>
          </a:lstStyle>
          <a:p>
            <a:pPr>
              <a:defRPr/>
            </a:pPr>
            <a:r>
              <a:rPr lang="fr-FR"/>
              <a:t>© All Rights Reserved: UNESCO/ ICH</a:t>
            </a:r>
            <a:endParaRPr lang="fr-FR" dirty="0"/>
          </a:p>
        </p:txBody>
      </p:sp>
    </p:spTree>
    <p:extLst>
      <p:ext uri="{BB962C8B-B14F-4D97-AF65-F5344CB8AC3E}">
        <p14:creationId xmlns:p14="http://schemas.microsoft.com/office/powerpoint/2010/main" val="7417184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u pied de page 3">
            <a:extLst>
              <a:ext uri="{FF2B5EF4-FFF2-40B4-BE49-F238E27FC236}">
                <a16:creationId xmlns:a16="http://schemas.microsoft.com/office/drawing/2014/main" id="{5664377A-5FDC-FFE3-CF75-DA0324F6073B}"/>
              </a:ext>
            </a:extLst>
          </p:cNvPr>
          <p:cNvSpPr>
            <a:spLocks noGrp="1"/>
          </p:cNvSpPr>
          <p:nvPr>
            <p:ph type="ftr" sz="quarter" idx="10"/>
          </p:nvPr>
        </p:nvSpPr>
        <p:spPr/>
        <p:txBody>
          <a:bodyPr/>
          <a:lstStyle>
            <a:lvl1pPr>
              <a:defRPr/>
            </a:lvl1pPr>
          </a:lstStyle>
          <a:p>
            <a:pPr>
              <a:defRPr/>
            </a:pPr>
            <a:r>
              <a:rPr lang="fr-FR"/>
              <a:t>© All Rights Reserved: UNESCO/ ICH</a:t>
            </a:r>
            <a:endParaRPr lang="fr-FR" dirty="0"/>
          </a:p>
        </p:txBody>
      </p:sp>
    </p:spTree>
    <p:extLst>
      <p:ext uri="{BB962C8B-B14F-4D97-AF65-F5344CB8AC3E}">
        <p14:creationId xmlns:p14="http://schemas.microsoft.com/office/powerpoint/2010/main" val="448408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61B6AB81-452E-D512-100A-FFFC9F7DB7CE}"/>
              </a:ext>
            </a:extLst>
          </p:cNvPr>
          <p:cNvSpPr/>
          <p:nvPr userDrawn="1"/>
        </p:nvSpPr>
        <p:spPr>
          <a:xfrm>
            <a:off x="0" y="0"/>
            <a:ext cx="228600" cy="686276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FFF10B"/>
              </a:solidFill>
            </a:endParaRPr>
          </a:p>
        </p:txBody>
      </p:sp>
      <p:pic>
        <p:nvPicPr>
          <p:cNvPr id="1027" name="Picture 6">
            <a:extLst>
              <a:ext uri="{FF2B5EF4-FFF2-40B4-BE49-F238E27FC236}">
                <a16:creationId xmlns:a16="http://schemas.microsoft.com/office/drawing/2014/main" id="{C0503C51-F2D6-1780-2ABE-2ADA6869D75D}"/>
              </a:ext>
            </a:extLst>
          </p:cNvPr>
          <p:cNvPicPr>
            <a:picLocks noChangeAspect="1"/>
          </p:cNvPicPr>
          <p:nvPr userDrawn="1"/>
        </p:nvPicPr>
        <p:blipFill>
          <a:blip r:embed="rId9"/>
          <a:srcRect/>
          <a:stretch/>
        </p:blipFill>
        <p:spPr bwMode="auto">
          <a:xfrm>
            <a:off x="516024" y="457200"/>
            <a:ext cx="99836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8" name="Straight Connector 8">
            <a:extLst>
              <a:ext uri="{FF2B5EF4-FFF2-40B4-BE49-F238E27FC236}">
                <a16:creationId xmlns:a16="http://schemas.microsoft.com/office/drawing/2014/main" id="{0AABB8CB-3CF7-4C3C-D45A-D4B0C9662389}"/>
              </a:ext>
            </a:extLst>
          </p:cNvPr>
          <p:cNvCxnSpPr/>
          <p:nvPr userDrawn="1"/>
        </p:nvCxnSpPr>
        <p:spPr>
          <a:xfrm>
            <a:off x="2286000" y="228600"/>
            <a:ext cx="6477000" cy="1588"/>
          </a:xfrm>
          <a:prstGeom prst="line">
            <a:avLst/>
          </a:prstGeom>
          <a:ln w="254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9" name="Straight Connector 11">
            <a:extLst>
              <a:ext uri="{FF2B5EF4-FFF2-40B4-BE49-F238E27FC236}">
                <a16:creationId xmlns:a16="http://schemas.microsoft.com/office/drawing/2014/main" id="{8C3B2CBC-BEC9-701C-1094-95A33C65A7CF}"/>
              </a:ext>
            </a:extLst>
          </p:cNvPr>
          <p:cNvCxnSpPr/>
          <p:nvPr userDrawn="1"/>
        </p:nvCxnSpPr>
        <p:spPr>
          <a:xfrm>
            <a:off x="2286000" y="6629400"/>
            <a:ext cx="6477000" cy="1588"/>
          </a:xfrm>
          <a:prstGeom prst="line">
            <a:avLst/>
          </a:prstGeom>
          <a:ln w="254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0" name="Straight Connector 13">
            <a:extLst>
              <a:ext uri="{FF2B5EF4-FFF2-40B4-BE49-F238E27FC236}">
                <a16:creationId xmlns:a16="http://schemas.microsoft.com/office/drawing/2014/main" id="{2A5235FB-A052-E816-3C64-00EF259705BE}"/>
              </a:ext>
            </a:extLst>
          </p:cNvPr>
          <p:cNvCxnSpPr/>
          <p:nvPr userDrawn="1"/>
        </p:nvCxnSpPr>
        <p:spPr>
          <a:xfrm flipV="1">
            <a:off x="406400" y="228600"/>
            <a:ext cx="1676400" cy="0"/>
          </a:xfrm>
          <a:prstGeom prst="line">
            <a:avLst/>
          </a:prstGeom>
          <a:ln w="254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1" name="Rectangle 20">
            <a:extLst>
              <a:ext uri="{FF2B5EF4-FFF2-40B4-BE49-F238E27FC236}">
                <a16:creationId xmlns:a16="http://schemas.microsoft.com/office/drawing/2014/main" id="{B9AA9DEB-1D66-29FB-A6F4-421245A423F0}"/>
              </a:ext>
            </a:extLst>
          </p:cNvPr>
          <p:cNvSpPr/>
          <p:nvPr userDrawn="1"/>
        </p:nvSpPr>
        <p:spPr>
          <a:xfrm>
            <a:off x="8915400" y="0"/>
            <a:ext cx="228600" cy="686276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FFF10B"/>
              </a:solidFill>
            </a:endParaRPr>
          </a:p>
        </p:txBody>
      </p:sp>
      <p:sp>
        <p:nvSpPr>
          <p:cNvPr id="1032" name="Espace réservé du titre 1">
            <a:extLst>
              <a:ext uri="{FF2B5EF4-FFF2-40B4-BE49-F238E27FC236}">
                <a16:creationId xmlns:a16="http://schemas.microsoft.com/office/drawing/2014/main" id="{275D8A9A-5F29-BC0C-6AF3-D30006D32229}"/>
              </a:ext>
            </a:extLst>
          </p:cNvPr>
          <p:cNvSpPr>
            <a:spLocks noGrp="1"/>
          </p:cNvSpPr>
          <p:nvPr>
            <p:ph type="title"/>
          </p:nvPr>
        </p:nvSpPr>
        <p:spPr bwMode="auto">
          <a:xfrm>
            <a:off x="2282825" y="417513"/>
            <a:ext cx="648017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fr-FR" altLang="fr-FR"/>
              <a:t>Cliquez et modifiez le titre</a:t>
            </a:r>
          </a:p>
        </p:txBody>
      </p:sp>
      <p:sp>
        <p:nvSpPr>
          <p:cNvPr id="1033" name="Espace réservé du texte 2">
            <a:extLst>
              <a:ext uri="{FF2B5EF4-FFF2-40B4-BE49-F238E27FC236}">
                <a16:creationId xmlns:a16="http://schemas.microsoft.com/office/drawing/2014/main" id="{1B4C8D7D-4A5B-7674-A414-66F2D9414D9F}"/>
              </a:ext>
            </a:extLst>
          </p:cNvPr>
          <p:cNvSpPr>
            <a:spLocks noGrp="1"/>
          </p:cNvSpPr>
          <p:nvPr>
            <p:ph type="body" idx="1"/>
          </p:nvPr>
        </p:nvSpPr>
        <p:spPr bwMode="auto">
          <a:xfrm>
            <a:off x="2282825" y="2016125"/>
            <a:ext cx="6480175" cy="277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fr-FR" altLang="fr-FR"/>
              <a:t>Cliquez pour 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cxnSp>
        <p:nvCxnSpPr>
          <p:cNvPr id="13" name="Straight Connector 17">
            <a:extLst>
              <a:ext uri="{FF2B5EF4-FFF2-40B4-BE49-F238E27FC236}">
                <a16:creationId xmlns:a16="http://schemas.microsoft.com/office/drawing/2014/main" id="{24A972EA-1974-ABA7-D4C4-51861C30D2E3}"/>
              </a:ext>
            </a:extLst>
          </p:cNvPr>
          <p:cNvCxnSpPr/>
          <p:nvPr userDrawn="1"/>
        </p:nvCxnSpPr>
        <p:spPr>
          <a:xfrm flipV="1">
            <a:off x="406400" y="6629400"/>
            <a:ext cx="1676400" cy="0"/>
          </a:xfrm>
          <a:prstGeom prst="line">
            <a:avLst/>
          </a:prstGeom>
          <a:ln w="254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035" name="ZoneTexte 13">
            <a:extLst>
              <a:ext uri="{FF2B5EF4-FFF2-40B4-BE49-F238E27FC236}">
                <a16:creationId xmlns:a16="http://schemas.microsoft.com/office/drawing/2014/main" id="{895DD057-6C5A-D976-1F5D-64964C5A148F}"/>
              </a:ext>
            </a:extLst>
          </p:cNvPr>
          <p:cNvSpPr txBox="1">
            <a:spLocks noChangeArrowheads="1"/>
          </p:cNvSpPr>
          <p:nvPr userDrawn="1"/>
        </p:nvSpPr>
        <p:spPr bwMode="auto">
          <a:xfrm>
            <a:off x="406400" y="6338888"/>
            <a:ext cx="1041400" cy="215900"/>
          </a:xfrm>
          <a:prstGeom prst="rect">
            <a:avLst/>
          </a:prstGeom>
          <a:noFill/>
          <a:ln>
            <a:noFill/>
          </a:ln>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fld id="{D89FA4CE-A91F-BC48-8EAE-39C2384A9686}" type="slidenum">
              <a:rPr lang="fr-FR" altLang="pt-PT" sz="1400" b="1" smtClean="0">
                <a:solidFill>
                  <a:schemeClr val="accent1"/>
                </a:solidFill>
              </a:rPr>
              <a:pPr eaLnBrk="1" hangingPunct="1">
                <a:defRPr/>
              </a:pPr>
              <a:t>‹#›</a:t>
            </a:fld>
            <a:endParaRPr lang="fr-FR" altLang="pt-PT" sz="1400" b="1">
              <a:solidFill>
                <a:schemeClr val="accent1"/>
              </a:solidFill>
            </a:endParaRPr>
          </a:p>
        </p:txBody>
      </p:sp>
      <p:sp>
        <p:nvSpPr>
          <p:cNvPr id="4" name="Espace réservé du pied de page 3">
            <a:extLst>
              <a:ext uri="{FF2B5EF4-FFF2-40B4-BE49-F238E27FC236}">
                <a16:creationId xmlns:a16="http://schemas.microsoft.com/office/drawing/2014/main" id="{886557F5-60CE-30E5-A7EC-787621943972}"/>
              </a:ext>
            </a:extLst>
          </p:cNvPr>
          <p:cNvSpPr>
            <a:spLocks noGrp="1"/>
          </p:cNvSpPr>
          <p:nvPr>
            <p:ph type="ftr" sz="quarter" idx="3"/>
          </p:nvPr>
        </p:nvSpPr>
        <p:spPr>
          <a:xfrm>
            <a:off x="406400" y="6689725"/>
            <a:ext cx="1676400" cy="166688"/>
          </a:xfrm>
          <a:prstGeom prst="rect">
            <a:avLst/>
          </a:prstGeom>
        </p:spPr>
        <p:txBody>
          <a:bodyPr vert="horz" lIns="0" tIns="0" rIns="0" bIns="0" rtlCol="0" anchor="t" anchorCtr="0"/>
          <a:lstStyle>
            <a:lvl1pPr algn="l" eaLnBrk="1" fontAlgn="auto" hangingPunct="1">
              <a:spcBef>
                <a:spcPts val="0"/>
              </a:spcBef>
              <a:spcAft>
                <a:spcPts val="0"/>
              </a:spcAft>
              <a:defRPr sz="600">
                <a:solidFill>
                  <a:srgbClr val="000000"/>
                </a:solidFill>
                <a:latin typeface="+mn-lt"/>
              </a:defRPr>
            </a:lvl1pPr>
          </a:lstStyle>
          <a:p>
            <a:pPr>
              <a:defRPr/>
            </a:pPr>
            <a:r>
              <a:rPr lang="fr-FR"/>
              <a:t>© All Rights Reserved: UNESCO/ ICH</a:t>
            </a:r>
            <a:endParaRPr lang="fr-FR" dirty="0"/>
          </a:p>
        </p:txBody>
      </p:sp>
    </p:spTree>
  </p:cSld>
  <p:clrMap bg1="lt1" tx1="dk1" bg2="lt2" tx2="dk2" accent1="accent1" accent2="accent2" accent3="accent3" accent4="accent4" accent5="accent5" accent6="accent6" hlink="hlink" folHlink="folHlink"/>
  <p:sldLayoutIdLst>
    <p:sldLayoutId id="2147483852" r:id="rId1"/>
    <p:sldLayoutId id="2147483847" r:id="rId2"/>
    <p:sldLayoutId id="2147483853" r:id="rId3"/>
    <p:sldLayoutId id="2147483848" r:id="rId4"/>
    <p:sldLayoutId id="2147483849" r:id="rId5"/>
    <p:sldLayoutId id="2147483850" r:id="rId6"/>
    <p:sldLayoutId id="2147483851" r:id="rId7"/>
  </p:sldLayoutIdLst>
  <p:hf sldNum="0" hdr="0" dt="0"/>
  <p:txStyles>
    <p:titleStyle>
      <a:lvl1pPr algn="l" defTabSz="457200" rtl="0" eaLnBrk="0" fontAlgn="base" hangingPunct="0">
        <a:spcBef>
          <a:spcPct val="0"/>
        </a:spcBef>
        <a:spcAft>
          <a:spcPct val="0"/>
        </a:spcAft>
        <a:defRPr sz="3200" b="1" kern="1200">
          <a:solidFill>
            <a:schemeClr val="tx1"/>
          </a:solidFill>
          <a:latin typeface="+mj-lt"/>
          <a:ea typeface="+mj-ea"/>
          <a:cs typeface="+mj-cs"/>
        </a:defRPr>
      </a:lvl1pPr>
      <a:lvl2pPr algn="l" defTabSz="457200" rtl="0" eaLnBrk="0" fontAlgn="base" hangingPunct="0">
        <a:spcBef>
          <a:spcPct val="0"/>
        </a:spcBef>
        <a:spcAft>
          <a:spcPct val="0"/>
        </a:spcAft>
        <a:defRPr sz="3200" b="1">
          <a:solidFill>
            <a:schemeClr val="tx1"/>
          </a:solidFill>
          <a:latin typeface="Arial" pitchFamily="34" charset="0"/>
        </a:defRPr>
      </a:lvl2pPr>
      <a:lvl3pPr algn="l" defTabSz="457200" rtl="0" eaLnBrk="0" fontAlgn="base" hangingPunct="0">
        <a:spcBef>
          <a:spcPct val="0"/>
        </a:spcBef>
        <a:spcAft>
          <a:spcPct val="0"/>
        </a:spcAft>
        <a:defRPr sz="3200" b="1">
          <a:solidFill>
            <a:schemeClr val="tx1"/>
          </a:solidFill>
          <a:latin typeface="Arial" pitchFamily="34" charset="0"/>
        </a:defRPr>
      </a:lvl3pPr>
      <a:lvl4pPr algn="l" defTabSz="457200" rtl="0" eaLnBrk="0" fontAlgn="base" hangingPunct="0">
        <a:spcBef>
          <a:spcPct val="0"/>
        </a:spcBef>
        <a:spcAft>
          <a:spcPct val="0"/>
        </a:spcAft>
        <a:defRPr sz="3200" b="1">
          <a:solidFill>
            <a:schemeClr val="tx1"/>
          </a:solidFill>
          <a:latin typeface="Arial" pitchFamily="34" charset="0"/>
        </a:defRPr>
      </a:lvl4pPr>
      <a:lvl5pPr algn="l" defTabSz="457200" rtl="0" eaLnBrk="0" fontAlgn="base" hangingPunct="0">
        <a:spcBef>
          <a:spcPct val="0"/>
        </a:spcBef>
        <a:spcAft>
          <a:spcPct val="0"/>
        </a:spcAft>
        <a:defRPr sz="3200" b="1">
          <a:solidFill>
            <a:schemeClr val="tx1"/>
          </a:solidFill>
          <a:latin typeface="Arial" pitchFamily="34" charset="0"/>
        </a:defRPr>
      </a:lvl5pPr>
      <a:lvl6pPr marL="457200" algn="l" defTabSz="457200" rtl="0" fontAlgn="base">
        <a:spcBef>
          <a:spcPct val="0"/>
        </a:spcBef>
        <a:spcAft>
          <a:spcPct val="0"/>
        </a:spcAft>
        <a:defRPr sz="3200" b="1">
          <a:solidFill>
            <a:schemeClr val="tx1"/>
          </a:solidFill>
          <a:latin typeface="Arial" pitchFamily="34" charset="0"/>
        </a:defRPr>
      </a:lvl6pPr>
      <a:lvl7pPr marL="914400" algn="l" defTabSz="457200" rtl="0" fontAlgn="base">
        <a:spcBef>
          <a:spcPct val="0"/>
        </a:spcBef>
        <a:spcAft>
          <a:spcPct val="0"/>
        </a:spcAft>
        <a:defRPr sz="3200" b="1">
          <a:solidFill>
            <a:schemeClr val="tx1"/>
          </a:solidFill>
          <a:latin typeface="Arial" pitchFamily="34" charset="0"/>
        </a:defRPr>
      </a:lvl7pPr>
      <a:lvl8pPr marL="1371600" algn="l" defTabSz="457200" rtl="0" fontAlgn="base">
        <a:spcBef>
          <a:spcPct val="0"/>
        </a:spcBef>
        <a:spcAft>
          <a:spcPct val="0"/>
        </a:spcAft>
        <a:defRPr sz="3200" b="1">
          <a:solidFill>
            <a:schemeClr val="tx1"/>
          </a:solidFill>
          <a:latin typeface="Arial" pitchFamily="34" charset="0"/>
        </a:defRPr>
      </a:lvl8pPr>
      <a:lvl9pPr marL="1828800" algn="l" defTabSz="457200" rtl="0" fontAlgn="base">
        <a:spcBef>
          <a:spcPct val="0"/>
        </a:spcBef>
        <a:spcAft>
          <a:spcPct val="0"/>
        </a:spcAft>
        <a:defRPr sz="3200" b="1">
          <a:solidFill>
            <a:schemeClr val="tx1"/>
          </a:solidFill>
          <a:latin typeface="Arial" pitchFamily="34" charset="0"/>
        </a:defRPr>
      </a:lvl9pPr>
    </p:titleStyle>
    <p:bodyStyle>
      <a:lvl1pPr marL="215900" indent="-215900" algn="l" defTabSz="457200" rtl="0" eaLnBrk="0" fontAlgn="base" hangingPunct="0">
        <a:lnSpc>
          <a:spcPct val="90000"/>
        </a:lnSpc>
        <a:spcBef>
          <a:spcPts val="1200"/>
        </a:spcBef>
        <a:spcAft>
          <a:spcPct val="0"/>
        </a:spcAft>
        <a:buClr>
          <a:schemeClr val="tx1"/>
        </a:buClr>
        <a:buFont typeface="Arial" panose="020B0604020202020204" pitchFamily="34" charset="0"/>
        <a:buChar char="•"/>
        <a:defRPr sz="2800" b="1" kern="1200">
          <a:solidFill>
            <a:srgbClr val="07DEDB"/>
          </a:solidFill>
          <a:latin typeface="+mn-lt"/>
          <a:ea typeface="+mn-ea"/>
          <a:cs typeface="+mn-cs"/>
        </a:defRPr>
      </a:lvl1pPr>
      <a:lvl2pPr marL="215900" indent="-215900" algn="l" defTabSz="457200" rtl="0" eaLnBrk="0" fontAlgn="base" hangingPunct="0">
        <a:spcBef>
          <a:spcPts val="1200"/>
        </a:spcBef>
        <a:spcAft>
          <a:spcPct val="0"/>
        </a:spcAft>
        <a:buFont typeface="Arial" panose="020B0604020202020204" pitchFamily="34" charset="0"/>
        <a:buChar char="•"/>
        <a:defRPr sz="2800" kern="1200">
          <a:solidFill>
            <a:schemeClr val="tx1"/>
          </a:solidFill>
          <a:latin typeface="+mn-lt"/>
          <a:ea typeface="+mn-ea"/>
          <a:cs typeface="+mn-cs"/>
        </a:defRPr>
      </a:lvl2pPr>
      <a:lvl3pPr algn="l" defTabSz="457200" rtl="0" eaLnBrk="0" fontAlgn="base" hangingPunct="0">
        <a:spcBef>
          <a:spcPts val="1200"/>
        </a:spcBef>
        <a:spcAft>
          <a:spcPct val="0"/>
        </a:spcAft>
        <a:defRPr sz="2800" kern="1200">
          <a:solidFill>
            <a:schemeClr val="tx1"/>
          </a:solidFill>
          <a:latin typeface="+mn-lt"/>
          <a:ea typeface="+mn-ea"/>
          <a:cs typeface="+mn-cs"/>
        </a:defRPr>
      </a:lvl3pPr>
      <a:lvl4pPr marL="466725" indent="-215900" algn="l" defTabSz="457200" rtl="0" eaLnBrk="0" fontAlgn="base" hangingPunct="0">
        <a:spcBef>
          <a:spcPts val="600"/>
        </a:spcBef>
        <a:spcAft>
          <a:spcPct val="0"/>
        </a:spcAft>
        <a:buClr>
          <a:schemeClr val="accent1"/>
        </a:buClr>
        <a:buFont typeface="Arial" panose="020B0604020202020204" pitchFamily="34" charset="0"/>
        <a:buChar char="•"/>
        <a:defRPr sz="2400" kern="1200">
          <a:solidFill>
            <a:schemeClr val="tx1"/>
          </a:solidFill>
          <a:latin typeface="+mn-lt"/>
          <a:ea typeface="+mn-ea"/>
          <a:cs typeface="+mn-cs"/>
        </a:defRPr>
      </a:lvl4pPr>
      <a:lvl5pPr marL="466725" algn="l" defTabSz="457200" rtl="0" eaLnBrk="0" fontAlgn="base" hangingPunct="0">
        <a:spcBef>
          <a:spcPts val="600"/>
        </a:spcBef>
        <a:spcAft>
          <a:spcPct val="0"/>
        </a:spcAft>
        <a:defRPr sz="2000" kern="1200">
          <a:solidFill>
            <a:srgbClr val="07DEDB"/>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5.xml"/><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hyperlink" Target="https://ich.unesco.org/fr/ethics-and-ich-00866" TargetMode="Externa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re 5">
            <a:extLst>
              <a:ext uri="{FF2B5EF4-FFF2-40B4-BE49-F238E27FC236}">
                <a16:creationId xmlns:a16="http://schemas.microsoft.com/office/drawing/2014/main" id="{65BD33EC-9A6A-6845-6AAA-CE6C178FFF18}"/>
              </a:ext>
            </a:extLst>
          </p:cNvPr>
          <p:cNvSpPr>
            <a:spLocks noGrp="1"/>
          </p:cNvSpPr>
          <p:nvPr>
            <p:ph type="ctrTitle"/>
          </p:nvPr>
        </p:nvSpPr>
        <p:spPr>
          <a:xfrm>
            <a:off x="412376" y="2126456"/>
            <a:ext cx="5302624" cy="1846659"/>
          </a:xfrm>
        </p:spPr>
        <p:txBody>
          <a:bodyPr/>
          <a:lstStyle/>
          <a:p>
            <a:pPr eaLnBrk="1" hangingPunct="1"/>
            <a:r>
              <a:rPr lang="fr-FR" sz="2400" dirty="0">
                <a:solidFill>
                  <a:schemeClr val="bg1"/>
                </a:solidFill>
              </a:rPr>
              <a:t>Principes fondamentaux de la sauvegarde du patrimoine culturel immatériel dans les situations de conflit et de déplacement forcé</a:t>
            </a:r>
          </a:p>
        </p:txBody>
      </p:sp>
      <p:sp>
        <p:nvSpPr>
          <p:cNvPr id="6147" name="CaixaDeTexto 7">
            <a:extLst>
              <a:ext uri="{FF2B5EF4-FFF2-40B4-BE49-F238E27FC236}">
                <a16:creationId xmlns:a16="http://schemas.microsoft.com/office/drawing/2014/main" id="{A4141AC0-F9A3-F3AE-150F-0C94EA983870}"/>
              </a:ext>
            </a:extLst>
          </p:cNvPr>
          <p:cNvSpPr txBox="1">
            <a:spLocks noChangeArrowheads="1"/>
          </p:cNvSpPr>
          <p:nvPr/>
        </p:nvSpPr>
        <p:spPr bwMode="auto">
          <a:xfrm>
            <a:off x="412376" y="4766352"/>
            <a:ext cx="3429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r>
              <a:rPr lang="fr-FR" dirty="0">
                <a:solidFill>
                  <a:schemeClr val="bg1"/>
                </a:solidFill>
              </a:rPr>
              <a:t>UNESCO</a:t>
            </a:r>
          </a:p>
          <a:p>
            <a:r>
              <a:rPr lang="fr-FR" dirty="0">
                <a:solidFill>
                  <a:schemeClr val="bg1"/>
                </a:solidFill>
              </a:rPr>
              <a:t>Entité du patrimoine vivant</a:t>
            </a:r>
          </a:p>
        </p:txBody>
      </p:sp>
      <p:sp>
        <p:nvSpPr>
          <p:cNvPr id="10" name="CaixaDeTexto 9">
            <a:extLst>
              <a:ext uri="{FF2B5EF4-FFF2-40B4-BE49-F238E27FC236}">
                <a16:creationId xmlns:a16="http://schemas.microsoft.com/office/drawing/2014/main" id="{D741C737-8300-5403-071B-2F482DC19292}"/>
              </a:ext>
            </a:extLst>
          </p:cNvPr>
          <p:cNvSpPr txBox="1"/>
          <p:nvPr/>
        </p:nvSpPr>
        <p:spPr>
          <a:xfrm>
            <a:off x="412376" y="4021337"/>
            <a:ext cx="5670765" cy="369332"/>
          </a:xfrm>
          <a:prstGeom prst="rect">
            <a:avLst/>
          </a:prstGeom>
          <a:noFill/>
        </p:spPr>
        <p:txBody>
          <a:bodyPr wrap="square">
            <a:spAutoFit/>
          </a:bodyPr>
          <a:lstStyle/>
          <a:p>
            <a:pPr>
              <a:defRPr/>
            </a:pPr>
            <a:r>
              <a:rPr lang="fr-FR" b="1" dirty="0">
                <a:solidFill>
                  <a:schemeClr val="bg1"/>
                </a:solidFill>
              </a:rPr>
              <a:t>Présentation PowerPoint de l’U65</a:t>
            </a:r>
          </a:p>
        </p:txBody>
      </p:sp>
      <p:sp>
        <p:nvSpPr>
          <p:cNvPr id="2" name="Picture Placeholder 1">
            <a:extLst>
              <a:ext uri="{FF2B5EF4-FFF2-40B4-BE49-F238E27FC236}">
                <a16:creationId xmlns:a16="http://schemas.microsoft.com/office/drawing/2014/main" id="{7056B761-297A-8C89-AE80-DFE64955D5B4}"/>
              </a:ext>
            </a:extLst>
          </p:cNvPr>
          <p:cNvSpPr>
            <a:spLocks noGrp="1"/>
          </p:cNvSpPr>
          <p:nvPr>
            <p:ph type="pic" sz="quarter" idx="10"/>
          </p:nvPr>
        </p:nvSpPr>
        <p:spPr>
          <a:xfrm>
            <a:off x="6478200" y="0"/>
            <a:ext cx="2667600" cy="387798"/>
          </a:xfrm>
        </p:spPr>
        <p:txBody>
          <a:bodyPr/>
          <a:lstStyle/>
          <a:p>
            <a:endParaRPr lang="en-US" dirty="0"/>
          </a:p>
        </p:txBody>
      </p:sp>
      <p:pic>
        <p:nvPicPr>
          <p:cNvPr id="4" name="Picture 9">
            <a:extLst>
              <a:ext uri="{FF2B5EF4-FFF2-40B4-BE49-F238E27FC236}">
                <a16:creationId xmlns:a16="http://schemas.microsoft.com/office/drawing/2014/main" id="{542A43B3-7C22-F5FC-A2F7-66A626C3886F}"/>
              </a:ext>
            </a:extLst>
          </p:cNvPr>
          <p:cNvPicPr>
            <a:picLocks noChangeAspect="1" noChangeArrowheads="1"/>
          </p:cNvPicPr>
          <p:nvPr/>
        </p:nvPicPr>
        <p:blipFill rotWithShape="1">
          <a:blip r:embed="rId2"/>
          <a:srcRect l="17565" r="25944"/>
          <a:stretch/>
        </p:blipFill>
        <p:spPr bwMode="auto">
          <a:xfrm>
            <a:off x="6329081" y="0"/>
            <a:ext cx="282592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A0625BDB-8EC2-7FA7-7752-29CC9D598C30}"/>
              </a:ext>
            </a:extLst>
          </p:cNvPr>
          <p:cNvSpPr txBox="1"/>
          <p:nvPr/>
        </p:nvSpPr>
        <p:spPr>
          <a:xfrm>
            <a:off x="6083141" y="6623551"/>
            <a:ext cx="2970402" cy="207749"/>
          </a:xfrm>
          <a:prstGeom prst="rect">
            <a:avLst/>
          </a:prstGeom>
          <a:noFill/>
        </p:spPr>
        <p:txBody>
          <a:bodyPr wrap="square" lIns="0" tIns="0" rIns="0" bIns="0" rtlCol="0">
            <a:spAutoFit/>
          </a:bodyPr>
          <a:lstStyle/>
          <a:p>
            <a:pPr algn="r"/>
            <a:r>
              <a:rPr lang="en-US" sz="675" i="1" dirty="0">
                <a:solidFill>
                  <a:schemeClr val="bg1"/>
                </a:solidFill>
              </a:rPr>
              <a:t>© NGO Institute of Culture of Ukraine, 2020</a:t>
            </a:r>
          </a:p>
          <a:p>
            <a:pPr algn="r"/>
            <a:r>
              <a:rPr lang="fr-FR" sz="675" i="1" dirty="0">
                <a:solidFill>
                  <a:schemeClr val="bg1"/>
                </a:solidFill>
              </a:rPr>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ítulo 1">
            <a:extLst>
              <a:ext uri="{FF2B5EF4-FFF2-40B4-BE49-F238E27FC236}">
                <a16:creationId xmlns:a16="http://schemas.microsoft.com/office/drawing/2014/main" id="{1CEAE727-E883-47A4-9540-09DCE21E2468}"/>
              </a:ext>
            </a:extLst>
          </p:cNvPr>
          <p:cNvSpPr>
            <a:spLocks noGrp="1"/>
          </p:cNvSpPr>
          <p:nvPr>
            <p:ph type="title"/>
          </p:nvPr>
        </p:nvSpPr>
        <p:spPr>
          <a:xfrm>
            <a:off x="2290382" y="469819"/>
            <a:ext cx="6539853" cy="1477328"/>
          </a:xfrm>
        </p:spPr>
        <p:txBody>
          <a:bodyPr/>
          <a:lstStyle/>
          <a:p>
            <a:r>
              <a:rPr lang="fr-FR" dirty="0"/>
              <a:t>Exercice 1 : L’impact des conflits sur le patrimoine culturel immatériel</a:t>
            </a:r>
          </a:p>
        </p:txBody>
      </p:sp>
      <p:sp>
        <p:nvSpPr>
          <p:cNvPr id="20483" name="Marcador de Posição de Conteúdo 3">
            <a:extLst>
              <a:ext uri="{FF2B5EF4-FFF2-40B4-BE49-F238E27FC236}">
                <a16:creationId xmlns:a16="http://schemas.microsoft.com/office/drawing/2014/main" id="{67C7FD69-DE2F-D843-B834-5E27C275CD78}"/>
              </a:ext>
            </a:extLst>
          </p:cNvPr>
          <p:cNvSpPr>
            <a:spLocks noGrp="1"/>
          </p:cNvSpPr>
          <p:nvPr>
            <p:ph sz="quarter" idx="11"/>
          </p:nvPr>
        </p:nvSpPr>
        <p:spPr>
          <a:xfrm>
            <a:off x="2855120" y="5474495"/>
            <a:ext cx="4860131" cy="175022"/>
          </a:xfrm>
        </p:spPr>
        <p:txBody>
          <a:bodyPr/>
          <a:lstStyle/>
          <a:p>
            <a:pPr>
              <a:spcBef>
                <a:spcPct val="0"/>
              </a:spcBef>
            </a:pPr>
            <a:endParaRPr lang="en-CO" altLang="pt-PT"/>
          </a:p>
        </p:txBody>
      </p:sp>
      <p:sp>
        <p:nvSpPr>
          <p:cNvPr id="5" name="Marcador de Posição do Rodapé 4">
            <a:extLst>
              <a:ext uri="{FF2B5EF4-FFF2-40B4-BE49-F238E27FC236}">
                <a16:creationId xmlns:a16="http://schemas.microsoft.com/office/drawing/2014/main" id="{C3DEA14F-8E4A-672D-9E64-2E463E1CF5F7}"/>
              </a:ext>
            </a:extLst>
          </p:cNvPr>
          <p:cNvSpPr>
            <a:spLocks noGrp="1"/>
          </p:cNvSpPr>
          <p:nvPr>
            <p:ph type="ftr" sz="quarter" idx="12"/>
          </p:nvPr>
        </p:nvSpPr>
        <p:spPr/>
        <p:txBody>
          <a:bodyPr/>
          <a:lstStyle/>
          <a:p>
            <a:pPr>
              <a:defRPr/>
            </a:pPr>
            <a:r>
              <a:rPr lang="fr-FR"/>
              <a:t>© Tous droits réservés : UNESCO/ PCI</a:t>
            </a:r>
          </a:p>
        </p:txBody>
      </p:sp>
      <p:sp>
        <p:nvSpPr>
          <p:cNvPr id="20485" name="CaixaDeTexto 6">
            <a:extLst>
              <a:ext uri="{FF2B5EF4-FFF2-40B4-BE49-F238E27FC236}">
                <a16:creationId xmlns:a16="http://schemas.microsoft.com/office/drawing/2014/main" id="{6F7A5A98-20B5-7A87-9A8E-A3FEA61A342F}"/>
              </a:ext>
            </a:extLst>
          </p:cNvPr>
          <p:cNvSpPr txBox="1">
            <a:spLocks noChangeArrowheads="1"/>
          </p:cNvSpPr>
          <p:nvPr/>
        </p:nvSpPr>
        <p:spPr bwMode="auto">
          <a:xfrm>
            <a:off x="2290381" y="2286000"/>
            <a:ext cx="5815013"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r>
              <a:rPr lang="fr-FR" sz="1500" b="1" dirty="0"/>
              <a:t>Objectif d'apprentissage : </a:t>
            </a:r>
          </a:p>
          <a:p>
            <a:endParaRPr lang="en-US" altLang="pt-PT" sz="1500" b="1" dirty="0"/>
          </a:p>
          <a:p>
            <a:pPr algn="just"/>
            <a:r>
              <a:rPr lang="fr-FR" sz="1500" dirty="0"/>
              <a:t>En se basant sur des études de cas d'éléments inscrits sur la Liste du patrimoine culturel immatériel de l'UNESCO nécessitant une sauvegarde urgente, les participants identifient et proposent :</a:t>
            </a:r>
          </a:p>
          <a:p>
            <a:pPr algn="just"/>
            <a:endParaRPr lang="en-US" altLang="pt-PT" sz="1500" dirty="0"/>
          </a:p>
          <a:p>
            <a:pPr marL="257175" indent="-257175" algn="just">
              <a:buFont typeface="Wingdings" pitchFamily="2" charset="2"/>
              <a:buChar char="Ø"/>
            </a:pPr>
            <a:r>
              <a:rPr lang="fr-FR" sz="1500" dirty="0"/>
              <a:t>Quels sont les effets du conflit sur ces éléments ?</a:t>
            </a:r>
          </a:p>
          <a:p>
            <a:pPr marL="257175" indent="-257175" algn="just">
              <a:buFont typeface="Wingdings" pitchFamily="2" charset="2"/>
              <a:buChar char="Ø"/>
            </a:pPr>
            <a:endParaRPr lang="en-US" altLang="pt-PT" sz="1500" dirty="0"/>
          </a:p>
          <a:p>
            <a:pPr marL="257175" indent="-257175" algn="just">
              <a:buFont typeface="Wingdings" pitchFamily="2" charset="2"/>
              <a:buChar char="Ø"/>
            </a:pPr>
            <a:r>
              <a:rPr lang="fr-FR" sz="1500" dirty="0"/>
              <a:t>Quelles actions pourraient être proposées pour soutenir les communautés dans la sauvegarde de ces éléments ?</a:t>
            </a:r>
          </a:p>
          <a:p>
            <a:endParaRPr lang="en-US" altLang="pt-PT" sz="1500" dirty="0"/>
          </a:p>
          <a:p>
            <a:r>
              <a:rPr lang="fr-FR" sz="1500" b="1" dirty="0"/>
              <a:t>Durée estimée : </a:t>
            </a:r>
            <a:r>
              <a:rPr lang="fr-FR" sz="1500" dirty="0"/>
              <a:t>45 minutes.</a:t>
            </a:r>
          </a:p>
        </p:txBody>
      </p:sp>
    </p:spTree>
    <p:extLst>
      <p:ext uri="{BB962C8B-B14F-4D97-AF65-F5344CB8AC3E}">
        <p14:creationId xmlns:p14="http://schemas.microsoft.com/office/powerpoint/2010/main" val="4147204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2BC43-EA2C-4F9F-22B5-689065FD8A1B}"/>
              </a:ext>
            </a:extLst>
          </p:cNvPr>
          <p:cNvSpPr>
            <a:spLocks noGrp="1"/>
          </p:cNvSpPr>
          <p:nvPr>
            <p:ph type="title"/>
          </p:nvPr>
        </p:nvSpPr>
        <p:spPr>
          <a:xfrm>
            <a:off x="2286534" y="464138"/>
            <a:ext cx="6480175" cy="1477328"/>
          </a:xfrm>
        </p:spPr>
        <p:txBody>
          <a:bodyPr/>
          <a:lstStyle/>
          <a:p>
            <a:r>
              <a:rPr lang="fr-FR" dirty="0"/>
              <a:t>Étude de cas : La culture de la préparation du bortsch ukrainien (Ukraine, 2022)</a:t>
            </a:r>
          </a:p>
        </p:txBody>
      </p:sp>
      <p:sp>
        <p:nvSpPr>
          <p:cNvPr id="5" name="Footer Placeholder 4">
            <a:extLst>
              <a:ext uri="{FF2B5EF4-FFF2-40B4-BE49-F238E27FC236}">
                <a16:creationId xmlns:a16="http://schemas.microsoft.com/office/drawing/2014/main" id="{300ED6E8-7666-2D43-0DA7-6C24BC23F39B}"/>
              </a:ext>
            </a:extLst>
          </p:cNvPr>
          <p:cNvSpPr>
            <a:spLocks noGrp="1"/>
          </p:cNvSpPr>
          <p:nvPr>
            <p:ph type="ftr" sz="quarter" idx="12"/>
          </p:nvPr>
        </p:nvSpPr>
        <p:spPr/>
        <p:txBody>
          <a:bodyPr/>
          <a:lstStyle/>
          <a:p>
            <a:pPr>
              <a:defRPr/>
            </a:pPr>
            <a:r>
              <a:rPr lang="fr-FR"/>
              <a:t>© Tous droits réservés : UNESCO/ PCI</a:t>
            </a:r>
          </a:p>
        </p:txBody>
      </p:sp>
      <p:pic>
        <p:nvPicPr>
          <p:cNvPr id="18" name="Content Placeholder 17" descr="A person and a child in a kitchen&#10;&#10;Description automatically generated">
            <a:extLst>
              <a:ext uri="{FF2B5EF4-FFF2-40B4-BE49-F238E27FC236}">
                <a16:creationId xmlns:a16="http://schemas.microsoft.com/office/drawing/2014/main" id="{6F720F4B-D626-80F0-CA06-A2304E914FC8}"/>
              </a:ext>
            </a:extLst>
          </p:cNvPr>
          <p:cNvPicPr>
            <a:picLocks noGrp="1" noChangeAspect="1"/>
          </p:cNvPicPr>
          <p:nvPr>
            <p:ph sz="quarter" idx="11"/>
          </p:nvPr>
        </p:nvPicPr>
        <p:blipFill>
          <a:blip r:embed="rId2"/>
          <a:stretch>
            <a:fillRect/>
          </a:stretch>
        </p:blipFill>
        <p:spPr>
          <a:xfrm>
            <a:off x="4739886" y="2443163"/>
            <a:ext cx="4014780" cy="3011091"/>
          </a:xfrm>
        </p:spPr>
      </p:pic>
      <p:pic>
        <p:nvPicPr>
          <p:cNvPr id="20" name="Picture 19" descr="A table full of food&#10;&#10;Description automatically generated">
            <a:extLst>
              <a:ext uri="{FF2B5EF4-FFF2-40B4-BE49-F238E27FC236}">
                <a16:creationId xmlns:a16="http://schemas.microsoft.com/office/drawing/2014/main" id="{F8FD5F1C-AEB9-3371-4FC7-3E77631B1673}"/>
              </a:ext>
            </a:extLst>
          </p:cNvPr>
          <p:cNvPicPr>
            <a:picLocks noChangeAspect="1"/>
          </p:cNvPicPr>
          <p:nvPr/>
        </p:nvPicPr>
        <p:blipFill>
          <a:blip r:embed="rId3"/>
          <a:stretch>
            <a:fillRect/>
          </a:stretch>
        </p:blipFill>
        <p:spPr>
          <a:xfrm>
            <a:off x="422433" y="2443163"/>
            <a:ext cx="4013835" cy="3010376"/>
          </a:xfrm>
          <a:prstGeom prst="rect">
            <a:avLst/>
          </a:prstGeom>
        </p:spPr>
      </p:pic>
      <p:pic>
        <p:nvPicPr>
          <p:cNvPr id="6" name="Picture 5">
            <a:extLst>
              <a:ext uri="{FF2B5EF4-FFF2-40B4-BE49-F238E27FC236}">
                <a16:creationId xmlns:a16="http://schemas.microsoft.com/office/drawing/2014/main" id="{1A05E13C-CF65-43D5-CAFD-FC85A4913409}"/>
              </a:ext>
            </a:extLst>
          </p:cNvPr>
          <p:cNvPicPr>
            <a:picLocks noChangeAspect="1"/>
          </p:cNvPicPr>
          <p:nvPr/>
        </p:nvPicPr>
        <p:blipFill>
          <a:blip r:embed="rId4"/>
          <a:srcRect/>
          <a:stretch/>
        </p:blipFill>
        <p:spPr>
          <a:xfrm>
            <a:off x="422433" y="2443163"/>
            <a:ext cx="4200407" cy="3011091"/>
          </a:xfrm>
          <a:prstGeom prst="rect">
            <a:avLst/>
          </a:prstGeom>
        </p:spPr>
      </p:pic>
      <p:sp>
        <p:nvSpPr>
          <p:cNvPr id="4" name="TextBox 3">
            <a:extLst>
              <a:ext uri="{FF2B5EF4-FFF2-40B4-BE49-F238E27FC236}">
                <a16:creationId xmlns:a16="http://schemas.microsoft.com/office/drawing/2014/main" id="{2A870D00-24CB-954F-7148-301737D274D3}"/>
              </a:ext>
            </a:extLst>
          </p:cNvPr>
          <p:cNvSpPr txBox="1"/>
          <p:nvPr/>
        </p:nvSpPr>
        <p:spPr>
          <a:xfrm>
            <a:off x="0" y="5253156"/>
            <a:ext cx="4573068" cy="196208"/>
          </a:xfrm>
          <a:prstGeom prst="rect">
            <a:avLst/>
          </a:prstGeom>
          <a:noFill/>
        </p:spPr>
        <p:txBody>
          <a:bodyPr wrap="square">
            <a:spAutoFit/>
          </a:bodyPr>
          <a:lstStyle/>
          <a:p>
            <a:pPr algn="r" defTabSz="342900">
              <a:defRPr/>
            </a:pPr>
            <a:r>
              <a:rPr lang="en-US" sz="675" i="1" dirty="0">
                <a:solidFill>
                  <a:prstClr val="white"/>
                </a:solidFill>
              </a:rPr>
              <a:t>© </a:t>
            </a:r>
            <a:r>
              <a:rPr lang="en-US" sz="675" i="1" dirty="0" err="1">
                <a:solidFill>
                  <a:prstClr val="white"/>
                </a:solidFill>
              </a:rPr>
              <a:t>S.Borisovich</a:t>
            </a:r>
            <a:r>
              <a:rPr lang="en-US" sz="675" i="1" dirty="0">
                <a:solidFill>
                  <a:prstClr val="white"/>
                </a:solidFill>
              </a:rPr>
              <a:t> / Shutterstock.com</a:t>
            </a:r>
            <a:r>
              <a:rPr lang="fr-FR" sz="675" i="1" dirty="0">
                <a:solidFill>
                  <a:prstClr val="white"/>
                </a:solidFill>
              </a:rPr>
              <a:t> </a:t>
            </a:r>
          </a:p>
        </p:txBody>
      </p:sp>
      <p:sp>
        <p:nvSpPr>
          <p:cNvPr id="21" name="Marcador de Posição de Conteúdo 3">
            <a:extLst>
              <a:ext uri="{FF2B5EF4-FFF2-40B4-BE49-F238E27FC236}">
                <a16:creationId xmlns:a16="http://schemas.microsoft.com/office/drawing/2014/main" id="{C5A378AB-F56E-A170-AA48-43AD4C9956D0}"/>
              </a:ext>
            </a:extLst>
          </p:cNvPr>
          <p:cNvSpPr txBox="1">
            <a:spLocks/>
          </p:cNvSpPr>
          <p:nvPr/>
        </p:nvSpPr>
        <p:spPr bwMode="auto">
          <a:xfrm>
            <a:off x="7044178" y="5225182"/>
            <a:ext cx="1613296" cy="201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noAutofit/>
          </a:bodyPr>
          <a:lstStyle>
            <a:lvl1pPr marL="0" indent="0" algn="l" defTabSz="457200" rtl="0" eaLnBrk="0" fontAlgn="base" hangingPunct="0">
              <a:lnSpc>
                <a:spcPct val="100000"/>
              </a:lnSpc>
              <a:spcBef>
                <a:spcPts val="0"/>
              </a:spcBef>
              <a:spcAft>
                <a:spcPct val="0"/>
              </a:spcAft>
              <a:buClr>
                <a:schemeClr val="tx1"/>
              </a:buClr>
              <a:buFontTx/>
              <a:buNone/>
              <a:defRPr sz="800" b="0" kern="1200">
                <a:solidFill>
                  <a:srgbClr val="000000"/>
                </a:solidFill>
                <a:latin typeface="+mn-lt"/>
                <a:ea typeface="+mn-ea"/>
                <a:cs typeface="+mn-cs"/>
              </a:defRPr>
            </a:lvl1pPr>
            <a:lvl2pPr marL="0" indent="0" algn="l" defTabSz="457200" rtl="0" eaLnBrk="0" fontAlgn="base" hangingPunct="0">
              <a:lnSpc>
                <a:spcPct val="100000"/>
              </a:lnSpc>
              <a:spcBef>
                <a:spcPts val="0"/>
              </a:spcBef>
              <a:spcAft>
                <a:spcPct val="0"/>
              </a:spcAft>
              <a:buFontTx/>
              <a:buNone/>
              <a:defRPr sz="800" kern="1200">
                <a:solidFill>
                  <a:srgbClr val="000000"/>
                </a:solidFill>
                <a:latin typeface="+mn-lt"/>
                <a:ea typeface="+mn-ea"/>
                <a:cs typeface="+mn-cs"/>
              </a:defRPr>
            </a:lvl2pPr>
            <a:lvl3pPr marL="0" algn="l" defTabSz="457200" rtl="0" eaLnBrk="0" fontAlgn="base" hangingPunct="0">
              <a:lnSpc>
                <a:spcPct val="100000"/>
              </a:lnSpc>
              <a:spcBef>
                <a:spcPts val="0"/>
              </a:spcBef>
              <a:spcAft>
                <a:spcPct val="0"/>
              </a:spcAft>
              <a:buFontTx/>
              <a:buNone/>
              <a:defRPr sz="800" kern="1200">
                <a:solidFill>
                  <a:srgbClr val="000000"/>
                </a:solidFill>
                <a:latin typeface="+mn-lt"/>
                <a:ea typeface="+mn-ea"/>
                <a:cs typeface="+mn-cs"/>
              </a:defRPr>
            </a:lvl3pPr>
            <a:lvl4pPr marL="0" indent="0" algn="l" defTabSz="457200" rtl="0" eaLnBrk="0" fontAlgn="base" hangingPunct="0">
              <a:lnSpc>
                <a:spcPct val="100000"/>
              </a:lnSpc>
              <a:spcBef>
                <a:spcPts val="0"/>
              </a:spcBef>
              <a:spcAft>
                <a:spcPct val="0"/>
              </a:spcAft>
              <a:buClr>
                <a:schemeClr val="accent1"/>
              </a:buClr>
              <a:buFontTx/>
              <a:buNone/>
              <a:defRPr sz="800" kern="1200">
                <a:solidFill>
                  <a:srgbClr val="000000"/>
                </a:solidFill>
                <a:latin typeface="+mn-lt"/>
                <a:ea typeface="+mn-ea"/>
                <a:cs typeface="+mn-cs"/>
              </a:defRPr>
            </a:lvl4pPr>
            <a:lvl5pPr marL="0" algn="l" defTabSz="457200" rtl="0" eaLnBrk="0" fontAlgn="base" hangingPunct="0">
              <a:lnSpc>
                <a:spcPct val="100000"/>
              </a:lnSpc>
              <a:spcBef>
                <a:spcPts val="0"/>
              </a:spcBef>
              <a:spcAft>
                <a:spcPct val="0"/>
              </a:spcAft>
              <a:buFontTx/>
              <a:buNone/>
              <a:defRPr sz="800" kern="120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spcBef>
                <a:spcPct val="0"/>
              </a:spcBef>
            </a:pPr>
            <a:r>
              <a:rPr lang="fr-FR" sz="600" dirty="0">
                <a:solidFill>
                  <a:schemeClr val="bg1"/>
                </a:solidFill>
                <a:latin typeface="Helvetica Neue" panose="02000503000000020004" pitchFamily="2" charset="0"/>
              </a:rPr>
              <a:t>© ONG Institute of Culture of Ukraine, 2020</a:t>
            </a:r>
          </a:p>
        </p:txBody>
      </p:sp>
    </p:spTree>
    <p:extLst>
      <p:ext uri="{BB962C8B-B14F-4D97-AF65-F5344CB8AC3E}">
        <p14:creationId xmlns:p14="http://schemas.microsoft.com/office/powerpoint/2010/main" val="34094838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ítulo 1">
            <a:extLst>
              <a:ext uri="{FF2B5EF4-FFF2-40B4-BE49-F238E27FC236}">
                <a16:creationId xmlns:a16="http://schemas.microsoft.com/office/drawing/2014/main" id="{1CEAE727-E883-47A4-9540-09DCE21E2468}"/>
              </a:ext>
            </a:extLst>
          </p:cNvPr>
          <p:cNvSpPr>
            <a:spLocks noGrp="1"/>
          </p:cNvSpPr>
          <p:nvPr>
            <p:ph type="title"/>
          </p:nvPr>
        </p:nvSpPr>
        <p:spPr>
          <a:xfrm>
            <a:off x="2281237" y="442388"/>
            <a:ext cx="6468316" cy="1384995"/>
          </a:xfrm>
        </p:spPr>
        <p:txBody>
          <a:bodyPr/>
          <a:lstStyle/>
          <a:p>
            <a:r>
              <a:rPr lang="fr-FR" sz="3000" dirty="0"/>
              <a:t>Exercice 2 : L’impact des conflits sur le patrimoine culturel immatériel  </a:t>
            </a:r>
          </a:p>
        </p:txBody>
      </p:sp>
      <p:sp>
        <p:nvSpPr>
          <p:cNvPr id="20483" name="Marcador de Posição de Conteúdo 3">
            <a:extLst>
              <a:ext uri="{FF2B5EF4-FFF2-40B4-BE49-F238E27FC236}">
                <a16:creationId xmlns:a16="http://schemas.microsoft.com/office/drawing/2014/main" id="{67C7FD69-DE2F-D843-B834-5E27C275CD78}"/>
              </a:ext>
            </a:extLst>
          </p:cNvPr>
          <p:cNvSpPr>
            <a:spLocks noGrp="1"/>
          </p:cNvSpPr>
          <p:nvPr>
            <p:ph sz="quarter" idx="11"/>
          </p:nvPr>
        </p:nvSpPr>
        <p:spPr>
          <a:xfrm>
            <a:off x="2855120" y="5474495"/>
            <a:ext cx="4860131" cy="175022"/>
          </a:xfrm>
        </p:spPr>
        <p:txBody>
          <a:bodyPr/>
          <a:lstStyle/>
          <a:p>
            <a:pPr>
              <a:spcBef>
                <a:spcPct val="0"/>
              </a:spcBef>
            </a:pPr>
            <a:endParaRPr lang="en-CO" altLang="pt-PT"/>
          </a:p>
        </p:txBody>
      </p:sp>
      <p:sp>
        <p:nvSpPr>
          <p:cNvPr id="5" name="Marcador de Posição do Rodapé 4">
            <a:extLst>
              <a:ext uri="{FF2B5EF4-FFF2-40B4-BE49-F238E27FC236}">
                <a16:creationId xmlns:a16="http://schemas.microsoft.com/office/drawing/2014/main" id="{C3DEA14F-8E4A-672D-9E64-2E463E1CF5F7}"/>
              </a:ext>
            </a:extLst>
          </p:cNvPr>
          <p:cNvSpPr>
            <a:spLocks noGrp="1"/>
          </p:cNvSpPr>
          <p:nvPr>
            <p:ph type="ftr" sz="quarter" idx="12"/>
          </p:nvPr>
        </p:nvSpPr>
        <p:spPr/>
        <p:txBody>
          <a:bodyPr/>
          <a:lstStyle/>
          <a:p>
            <a:pPr>
              <a:defRPr/>
            </a:pPr>
            <a:r>
              <a:rPr lang="fr-FR"/>
              <a:t>© Tous droits réservés : UNESCO/ PCI</a:t>
            </a:r>
          </a:p>
        </p:txBody>
      </p:sp>
      <p:sp>
        <p:nvSpPr>
          <p:cNvPr id="20485" name="CaixaDeTexto 6">
            <a:extLst>
              <a:ext uri="{FF2B5EF4-FFF2-40B4-BE49-F238E27FC236}">
                <a16:creationId xmlns:a16="http://schemas.microsoft.com/office/drawing/2014/main" id="{6F7A5A98-20B5-7A87-9A8E-A3FEA61A342F}"/>
              </a:ext>
            </a:extLst>
          </p:cNvPr>
          <p:cNvSpPr txBox="1">
            <a:spLocks noChangeArrowheads="1"/>
          </p:cNvSpPr>
          <p:nvPr/>
        </p:nvSpPr>
        <p:spPr bwMode="auto">
          <a:xfrm>
            <a:off x="2281237" y="2286000"/>
            <a:ext cx="6231827"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r>
              <a:rPr lang="fr-FR" sz="1500" b="1" dirty="0"/>
              <a:t>Objectif d'apprentissage : </a:t>
            </a:r>
          </a:p>
          <a:p>
            <a:endParaRPr lang="en-US" altLang="pt-PT" sz="1500" b="1" dirty="0"/>
          </a:p>
          <a:p>
            <a:pPr algn="just"/>
            <a:r>
              <a:rPr lang="fr-FR" sz="1500" dirty="0"/>
              <a:t>En se basant sur leur propre expérience, les participants identifieront :</a:t>
            </a:r>
          </a:p>
          <a:p>
            <a:pPr algn="just"/>
            <a:endParaRPr lang="en-US" altLang="pt-PT" sz="1500" dirty="0"/>
          </a:p>
          <a:p>
            <a:pPr marL="342900" indent="-342900" algn="just">
              <a:buFont typeface="Wingdings" pitchFamily="2" charset="2"/>
              <a:buChar char="Ø"/>
            </a:pPr>
            <a:r>
              <a:rPr lang="fr-FR" sz="1500" dirty="0"/>
              <a:t>Quelques éléments du patrimoine culturel immatériel affectés par les conflits.</a:t>
            </a:r>
          </a:p>
          <a:p>
            <a:pPr marL="342900" indent="-342900" algn="just">
              <a:buFont typeface="Wingdings" pitchFamily="2" charset="2"/>
              <a:buChar char="Ø"/>
            </a:pPr>
            <a:endParaRPr lang="en-US" altLang="pt-PT" sz="1500" dirty="0"/>
          </a:p>
          <a:p>
            <a:pPr marL="342900" indent="-342900" algn="just">
              <a:buFont typeface="Wingdings" pitchFamily="2" charset="2"/>
              <a:buChar char="Ø"/>
            </a:pPr>
            <a:r>
              <a:rPr lang="fr-FR" sz="1500" dirty="0"/>
              <a:t>Les impacts du conflit sur ces éléments et sur les communautés, groupes et individus concernés.</a:t>
            </a:r>
          </a:p>
          <a:p>
            <a:endParaRPr lang="en-US" altLang="pt-PT" sz="1500" dirty="0"/>
          </a:p>
          <a:p>
            <a:r>
              <a:rPr lang="fr-FR" sz="1500" b="1" dirty="0"/>
              <a:t>Durée estimée : </a:t>
            </a:r>
            <a:r>
              <a:rPr lang="fr-FR" sz="1500" dirty="0"/>
              <a:t>30 minutes.</a:t>
            </a:r>
          </a:p>
          <a:p>
            <a:endParaRPr lang="en-US" altLang="pt-PT" sz="1500" dirty="0"/>
          </a:p>
        </p:txBody>
      </p:sp>
    </p:spTree>
    <p:extLst>
      <p:ext uri="{BB962C8B-B14F-4D97-AF65-F5344CB8AC3E}">
        <p14:creationId xmlns:p14="http://schemas.microsoft.com/office/powerpoint/2010/main" val="9185695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Marcador de Posição de Conteúdo 3">
            <a:extLst>
              <a:ext uri="{FF2B5EF4-FFF2-40B4-BE49-F238E27FC236}">
                <a16:creationId xmlns:a16="http://schemas.microsoft.com/office/drawing/2014/main" id="{953C96FC-C487-B524-8F8E-532955E4D2F2}"/>
              </a:ext>
            </a:extLst>
          </p:cNvPr>
          <p:cNvSpPr>
            <a:spLocks noGrp="1"/>
          </p:cNvSpPr>
          <p:nvPr>
            <p:ph sz="quarter" idx="11"/>
          </p:nvPr>
        </p:nvSpPr>
        <p:spPr>
          <a:xfrm>
            <a:off x="2855120" y="5474495"/>
            <a:ext cx="4860131" cy="175022"/>
          </a:xfrm>
        </p:spPr>
        <p:txBody>
          <a:bodyPr/>
          <a:lstStyle/>
          <a:p>
            <a:pPr>
              <a:spcBef>
                <a:spcPct val="0"/>
              </a:spcBef>
            </a:pPr>
            <a:endParaRPr lang="en-CO" altLang="pt-PT"/>
          </a:p>
        </p:txBody>
      </p:sp>
      <p:sp>
        <p:nvSpPr>
          <p:cNvPr id="5" name="Marcador de Posição do Rodapé 4">
            <a:extLst>
              <a:ext uri="{FF2B5EF4-FFF2-40B4-BE49-F238E27FC236}">
                <a16:creationId xmlns:a16="http://schemas.microsoft.com/office/drawing/2014/main" id="{24400160-72B9-EC2D-0530-C166A4410074}"/>
              </a:ext>
            </a:extLst>
          </p:cNvPr>
          <p:cNvSpPr>
            <a:spLocks noGrp="1"/>
          </p:cNvSpPr>
          <p:nvPr>
            <p:ph type="ftr" sz="quarter" idx="12"/>
          </p:nvPr>
        </p:nvSpPr>
        <p:spPr/>
        <p:txBody>
          <a:bodyPr/>
          <a:lstStyle/>
          <a:p>
            <a:pPr>
              <a:defRPr/>
            </a:pPr>
            <a:r>
              <a:rPr lang="fr-FR"/>
              <a:t>© Tous droits réservés : UNESCO/ PCI</a:t>
            </a:r>
          </a:p>
        </p:txBody>
      </p:sp>
      <p:sp>
        <p:nvSpPr>
          <p:cNvPr id="12" name="CaixaDeTexto 11">
            <a:extLst>
              <a:ext uri="{FF2B5EF4-FFF2-40B4-BE49-F238E27FC236}">
                <a16:creationId xmlns:a16="http://schemas.microsoft.com/office/drawing/2014/main" id="{7298AE71-665E-6DEA-F3A0-1FE948BDC156}"/>
              </a:ext>
            </a:extLst>
          </p:cNvPr>
          <p:cNvSpPr txBox="1"/>
          <p:nvPr/>
        </p:nvSpPr>
        <p:spPr>
          <a:xfrm>
            <a:off x="2281238" y="2295526"/>
            <a:ext cx="6380560" cy="3323987"/>
          </a:xfrm>
          <a:prstGeom prst="rect">
            <a:avLst/>
          </a:prstGeom>
          <a:noFill/>
        </p:spPr>
        <p:txBody>
          <a:bodyPr>
            <a:spAutoFit/>
          </a:bodyPr>
          <a:lstStyle/>
          <a:p>
            <a:pPr>
              <a:defRPr/>
            </a:pPr>
            <a:r>
              <a:rPr lang="fr-FR" sz="1500" dirty="0"/>
              <a:t>La sauvegarde du PCI peut jouer deux rôles majeurs dans les situations de conflit et de déplacement :</a:t>
            </a:r>
          </a:p>
          <a:p>
            <a:pPr>
              <a:defRPr/>
            </a:pPr>
            <a:endParaRPr lang="en-US" sz="1500" dirty="0"/>
          </a:p>
          <a:p>
            <a:pPr marL="342900" indent="-342900">
              <a:buFont typeface="+mj-lt"/>
              <a:buAutoNum type="arabicPeriod"/>
              <a:defRPr/>
            </a:pPr>
            <a:r>
              <a:rPr lang="fr-FR" sz="1500" dirty="0"/>
              <a:t>Atténuer les menaces qui pèsent sur le PCI.</a:t>
            </a:r>
          </a:p>
          <a:p>
            <a:pPr marL="342900" indent="-342900">
              <a:buFont typeface="+mj-lt"/>
              <a:buAutoNum type="arabicPeriod"/>
              <a:defRPr/>
            </a:pPr>
            <a:endParaRPr lang="en-US" sz="1500" dirty="0"/>
          </a:p>
          <a:p>
            <a:pPr marL="342900" indent="-342900">
              <a:buFont typeface="+mj-lt"/>
              <a:buAutoNum type="arabicPeriod"/>
              <a:defRPr/>
            </a:pPr>
            <a:r>
              <a:rPr lang="fr-FR" sz="1500" dirty="0"/>
              <a:t>Aider les communautés à se préparer aux situations de conflit, à y répondre et à s'en remettre. </a:t>
            </a:r>
          </a:p>
          <a:p>
            <a:pPr marL="342900" indent="-342900">
              <a:buFont typeface="+mj-lt"/>
              <a:buAutoNum type="arabicPeriod"/>
              <a:defRPr/>
            </a:pPr>
            <a:endParaRPr lang="en-US" sz="1500" dirty="0"/>
          </a:p>
          <a:p>
            <a:pPr>
              <a:defRPr/>
            </a:pPr>
            <a:r>
              <a:rPr lang="fr-FR" sz="1500" dirty="0"/>
              <a:t>Discussion en groupe (20 minutes) : </a:t>
            </a:r>
          </a:p>
          <a:p>
            <a:pPr marL="257175" indent="-257175">
              <a:buFont typeface="Wingdings" pitchFamily="2" charset="2"/>
              <a:buChar char="Ø"/>
              <a:defRPr/>
            </a:pPr>
            <a:r>
              <a:rPr lang="fr-FR" sz="1500" dirty="0"/>
              <a:t>Connaissez-vous des cas où le PCI a joué un rôle important pour les communautés en situation de conflit ou d'après-conflit ou de déplacement forcé ? </a:t>
            </a:r>
          </a:p>
          <a:p>
            <a:pPr marL="257175" indent="-257175">
              <a:buFont typeface="Wingdings" pitchFamily="2" charset="2"/>
              <a:buChar char="Ø"/>
              <a:defRPr/>
            </a:pPr>
            <a:r>
              <a:rPr lang="fr-FR" sz="1500" dirty="0"/>
              <a:t>De quelle façon concrète le PCI peut-il aider les personnes en situation de conflit et d'après-conflit ?</a:t>
            </a:r>
          </a:p>
        </p:txBody>
      </p:sp>
      <p:sp>
        <p:nvSpPr>
          <p:cNvPr id="3" name="Título 1">
            <a:extLst>
              <a:ext uri="{FF2B5EF4-FFF2-40B4-BE49-F238E27FC236}">
                <a16:creationId xmlns:a16="http://schemas.microsoft.com/office/drawing/2014/main" id="{4EFFC84A-FB40-C6A2-2000-AE7F9F30155F}"/>
              </a:ext>
            </a:extLst>
          </p:cNvPr>
          <p:cNvSpPr>
            <a:spLocks noGrp="1"/>
          </p:cNvSpPr>
          <p:nvPr>
            <p:ph type="title"/>
          </p:nvPr>
        </p:nvSpPr>
        <p:spPr>
          <a:xfrm>
            <a:off x="2360001" y="341444"/>
            <a:ext cx="6223034" cy="1384995"/>
          </a:xfrm>
        </p:spPr>
        <p:txBody>
          <a:bodyPr/>
          <a:lstStyle/>
          <a:p>
            <a:r>
              <a:rPr lang="fr-FR" sz="3000" dirty="0"/>
              <a:t>Le rôle du patrimoine culturel immatériel dans les situations de conflit et de déplacement forcé </a:t>
            </a:r>
          </a:p>
        </p:txBody>
      </p:sp>
    </p:spTree>
    <p:extLst>
      <p:ext uri="{BB962C8B-B14F-4D97-AF65-F5344CB8AC3E}">
        <p14:creationId xmlns:p14="http://schemas.microsoft.com/office/powerpoint/2010/main" val="27381560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Marcador de Posição de Conteúdo 3">
            <a:extLst>
              <a:ext uri="{FF2B5EF4-FFF2-40B4-BE49-F238E27FC236}">
                <a16:creationId xmlns:a16="http://schemas.microsoft.com/office/drawing/2014/main" id="{953C96FC-C487-B524-8F8E-532955E4D2F2}"/>
              </a:ext>
            </a:extLst>
          </p:cNvPr>
          <p:cNvSpPr>
            <a:spLocks noGrp="1"/>
          </p:cNvSpPr>
          <p:nvPr>
            <p:ph sz="quarter" idx="11"/>
          </p:nvPr>
        </p:nvSpPr>
        <p:spPr>
          <a:xfrm>
            <a:off x="2855120" y="5474495"/>
            <a:ext cx="4860131" cy="175022"/>
          </a:xfrm>
        </p:spPr>
        <p:txBody>
          <a:bodyPr/>
          <a:lstStyle/>
          <a:p>
            <a:pPr>
              <a:spcBef>
                <a:spcPct val="0"/>
              </a:spcBef>
            </a:pPr>
            <a:endParaRPr lang="en-CO" altLang="pt-PT"/>
          </a:p>
        </p:txBody>
      </p:sp>
      <p:sp>
        <p:nvSpPr>
          <p:cNvPr id="5" name="Marcador de Posição do Rodapé 4">
            <a:extLst>
              <a:ext uri="{FF2B5EF4-FFF2-40B4-BE49-F238E27FC236}">
                <a16:creationId xmlns:a16="http://schemas.microsoft.com/office/drawing/2014/main" id="{24400160-72B9-EC2D-0530-C166A4410074}"/>
              </a:ext>
            </a:extLst>
          </p:cNvPr>
          <p:cNvSpPr>
            <a:spLocks noGrp="1"/>
          </p:cNvSpPr>
          <p:nvPr>
            <p:ph type="ftr" sz="quarter" idx="12"/>
          </p:nvPr>
        </p:nvSpPr>
        <p:spPr/>
        <p:txBody>
          <a:bodyPr/>
          <a:lstStyle/>
          <a:p>
            <a:pPr>
              <a:defRPr/>
            </a:pPr>
            <a:r>
              <a:rPr lang="fr-FR"/>
              <a:t>© Tous droits réservés : UNESCO/ PCI</a:t>
            </a:r>
          </a:p>
        </p:txBody>
      </p:sp>
      <p:sp>
        <p:nvSpPr>
          <p:cNvPr id="12" name="CaixaDeTexto 11">
            <a:extLst>
              <a:ext uri="{FF2B5EF4-FFF2-40B4-BE49-F238E27FC236}">
                <a16:creationId xmlns:a16="http://schemas.microsoft.com/office/drawing/2014/main" id="{7298AE71-665E-6DEA-F3A0-1FE948BDC156}"/>
              </a:ext>
            </a:extLst>
          </p:cNvPr>
          <p:cNvSpPr txBox="1"/>
          <p:nvPr/>
        </p:nvSpPr>
        <p:spPr>
          <a:xfrm>
            <a:off x="2281237" y="2295526"/>
            <a:ext cx="6473429" cy="3554819"/>
          </a:xfrm>
          <a:prstGeom prst="rect">
            <a:avLst/>
          </a:prstGeom>
          <a:noFill/>
        </p:spPr>
        <p:txBody>
          <a:bodyPr wrap="square">
            <a:spAutoFit/>
          </a:bodyPr>
          <a:lstStyle/>
          <a:p>
            <a:pPr>
              <a:defRPr/>
            </a:pPr>
            <a:r>
              <a:rPr lang="fr-FR" sz="1500" dirty="0"/>
              <a:t>Par exemple, le patrimoine culturel immatériel peut :</a:t>
            </a:r>
          </a:p>
          <a:p>
            <a:pPr>
              <a:defRPr/>
            </a:pPr>
            <a:endParaRPr lang="en-US" sz="1500" dirty="0"/>
          </a:p>
          <a:p>
            <a:pPr marL="257175" indent="-257175">
              <a:buFont typeface="Wingdings" panose="05000000000000000000" pitchFamily="2" charset="2"/>
              <a:buChar char="§"/>
              <a:defRPr/>
            </a:pPr>
            <a:r>
              <a:rPr lang="fr-FR" sz="1500" dirty="0"/>
              <a:t>être un instrument pour unir les gens et les aider à faire face aux tragédies.</a:t>
            </a:r>
          </a:p>
          <a:p>
            <a:pPr marL="257175" indent="-257175">
              <a:buFont typeface="Wingdings" panose="05000000000000000000" pitchFamily="2" charset="2"/>
              <a:buChar char="§"/>
              <a:defRPr/>
            </a:pPr>
            <a:r>
              <a:rPr lang="fr-FR" sz="1500" dirty="0"/>
              <a:t>être </a:t>
            </a:r>
            <a:r>
              <a:rPr lang="fr-FR" sz="1500" dirty="0">
                <a:ea typeface="SimSun" panose="02010600030101010101" pitchFamily="2" charset="-122"/>
              </a:rPr>
              <a:t>également être utilisé pour guérir les blessures et lier les communautés en tant que source de résilience et de bien-être.</a:t>
            </a:r>
          </a:p>
          <a:p>
            <a:pPr marL="257175" indent="-257175">
              <a:buFont typeface="Wingdings" panose="05000000000000000000" pitchFamily="2" charset="2"/>
              <a:buChar char="§"/>
              <a:defRPr/>
            </a:pPr>
            <a:r>
              <a:rPr lang="fr-FR" sz="1500" dirty="0">
                <a:ea typeface="SimSun" panose="02010600030101010101" pitchFamily="2" charset="-122"/>
              </a:rPr>
              <a:t>rétablir le dialogue entre les adversaires, restaurer la paix et renforcer la sécurité.</a:t>
            </a:r>
            <a:endParaRPr lang="fr-FR" sz="1500" dirty="0"/>
          </a:p>
          <a:p>
            <a:pPr marL="257175" indent="-257175">
              <a:buFont typeface="Wingdings" panose="05000000000000000000" pitchFamily="2" charset="2"/>
              <a:buChar char="§"/>
              <a:defRPr/>
            </a:pPr>
            <a:r>
              <a:rPr lang="fr-FR" sz="1500" dirty="0"/>
              <a:t>devenir une stratégie efficace dans les processus de réparation symbolique dans les zones post-conflit.</a:t>
            </a:r>
          </a:p>
          <a:p>
            <a:pPr marL="257175" indent="-257175">
              <a:buFont typeface="Wingdings" panose="05000000000000000000" pitchFamily="2" charset="2"/>
              <a:buChar char="§"/>
              <a:defRPr/>
            </a:pPr>
            <a:r>
              <a:rPr lang="fr-FR" sz="1500" dirty="0"/>
              <a:t>être un moyen de subsistance</a:t>
            </a:r>
          </a:p>
          <a:p>
            <a:pPr marL="257175" indent="-257175">
              <a:buFont typeface="Wingdings" panose="05000000000000000000" pitchFamily="2" charset="2"/>
              <a:buChar char="§"/>
              <a:defRPr/>
            </a:pPr>
            <a:r>
              <a:rPr lang="fr-FR" sz="1500" dirty="0">
                <a:ea typeface="SimSun" panose="02010600030101010101" pitchFamily="2" charset="-122"/>
              </a:rPr>
              <a:t>être une source de compréhension mutuelle et de réconciliation entre et au sein des communautés, y compris entre les populations déplacées et les communautés d’accueil.</a:t>
            </a:r>
            <a:endParaRPr lang="fr-FR" sz="1500" b="1" dirty="0">
              <a:ea typeface="SimSun" panose="02010600030101010101" pitchFamily="2" charset="-122"/>
            </a:endParaRPr>
          </a:p>
          <a:p>
            <a:pPr marL="257175" indent="-257175">
              <a:buFont typeface="Wingdings" pitchFamily="2" charset="2"/>
              <a:buChar char="Ø"/>
              <a:defRPr/>
            </a:pPr>
            <a:endParaRPr lang="fr-FR" sz="1500" dirty="0"/>
          </a:p>
        </p:txBody>
      </p:sp>
      <p:sp>
        <p:nvSpPr>
          <p:cNvPr id="3" name="Título 1">
            <a:extLst>
              <a:ext uri="{FF2B5EF4-FFF2-40B4-BE49-F238E27FC236}">
                <a16:creationId xmlns:a16="http://schemas.microsoft.com/office/drawing/2014/main" id="{4EFFC84A-FB40-C6A2-2000-AE7F9F30155F}"/>
              </a:ext>
            </a:extLst>
          </p:cNvPr>
          <p:cNvSpPr>
            <a:spLocks noGrp="1"/>
          </p:cNvSpPr>
          <p:nvPr>
            <p:ph type="title"/>
          </p:nvPr>
        </p:nvSpPr>
        <p:spPr>
          <a:xfrm>
            <a:off x="2290030" y="325756"/>
            <a:ext cx="6223034" cy="984885"/>
          </a:xfrm>
        </p:spPr>
        <p:txBody>
          <a:bodyPr/>
          <a:lstStyle/>
          <a:p>
            <a:r>
              <a:rPr lang="fr-FR" dirty="0"/>
              <a:t>Les rôles du patrimoine culturel immatériel</a:t>
            </a:r>
          </a:p>
        </p:txBody>
      </p:sp>
    </p:spTree>
    <p:extLst>
      <p:ext uri="{BB962C8B-B14F-4D97-AF65-F5344CB8AC3E}">
        <p14:creationId xmlns:p14="http://schemas.microsoft.com/office/powerpoint/2010/main" val="39171882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Posição do Rodapé 4">
            <a:extLst>
              <a:ext uri="{FF2B5EF4-FFF2-40B4-BE49-F238E27FC236}">
                <a16:creationId xmlns:a16="http://schemas.microsoft.com/office/drawing/2014/main" id="{89C259CB-E971-18F0-6900-7F8A2B6A27BE}"/>
              </a:ext>
            </a:extLst>
          </p:cNvPr>
          <p:cNvSpPr>
            <a:spLocks noGrp="1"/>
          </p:cNvSpPr>
          <p:nvPr>
            <p:ph type="ftr" sz="quarter" idx="12"/>
          </p:nvPr>
        </p:nvSpPr>
        <p:spPr/>
        <p:txBody>
          <a:bodyPr/>
          <a:lstStyle/>
          <a:p>
            <a:pPr>
              <a:defRPr/>
            </a:pPr>
            <a:r>
              <a:rPr lang="fr-FR"/>
              <a:t>© Tous droits réservés : UNESCO/ PCI</a:t>
            </a:r>
          </a:p>
        </p:txBody>
      </p:sp>
      <p:sp>
        <p:nvSpPr>
          <p:cNvPr id="21508" name="CaixaDeTexto 6">
            <a:extLst>
              <a:ext uri="{FF2B5EF4-FFF2-40B4-BE49-F238E27FC236}">
                <a16:creationId xmlns:a16="http://schemas.microsoft.com/office/drawing/2014/main" id="{E80B173B-4971-3611-9603-EAF5B7AD9095}"/>
              </a:ext>
            </a:extLst>
          </p:cNvPr>
          <p:cNvSpPr txBox="1">
            <a:spLocks noChangeArrowheads="1"/>
          </p:cNvSpPr>
          <p:nvPr/>
        </p:nvSpPr>
        <p:spPr bwMode="auto">
          <a:xfrm>
            <a:off x="2279452" y="2288942"/>
            <a:ext cx="6475214" cy="1938992"/>
          </a:xfrm>
          <a:prstGeom prst="rect">
            <a:avLst/>
          </a:prstGeom>
          <a:noFill/>
          <a:ln>
            <a:noFill/>
          </a:ln>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US" altLang="pt-PT" sz="1500" dirty="0">
              <a:latin typeface="+mn-lt"/>
            </a:endParaRPr>
          </a:p>
          <a:p>
            <a:pPr>
              <a:defRPr/>
            </a:pPr>
            <a:endParaRPr lang="it-IT" sz="1500" b="1" dirty="0">
              <a:latin typeface="+mn-lt"/>
              <a:ea typeface="Times New Roman" panose="02020603050405020304" pitchFamily="18" charset="0"/>
            </a:endParaRPr>
          </a:p>
          <a:p>
            <a:pPr>
              <a:defRPr/>
            </a:pPr>
            <a:endParaRPr lang="fr-FR" sz="1500" dirty="0"/>
          </a:p>
          <a:p>
            <a:pPr>
              <a:defRPr/>
            </a:pPr>
            <a:r>
              <a:rPr lang="fr-FR" sz="1500" b="1" dirty="0"/>
              <a:t>Document 1</a:t>
            </a:r>
            <a:r>
              <a:rPr lang="fr-FR" sz="1500" dirty="0"/>
              <a:t> : Analyse des études de cas : Le double rôle du patrimoine culturel immatériel dans les situations de conflit</a:t>
            </a:r>
            <a:endParaRPr lang="fr-FR" sz="1500" dirty="0">
              <a:latin typeface="+mn-lt"/>
              <a:ea typeface="Times New Roman" panose="02020603050405020304" pitchFamily="18" charset="0"/>
            </a:endParaRPr>
          </a:p>
          <a:p>
            <a:pPr>
              <a:defRPr/>
            </a:pPr>
            <a:endParaRPr lang="fr-FR" sz="1500" dirty="0">
              <a:latin typeface="+mn-lt"/>
              <a:ea typeface="Times New Roman" panose="02020603050405020304" pitchFamily="18" charset="0"/>
            </a:endParaRPr>
          </a:p>
          <a:p>
            <a:pPr>
              <a:defRPr/>
            </a:pPr>
            <a:r>
              <a:rPr lang="fr-FR" sz="1500" b="1" dirty="0">
                <a:latin typeface="+mn-lt"/>
                <a:ea typeface="Times New Roman" panose="02020603050405020304" pitchFamily="18" charset="0"/>
              </a:rPr>
              <a:t>Étude de cas 1 </a:t>
            </a:r>
            <a:r>
              <a:rPr lang="fr-FR" sz="1500" dirty="0">
                <a:latin typeface="+mn-lt"/>
                <a:ea typeface="Times New Roman" panose="02020603050405020304" pitchFamily="18" charset="0"/>
              </a:rPr>
              <a:t>: « L’</a:t>
            </a:r>
            <a:r>
              <a:rPr lang="fr-FR" sz="1500" dirty="0" err="1">
                <a:latin typeface="+mn-lt"/>
                <a:ea typeface="Times New Roman" panose="02020603050405020304" pitchFamily="18" charset="0"/>
              </a:rPr>
              <a:t>alabado</a:t>
            </a:r>
            <a:r>
              <a:rPr lang="fr-FR" sz="1500" dirty="0">
                <a:latin typeface="+mn-lt"/>
                <a:ea typeface="Times New Roman" panose="02020603050405020304" pitchFamily="18" charset="0"/>
              </a:rPr>
              <a:t> » comme ressource de guérison : Massacre de </a:t>
            </a:r>
            <a:r>
              <a:rPr lang="fr-FR" sz="1500" dirty="0" err="1">
                <a:latin typeface="+mn-lt"/>
                <a:ea typeface="Times New Roman" panose="02020603050405020304" pitchFamily="18" charset="0"/>
              </a:rPr>
              <a:t>Bojayá</a:t>
            </a:r>
            <a:r>
              <a:rPr lang="fr-FR" sz="1500" dirty="0">
                <a:latin typeface="+mn-lt"/>
                <a:ea typeface="Times New Roman" panose="02020603050405020304" pitchFamily="18" charset="0"/>
              </a:rPr>
              <a:t>, Colombie.</a:t>
            </a:r>
          </a:p>
        </p:txBody>
      </p:sp>
      <p:sp>
        <p:nvSpPr>
          <p:cNvPr id="3" name="Título 1">
            <a:extLst>
              <a:ext uri="{FF2B5EF4-FFF2-40B4-BE49-F238E27FC236}">
                <a16:creationId xmlns:a16="http://schemas.microsoft.com/office/drawing/2014/main" id="{126C0BC2-30A8-4F13-40D1-1ECFC509FDA6}"/>
              </a:ext>
            </a:extLst>
          </p:cNvPr>
          <p:cNvSpPr>
            <a:spLocks noGrp="1"/>
          </p:cNvSpPr>
          <p:nvPr>
            <p:ph type="title"/>
          </p:nvPr>
        </p:nvSpPr>
        <p:spPr>
          <a:xfrm>
            <a:off x="2290382" y="436982"/>
            <a:ext cx="6120765" cy="1846659"/>
          </a:xfrm>
        </p:spPr>
        <p:txBody>
          <a:bodyPr/>
          <a:lstStyle/>
          <a:p>
            <a:r>
              <a:rPr lang="fr-FR" sz="3000" dirty="0"/>
              <a:t>Exercice 3 : Le patrimoine culturel intangible en tant que facteur d'atténuation de l'impact des conflits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Marcador de Posição de Conteúdo 3">
            <a:extLst>
              <a:ext uri="{FF2B5EF4-FFF2-40B4-BE49-F238E27FC236}">
                <a16:creationId xmlns:a16="http://schemas.microsoft.com/office/drawing/2014/main" id="{953C96FC-C487-B524-8F8E-532955E4D2F2}"/>
              </a:ext>
            </a:extLst>
          </p:cNvPr>
          <p:cNvSpPr>
            <a:spLocks noGrp="1"/>
          </p:cNvSpPr>
          <p:nvPr>
            <p:ph sz="quarter" idx="11"/>
          </p:nvPr>
        </p:nvSpPr>
        <p:spPr>
          <a:xfrm>
            <a:off x="2855120" y="5474495"/>
            <a:ext cx="4860131" cy="175022"/>
          </a:xfrm>
        </p:spPr>
        <p:txBody>
          <a:bodyPr/>
          <a:lstStyle/>
          <a:p>
            <a:pPr>
              <a:spcBef>
                <a:spcPct val="0"/>
              </a:spcBef>
            </a:pPr>
            <a:endParaRPr lang="en-CO" altLang="pt-PT" dirty="0"/>
          </a:p>
        </p:txBody>
      </p:sp>
      <p:sp>
        <p:nvSpPr>
          <p:cNvPr id="5" name="Marcador de Posição do Rodapé 4">
            <a:extLst>
              <a:ext uri="{FF2B5EF4-FFF2-40B4-BE49-F238E27FC236}">
                <a16:creationId xmlns:a16="http://schemas.microsoft.com/office/drawing/2014/main" id="{24400160-72B9-EC2D-0530-C166A4410074}"/>
              </a:ext>
            </a:extLst>
          </p:cNvPr>
          <p:cNvSpPr>
            <a:spLocks noGrp="1"/>
          </p:cNvSpPr>
          <p:nvPr>
            <p:ph type="ftr" sz="quarter" idx="12"/>
          </p:nvPr>
        </p:nvSpPr>
        <p:spPr/>
        <p:txBody>
          <a:bodyPr/>
          <a:lstStyle/>
          <a:p>
            <a:pPr>
              <a:defRPr/>
            </a:pPr>
            <a:r>
              <a:rPr lang="fr-FR"/>
              <a:t>© Tous droits réservés : UNESCO/ PCI</a:t>
            </a:r>
          </a:p>
        </p:txBody>
      </p:sp>
      <p:sp>
        <p:nvSpPr>
          <p:cNvPr id="12" name="CaixaDeTexto 11">
            <a:extLst>
              <a:ext uri="{FF2B5EF4-FFF2-40B4-BE49-F238E27FC236}">
                <a16:creationId xmlns:a16="http://schemas.microsoft.com/office/drawing/2014/main" id="{7298AE71-665E-6DEA-F3A0-1FE948BDC156}"/>
              </a:ext>
            </a:extLst>
          </p:cNvPr>
          <p:cNvSpPr txBox="1"/>
          <p:nvPr/>
        </p:nvSpPr>
        <p:spPr>
          <a:xfrm>
            <a:off x="2290030" y="2736421"/>
            <a:ext cx="6380560" cy="3323987"/>
          </a:xfrm>
          <a:prstGeom prst="rect">
            <a:avLst/>
          </a:prstGeom>
          <a:noFill/>
        </p:spPr>
        <p:txBody>
          <a:bodyPr wrap="square">
            <a:spAutoFit/>
          </a:bodyPr>
          <a:lstStyle/>
          <a:p>
            <a:pPr>
              <a:defRPr/>
            </a:pPr>
            <a:r>
              <a:rPr lang="fr-FR" sz="1500" b="1" dirty="0"/>
              <a:t>Texte de la Convention de 2003 </a:t>
            </a:r>
            <a:r>
              <a:rPr lang="fr-FR" sz="1500" dirty="0"/>
              <a:t>:</a:t>
            </a:r>
          </a:p>
          <a:p>
            <a:pPr>
              <a:defRPr/>
            </a:pPr>
            <a:endParaRPr lang="en-US" sz="1500" dirty="0"/>
          </a:p>
          <a:p>
            <a:pPr>
              <a:defRPr/>
            </a:pPr>
            <a:r>
              <a:rPr lang="fr-FR" sz="1500" dirty="0"/>
              <a:t>Art. 11 : « Il appartient à chaque État partie : (a) de prendre les mesures nécessaires pour assurer la sauvegarde du patrimoine culturel immatériel présent sur son territoire »</a:t>
            </a:r>
          </a:p>
          <a:p>
            <a:pPr>
              <a:defRPr/>
            </a:pPr>
            <a:endParaRPr lang="en-US" sz="1500" dirty="0"/>
          </a:p>
          <a:p>
            <a:pPr>
              <a:defRPr/>
            </a:pPr>
            <a:r>
              <a:rPr lang="fr-FR" sz="1500" dirty="0"/>
              <a:t>Art. 15 : « </a:t>
            </a:r>
            <a:r>
              <a:rPr lang="fr-FR" sz="1350" dirty="0">
                <a:ea typeface="Times New Roman" panose="02020603050405020304" pitchFamily="18" charset="0"/>
                <a:cs typeface="Times New Roman" panose="02020603050405020304" pitchFamily="18" charset="0"/>
              </a:rPr>
              <a:t>[…]</a:t>
            </a:r>
            <a:r>
              <a:rPr lang="fr-FR" sz="1500" dirty="0"/>
              <a:t> chaque État partie s'efforce d'assurer la plus large participation possible des communautés, des groupes et, le cas échéant, des individus qui créent, entretiennent et transmettent ce patrimoine, et de les impliquer activement dans sa gestion. »</a:t>
            </a:r>
          </a:p>
          <a:p>
            <a:pPr>
              <a:defRPr/>
            </a:pPr>
            <a:endParaRPr lang="en-US" sz="1500" dirty="0"/>
          </a:p>
          <a:p>
            <a:pPr>
              <a:defRPr/>
            </a:pPr>
            <a:r>
              <a:rPr lang="fr-FR" sz="1500" dirty="0"/>
              <a:t>Art. 22.2 : « En cas d'urgence, la demande d'assistance doit être examinée en priorité par le Comité. »</a:t>
            </a:r>
          </a:p>
          <a:p>
            <a:pPr>
              <a:defRPr/>
            </a:pPr>
            <a:endParaRPr lang="en-US" sz="1500" dirty="0"/>
          </a:p>
        </p:txBody>
      </p:sp>
      <p:sp>
        <p:nvSpPr>
          <p:cNvPr id="3" name="Título 1">
            <a:extLst>
              <a:ext uri="{FF2B5EF4-FFF2-40B4-BE49-F238E27FC236}">
                <a16:creationId xmlns:a16="http://schemas.microsoft.com/office/drawing/2014/main" id="{4EFFC84A-FB40-C6A2-2000-AE7F9F30155F}"/>
              </a:ext>
            </a:extLst>
          </p:cNvPr>
          <p:cNvSpPr>
            <a:spLocks noGrp="1"/>
          </p:cNvSpPr>
          <p:nvPr>
            <p:ph type="title"/>
          </p:nvPr>
        </p:nvSpPr>
        <p:spPr>
          <a:xfrm>
            <a:off x="2290030" y="437028"/>
            <a:ext cx="6576064" cy="2769989"/>
          </a:xfrm>
        </p:spPr>
        <p:txBody>
          <a:bodyPr/>
          <a:lstStyle/>
          <a:p>
            <a:r>
              <a:rPr lang="fr-FR" sz="3000" dirty="0"/>
              <a:t>Cadres, instruments et normes internationaux pour la sauvegarde du patrimoine culturel intangible dans les situations de conflit</a:t>
            </a:r>
            <a:br>
              <a:rPr lang="fr-FR" sz="3000" dirty="0"/>
            </a:br>
            <a:br>
              <a:rPr lang="fr-FR" sz="3000" dirty="0"/>
            </a:br>
            <a:endParaRPr lang="fr-FR" sz="3000" dirty="0"/>
          </a:p>
        </p:txBody>
      </p:sp>
    </p:spTree>
    <p:extLst>
      <p:ext uri="{BB962C8B-B14F-4D97-AF65-F5344CB8AC3E}">
        <p14:creationId xmlns:p14="http://schemas.microsoft.com/office/powerpoint/2010/main" val="6529636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Marcador de Posição de Conteúdo 3">
            <a:extLst>
              <a:ext uri="{FF2B5EF4-FFF2-40B4-BE49-F238E27FC236}">
                <a16:creationId xmlns:a16="http://schemas.microsoft.com/office/drawing/2014/main" id="{953C96FC-C487-B524-8F8E-532955E4D2F2}"/>
              </a:ext>
            </a:extLst>
          </p:cNvPr>
          <p:cNvSpPr>
            <a:spLocks noGrp="1"/>
          </p:cNvSpPr>
          <p:nvPr>
            <p:ph sz="quarter" idx="11"/>
          </p:nvPr>
        </p:nvSpPr>
        <p:spPr>
          <a:xfrm>
            <a:off x="2855120" y="5474495"/>
            <a:ext cx="4860131" cy="175022"/>
          </a:xfrm>
        </p:spPr>
        <p:txBody>
          <a:bodyPr/>
          <a:lstStyle/>
          <a:p>
            <a:pPr>
              <a:spcBef>
                <a:spcPct val="0"/>
              </a:spcBef>
            </a:pPr>
            <a:endParaRPr lang="en-CO" altLang="pt-PT"/>
          </a:p>
        </p:txBody>
      </p:sp>
      <p:sp>
        <p:nvSpPr>
          <p:cNvPr id="5" name="Marcador de Posição do Rodapé 4">
            <a:extLst>
              <a:ext uri="{FF2B5EF4-FFF2-40B4-BE49-F238E27FC236}">
                <a16:creationId xmlns:a16="http://schemas.microsoft.com/office/drawing/2014/main" id="{24400160-72B9-EC2D-0530-C166A4410074}"/>
              </a:ext>
            </a:extLst>
          </p:cNvPr>
          <p:cNvSpPr>
            <a:spLocks noGrp="1"/>
          </p:cNvSpPr>
          <p:nvPr>
            <p:ph type="ftr" sz="quarter" idx="12"/>
          </p:nvPr>
        </p:nvSpPr>
        <p:spPr/>
        <p:txBody>
          <a:bodyPr/>
          <a:lstStyle/>
          <a:p>
            <a:pPr>
              <a:defRPr/>
            </a:pPr>
            <a:r>
              <a:rPr lang="fr-FR"/>
              <a:t>© Tous droits réservés : UNESCO/ PCI</a:t>
            </a:r>
          </a:p>
        </p:txBody>
      </p:sp>
      <p:sp>
        <p:nvSpPr>
          <p:cNvPr id="12" name="CaixaDeTexto 11">
            <a:extLst>
              <a:ext uri="{FF2B5EF4-FFF2-40B4-BE49-F238E27FC236}">
                <a16:creationId xmlns:a16="http://schemas.microsoft.com/office/drawing/2014/main" id="{7298AE71-665E-6DEA-F3A0-1FE948BDC156}"/>
              </a:ext>
            </a:extLst>
          </p:cNvPr>
          <p:cNvSpPr txBox="1"/>
          <p:nvPr/>
        </p:nvSpPr>
        <p:spPr>
          <a:xfrm>
            <a:off x="2281238" y="2295526"/>
            <a:ext cx="6380560" cy="3323987"/>
          </a:xfrm>
          <a:prstGeom prst="rect">
            <a:avLst/>
          </a:prstGeom>
          <a:noFill/>
        </p:spPr>
        <p:txBody>
          <a:bodyPr>
            <a:spAutoFit/>
          </a:bodyPr>
          <a:lstStyle/>
          <a:p>
            <a:pPr>
              <a:defRPr/>
            </a:pPr>
            <a:r>
              <a:rPr lang="fr-FR" sz="1500" b="1" dirty="0"/>
              <a:t>Paragraphe 50 </a:t>
            </a:r>
            <a:r>
              <a:rPr lang="fr-FR" sz="1500" dirty="0"/>
              <a:t>: « Il sera considéré qu’il existe une urgence lorsqu’un État partie ne se trouve pas en mesure de surmonter seul une situation due à un désastre, une catastrophe naturelle, un conflit armé, une grave épidémie ou tout autre événement d’origine naturelle ou humaine ayant de graves conséquences pour le patrimoine culturel immatériel ainsi que pour les communautés, groupes et, le cas échéant, individus détenteurs de ce patrimoine. »</a:t>
            </a:r>
          </a:p>
          <a:p>
            <a:pPr>
              <a:defRPr/>
            </a:pPr>
            <a:endParaRPr lang="en-US" sz="1500" dirty="0"/>
          </a:p>
          <a:p>
            <a:pPr>
              <a:defRPr/>
            </a:pPr>
            <a:r>
              <a:rPr lang="fr-FR" sz="1500" b="1" dirty="0"/>
              <a:t>Le chapitre VI.4 (2016) </a:t>
            </a:r>
            <a:r>
              <a:rPr lang="fr-FR" sz="1500" dirty="0"/>
              <a:t>: « Patrimoine culturel immatériel et paix » comprend des dispositions concernant la mobilisation du patrimoine culturel immatériel et de ses porteurs pour la prévention des différends, la résolution pacifique des conflits et le rétablissement de la paix et de la sécurité. (Paragraphes 192 à197)</a:t>
            </a:r>
          </a:p>
          <a:p>
            <a:pPr>
              <a:defRPr/>
            </a:pPr>
            <a:endParaRPr lang="en-US" sz="1500" dirty="0"/>
          </a:p>
        </p:txBody>
      </p:sp>
      <p:sp>
        <p:nvSpPr>
          <p:cNvPr id="3" name="Título 1">
            <a:extLst>
              <a:ext uri="{FF2B5EF4-FFF2-40B4-BE49-F238E27FC236}">
                <a16:creationId xmlns:a16="http://schemas.microsoft.com/office/drawing/2014/main" id="{4EFFC84A-FB40-C6A2-2000-AE7F9F30155F}"/>
              </a:ext>
            </a:extLst>
          </p:cNvPr>
          <p:cNvSpPr>
            <a:spLocks noGrp="1"/>
          </p:cNvSpPr>
          <p:nvPr>
            <p:ph type="title"/>
          </p:nvPr>
        </p:nvSpPr>
        <p:spPr>
          <a:xfrm>
            <a:off x="2281238" y="356347"/>
            <a:ext cx="6223034" cy="984885"/>
          </a:xfrm>
        </p:spPr>
        <p:txBody>
          <a:bodyPr/>
          <a:lstStyle/>
          <a:p>
            <a:br>
              <a:rPr lang="fr-FR" dirty="0"/>
            </a:br>
            <a:r>
              <a:rPr lang="fr-FR" dirty="0"/>
              <a:t>Directives opérationnelles</a:t>
            </a:r>
          </a:p>
        </p:txBody>
      </p:sp>
    </p:spTree>
    <p:extLst>
      <p:ext uri="{BB962C8B-B14F-4D97-AF65-F5344CB8AC3E}">
        <p14:creationId xmlns:p14="http://schemas.microsoft.com/office/powerpoint/2010/main" val="12495369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Marcador de Posição de Conteúdo 3">
            <a:extLst>
              <a:ext uri="{FF2B5EF4-FFF2-40B4-BE49-F238E27FC236}">
                <a16:creationId xmlns:a16="http://schemas.microsoft.com/office/drawing/2014/main" id="{953C96FC-C487-B524-8F8E-532955E4D2F2}"/>
              </a:ext>
            </a:extLst>
          </p:cNvPr>
          <p:cNvSpPr>
            <a:spLocks noGrp="1"/>
          </p:cNvSpPr>
          <p:nvPr>
            <p:ph sz="quarter" idx="11"/>
          </p:nvPr>
        </p:nvSpPr>
        <p:spPr>
          <a:xfrm>
            <a:off x="2855120" y="5474495"/>
            <a:ext cx="4860131" cy="175022"/>
          </a:xfrm>
        </p:spPr>
        <p:txBody>
          <a:bodyPr/>
          <a:lstStyle/>
          <a:p>
            <a:pPr>
              <a:spcBef>
                <a:spcPct val="0"/>
              </a:spcBef>
            </a:pPr>
            <a:endParaRPr lang="en-CO" altLang="pt-PT"/>
          </a:p>
        </p:txBody>
      </p:sp>
      <p:sp>
        <p:nvSpPr>
          <p:cNvPr id="5" name="Marcador de Posição do Rodapé 4">
            <a:extLst>
              <a:ext uri="{FF2B5EF4-FFF2-40B4-BE49-F238E27FC236}">
                <a16:creationId xmlns:a16="http://schemas.microsoft.com/office/drawing/2014/main" id="{24400160-72B9-EC2D-0530-C166A4410074}"/>
              </a:ext>
            </a:extLst>
          </p:cNvPr>
          <p:cNvSpPr>
            <a:spLocks noGrp="1"/>
          </p:cNvSpPr>
          <p:nvPr>
            <p:ph type="ftr" sz="quarter" idx="12"/>
          </p:nvPr>
        </p:nvSpPr>
        <p:spPr/>
        <p:txBody>
          <a:bodyPr/>
          <a:lstStyle/>
          <a:p>
            <a:pPr>
              <a:defRPr/>
            </a:pPr>
            <a:r>
              <a:rPr lang="fr-FR"/>
              <a:t>© Tous droits réservés : UNESCO/ PCI</a:t>
            </a:r>
          </a:p>
        </p:txBody>
      </p:sp>
      <p:sp>
        <p:nvSpPr>
          <p:cNvPr id="12" name="CaixaDeTexto 11">
            <a:extLst>
              <a:ext uri="{FF2B5EF4-FFF2-40B4-BE49-F238E27FC236}">
                <a16:creationId xmlns:a16="http://schemas.microsoft.com/office/drawing/2014/main" id="{7298AE71-665E-6DEA-F3A0-1FE948BDC156}"/>
              </a:ext>
            </a:extLst>
          </p:cNvPr>
          <p:cNvSpPr txBox="1"/>
          <p:nvPr/>
        </p:nvSpPr>
        <p:spPr>
          <a:xfrm>
            <a:off x="2281237" y="2295526"/>
            <a:ext cx="6473429" cy="2400657"/>
          </a:xfrm>
          <a:prstGeom prst="rect">
            <a:avLst/>
          </a:prstGeom>
          <a:noFill/>
        </p:spPr>
        <p:txBody>
          <a:bodyPr wrap="square">
            <a:spAutoFit/>
          </a:bodyPr>
          <a:lstStyle/>
          <a:p>
            <a:pPr>
              <a:defRPr/>
            </a:pPr>
            <a:r>
              <a:rPr lang="fr-FR" sz="1500" dirty="0"/>
              <a:t>« L'accès des communautés, groupes et individus aux instruments, objets, artefacts, espaces culturels et naturels et lieux de mémoire dont l'existence est nécessaire pour l'expression du patrimoine culturel immatériel doit être garanti, y compris en situation de conflit armé. Les pratiques coutumières régissant l'accès au patrimoine culturel immatériel doivent être pleinement respectées, même lorsqu'elles limitent l'accès d’un public plus large. »</a:t>
            </a:r>
          </a:p>
          <a:p>
            <a:pPr>
              <a:defRPr/>
            </a:pPr>
            <a:endParaRPr lang="en-US" sz="1500" dirty="0"/>
          </a:p>
          <a:p>
            <a:pPr>
              <a:defRPr/>
            </a:pPr>
            <a:r>
              <a:rPr lang="fr-FR" sz="1500" dirty="0"/>
              <a:t>Voir : </a:t>
            </a:r>
            <a:r>
              <a:rPr lang="fr-FR" sz="1500" dirty="0">
                <a:hlinkClick r:id="rId2"/>
              </a:rPr>
              <a:t>https://ich.unesco.org/fr/ethics-and-ich-00866</a:t>
            </a:r>
            <a:r>
              <a:rPr lang="fr-FR" sz="1500" dirty="0"/>
              <a:t> </a:t>
            </a:r>
          </a:p>
          <a:p>
            <a:pPr>
              <a:defRPr/>
            </a:pPr>
            <a:endParaRPr lang="en-US" sz="1500" dirty="0"/>
          </a:p>
        </p:txBody>
      </p:sp>
      <p:sp>
        <p:nvSpPr>
          <p:cNvPr id="3" name="Título 1">
            <a:extLst>
              <a:ext uri="{FF2B5EF4-FFF2-40B4-BE49-F238E27FC236}">
                <a16:creationId xmlns:a16="http://schemas.microsoft.com/office/drawing/2014/main" id="{4EFFC84A-FB40-C6A2-2000-AE7F9F30155F}"/>
              </a:ext>
            </a:extLst>
          </p:cNvPr>
          <p:cNvSpPr>
            <a:spLocks noGrp="1"/>
          </p:cNvSpPr>
          <p:nvPr>
            <p:ph type="title"/>
          </p:nvPr>
        </p:nvSpPr>
        <p:spPr>
          <a:xfrm>
            <a:off x="2406434" y="325756"/>
            <a:ext cx="6223034" cy="1477328"/>
          </a:xfrm>
        </p:spPr>
        <p:txBody>
          <a:bodyPr/>
          <a:lstStyle/>
          <a:p>
            <a:r>
              <a:rPr lang="fr-FR" dirty="0"/>
              <a:t>Principes éthiques pour la sauvegarde du patrimoine culturel immatériel (2015)</a:t>
            </a:r>
          </a:p>
        </p:txBody>
      </p:sp>
    </p:spTree>
    <p:extLst>
      <p:ext uri="{BB962C8B-B14F-4D97-AF65-F5344CB8AC3E}">
        <p14:creationId xmlns:p14="http://schemas.microsoft.com/office/powerpoint/2010/main" val="11698923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Marcador de Posição de Conteúdo 3">
            <a:extLst>
              <a:ext uri="{FF2B5EF4-FFF2-40B4-BE49-F238E27FC236}">
                <a16:creationId xmlns:a16="http://schemas.microsoft.com/office/drawing/2014/main" id="{953C96FC-C487-B524-8F8E-532955E4D2F2}"/>
              </a:ext>
            </a:extLst>
          </p:cNvPr>
          <p:cNvSpPr>
            <a:spLocks noGrp="1"/>
          </p:cNvSpPr>
          <p:nvPr>
            <p:ph sz="quarter" idx="11"/>
          </p:nvPr>
        </p:nvSpPr>
        <p:spPr>
          <a:xfrm>
            <a:off x="2855120" y="5474495"/>
            <a:ext cx="4860131" cy="175022"/>
          </a:xfrm>
        </p:spPr>
        <p:txBody>
          <a:bodyPr/>
          <a:lstStyle/>
          <a:p>
            <a:pPr>
              <a:spcBef>
                <a:spcPct val="0"/>
              </a:spcBef>
            </a:pPr>
            <a:endParaRPr lang="en-CO" altLang="pt-PT"/>
          </a:p>
        </p:txBody>
      </p:sp>
      <p:sp>
        <p:nvSpPr>
          <p:cNvPr id="5" name="Marcador de Posição do Rodapé 4">
            <a:extLst>
              <a:ext uri="{FF2B5EF4-FFF2-40B4-BE49-F238E27FC236}">
                <a16:creationId xmlns:a16="http://schemas.microsoft.com/office/drawing/2014/main" id="{24400160-72B9-EC2D-0530-C166A4410074}"/>
              </a:ext>
            </a:extLst>
          </p:cNvPr>
          <p:cNvSpPr>
            <a:spLocks noGrp="1"/>
          </p:cNvSpPr>
          <p:nvPr>
            <p:ph type="ftr" sz="quarter" idx="12"/>
          </p:nvPr>
        </p:nvSpPr>
        <p:spPr/>
        <p:txBody>
          <a:bodyPr/>
          <a:lstStyle/>
          <a:p>
            <a:pPr>
              <a:defRPr/>
            </a:pPr>
            <a:r>
              <a:rPr lang="fr-FR"/>
              <a:t>© Tous droits réservés : UNESCO/ PCI</a:t>
            </a:r>
          </a:p>
        </p:txBody>
      </p:sp>
      <p:sp>
        <p:nvSpPr>
          <p:cNvPr id="12" name="CaixaDeTexto 11">
            <a:extLst>
              <a:ext uri="{FF2B5EF4-FFF2-40B4-BE49-F238E27FC236}">
                <a16:creationId xmlns:a16="http://schemas.microsoft.com/office/drawing/2014/main" id="{7298AE71-665E-6DEA-F3A0-1FE948BDC156}"/>
              </a:ext>
            </a:extLst>
          </p:cNvPr>
          <p:cNvSpPr txBox="1"/>
          <p:nvPr/>
        </p:nvSpPr>
        <p:spPr>
          <a:xfrm>
            <a:off x="2281238" y="2295526"/>
            <a:ext cx="6380560" cy="2169825"/>
          </a:xfrm>
          <a:prstGeom prst="rect">
            <a:avLst/>
          </a:prstGeom>
          <a:noFill/>
        </p:spPr>
        <p:txBody>
          <a:bodyPr>
            <a:spAutoFit/>
          </a:bodyPr>
          <a:lstStyle/>
          <a:p>
            <a:pPr marL="257175" indent="-257175">
              <a:buFont typeface="Arial" panose="020B0604020202020204" pitchFamily="34" charset="0"/>
              <a:buChar char="•"/>
              <a:defRPr/>
            </a:pPr>
            <a:r>
              <a:rPr lang="fr-FR" sz="1500" dirty="0"/>
              <a:t>Convention de La Haye pour la protection des biens culturels en cas de conflit armé (1954), son premier (1954) et son deuxième protocole (1999)</a:t>
            </a:r>
          </a:p>
          <a:p>
            <a:pPr marL="257175" indent="-257175">
              <a:buFont typeface="Arial" panose="020B0604020202020204" pitchFamily="34" charset="0"/>
              <a:buChar char="•"/>
              <a:defRPr/>
            </a:pPr>
            <a:endParaRPr lang="en-US" sz="1500" dirty="0"/>
          </a:p>
          <a:p>
            <a:pPr marL="257175" indent="-257175">
              <a:buFont typeface="Arial" panose="020B0604020202020204" pitchFamily="34" charset="0"/>
              <a:buChar char="•"/>
              <a:defRPr/>
            </a:pPr>
            <a:r>
              <a:rPr lang="fr-FR" sz="1500" dirty="0"/>
              <a:t>Résolution 2347 du Conseil de sécurité des Nations Unies</a:t>
            </a:r>
          </a:p>
          <a:p>
            <a:pPr marL="257175" indent="-257175">
              <a:buFont typeface="Arial" panose="020B0604020202020204" pitchFamily="34" charset="0"/>
              <a:buChar char="•"/>
              <a:defRPr/>
            </a:pPr>
            <a:endParaRPr lang="en-US" sz="1500" dirty="0"/>
          </a:p>
          <a:p>
            <a:pPr marL="257175" indent="-257175">
              <a:buFont typeface="Arial" panose="020B0604020202020204" pitchFamily="34" charset="0"/>
              <a:buChar char="•"/>
              <a:defRPr/>
            </a:pPr>
            <a:r>
              <a:rPr lang="fr-FR" sz="1500" dirty="0"/>
              <a:t>Conseil des droits de l'homme, Résolution 33/20. « Droits culturels et protection du patrimoine culturel. »</a:t>
            </a:r>
          </a:p>
          <a:p>
            <a:pPr>
              <a:defRPr/>
            </a:pPr>
            <a:endParaRPr lang="en-US" sz="1500" dirty="0"/>
          </a:p>
        </p:txBody>
      </p:sp>
      <p:sp>
        <p:nvSpPr>
          <p:cNvPr id="3" name="Título 1">
            <a:extLst>
              <a:ext uri="{FF2B5EF4-FFF2-40B4-BE49-F238E27FC236}">
                <a16:creationId xmlns:a16="http://schemas.microsoft.com/office/drawing/2014/main" id="{4EFFC84A-FB40-C6A2-2000-AE7F9F30155F}"/>
              </a:ext>
            </a:extLst>
          </p:cNvPr>
          <p:cNvSpPr>
            <a:spLocks noGrp="1"/>
          </p:cNvSpPr>
          <p:nvPr>
            <p:ph type="title"/>
          </p:nvPr>
        </p:nvSpPr>
        <p:spPr>
          <a:xfrm>
            <a:off x="2298995" y="329804"/>
            <a:ext cx="6223034" cy="984885"/>
          </a:xfrm>
        </p:spPr>
        <p:txBody>
          <a:bodyPr/>
          <a:lstStyle/>
          <a:p>
            <a:br>
              <a:rPr lang="fr-FR" dirty="0"/>
            </a:br>
            <a:r>
              <a:rPr lang="fr-FR" dirty="0"/>
              <a:t>Autres cadres internationaux </a:t>
            </a:r>
          </a:p>
        </p:txBody>
      </p:sp>
    </p:spTree>
    <p:extLst>
      <p:ext uri="{BB962C8B-B14F-4D97-AF65-F5344CB8AC3E}">
        <p14:creationId xmlns:p14="http://schemas.microsoft.com/office/powerpoint/2010/main" val="30574640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ítulo 1">
            <a:extLst>
              <a:ext uri="{FF2B5EF4-FFF2-40B4-BE49-F238E27FC236}">
                <a16:creationId xmlns:a16="http://schemas.microsoft.com/office/drawing/2014/main" id="{C64892CC-3F22-4B7F-CC85-44B2BEC294DE}"/>
              </a:ext>
            </a:extLst>
          </p:cNvPr>
          <p:cNvSpPr>
            <a:spLocks noGrp="1"/>
          </p:cNvSpPr>
          <p:nvPr>
            <p:ph type="title"/>
          </p:nvPr>
        </p:nvSpPr>
        <p:spPr>
          <a:xfrm>
            <a:off x="2281238" y="547820"/>
            <a:ext cx="6480175" cy="492443"/>
          </a:xfrm>
        </p:spPr>
        <p:txBody>
          <a:bodyPr/>
          <a:lstStyle/>
          <a:p>
            <a:r>
              <a:rPr lang="fr-FR" dirty="0"/>
              <a:t>Dans cette présentation...</a:t>
            </a:r>
          </a:p>
        </p:txBody>
      </p:sp>
      <p:sp>
        <p:nvSpPr>
          <p:cNvPr id="3" name="Marcador de Posição de Conteúdo 2">
            <a:extLst>
              <a:ext uri="{FF2B5EF4-FFF2-40B4-BE49-F238E27FC236}">
                <a16:creationId xmlns:a16="http://schemas.microsoft.com/office/drawing/2014/main" id="{799A0336-E354-9DB1-C827-606B22F04751}"/>
              </a:ext>
            </a:extLst>
          </p:cNvPr>
          <p:cNvSpPr>
            <a:spLocks noGrp="1"/>
          </p:cNvSpPr>
          <p:nvPr>
            <p:ph idx="1"/>
          </p:nvPr>
        </p:nvSpPr>
        <p:spPr>
          <a:xfrm>
            <a:off x="2281237" y="2286001"/>
            <a:ext cx="6473429" cy="3370153"/>
          </a:xfrm>
        </p:spPr>
        <p:txBody>
          <a:bodyPr/>
          <a:lstStyle/>
          <a:p>
            <a:pPr marL="0" indent="0">
              <a:buNone/>
              <a:defRPr/>
            </a:pPr>
            <a:r>
              <a:rPr lang="fr-FR" sz="1500" dirty="0">
                <a:solidFill>
                  <a:schemeClr val="tx1"/>
                </a:solidFill>
              </a:rPr>
              <a:t>Objectif :  </a:t>
            </a:r>
            <a:r>
              <a:rPr lang="fr-FR" sz="1500" b="0" dirty="0">
                <a:solidFill>
                  <a:schemeClr val="tx1"/>
                </a:solidFill>
              </a:rPr>
              <a:t>fournir une compréhension de base de la relation entre le patrimoine culturel immatériel (PCI) et les situations de conflit et de déplacement forcé. Les principaux thèmes abordés sont les suivants :</a:t>
            </a:r>
          </a:p>
          <a:p>
            <a:pPr marL="0" indent="0">
              <a:buNone/>
              <a:defRPr/>
            </a:pPr>
            <a:endParaRPr lang="en-US" sz="1500" b="0" dirty="0">
              <a:solidFill>
                <a:schemeClr val="tx1"/>
              </a:solidFill>
            </a:endParaRPr>
          </a:p>
          <a:p>
            <a:pPr>
              <a:buFont typeface="Wingdings" panose="05000000000000000000" pitchFamily="2" charset="2"/>
              <a:buChar char="§"/>
              <a:defRPr/>
            </a:pPr>
            <a:r>
              <a:rPr lang="fr-FR" sz="1500" b="0" dirty="0">
                <a:solidFill>
                  <a:schemeClr val="tx1"/>
                </a:solidFill>
              </a:rPr>
              <a:t>Concepts et termes clés relatifs aux conflits ;</a:t>
            </a:r>
          </a:p>
          <a:p>
            <a:pPr>
              <a:buFont typeface="Wingdings" panose="05000000000000000000" pitchFamily="2" charset="2"/>
              <a:buChar char="§"/>
              <a:defRPr/>
            </a:pPr>
            <a:r>
              <a:rPr lang="fr-FR" sz="1500" b="0" dirty="0">
                <a:solidFill>
                  <a:schemeClr val="tx1"/>
                </a:solidFill>
              </a:rPr>
              <a:t>Le double rôle du PCI dans les situations de conflit : </a:t>
            </a:r>
          </a:p>
          <a:p>
            <a:pPr marL="445294" lvl="3" indent="-257175">
              <a:buClr>
                <a:schemeClr val="tx2"/>
              </a:buClr>
              <a:buFont typeface="+mj-lt"/>
              <a:buAutoNum type="alphaLcParenR"/>
              <a:defRPr/>
            </a:pPr>
            <a:r>
              <a:rPr lang="fr-FR" sz="1200" dirty="0"/>
              <a:t>	l’impact d’un conflit sur le PCI ; et </a:t>
            </a:r>
          </a:p>
          <a:p>
            <a:pPr marL="445294" lvl="3" indent="-257175">
              <a:buClr>
                <a:schemeClr val="tx2"/>
              </a:buClr>
              <a:buFont typeface="+mj-lt"/>
              <a:buAutoNum type="alphaLcParenR"/>
              <a:defRPr/>
            </a:pPr>
            <a:r>
              <a:rPr lang="fr-FR" sz="1200" dirty="0"/>
              <a:t>	le PCI comme vecteur d’atténuation des effets du conflit pour soutenir les communautés</a:t>
            </a:r>
          </a:p>
          <a:p>
            <a:pPr>
              <a:buFont typeface="Wingdings" panose="05000000000000000000" pitchFamily="2" charset="2"/>
              <a:buChar char="§"/>
              <a:defRPr/>
            </a:pPr>
            <a:r>
              <a:rPr lang="fr-FR" sz="1500" b="0" dirty="0">
                <a:solidFill>
                  <a:schemeClr val="tx1"/>
                </a:solidFill>
              </a:rPr>
              <a:t>Cadres, instruments et normes pertinents, et ;</a:t>
            </a:r>
          </a:p>
          <a:p>
            <a:pPr>
              <a:buFont typeface="Wingdings" panose="05000000000000000000" pitchFamily="2" charset="2"/>
              <a:buChar char="§"/>
              <a:defRPr/>
            </a:pPr>
            <a:r>
              <a:rPr lang="fr-FR" sz="1500" b="0" dirty="0">
                <a:solidFill>
                  <a:schemeClr val="tx1"/>
                </a:solidFill>
              </a:rPr>
              <a:t>Mise en œuvre des principes opérationnels et modalités de sauvegarde du patrimoine culturel immatériel dans les situations d'urgence en cas de conflit et de déplacement forcé.</a:t>
            </a:r>
          </a:p>
        </p:txBody>
      </p:sp>
      <p:sp>
        <p:nvSpPr>
          <p:cNvPr id="4" name="Marcador de Posição do Rodapé 3">
            <a:extLst>
              <a:ext uri="{FF2B5EF4-FFF2-40B4-BE49-F238E27FC236}">
                <a16:creationId xmlns:a16="http://schemas.microsoft.com/office/drawing/2014/main" id="{FFAEBFB8-6049-FF0C-F83C-FB50EB151E84}"/>
              </a:ext>
            </a:extLst>
          </p:cNvPr>
          <p:cNvSpPr>
            <a:spLocks noGrp="1"/>
          </p:cNvSpPr>
          <p:nvPr>
            <p:ph type="ftr" sz="quarter" idx="10"/>
          </p:nvPr>
        </p:nvSpPr>
        <p:spPr/>
        <p:txBody>
          <a:bodyPr/>
          <a:lstStyle/>
          <a:p>
            <a:pPr>
              <a:defRPr/>
            </a:pPr>
            <a:r>
              <a:rPr lang="fr-FR"/>
              <a:t>© Tous droits réservés : UNESCO/ PCI</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2824" y="406315"/>
            <a:ext cx="6480175" cy="984885"/>
          </a:xfrm>
        </p:spPr>
        <p:txBody>
          <a:bodyPr/>
          <a:lstStyle/>
          <a:p>
            <a:r>
              <a:rPr lang="fr-FR" dirty="0"/>
              <a:t>Stratégie de l'UNESCO et situations d'urgence</a:t>
            </a:r>
          </a:p>
        </p:txBody>
      </p:sp>
      <p:sp>
        <p:nvSpPr>
          <p:cNvPr id="4" name="Content Placeholder 3"/>
          <p:cNvSpPr>
            <a:spLocks noGrp="1"/>
          </p:cNvSpPr>
          <p:nvPr>
            <p:ph sz="quarter" idx="11"/>
          </p:nvPr>
        </p:nvSpPr>
        <p:spPr/>
        <p:txBody>
          <a:bodyPr/>
          <a:lstStyle/>
          <a:p>
            <a:endParaRPr lang="en-AU" dirty="0"/>
          </a:p>
        </p:txBody>
      </p:sp>
      <p:sp>
        <p:nvSpPr>
          <p:cNvPr id="5" name="Rectangle 4"/>
          <p:cNvSpPr/>
          <p:nvPr/>
        </p:nvSpPr>
        <p:spPr>
          <a:xfrm>
            <a:off x="2282827" y="2173590"/>
            <a:ext cx="6022973" cy="3785652"/>
          </a:xfrm>
          <a:prstGeom prst="rect">
            <a:avLst/>
          </a:prstGeom>
        </p:spPr>
        <p:txBody>
          <a:bodyPr wrap="square">
            <a:spAutoFit/>
          </a:bodyPr>
          <a:lstStyle/>
          <a:p>
            <a:r>
              <a:rPr lang="fr-FR" sz="1500" dirty="0"/>
              <a:t>L'</a:t>
            </a:r>
            <a:r>
              <a:rPr lang="fr-FR" sz="1500" i="1" dirty="0"/>
              <a:t>Addendum </a:t>
            </a:r>
            <a:r>
              <a:rPr lang="fr-FR" sz="1500" dirty="0"/>
              <a:t>(2017) à la </a:t>
            </a:r>
            <a:r>
              <a:rPr lang="fr-FR" sz="1500" i="1" dirty="0"/>
              <a:t>Stratégie pour le renforcement de l'action de l'UNESCO pour la protection de la culture et la promotion du pluralisme culturel en cas de conflit armé</a:t>
            </a:r>
            <a:r>
              <a:rPr lang="fr-FR" sz="1500" dirty="0"/>
              <a:t>, vise à :</a:t>
            </a:r>
          </a:p>
          <a:p>
            <a:pPr lvl="1"/>
            <a:r>
              <a:rPr lang="fr-FR" sz="1500" dirty="0"/>
              <a:t>(1) Renforcer la capacité des États membres à prévenir, atténuer et surmonter la perte de patrimoine culturel et de diversité qui résulte de catastrophes dues à des aléas d’origine naturelle ou humaine.</a:t>
            </a:r>
          </a:p>
          <a:p>
            <a:pPr lvl="1"/>
            <a:r>
              <a:rPr lang="fr-FR" sz="1500" dirty="0"/>
              <a:t>(2) Prendre en compte la culture dans les actions du secteur de la RRC et les interventions humanitaires en rapport avec des catastrophes en coopérant avec les parties prenantes concernées extérieures à la sphère culturelle.</a:t>
            </a:r>
            <a:endParaRPr lang="en-AU" sz="1500" dirty="0"/>
          </a:p>
          <a:p>
            <a:endParaRPr lang="en-AU" sz="1500" dirty="0"/>
          </a:p>
          <a:p>
            <a:r>
              <a:rPr lang="fr-FR" sz="1500" i="1" dirty="0"/>
              <a:t>Principes opérationnels et modalités de sauvegarde du patrimoine culturel immatériel en cas d'urgence de </a:t>
            </a:r>
            <a:r>
              <a:rPr lang="fr-FR" sz="1500" dirty="0"/>
              <a:t>la Convention de 2003 (2020) </a:t>
            </a:r>
          </a:p>
          <a:p>
            <a:pPr marL="257175" indent="-257175">
              <a:buFont typeface="Arial" panose="020B0604020202020204" pitchFamily="34" charset="0"/>
              <a:buChar char="•"/>
            </a:pPr>
            <a:endParaRPr lang="en-AU" sz="1500" dirty="0"/>
          </a:p>
        </p:txBody>
      </p:sp>
    </p:spTree>
    <p:extLst>
      <p:ext uri="{BB962C8B-B14F-4D97-AF65-F5344CB8AC3E}">
        <p14:creationId xmlns:p14="http://schemas.microsoft.com/office/powerpoint/2010/main" val="42103494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Marcador de Posição de Conteúdo 3">
            <a:extLst>
              <a:ext uri="{FF2B5EF4-FFF2-40B4-BE49-F238E27FC236}">
                <a16:creationId xmlns:a16="http://schemas.microsoft.com/office/drawing/2014/main" id="{953C96FC-C487-B524-8F8E-532955E4D2F2}"/>
              </a:ext>
            </a:extLst>
          </p:cNvPr>
          <p:cNvSpPr>
            <a:spLocks noGrp="1"/>
          </p:cNvSpPr>
          <p:nvPr>
            <p:ph sz="quarter" idx="11"/>
          </p:nvPr>
        </p:nvSpPr>
        <p:spPr>
          <a:xfrm>
            <a:off x="2855120" y="5474495"/>
            <a:ext cx="4860131" cy="175022"/>
          </a:xfrm>
        </p:spPr>
        <p:txBody>
          <a:bodyPr/>
          <a:lstStyle/>
          <a:p>
            <a:pPr>
              <a:spcBef>
                <a:spcPct val="0"/>
              </a:spcBef>
            </a:pPr>
            <a:endParaRPr lang="en-CO" altLang="pt-PT"/>
          </a:p>
        </p:txBody>
      </p:sp>
      <p:sp>
        <p:nvSpPr>
          <p:cNvPr id="5" name="Marcador de Posição do Rodapé 4">
            <a:extLst>
              <a:ext uri="{FF2B5EF4-FFF2-40B4-BE49-F238E27FC236}">
                <a16:creationId xmlns:a16="http://schemas.microsoft.com/office/drawing/2014/main" id="{24400160-72B9-EC2D-0530-C166A4410074}"/>
              </a:ext>
            </a:extLst>
          </p:cNvPr>
          <p:cNvSpPr>
            <a:spLocks noGrp="1"/>
          </p:cNvSpPr>
          <p:nvPr>
            <p:ph type="ftr" sz="quarter" idx="12"/>
          </p:nvPr>
        </p:nvSpPr>
        <p:spPr/>
        <p:txBody>
          <a:bodyPr/>
          <a:lstStyle/>
          <a:p>
            <a:pPr>
              <a:defRPr/>
            </a:pPr>
            <a:r>
              <a:rPr lang="fr-FR"/>
              <a:t>© Tous droits réservés : UNESCO/ PCI</a:t>
            </a:r>
          </a:p>
        </p:txBody>
      </p:sp>
      <p:sp>
        <p:nvSpPr>
          <p:cNvPr id="12" name="CaixaDeTexto 11">
            <a:extLst>
              <a:ext uri="{FF2B5EF4-FFF2-40B4-BE49-F238E27FC236}">
                <a16:creationId xmlns:a16="http://schemas.microsoft.com/office/drawing/2014/main" id="{7298AE71-665E-6DEA-F3A0-1FE948BDC156}"/>
              </a:ext>
            </a:extLst>
          </p:cNvPr>
          <p:cNvSpPr txBox="1"/>
          <p:nvPr/>
        </p:nvSpPr>
        <p:spPr>
          <a:xfrm>
            <a:off x="2290030" y="2291284"/>
            <a:ext cx="6380560" cy="3323987"/>
          </a:xfrm>
          <a:prstGeom prst="rect">
            <a:avLst/>
          </a:prstGeom>
          <a:noFill/>
        </p:spPr>
        <p:txBody>
          <a:bodyPr>
            <a:spAutoFit/>
          </a:bodyPr>
          <a:lstStyle/>
          <a:p>
            <a:pPr>
              <a:defRPr/>
            </a:pPr>
            <a:endParaRPr lang="en-US" sz="1500" u="sng" dirty="0"/>
          </a:p>
          <a:p>
            <a:pPr>
              <a:defRPr/>
            </a:pPr>
            <a:r>
              <a:rPr lang="fr-FR" sz="1500" dirty="0">
                <a:ln w="0"/>
              </a:rPr>
              <a:t>Offrir une orientation aux États parties ainsi qu’aux autres parties prenantes nationales ou internationales concernées sur la meilleure façon de garantir que le patrimoine culturel immatériel est engagé et sauvegardé le plus efficacement possible dans le contexte de divers types de situations d'urgence.</a:t>
            </a:r>
          </a:p>
          <a:p>
            <a:pPr>
              <a:defRPr/>
            </a:pPr>
            <a:endParaRPr lang="en-US" sz="1500" dirty="0">
              <a:ln w="0"/>
            </a:endParaRPr>
          </a:p>
          <a:p>
            <a:pPr marL="257175" indent="-257175">
              <a:buFont typeface="Wingdings" pitchFamily="2" charset="2"/>
              <a:buChar char="Ø"/>
              <a:defRPr/>
            </a:pPr>
            <a:r>
              <a:rPr lang="fr-FR" sz="1500" dirty="0">
                <a:ln w="0"/>
              </a:rPr>
              <a:t>Ces principes devraient guider toutes les interventions visant à sauvegarder et/ou à impliquer le patrimoine culturel immatériel dans les situations d'urgence.</a:t>
            </a:r>
          </a:p>
          <a:p>
            <a:pPr marL="257175" indent="-257175">
              <a:buFont typeface="Wingdings" pitchFamily="2" charset="2"/>
              <a:buChar char="Ø"/>
              <a:defRPr/>
            </a:pPr>
            <a:endParaRPr lang="en-US" sz="1500" dirty="0">
              <a:ln w="0"/>
            </a:endParaRPr>
          </a:p>
          <a:p>
            <a:pPr marL="257175" indent="-257175">
              <a:buFont typeface="Wingdings" pitchFamily="2" charset="2"/>
              <a:buChar char="Ø"/>
              <a:defRPr/>
            </a:pPr>
            <a:r>
              <a:rPr lang="fr-FR" sz="1500" dirty="0">
                <a:ln w="0"/>
              </a:rPr>
              <a:t>Les modalités intègrent les principes et identifient les actions appropriées aux trois phases principales d'un cycle de gestion des urgences. Elles seront adaptées aux circonstances locales.</a:t>
            </a:r>
          </a:p>
        </p:txBody>
      </p:sp>
      <p:sp>
        <p:nvSpPr>
          <p:cNvPr id="3" name="Título 1">
            <a:extLst>
              <a:ext uri="{FF2B5EF4-FFF2-40B4-BE49-F238E27FC236}">
                <a16:creationId xmlns:a16="http://schemas.microsoft.com/office/drawing/2014/main" id="{4EFFC84A-FB40-C6A2-2000-AE7F9F30155F}"/>
              </a:ext>
            </a:extLst>
          </p:cNvPr>
          <p:cNvSpPr>
            <a:spLocks noGrp="1"/>
          </p:cNvSpPr>
          <p:nvPr>
            <p:ph type="title"/>
          </p:nvPr>
        </p:nvSpPr>
        <p:spPr>
          <a:xfrm>
            <a:off x="2290030" y="374187"/>
            <a:ext cx="6577984" cy="2154436"/>
          </a:xfrm>
        </p:spPr>
        <p:txBody>
          <a:bodyPr/>
          <a:lstStyle/>
          <a:p>
            <a:r>
              <a:rPr lang="fr-FR" sz="2800" dirty="0"/>
              <a:t>Principes opérationnels et modalités de sauvegarde du patrimoine culturel immatériel dans les situations d’urgence</a:t>
            </a:r>
            <a:br>
              <a:rPr lang="fr-FR" sz="2800" u="sng" dirty="0"/>
            </a:br>
            <a:endParaRPr lang="fr-FR" sz="2800" u="sng" dirty="0"/>
          </a:p>
        </p:txBody>
      </p:sp>
    </p:spTree>
    <p:extLst>
      <p:ext uri="{BB962C8B-B14F-4D97-AF65-F5344CB8AC3E}">
        <p14:creationId xmlns:p14="http://schemas.microsoft.com/office/powerpoint/2010/main" val="2923786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ítulo 1">
            <a:extLst>
              <a:ext uri="{FF2B5EF4-FFF2-40B4-BE49-F238E27FC236}">
                <a16:creationId xmlns:a16="http://schemas.microsoft.com/office/drawing/2014/main" id="{FB412E91-5DE6-1B87-8AD3-0093919F4C5D}"/>
              </a:ext>
            </a:extLst>
          </p:cNvPr>
          <p:cNvSpPr>
            <a:spLocks noGrp="1"/>
          </p:cNvSpPr>
          <p:nvPr>
            <p:ph type="title"/>
          </p:nvPr>
        </p:nvSpPr>
        <p:spPr>
          <a:xfrm>
            <a:off x="2302670" y="549371"/>
            <a:ext cx="4860131" cy="492443"/>
          </a:xfrm>
        </p:spPr>
        <p:txBody>
          <a:bodyPr/>
          <a:lstStyle/>
          <a:p>
            <a:r>
              <a:rPr lang="fr-FR" dirty="0"/>
              <a:t>Principes opérationnels </a:t>
            </a:r>
          </a:p>
        </p:txBody>
      </p:sp>
      <p:sp>
        <p:nvSpPr>
          <p:cNvPr id="5" name="Marcador de Posição do Rodapé 4">
            <a:extLst>
              <a:ext uri="{FF2B5EF4-FFF2-40B4-BE49-F238E27FC236}">
                <a16:creationId xmlns:a16="http://schemas.microsoft.com/office/drawing/2014/main" id="{77E7205A-A386-ACE8-8C93-62BF5986BE71}"/>
              </a:ext>
            </a:extLst>
          </p:cNvPr>
          <p:cNvSpPr>
            <a:spLocks noGrp="1"/>
          </p:cNvSpPr>
          <p:nvPr>
            <p:ph type="ftr" sz="quarter" idx="12"/>
          </p:nvPr>
        </p:nvSpPr>
        <p:spPr/>
        <p:txBody>
          <a:bodyPr/>
          <a:lstStyle/>
          <a:p>
            <a:pPr>
              <a:defRPr/>
            </a:pPr>
            <a:r>
              <a:rPr lang="fr-FR"/>
              <a:t>© Tous droits réservés : UNESCO/ PCI</a:t>
            </a:r>
          </a:p>
        </p:txBody>
      </p:sp>
      <p:sp>
        <p:nvSpPr>
          <p:cNvPr id="22532" name="CaixaDeTexto 6">
            <a:extLst>
              <a:ext uri="{FF2B5EF4-FFF2-40B4-BE49-F238E27FC236}">
                <a16:creationId xmlns:a16="http://schemas.microsoft.com/office/drawing/2014/main" id="{06FDB1AC-3033-F7FD-0373-D714A72189F7}"/>
              </a:ext>
            </a:extLst>
          </p:cNvPr>
          <p:cNvSpPr txBox="1">
            <a:spLocks noChangeArrowheads="1"/>
          </p:cNvSpPr>
          <p:nvPr/>
        </p:nvSpPr>
        <p:spPr bwMode="auto">
          <a:xfrm>
            <a:off x="2302670" y="1372016"/>
            <a:ext cx="6267450" cy="3785652"/>
          </a:xfrm>
          <a:prstGeom prst="rect">
            <a:avLst/>
          </a:prstGeom>
          <a:noFill/>
          <a:ln>
            <a:noFill/>
          </a:ln>
        </p:spPr>
        <p:txBody>
          <a:bodyPr>
            <a:spAutoFit/>
          </a:bodyPr>
          <a:lstStyle>
            <a:lvl1pPr marL="457200" indent="-4572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defTabSz="342900">
              <a:defRPr/>
            </a:pPr>
            <a:r>
              <a:rPr lang="fr-FR" sz="1500" i="1" dirty="0">
                <a:solidFill>
                  <a:prstClr val="black"/>
                </a:solidFill>
              </a:rPr>
              <a:t>Principes opérationnels et modalités de sauvegarde du patrimoine culturel immatériel dans les situations d'urgence </a:t>
            </a:r>
            <a:r>
              <a:rPr lang="fr-FR" sz="1500" dirty="0">
                <a:solidFill>
                  <a:prstClr val="black"/>
                </a:solidFill>
              </a:rPr>
              <a:t>(2019)</a:t>
            </a:r>
          </a:p>
          <a:p>
            <a:pPr defTabSz="342900">
              <a:defRPr/>
            </a:pPr>
            <a:endParaRPr lang="en-US" sz="1500" dirty="0">
              <a:solidFill>
                <a:prstClr val="black"/>
              </a:solidFill>
            </a:endParaRPr>
          </a:p>
          <a:p>
            <a:pPr defTabSz="342900">
              <a:defRPr/>
            </a:pPr>
            <a:r>
              <a:rPr lang="fr-FR" sz="1500" dirty="0">
                <a:solidFill>
                  <a:prstClr val="black"/>
                </a:solidFill>
              </a:rPr>
              <a:t>Six principes opérationnels de base :</a:t>
            </a:r>
          </a:p>
          <a:p>
            <a:pPr defTabSz="342900">
              <a:defRPr/>
            </a:pPr>
            <a:endParaRPr lang="en-US" sz="1500" dirty="0">
              <a:solidFill>
                <a:prstClr val="black"/>
              </a:solidFill>
            </a:endParaRPr>
          </a:p>
          <a:p>
            <a:pPr marL="342900" indent="-342900" defTabSz="342900">
              <a:buFont typeface="+mj-lt"/>
              <a:buAutoNum type="arabicPeriod"/>
              <a:defRPr/>
            </a:pPr>
            <a:r>
              <a:rPr lang="fr-FR" sz="1500" dirty="0">
                <a:solidFill>
                  <a:prstClr val="black"/>
                </a:solidFill>
              </a:rPr>
              <a:t>Importance capitale de la vie et du bien-être des porteurs du PCI</a:t>
            </a:r>
          </a:p>
          <a:p>
            <a:pPr marL="342900" indent="-342900" defTabSz="342900">
              <a:buFont typeface="+mj-lt"/>
              <a:buAutoNum type="arabicPeriod"/>
              <a:defRPr/>
            </a:pPr>
            <a:r>
              <a:rPr lang="fr-FR" sz="1500" dirty="0">
                <a:solidFill>
                  <a:prstClr val="black"/>
                </a:solidFill>
              </a:rPr>
              <a:t>Compréhension renforcée des communautés affectées, y compris les hôtes et les personnes déplacées</a:t>
            </a:r>
          </a:p>
          <a:p>
            <a:pPr marL="342900" indent="-342900" defTabSz="342900">
              <a:buFont typeface="+mj-lt"/>
              <a:buAutoNum type="arabicPeriod"/>
              <a:defRPr/>
            </a:pPr>
            <a:r>
              <a:rPr lang="fr-FR" sz="1500" dirty="0">
                <a:solidFill>
                  <a:prstClr val="black"/>
                </a:solidFill>
              </a:rPr>
              <a:t>Un inventaire réalisé avec la participation des communautés est essentiel à toutes les phases du cycle de gestion des catastrophes</a:t>
            </a:r>
          </a:p>
          <a:p>
            <a:pPr marL="342900" indent="-342900" defTabSz="342900">
              <a:buFont typeface="+mj-lt"/>
              <a:buAutoNum type="arabicPeriod"/>
              <a:defRPr/>
            </a:pPr>
            <a:r>
              <a:rPr lang="fr-FR" sz="1500" dirty="0">
                <a:solidFill>
                  <a:prstClr val="black"/>
                </a:solidFill>
              </a:rPr>
              <a:t>Les États parties doivent assurer la plus large participation possible des porteurs du PCI</a:t>
            </a:r>
          </a:p>
          <a:p>
            <a:pPr marL="342900" indent="-342900" defTabSz="342900">
              <a:buFont typeface="+mj-lt"/>
              <a:buAutoNum type="arabicPeriod"/>
              <a:defRPr/>
            </a:pPr>
            <a:r>
              <a:rPr lang="fr-FR" sz="1500" dirty="0">
                <a:solidFill>
                  <a:prstClr val="black"/>
                </a:solidFill>
              </a:rPr>
              <a:t>Les acteurs humanitaires étatiques et non étatiques doivent soutenir les porteurs du PCI dans leurs actions de sauvegarde et d'atténuation</a:t>
            </a:r>
          </a:p>
          <a:p>
            <a:pPr marL="342900" indent="-342900" defTabSz="342900">
              <a:buFont typeface="+mj-lt"/>
              <a:buAutoNum type="arabicPeriod"/>
              <a:defRPr/>
            </a:pPr>
            <a:r>
              <a:rPr lang="fr-FR" sz="1500" dirty="0">
                <a:solidFill>
                  <a:prstClr val="black"/>
                </a:solidFill>
              </a:rPr>
              <a:t>Respect de la nature dynamique et polyvalente du PCI</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Posição do Rodapé 4">
            <a:extLst>
              <a:ext uri="{FF2B5EF4-FFF2-40B4-BE49-F238E27FC236}">
                <a16:creationId xmlns:a16="http://schemas.microsoft.com/office/drawing/2014/main" id="{1FAA8113-8A6E-09D0-9567-91953144C32B}"/>
              </a:ext>
            </a:extLst>
          </p:cNvPr>
          <p:cNvSpPr>
            <a:spLocks noGrp="1"/>
          </p:cNvSpPr>
          <p:nvPr>
            <p:ph type="ftr" sz="quarter" idx="12"/>
          </p:nvPr>
        </p:nvSpPr>
        <p:spPr/>
        <p:txBody>
          <a:bodyPr/>
          <a:lstStyle/>
          <a:p>
            <a:pPr>
              <a:defRPr/>
            </a:pPr>
            <a:r>
              <a:rPr lang="fr-FR"/>
              <a:t>© Tous droits réservés : UNESCO/ PCI</a:t>
            </a:r>
          </a:p>
        </p:txBody>
      </p:sp>
      <p:sp>
        <p:nvSpPr>
          <p:cNvPr id="24579" name="Título 1">
            <a:extLst>
              <a:ext uri="{FF2B5EF4-FFF2-40B4-BE49-F238E27FC236}">
                <a16:creationId xmlns:a16="http://schemas.microsoft.com/office/drawing/2014/main" id="{BE14BA89-9284-5721-7945-E9A79D0EAF62}"/>
              </a:ext>
            </a:extLst>
          </p:cNvPr>
          <p:cNvSpPr>
            <a:spLocks noGrp="1"/>
          </p:cNvSpPr>
          <p:nvPr>
            <p:ph type="title"/>
          </p:nvPr>
        </p:nvSpPr>
        <p:spPr>
          <a:xfrm>
            <a:off x="2297902" y="410289"/>
            <a:ext cx="4860131" cy="1477328"/>
          </a:xfrm>
        </p:spPr>
        <p:txBody>
          <a:bodyPr/>
          <a:lstStyle/>
          <a:p>
            <a:r>
              <a:rPr lang="fr-FR" dirty="0"/>
              <a:t>Modalités opérationnelles :</a:t>
            </a:r>
            <a:br>
              <a:rPr lang="fr-FR" dirty="0"/>
            </a:br>
            <a:r>
              <a:rPr lang="fr-FR" sz="2100" b="0" dirty="0"/>
              <a:t>Préparation</a:t>
            </a:r>
            <a:r>
              <a:rPr lang="fr-FR" b="0" dirty="0"/>
              <a:t>  </a:t>
            </a:r>
          </a:p>
        </p:txBody>
      </p:sp>
      <p:sp>
        <p:nvSpPr>
          <p:cNvPr id="8" name="CaixaDeTexto 7">
            <a:extLst>
              <a:ext uri="{FF2B5EF4-FFF2-40B4-BE49-F238E27FC236}">
                <a16:creationId xmlns:a16="http://schemas.microsoft.com/office/drawing/2014/main" id="{87276E94-6DA8-4F28-6C35-23E51E059736}"/>
              </a:ext>
            </a:extLst>
          </p:cNvPr>
          <p:cNvSpPr txBox="1"/>
          <p:nvPr/>
        </p:nvSpPr>
        <p:spPr>
          <a:xfrm>
            <a:off x="2283223" y="2286000"/>
            <a:ext cx="6486525" cy="3554819"/>
          </a:xfrm>
          <a:prstGeom prst="rect">
            <a:avLst/>
          </a:prstGeom>
          <a:noFill/>
        </p:spPr>
        <p:txBody>
          <a:bodyPr>
            <a:spAutoFit/>
          </a:bodyPr>
          <a:lstStyle/>
          <a:p>
            <a:pPr>
              <a:defRPr/>
            </a:pPr>
            <a:r>
              <a:rPr lang="fr-FR" sz="1500" dirty="0">
                <a:solidFill>
                  <a:prstClr val="black"/>
                </a:solidFill>
              </a:rPr>
              <a:t>Les modalités opérationnelles mettent en œuvre et intègrent les principes en définissant les actions appropriées pour chaque phase :</a:t>
            </a:r>
          </a:p>
          <a:p>
            <a:pPr marL="342900" indent="-342900">
              <a:buFont typeface="+mj-lt"/>
              <a:buAutoNum type="arabicPeriod"/>
              <a:defRPr/>
            </a:pPr>
            <a:endParaRPr lang="en-US" sz="1500" dirty="0"/>
          </a:p>
          <a:p>
            <a:pPr marL="342900" indent="-342900">
              <a:buFont typeface="+mj-lt"/>
              <a:buAutoNum type="arabicPeriod"/>
              <a:defRPr/>
            </a:pPr>
            <a:r>
              <a:rPr lang="fr-FR" sz="1500" dirty="0"/>
              <a:t>Sensibiliser et renforcer les capacités concernant la double nature du PCI dans les situations de conflit.</a:t>
            </a:r>
          </a:p>
          <a:p>
            <a:pPr marL="342900" indent="-342900">
              <a:buFont typeface="+mj-lt"/>
              <a:buAutoNum type="arabicPeriod"/>
              <a:defRPr/>
            </a:pPr>
            <a:r>
              <a:rPr lang="fr-FR" sz="1500" dirty="0"/>
              <a:t>Fournir des ressources et aider les communautés à se préparer à l'éventualité d'un conflit.</a:t>
            </a:r>
          </a:p>
          <a:p>
            <a:pPr marL="342900" indent="-342900">
              <a:buFont typeface="+mj-lt"/>
              <a:buAutoNum type="arabicPeriod"/>
              <a:defRPr/>
            </a:pPr>
            <a:r>
              <a:rPr lang="fr-FR" sz="1500" dirty="0"/>
              <a:t>Intégrer dans les inventaires du PCI des informations sur la vulnérabilité des éléments aux conflits potentiels. </a:t>
            </a:r>
          </a:p>
          <a:p>
            <a:pPr marL="342900" indent="-342900">
              <a:buFont typeface="+mj-lt"/>
              <a:buAutoNum type="arabicPeriod"/>
              <a:defRPr/>
            </a:pPr>
            <a:r>
              <a:rPr lang="fr-FR" sz="1500" dirty="0"/>
              <a:t>Inclure les actions de la phase de préparation dans les plans de sauvegarde du PCI pour certains éléments spécifiques.</a:t>
            </a:r>
          </a:p>
          <a:p>
            <a:pPr marL="342900" indent="-342900">
              <a:buFont typeface="+mj-lt"/>
              <a:buAutoNum type="arabicPeriod"/>
              <a:defRPr/>
            </a:pPr>
            <a:r>
              <a:rPr lang="fr-FR" sz="1500" dirty="0"/>
              <a:t>Intégrer le PCI dans les plans de préparation aux situations d'urgence locaux, nationaux, sous-régionaux et régionaux.</a:t>
            </a:r>
          </a:p>
          <a:p>
            <a:pPr marL="342900" indent="-342900">
              <a:buFont typeface="+mj-lt"/>
              <a:buAutoNum type="arabicPeriod"/>
              <a:defRPr/>
            </a:pPr>
            <a:r>
              <a:rPr lang="fr-FR" sz="1500" dirty="0"/>
              <a:t>Liens avec les organes de sauvegarde et de préparation aux situations d'urgence du PCI.</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Marcador de Posição de Conteúdo 3">
            <a:extLst>
              <a:ext uri="{FF2B5EF4-FFF2-40B4-BE49-F238E27FC236}">
                <a16:creationId xmlns:a16="http://schemas.microsoft.com/office/drawing/2014/main" id="{528EAC6E-7273-C00E-4BF8-0C4ABA07BE78}"/>
              </a:ext>
            </a:extLst>
          </p:cNvPr>
          <p:cNvSpPr>
            <a:spLocks noGrp="1"/>
          </p:cNvSpPr>
          <p:nvPr>
            <p:ph sz="quarter" idx="11"/>
          </p:nvPr>
        </p:nvSpPr>
        <p:spPr>
          <a:xfrm>
            <a:off x="2855120" y="5474495"/>
            <a:ext cx="4860131" cy="175022"/>
          </a:xfrm>
        </p:spPr>
        <p:txBody>
          <a:bodyPr/>
          <a:lstStyle/>
          <a:p>
            <a:pPr>
              <a:spcBef>
                <a:spcPct val="0"/>
              </a:spcBef>
            </a:pPr>
            <a:endParaRPr lang="en-CO" altLang="pt-PT"/>
          </a:p>
        </p:txBody>
      </p:sp>
      <p:sp>
        <p:nvSpPr>
          <p:cNvPr id="5" name="Marcador de Posição do Rodapé 4">
            <a:extLst>
              <a:ext uri="{FF2B5EF4-FFF2-40B4-BE49-F238E27FC236}">
                <a16:creationId xmlns:a16="http://schemas.microsoft.com/office/drawing/2014/main" id="{45D35620-90A0-0E85-ED22-C826E8604E3A}"/>
              </a:ext>
            </a:extLst>
          </p:cNvPr>
          <p:cNvSpPr>
            <a:spLocks noGrp="1"/>
          </p:cNvSpPr>
          <p:nvPr>
            <p:ph type="ftr" sz="quarter" idx="12"/>
          </p:nvPr>
        </p:nvSpPr>
        <p:spPr/>
        <p:txBody>
          <a:bodyPr/>
          <a:lstStyle/>
          <a:p>
            <a:pPr>
              <a:defRPr/>
            </a:pPr>
            <a:r>
              <a:rPr lang="fr-FR" dirty="0"/>
              <a:t>© Tous droits réservés : UNESCO/ PCI</a:t>
            </a:r>
          </a:p>
        </p:txBody>
      </p:sp>
      <p:sp>
        <p:nvSpPr>
          <p:cNvPr id="25604" name="Título 1">
            <a:extLst>
              <a:ext uri="{FF2B5EF4-FFF2-40B4-BE49-F238E27FC236}">
                <a16:creationId xmlns:a16="http://schemas.microsoft.com/office/drawing/2014/main" id="{76F8B01B-3AFF-BA60-CC08-B88D3A25A225}"/>
              </a:ext>
            </a:extLst>
          </p:cNvPr>
          <p:cNvSpPr>
            <a:spLocks noGrp="1"/>
          </p:cNvSpPr>
          <p:nvPr>
            <p:ph type="title"/>
          </p:nvPr>
        </p:nvSpPr>
        <p:spPr>
          <a:xfrm>
            <a:off x="2281237" y="421600"/>
            <a:ext cx="4860131" cy="1477328"/>
          </a:xfrm>
        </p:spPr>
        <p:txBody>
          <a:bodyPr/>
          <a:lstStyle/>
          <a:p>
            <a:r>
              <a:rPr lang="fr-FR" dirty="0"/>
              <a:t>Modalités opérationnelles :</a:t>
            </a:r>
            <a:br>
              <a:rPr lang="fr-FR" dirty="0"/>
            </a:br>
            <a:r>
              <a:rPr lang="fr-FR" sz="2100" b="0" dirty="0"/>
              <a:t>Réponse</a:t>
            </a:r>
            <a:r>
              <a:rPr lang="fr-FR" b="0" dirty="0"/>
              <a:t>  </a:t>
            </a:r>
          </a:p>
        </p:txBody>
      </p:sp>
      <p:sp>
        <p:nvSpPr>
          <p:cNvPr id="8" name="CaixaDeTexto 7">
            <a:extLst>
              <a:ext uri="{FF2B5EF4-FFF2-40B4-BE49-F238E27FC236}">
                <a16:creationId xmlns:a16="http://schemas.microsoft.com/office/drawing/2014/main" id="{EF5EE9C7-53EE-F040-F9DB-8B75A741C1EF}"/>
              </a:ext>
            </a:extLst>
          </p:cNvPr>
          <p:cNvSpPr txBox="1"/>
          <p:nvPr/>
        </p:nvSpPr>
        <p:spPr>
          <a:xfrm>
            <a:off x="2281237" y="2286000"/>
            <a:ext cx="6473429" cy="3323987"/>
          </a:xfrm>
          <a:prstGeom prst="rect">
            <a:avLst/>
          </a:prstGeom>
          <a:noFill/>
        </p:spPr>
        <p:txBody>
          <a:bodyPr wrap="square">
            <a:spAutoFit/>
          </a:bodyPr>
          <a:lstStyle/>
          <a:p>
            <a:pPr marL="257175" indent="-257175" algn="just">
              <a:buFontTx/>
              <a:buAutoNum type="arabicPeriod"/>
              <a:defRPr/>
            </a:pPr>
            <a:r>
              <a:rPr lang="fr-FR" sz="1500" dirty="0"/>
              <a:t>Identifier, localiser et contacter les communautés dont le PCI est connu ou susceptible d'avoir été affecté par le conflit, le plus tôt possible.</a:t>
            </a:r>
          </a:p>
          <a:p>
            <a:pPr marL="257175" indent="-257175" algn="just">
              <a:buFontTx/>
              <a:buAutoNum type="arabicPeriod"/>
              <a:defRPr/>
            </a:pPr>
            <a:r>
              <a:rPr lang="fr-FR" sz="1500" dirty="0"/>
              <a:t>Si possible, fournir des ressources et un soutien aux communautés afin qu'elles identifient et répondent aux besoins immédiats en matière de sauvegarde et qu'elles fassent appel au PCI pour atténuer les effets immédiats du conflit (Identification des besoins réalisé avec la participation des communautés).</a:t>
            </a:r>
          </a:p>
          <a:p>
            <a:pPr marL="257175" indent="-257175" algn="just">
              <a:buFontTx/>
              <a:buAutoNum type="arabicPeriod"/>
              <a:defRPr/>
            </a:pPr>
            <a:r>
              <a:rPr lang="fr-FR" sz="1500" dirty="0"/>
              <a:t>Partager des informations entre les autres acteurs (acteurs humanitaires, ONG concernées, forces armées...) afin de déterminer la nature et l'étendue de l'impact sur le PCI et la possibilité d'impliquer le PCI dans l'atténuation de l'impact.</a:t>
            </a:r>
          </a:p>
          <a:p>
            <a:pPr marL="257175" indent="-257175" algn="just">
              <a:buFontTx/>
              <a:buAutoNum type="arabicPeriod"/>
              <a:defRPr/>
            </a:pPr>
            <a:r>
              <a:rPr lang="fr-FR" sz="1500" dirty="0"/>
              <a:t>Veiller à ce que le PCI soit intégré dans les évaluations d'urgence et à ce que les communautés affectées soient impliquées dans ces évaluations.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Posição do Rodapé 4">
            <a:extLst>
              <a:ext uri="{FF2B5EF4-FFF2-40B4-BE49-F238E27FC236}">
                <a16:creationId xmlns:a16="http://schemas.microsoft.com/office/drawing/2014/main" id="{A0DA11AA-47B1-40C4-DF36-F25D35CBD5A1}"/>
              </a:ext>
            </a:extLst>
          </p:cNvPr>
          <p:cNvSpPr>
            <a:spLocks noGrp="1"/>
          </p:cNvSpPr>
          <p:nvPr>
            <p:ph type="ftr" sz="quarter" idx="12"/>
          </p:nvPr>
        </p:nvSpPr>
        <p:spPr/>
        <p:txBody>
          <a:bodyPr/>
          <a:lstStyle/>
          <a:p>
            <a:pPr>
              <a:defRPr/>
            </a:pPr>
            <a:r>
              <a:rPr lang="fr-FR"/>
              <a:t>© Tous droits réservés : UNESCO/ PCI</a:t>
            </a:r>
          </a:p>
        </p:txBody>
      </p:sp>
      <p:sp>
        <p:nvSpPr>
          <p:cNvPr id="26627" name="Título 1">
            <a:extLst>
              <a:ext uri="{FF2B5EF4-FFF2-40B4-BE49-F238E27FC236}">
                <a16:creationId xmlns:a16="http://schemas.microsoft.com/office/drawing/2014/main" id="{371AB663-A6C2-22B9-B472-94E2D4248890}"/>
              </a:ext>
            </a:extLst>
          </p:cNvPr>
          <p:cNvSpPr>
            <a:spLocks noGrp="1"/>
          </p:cNvSpPr>
          <p:nvPr>
            <p:ph type="title"/>
          </p:nvPr>
        </p:nvSpPr>
        <p:spPr>
          <a:xfrm>
            <a:off x="2291954" y="399573"/>
            <a:ext cx="4860131" cy="1477328"/>
          </a:xfrm>
        </p:spPr>
        <p:txBody>
          <a:bodyPr/>
          <a:lstStyle/>
          <a:p>
            <a:r>
              <a:rPr lang="fr-FR" dirty="0"/>
              <a:t>Modalités opérationnelles :</a:t>
            </a:r>
            <a:br>
              <a:rPr lang="fr-FR" dirty="0"/>
            </a:br>
            <a:r>
              <a:rPr lang="fr-FR" sz="2100" b="0" dirty="0"/>
              <a:t>Relèvement</a:t>
            </a:r>
            <a:r>
              <a:rPr lang="fr-FR" b="0" dirty="0"/>
              <a:t> </a:t>
            </a:r>
          </a:p>
        </p:txBody>
      </p:sp>
      <p:sp>
        <p:nvSpPr>
          <p:cNvPr id="8" name="CaixaDeTexto 7">
            <a:extLst>
              <a:ext uri="{FF2B5EF4-FFF2-40B4-BE49-F238E27FC236}">
                <a16:creationId xmlns:a16="http://schemas.microsoft.com/office/drawing/2014/main" id="{44AE5A66-8FDE-D0ED-2EF2-1C1A6A06AAFF}"/>
              </a:ext>
            </a:extLst>
          </p:cNvPr>
          <p:cNvSpPr txBox="1"/>
          <p:nvPr/>
        </p:nvSpPr>
        <p:spPr>
          <a:xfrm>
            <a:off x="2291953" y="2286000"/>
            <a:ext cx="6462713" cy="2169825"/>
          </a:xfrm>
          <a:prstGeom prst="rect">
            <a:avLst/>
          </a:prstGeom>
          <a:noFill/>
        </p:spPr>
        <p:txBody>
          <a:bodyPr wrap="square">
            <a:spAutoFit/>
          </a:bodyPr>
          <a:lstStyle/>
          <a:p>
            <a:pPr marL="257175" indent="-257175" algn="just">
              <a:buFontTx/>
              <a:buAutoNum type="arabicPeriod"/>
              <a:defRPr/>
            </a:pPr>
            <a:r>
              <a:rPr lang="fr-FR" sz="1500" dirty="0"/>
              <a:t>Procéder à l'identification des besoins avec la participation des communautés si celle-ci n'a pas pu être faite plus tôt.</a:t>
            </a:r>
          </a:p>
          <a:p>
            <a:pPr marL="257175" indent="-257175" algn="just">
              <a:buFontTx/>
              <a:buAutoNum type="arabicPeriod"/>
              <a:defRPr/>
            </a:pPr>
            <a:r>
              <a:rPr lang="fr-FR" sz="1500" dirty="0"/>
              <a:t>Fournir des ressources et une assistance aux communautés pour qu'elles développent et mettent en œuvre des mesures ou des plans de sauvegarde afin de renforcer la capacité d'atténuation de leur PCI.</a:t>
            </a:r>
          </a:p>
          <a:p>
            <a:pPr marL="257175" indent="-257175" algn="just">
              <a:buFontTx/>
              <a:buAutoNum type="arabicPeriod"/>
              <a:defRPr/>
            </a:pPr>
            <a:r>
              <a:rPr lang="fr-FR" sz="1500" dirty="0"/>
              <a:t>Faire en sorte que le PCI favorise le dialogue, la compréhension mutuelle et la réconciliation entre et au sein des communautés, y compris entre les communautés déplacées et les communautés d'accueil.</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ítulo 1">
            <a:extLst>
              <a:ext uri="{FF2B5EF4-FFF2-40B4-BE49-F238E27FC236}">
                <a16:creationId xmlns:a16="http://schemas.microsoft.com/office/drawing/2014/main" id="{72D98D64-B48D-97C5-6EFD-F5E958E7DDA9}"/>
              </a:ext>
            </a:extLst>
          </p:cNvPr>
          <p:cNvSpPr>
            <a:spLocks noGrp="1"/>
          </p:cNvSpPr>
          <p:nvPr>
            <p:ph type="title"/>
          </p:nvPr>
        </p:nvSpPr>
        <p:spPr>
          <a:xfrm>
            <a:off x="2288381" y="437135"/>
            <a:ext cx="6466286" cy="1969770"/>
          </a:xfrm>
        </p:spPr>
        <p:txBody>
          <a:bodyPr/>
          <a:lstStyle/>
          <a:p>
            <a:r>
              <a:rPr lang="fr-FR" dirty="0"/>
              <a:t>Exercice 4 : Comprendre les modalités opérationnelles (facultatif)</a:t>
            </a:r>
            <a:br>
              <a:rPr lang="fr-FR" dirty="0"/>
            </a:br>
            <a:endParaRPr lang="fr-FR" dirty="0"/>
          </a:p>
        </p:txBody>
      </p:sp>
      <p:sp>
        <p:nvSpPr>
          <p:cNvPr id="27651" name="Marcador de Posição de Conteúdo 3">
            <a:extLst>
              <a:ext uri="{FF2B5EF4-FFF2-40B4-BE49-F238E27FC236}">
                <a16:creationId xmlns:a16="http://schemas.microsoft.com/office/drawing/2014/main" id="{C923281A-C4FC-C6B7-946C-6946D5CBA4FB}"/>
              </a:ext>
            </a:extLst>
          </p:cNvPr>
          <p:cNvSpPr>
            <a:spLocks noGrp="1"/>
          </p:cNvSpPr>
          <p:nvPr>
            <p:ph sz="quarter" idx="11"/>
          </p:nvPr>
        </p:nvSpPr>
        <p:spPr>
          <a:xfrm>
            <a:off x="2855120" y="5474495"/>
            <a:ext cx="4860131" cy="175022"/>
          </a:xfrm>
        </p:spPr>
        <p:txBody>
          <a:bodyPr/>
          <a:lstStyle/>
          <a:p>
            <a:pPr>
              <a:spcBef>
                <a:spcPct val="0"/>
              </a:spcBef>
            </a:pPr>
            <a:endParaRPr lang="en-CO" altLang="pt-PT"/>
          </a:p>
        </p:txBody>
      </p:sp>
      <p:sp>
        <p:nvSpPr>
          <p:cNvPr id="5" name="Marcador de Posição do Rodapé 4">
            <a:extLst>
              <a:ext uri="{FF2B5EF4-FFF2-40B4-BE49-F238E27FC236}">
                <a16:creationId xmlns:a16="http://schemas.microsoft.com/office/drawing/2014/main" id="{608C0C57-8203-CF4C-5B24-5984CB595688}"/>
              </a:ext>
            </a:extLst>
          </p:cNvPr>
          <p:cNvSpPr>
            <a:spLocks noGrp="1"/>
          </p:cNvSpPr>
          <p:nvPr>
            <p:ph type="ftr" sz="quarter" idx="12"/>
          </p:nvPr>
        </p:nvSpPr>
        <p:spPr/>
        <p:txBody>
          <a:bodyPr/>
          <a:lstStyle/>
          <a:p>
            <a:pPr>
              <a:defRPr/>
            </a:pPr>
            <a:r>
              <a:rPr lang="fr-FR"/>
              <a:t>© Tous droits réservés : UNESCO/ PCI</a:t>
            </a:r>
          </a:p>
        </p:txBody>
      </p:sp>
      <p:sp>
        <p:nvSpPr>
          <p:cNvPr id="27653" name="CaixaDeTexto 6">
            <a:extLst>
              <a:ext uri="{FF2B5EF4-FFF2-40B4-BE49-F238E27FC236}">
                <a16:creationId xmlns:a16="http://schemas.microsoft.com/office/drawing/2014/main" id="{E1BF0788-A6F5-4E25-944E-BD7D008C44DC}"/>
              </a:ext>
            </a:extLst>
          </p:cNvPr>
          <p:cNvSpPr txBox="1">
            <a:spLocks noChangeArrowheads="1"/>
          </p:cNvSpPr>
          <p:nvPr/>
        </p:nvSpPr>
        <p:spPr bwMode="auto">
          <a:xfrm>
            <a:off x="2288381" y="2288381"/>
            <a:ext cx="588645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just"/>
            <a:r>
              <a:rPr lang="fr-FR" sz="1500" b="1" dirty="0"/>
              <a:t>Objectif d'apprentissage : </a:t>
            </a:r>
          </a:p>
          <a:p>
            <a:pPr algn="just"/>
            <a:r>
              <a:rPr lang="fr-FR" sz="1500" dirty="0"/>
              <a:t>L'objectif de cet exercice est de permettre aux participants non seulement de connaître et d'analyser les différentes actions des modalités opérationnelles, mais aussi d'identifier à quelle étape du cycle d'urgence correspond chaque action.</a:t>
            </a:r>
          </a:p>
          <a:p>
            <a:pPr algn="just"/>
            <a:endParaRPr lang="en-US" altLang="pt-PT" sz="1500" dirty="0"/>
          </a:p>
          <a:p>
            <a:pPr algn="just"/>
            <a:r>
              <a:rPr lang="fr-FR" sz="1500" b="1" dirty="0"/>
              <a:t>Durée estimée : </a:t>
            </a:r>
            <a:r>
              <a:rPr lang="fr-FR" sz="1500" dirty="0"/>
              <a:t>40-50 minutes.</a:t>
            </a:r>
          </a:p>
          <a:p>
            <a:pPr algn="just"/>
            <a:endParaRPr lang="en-US" altLang="pt-PT" sz="15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2251363" y="480104"/>
            <a:ext cx="5853545" cy="984885"/>
          </a:xfrm>
        </p:spPr>
        <p:txBody>
          <a:bodyPr/>
          <a:lstStyle/>
          <a:p>
            <a:pPr eaLnBrk="1" hangingPunct="1"/>
            <a:r>
              <a:rPr lang="fr-FR" dirty="0"/>
              <a:t>Ressources et assistance financière de l'UNESCO</a:t>
            </a:r>
          </a:p>
        </p:txBody>
      </p:sp>
      <p:sp>
        <p:nvSpPr>
          <p:cNvPr id="6" name="TextBox 5"/>
          <p:cNvSpPr txBox="1"/>
          <p:nvPr/>
        </p:nvSpPr>
        <p:spPr>
          <a:xfrm>
            <a:off x="2341418" y="2286000"/>
            <a:ext cx="5673437" cy="2539157"/>
          </a:xfrm>
          <a:prstGeom prst="rect">
            <a:avLst/>
          </a:prstGeom>
          <a:noFill/>
        </p:spPr>
        <p:txBody>
          <a:bodyPr wrap="square" lIns="0" tIns="0" rIns="0" bIns="0">
            <a:spAutoFit/>
          </a:bodyPr>
          <a:lstStyle/>
          <a:p>
            <a:pPr defTabSz="342900">
              <a:defRPr/>
            </a:pPr>
            <a:r>
              <a:rPr lang="fr-FR" sz="1500" dirty="0"/>
              <a:t>Les </a:t>
            </a:r>
            <a:r>
              <a:rPr lang="fr-FR" sz="1500" b="1" dirty="0"/>
              <a:t>ressources</a:t>
            </a:r>
            <a:r>
              <a:rPr lang="fr-FR" sz="1500" dirty="0"/>
              <a:t> qui soutiennent la protection du PCI dans le contexte d'une catastrophe sont les suivantes :</a:t>
            </a:r>
          </a:p>
          <a:p>
            <a:pPr marL="600075" lvl="1" indent="-257175" defTabSz="342900">
              <a:buFont typeface="Arial" panose="020B0604020202020204" pitchFamily="34" charset="0"/>
              <a:buChar char="•"/>
              <a:defRPr/>
            </a:pPr>
            <a:r>
              <a:rPr lang="fr-FR" sz="1500" dirty="0"/>
              <a:t>Procédure accélérée pour une candidature sur la Liste du patrimoine culturel immatériel nécessitant une sauvegarde urgente (voir le critère U.6 du chapitre I.1 des Directives opérationnelles de la Convention de 2003).</a:t>
            </a:r>
          </a:p>
          <a:p>
            <a:pPr defTabSz="342900">
              <a:defRPr/>
            </a:pPr>
            <a:endParaRPr lang="en-AU" sz="1500" dirty="0"/>
          </a:p>
          <a:p>
            <a:pPr defTabSz="342900">
              <a:defRPr/>
            </a:pPr>
            <a:r>
              <a:rPr lang="fr-FR" sz="1500" dirty="0"/>
              <a:t>Une </a:t>
            </a:r>
            <a:r>
              <a:rPr lang="fr-FR" sz="1500" b="1" dirty="0"/>
              <a:t>aide financière et technique </a:t>
            </a:r>
            <a:r>
              <a:rPr lang="fr-FR" sz="1500" dirty="0"/>
              <a:t>peut être demandée : </a:t>
            </a:r>
          </a:p>
          <a:p>
            <a:pPr marL="600075" lvl="1" indent="-257175" defTabSz="342900">
              <a:buFont typeface="Arial" panose="020B0604020202020204" pitchFamily="34" charset="0"/>
              <a:buChar char="•"/>
              <a:defRPr/>
            </a:pPr>
            <a:r>
              <a:rPr lang="fr-FR" sz="1500" dirty="0"/>
              <a:t>Fonds d'urgence pour le patrimoine de l'UNESCO	</a:t>
            </a:r>
          </a:p>
          <a:p>
            <a:pPr marL="600075" lvl="1" indent="-257175" defTabSz="342900">
              <a:buFont typeface="Arial" panose="020B0604020202020204" pitchFamily="34" charset="0"/>
              <a:buChar char="•"/>
              <a:defRPr/>
            </a:pPr>
            <a:r>
              <a:rPr lang="fr-FR" sz="1500" dirty="0"/>
              <a:t>Programme d'assistance internationale du Fonds du patrimoine culturel immatériel</a:t>
            </a:r>
          </a:p>
        </p:txBody>
      </p:sp>
    </p:spTree>
    <p:extLst>
      <p:ext uri="{BB962C8B-B14F-4D97-AF65-F5344CB8AC3E}">
        <p14:creationId xmlns:p14="http://schemas.microsoft.com/office/powerpoint/2010/main" val="16252492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2286000" y="1279813"/>
            <a:ext cx="5429251" cy="415498"/>
          </a:xfrm>
        </p:spPr>
        <p:txBody>
          <a:bodyPr/>
          <a:lstStyle/>
          <a:p>
            <a:pPr eaLnBrk="1" hangingPunct="1"/>
            <a:r>
              <a:rPr lang="fr-FR" sz="2700" dirty="0"/>
              <a:t>Conclusion</a:t>
            </a:r>
          </a:p>
        </p:txBody>
      </p:sp>
      <p:sp>
        <p:nvSpPr>
          <p:cNvPr id="24580" name="TextBox 5"/>
          <p:cNvSpPr txBox="1">
            <a:spLocks noChangeArrowheads="1"/>
          </p:cNvSpPr>
          <p:nvPr/>
        </p:nvSpPr>
        <p:spPr bwMode="auto">
          <a:xfrm>
            <a:off x="2283516" y="2479513"/>
            <a:ext cx="6179128" cy="2077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lnSpc>
                <a:spcPct val="90000"/>
              </a:lnSpc>
              <a:spcBef>
                <a:spcPts val="1200"/>
              </a:spcBef>
              <a:buClr>
                <a:schemeClr val="tx1"/>
              </a:buClr>
              <a:buFont typeface="Arial" panose="020B0604020202020204" pitchFamily="34" charset="0"/>
              <a:buChar char="•"/>
              <a:defRPr sz="2800" b="1">
                <a:solidFill>
                  <a:srgbClr val="07DEDB"/>
                </a:solidFill>
                <a:latin typeface="Arial" panose="020B0604020202020204" pitchFamily="34" charset="0"/>
              </a:defRPr>
            </a:lvl1pPr>
            <a:lvl2pPr marL="742950" indent="-285750">
              <a:spcBef>
                <a:spcPts val="12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ts val="1200"/>
              </a:spcBef>
              <a:defRPr sz="2800">
                <a:solidFill>
                  <a:schemeClr val="tx1"/>
                </a:solidFill>
                <a:latin typeface="Arial" panose="020B0604020202020204" pitchFamily="34" charset="0"/>
              </a:defRPr>
            </a:lvl3pPr>
            <a:lvl4pPr marL="1600200" indent="-228600">
              <a:spcBef>
                <a:spcPts val="600"/>
              </a:spcBef>
              <a:buClr>
                <a:schemeClr val="accent1"/>
              </a:buClr>
              <a:buFont typeface="Arial" panose="020B0604020202020204" pitchFamily="34" charset="0"/>
              <a:buChar char="•"/>
              <a:defRPr sz="2400">
                <a:solidFill>
                  <a:schemeClr val="tx1"/>
                </a:solidFill>
                <a:latin typeface="Arial" panose="020B0604020202020204" pitchFamily="34" charset="0"/>
              </a:defRPr>
            </a:lvl4pPr>
            <a:lvl5pPr marL="2057400" indent="-228600">
              <a:spcBef>
                <a:spcPts val="600"/>
              </a:spcBef>
              <a:defRPr sz="2000">
                <a:solidFill>
                  <a:srgbClr val="07DEDB"/>
                </a:solidFill>
                <a:latin typeface="Arial" panose="020B0604020202020204" pitchFamily="34" charset="0"/>
              </a:defRPr>
            </a:lvl5pPr>
            <a:lvl6pPr marL="2514600" indent="-228600" defTabSz="457200" eaLnBrk="0" fontAlgn="base" hangingPunct="0">
              <a:spcBef>
                <a:spcPts val="600"/>
              </a:spcBef>
              <a:spcAft>
                <a:spcPct val="0"/>
              </a:spcAft>
              <a:defRPr sz="2000">
                <a:solidFill>
                  <a:srgbClr val="07DEDB"/>
                </a:solidFill>
                <a:latin typeface="Arial" panose="020B0604020202020204" pitchFamily="34" charset="0"/>
              </a:defRPr>
            </a:lvl6pPr>
            <a:lvl7pPr marL="2971800" indent="-228600" defTabSz="457200" eaLnBrk="0" fontAlgn="base" hangingPunct="0">
              <a:spcBef>
                <a:spcPts val="600"/>
              </a:spcBef>
              <a:spcAft>
                <a:spcPct val="0"/>
              </a:spcAft>
              <a:defRPr sz="2000">
                <a:solidFill>
                  <a:srgbClr val="07DEDB"/>
                </a:solidFill>
                <a:latin typeface="Arial" panose="020B0604020202020204" pitchFamily="34" charset="0"/>
              </a:defRPr>
            </a:lvl7pPr>
            <a:lvl8pPr marL="3429000" indent="-228600" defTabSz="457200" eaLnBrk="0" fontAlgn="base" hangingPunct="0">
              <a:spcBef>
                <a:spcPts val="600"/>
              </a:spcBef>
              <a:spcAft>
                <a:spcPct val="0"/>
              </a:spcAft>
              <a:defRPr sz="2000">
                <a:solidFill>
                  <a:srgbClr val="07DEDB"/>
                </a:solidFill>
                <a:latin typeface="Arial" panose="020B0604020202020204" pitchFamily="34" charset="0"/>
              </a:defRPr>
            </a:lvl8pPr>
            <a:lvl9pPr marL="3886200" indent="-228600" defTabSz="457200" eaLnBrk="0" fontAlgn="base" hangingPunct="0">
              <a:spcBef>
                <a:spcPts val="600"/>
              </a:spcBef>
              <a:spcAft>
                <a:spcPct val="0"/>
              </a:spcAft>
              <a:defRPr sz="2000">
                <a:solidFill>
                  <a:srgbClr val="07DEDB"/>
                </a:solidFill>
                <a:latin typeface="Arial" panose="020B0604020202020204" pitchFamily="34" charset="0"/>
              </a:defRPr>
            </a:lvl9pPr>
          </a:lstStyle>
          <a:p>
            <a:pPr marL="257175" indent="-257175" defTabSz="342900">
              <a:lnSpc>
                <a:spcPct val="100000"/>
              </a:lnSpc>
              <a:spcBef>
                <a:spcPct val="0"/>
              </a:spcBef>
              <a:buClrTx/>
            </a:pPr>
            <a:r>
              <a:rPr lang="fr-FR" sz="1500" b="0" dirty="0">
                <a:solidFill>
                  <a:prstClr val="black"/>
                </a:solidFill>
              </a:rPr>
              <a:t>Les concepts introduits dans cette unité seront développés et mis en pratique dans les exercices de l'unité 66, </a:t>
            </a:r>
            <a:r>
              <a:rPr lang="fr-FR" sz="1500" b="0" i="1" dirty="0">
                <a:solidFill>
                  <a:prstClr val="black"/>
                </a:solidFill>
              </a:rPr>
              <a:t>Identifier les besoins de la communauté.</a:t>
            </a:r>
          </a:p>
          <a:p>
            <a:pPr marL="257175" indent="-257175" defTabSz="342900">
              <a:lnSpc>
                <a:spcPct val="100000"/>
              </a:lnSpc>
              <a:spcBef>
                <a:spcPct val="0"/>
              </a:spcBef>
              <a:buClrTx/>
            </a:pPr>
            <a:endParaRPr lang="en-AU" altLang="es-ES_tradnl" sz="1500" b="0" dirty="0">
              <a:solidFill>
                <a:prstClr val="black"/>
              </a:solidFill>
            </a:endParaRPr>
          </a:p>
          <a:p>
            <a:pPr marL="257175" indent="-257175" defTabSz="342900">
              <a:lnSpc>
                <a:spcPct val="100000"/>
              </a:lnSpc>
              <a:spcBef>
                <a:spcPct val="0"/>
              </a:spcBef>
              <a:buClrTx/>
            </a:pPr>
            <a:r>
              <a:rPr lang="fr-FR" sz="1500" b="0" dirty="0">
                <a:solidFill>
                  <a:prstClr val="black"/>
                </a:solidFill>
              </a:rPr>
              <a:t>Y a-t-il des problèmes ou des questions à propos de l'atelier d'aujourd'hui ?</a:t>
            </a:r>
          </a:p>
          <a:p>
            <a:pPr marL="257175" indent="-257175" defTabSz="342900">
              <a:lnSpc>
                <a:spcPct val="100000"/>
              </a:lnSpc>
              <a:spcBef>
                <a:spcPct val="0"/>
              </a:spcBef>
              <a:buClrTx/>
            </a:pPr>
            <a:endParaRPr lang="en-AU" altLang="es-ES_tradnl" sz="1500" b="0" dirty="0">
              <a:solidFill>
                <a:prstClr val="black"/>
              </a:solidFill>
            </a:endParaRPr>
          </a:p>
          <a:p>
            <a:pPr marL="257175" indent="-257175" defTabSz="342900">
              <a:lnSpc>
                <a:spcPct val="100000"/>
              </a:lnSpc>
              <a:spcBef>
                <a:spcPct val="0"/>
              </a:spcBef>
              <a:buClrTx/>
            </a:pPr>
            <a:r>
              <a:rPr lang="fr-FR" sz="1500" b="0" dirty="0">
                <a:solidFill>
                  <a:prstClr val="black"/>
                </a:solidFill>
              </a:rPr>
              <a:t>Devoirs </a:t>
            </a:r>
            <a:r>
              <a:rPr lang="en-AU" altLang="es-ES_tradnl" sz="1500" b="0" dirty="0">
                <a:solidFill>
                  <a:prstClr val="black"/>
                </a:solidFill>
              </a:rPr>
              <a:t>–</a:t>
            </a:r>
            <a:r>
              <a:rPr lang="fr-FR" sz="1500" b="0" dirty="0">
                <a:solidFill>
                  <a:prstClr val="black"/>
                </a:solidFill>
              </a:rPr>
              <a:t> tâches à accomplir avant l'unité suivante</a:t>
            </a:r>
          </a:p>
          <a:p>
            <a:pPr defTabSz="342900">
              <a:lnSpc>
                <a:spcPct val="100000"/>
              </a:lnSpc>
              <a:spcBef>
                <a:spcPct val="0"/>
              </a:spcBef>
              <a:buClrTx/>
              <a:buNone/>
            </a:pPr>
            <a:endParaRPr lang="en-AU" altLang="es-ES_tradnl" sz="1500" b="0" dirty="0">
              <a:solidFill>
                <a:prstClr val="black"/>
              </a:solidFill>
            </a:endParaRPr>
          </a:p>
        </p:txBody>
      </p:sp>
    </p:spTree>
    <p:extLst>
      <p:ext uri="{BB962C8B-B14F-4D97-AF65-F5344CB8AC3E}">
        <p14:creationId xmlns:p14="http://schemas.microsoft.com/office/powerpoint/2010/main" val="38435981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E5EF262-731E-010A-A2E9-AB5EE02F13D5}"/>
              </a:ext>
            </a:extLst>
          </p:cNvPr>
          <p:cNvPicPr>
            <a:picLocks noChangeAspect="1"/>
          </p:cNvPicPr>
          <p:nvPr/>
        </p:nvPicPr>
        <p:blipFill>
          <a:blip r:embed="rId2"/>
          <a:stretch>
            <a:fillRect/>
          </a:stretch>
        </p:blipFill>
        <p:spPr>
          <a:xfrm>
            <a:off x="1794381" y="1900535"/>
            <a:ext cx="5555238" cy="3522281"/>
          </a:xfrm>
          <a:prstGeom prst="rect">
            <a:avLst/>
          </a:prstGeom>
        </p:spPr>
      </p:pic>
    </p:spTree>
    <p:extLst>
      <p:ext uri="{BB962C8B-B14F-4D97-AF65-F5344CB8AC3E}">
        <p14:creationId xmlns:p14="http://schemas.microsoft.com/office/powerpoint/2010/main" val="11379486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ítulo 1">
            <a:extLst>
              <a:ext uri="{FF2B5EF4-FFF2-40B4-BE49-F238E27FC236}">
                <a16:creationId xmlns:a16="http://schemas.microsoft.com/office/drawing/2014/main" id="{0C2989F2-1980-1890-31A8-6CB984CC20FB}"/>
              </a:ext>
            </a:extLst>
          </p:cNvPr>
          <p:cNvSpPr>
            <a:spLocks noGrp="1"/>
          </p:cNvSpPr>
          <p:nvPr>
            <p:ph type="title"/>
          </p:nvPr>
        </p:nvSpPr>
        <p:spPr>
          <a:xfrm>
            <a:off x="2281237" y="516141"/>
            <a:ext cx="6368987" cy="492443"/>
          </a:xfrm>
        </p:spPr>
        <p:txBody>
          <a:bodyPr/>
          <a:lstStyle/>
          <a:p>
            <a:r>
              <a:rPr lang="fr-FR" dirty="0"/>
              <a:t>Patrimoine culturel immatériel</a:t>
            </a:r>
          </a:p>
        </p:txBody>
      </p:sp>
      <p:sp>
        <p:nvSpPr>
          <p:cNvPr id="8195" name="Marcador de Posição de Conteúdo 2">
            <a:extLst>
              <a:ext uri="{FF2B5EF4-FFF2-40B4-BE49-F238E27FC236}">
                <a16:creationId xmlns:a16="http://schemas.microsoft.com/office/drawing/2014/main" id="{539F04F8-D707-7726-18E7-E925CEB68350}"/>
              </a:ext>
            </a:extLst>
          </p:cNvPr>
          <p:cNvSpPr>
            <a:spLocks noGrp="1"/>
          </p:cNvSpPr>
          <p:nvPr>
            <p:ph idx="1"/>
          </p:nvPr>
        </p:nvSpPr>
        <p:spPr>
          <a:xfrm>
            <a:off x="2281237" y="2286001"/>
            <a:ext cx="6163628" cy="1815882"/>
          </a:xfrm>
        </p:spPr>
        <p:txBody>
          <a:bodyPr/>
          <a:lstStyle/>
          <a:p>
            <a:pPr marL="0" indent="0" algn="just">
              <a:buNone/>
            </a:pPr>
            <a:r>
              <a:rPr lang="fr-FR" sz="1500" b="0" dirty="0">
                <a:solidFill>
                  <a:schemeClr val="tx1"/>
                </a:solidFill>
                <a:cs typeface="Calibri" panose="020F0502020204030204" pitchFamily="34" charset="0"/>
              </a:rPr>
              <a:t>On entend par patrimoine culturel immatériel les pratiques, représentations, expressions, connaissances et savoir-faire que les communautés, les groupes et, le cas échéant, les individus reconnaissent comme faisant partie de leur patrimoine culturel. Ce patrimoine culturel immatériel, </a:t>
            </a:r>
            <a:r>
              <a:rPr lang="fr-FR" sz="1500" dirty="0">
                <a:solidFill>
                  <a:schemeClr val="tx1"/>
                </a:solidFill>
                <a:cs typeface="Calibri" panose="020F0502020204030204" pitchFamily="34" charset="0"/>
              </a:rPr>
              <a:t>transmis de génération en génération, est recréé en permanence </a:t>
            </a:r>
            <a:r>
              <a:rPr lang="fr-FR" sz="1500" b="0" dirty="0">
                <a:solidFill>
                  <a:schemeClr val="tx1"/>
                </a:solidFill>
                <a:cs typeface="Calibri" panose="020F0502020204030204" pitchFamily="34" charset="0"/>
              </a:rPr>
              <a:t>par les communautés et </a:t>
            </a:r>
            <a:r>
              <a:rPr lang="fr-FR" sz="1500" dirty="0">
                <a:solidFill>
                  <a:schemeClr val="tx1"/>
                </a:solidFill>
                <a:cs typeface="Calibri" panose="020F0502020204030204" pitchFamily="34" charset="0"/>
              </a:rPr>
              <a:t>leur procure un sentiment d'identité et de continuité</a:t>
            </a:r>
            <a:r>
              <a:rPr lang="fr-FR" sz="1500" b="0" dirty="0">
                <a:solidFill>
                  <a:schemeClr val="tx1"/>
                </a:solidFill>
                <a:cs typeface="Calibri" panose="020F0502020204030204" pitchFamily="34" charset="0"/>
              </a:rPr>
              <a:t>.</a:t>
            </a:r>
          </a:p>
          <a:p>
            <a:pPr marL="0" indent="0" algn="r">
              <a:buNone/>
            </a:pPr>
            <a:r>
              <a:rPr lang="fr-FR" sz="1500" b="0" i="1" dirty="0">
                <a:solidFill>
                  <a:schemeClr val="tx1"/>
                </a:solidFill>
                <a:latin typeface="Calibri" panose="020F0502020204030204" pitchFamily="34" charset="0"/>
                <a:cs typeface="Calibri" panose="020F0502020204030204" pitchFamily="34" charset="0"/>
              </a:rPr>
              <a:t>(Article 2.1, Convention de l'UNESCO de 2003)</a:t>
            </a:r>
          </a:p>
        </p:txBody>
      </p:sp>
      <p:sp>
        <p:nvSpPr>
          <p:cNvPr id="4" name="Marcador de Posição do Rodapé 3">
            <a:extLst>
              <a:ext uri="{FF2B5EF4-FFF2-40B4-BE49-F238E27FC236}">
                <a16:creationId xmlns:a16="http://schemas.microsoft.com/office/drawing/2014/main" id="{C1D5BF95-459B-3164-8AD7-6ACCD79DD6A8}"/>
              </a:ext>
            </a:extLst>
          </p:cNvPr>
          <p:cNvSpPr>
            <a:spLocks noGrp="1"/>
          </p:cNvSpPr>
          <p:nvPr>
            <p:ph type="ftr" sz="quarter" idx="10"/>
          </p:nvPr>
        </p:nvSpPr>
        <p:spPr/>
        <p:txBody>
          <a:bodyPr/>
          <a:lstStyle/>
          <a:p>
            <a:pPr>
              <a:defRPr/>
            </a:pPr>
            <a:r>
              <a:rPr lang="fr-FR"/>
              <a:t>© Tous droits réservés : UNESCO/ PCI</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ítulo 1">
            <a:extLst>
              <a:ext uri="{FF2B5EF4-FFF2-40B4-BE49-F238E27FC236}">
                <a16:creationId xmlns:a16="http://schemas.microsoft.com/office/drawing/2014/main" id="{F73D1E49-81C3-7B70-062E-A701E57EC466}"/>
              </a:ext>
            </a:extLst>
          </p:cNvPr>
          <p:cNvSpPr>
            <a:spLocks noGrp="1"/>
          </p:cNvSpPr>
          <p:nvPr>
            <p:ph type="title"/>
          </p:nvPr>
        </p:nvSpPr>
        <p:spPr>
          <a:xfrm>
            <a:off x="2281237" y="491103"/>
            <a:ext cx="6641783" cy="984885"/>
          </a:xfrm>
        </p:spPr>
        <p:txBody>
          <a:bodyPr/>
          <a:lstStyle/>
          <a:p>
            <a:r>
              <a:rPr lang="fr-FR" dirty="0"/>
              <a:t>Domaines du patrimoine culturel immatériel</a:t>
            </a:r>
          </a:p>
        </p:txBody>
      </p:sp>
      <p:sp>
        <p:nvSpPr>
          <p:cNvPr id="3" name="Marcador de Posição de Conteúdo 2">
            <a:extLst>
              <a:ext uri="{FF2B5EF4-FFF2-40B4-BE49-F238E27FC236}">
                <a16:creationId xmlns:a16="http://schemas.microsoft.com/office/drawing/2014/main" id="{FD659066-0935-1EF6-DE5B-0A83F7D11E60}"/>
              </a:ext>
            </a:extLst>
          </p:cNvPr>
          <p:cNvSpPr>
            <a:spLocks noGrp="1"/>
          </p:cNvSpPr>
          <p:nvPr>
            <p:ph idx="1"/>
          </p:nvPr>
        </p:nvSpPr>
        <p:spPr>
          <a:xfrm>
            <a:off x="3493984" y="2240213"/>
            <a:ext cx="5350324" cy="3524042"/>
          </a:xfrm>
        </p:spPr>
        <p:txBody>
          <a:bodyPr/>
          <a:lstStyle/>
          <a:p>
            <a:pPr marL="0" indent="0">
              <a:buNone/>
              <a:defRPr/>
            </a:pPr>
            <a:r>
              <a:rPr lang="fr-FR" sz="1500" b="0" dirty="0">
                <a:solidFill>
                  <a:schemeClr val="tx1"/>
                </a:solidFill>
              </a:rPr>
              <a:t>Le patrimoine culturel immatériel se manifeste notamment dans les domaines suivants :</a:t>
            </a:r>
          </a:p>
          <a:p>
            <a:pPr marL="257175" lvl="2" indent="-257175">
              <a:buFont typeface="Arial" panose="020B0604020202020204" pitchFamily="34" charset="0"/>
              <a:buChar char="•"/>
              <a:defRPr/>
            </a:pPr>
            <a:r>
              <a:rPr lang="fr-FR" sz="1500" dirty="0"/>
              <a:t>les traditions et expressions orales ;</a:t>
            </a:r>
          </a:p>
          <a:p>
            <a:pPr marL="257175" lvl="2" indent="-257175">
              <a:buFont typeface="Arial" panose="020B0604020202020204" pitchFamily="34" charset="0"/>
              <a:buChar char="•"/>
              <a:defRPr/>
            </a:pPr>
            <a:r>
              <a:rPr lang="fr-FR" sz="1500" dirty="0"/>
              <a:t>les arts du spectacle ;</a:t>
            </a:r>
          </a:p>
          <a:p>
            <a:pPr marL="257175" lvl="2" indent="-257175">
              <a:buFont typeface="Arial" panose="020B0604020202020204" pitchFamily="34" charset="0"/>
              <a:buChar char="•"/>
              <a:defRPr/>
            </a:pPr>
            <a:r>
              <a:rPr lang="fr-FR" sz="1500" dirty="0"/>
              <a:t>les pratiques sociales, rituels et événements festifs ;</a:t>
            </a:r>
          </a:p>
          <a:p>
            <a:pPr marL="257175" lvl="2" indent="-257175">
              <a:buFont typeface="Arial" panose="020B0604020202020204" pitchFamily="34" charset="0"/>
              <a:buChar char="•"/>
              <a:defRPr/>
            </a:pPr>
            <a:r>
              <a:rPr lang="fr-FR" sz="1500" dirty="0"/>
              <a:t>les connaissances et pratiques concernant la nature et l'univers ; et</a:t>
            </a:r>
          </a:p>
          <a:p>
            <a:pPr marL="257175" lvl="2" indent="-257175">
              <a:buFont typeface="Arial" panose="020B0604020202020204" pitchFamily="34" charset="0"/>
              <a:buChar char="•"/>
              <a:defRPr/>
            </a:pPr>
            <a:r>
              <a:rPr lang="fr-FR" sz="1500" dirty="0"/>
              <a:t>les savoir-faire liés à l’artisanat traditionnel.</a:t>
            </a:r>
          </a:p>
          <a:p>
            <a:pPr marL="257175" lvl="2" indent="-257175">
              <a:buFont typeface="Arial" panose="020B0604020202020204" pitchFamily="34" charset="0"/>
              <a:buChar char="•"/>
              <a:defRPr/>
            </a:pPr>
            <a:endParaRPr lang="fr-FR" sz="1500" dirty="0"/>
          </a:p>
          <a:p>
            <a:pPr lvl="2">
              <a:defRPr/>
            </a:pPr>
            <a:r>
              <a:rPr lang="fr-FR" sz="1350" b="1" i="1" dirty="0"/>
              <a:t>Explore l’outil </a:t>
            </a:r>
            <a:r>
              <a:rPr lang="fr-FR" sz="1350" b="1" i="1" u="sng" dirty="0"/>
              <a:t>Plongez dans le PCI </a:t>
            </a:r>
            <a:r>
              <a:rPr lang="fr-FR" sz="1350" b="1" i="1" dirty="0"/>
              <a:t>pour consulter quelques exemples</a:t>
            </a:r>
          </a:p>
        </p:txBody>
      </p:sp>
      <p:sp>
        <p:nvSpPr>
          <p:cNvPr id="4" name="Marcador de Posição do Rodapé 3">
            <a:extLst>
              <a:ext uri="{FF2B5EF4-FFF2-40B4-BE49-F238E27FC236}">
                <a16:creationId xmlns:a16="http://schemas.microsoft.com/office/drawing/2014/main" id="{84CD0F93-90C3-87F7-DA51-B294101E4F12}"/>
              </a:ext>
            </a:extLst>
          </p:cNvPr>
          <p:cNvSpPr>
            <a:spLocks noGrp="1"/>
          </p:cNvSpPr>
          <p:nvPr>
            <p:ph type="ftr" sz="quarter" idx="10"/>
          </p:nvPr>
        </p:nvSpPr>
        <p:spPr/>
        <p:txBody>
          <a:bodyPr/>
          <a:lstStyle/>
          <a:p>
            <a:pPr>
              <a:defRPr/>
            </a:pPr>
            <a:r>
              <a:rPr lang="fr-FR"/>
              <a:t>© Tous droits réservés : UNESCO/ PCI</a:t>
            </a:r>
          </a:p>
        </p:txBody>
      </p:sp>
      <p:pic>
        <p:nvPicPr>
          <p:cNvPr id="2" name="Picture 1">
            <a:extLst>
              <a:ext uri="{FF2B5EF4-FFF2-40B4-BE49-F238E27FC236}">
                <a16:creationId xmlns:a16="http://schemas.microsoft.com/office/drawing/2014/main" id="{C1020761-AA0B-C54B-C9D8-8CF7F0E4AADB}"/>
              </a:ext>
            </a:extLst>
          </p:cNvPr>
          <p:cNvPicPr>
            <a:picLocks noChangeAspect="1"/>
          </p:cNvPicPr>
          <p:nvPr/>
        </p:nvPicPr>
        <p:blipFill>
          <a:blip r:embed="rId2"/>
          <a:stretch>
            <a:fillRect/>
          </a:stretch>
        </p:blipFill>
        <p:spPr>
          <a:xfrm>
            <a:off x="299693" y="2175705"/>
            <a:ext cx="3165026" cy="305983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ítulo 1">
            <a:extLst>
              <a:ext uri="{FF2B5EF4-FFF2-40B4-BE49-F238E27FC236}">
                <a16:creationId xmlns:a16="http://schemas.microsoft.com/office/drawing/2014/main" id="{F1A49837-0225-E531-D68E-D9603FDEF727}"/>
              </a:ext>
            </a:extLst>
          </p:cNvPr>
          <p:cNvSpPr>
            <a:spLocks noGrp="1"/>
          </p:cNvSpPr>
          <p:nvPr>
            <p:ph type="title"/>
          </p:nvPr>
        </p:nvSpPr>
        <p:spPr>
          <a:xfrm>
            <a:off x="2281238" y="419835"/>
            <a:ext cx="4779169" cy="984885"/>
          </a:xfrm>
        </p:spPr>
        <p:txBody>
          <a:bodyPr/>
          <a:lstStyle/>
          <a:p>
            <a:r>
              <a:rPr lang="fr-FR" sz="3200" dirty="0"/>
              <a:t>Compréhension des conflits</a:t>
            </a:r>
          </a:p>
        </p:txBody>
      </p:sp>
      <p:sp>
        <p:nvSpPr>
          <p:cNvPr id="4" name="Marcador de Posição do Rodapé 3">
            <a:extLst>
              <a:ext uri="{FF2B5EF4-FFF2-40B4-BE49-F238E27FC236}">
                <a16:creationId xmlns:a16="http://schemas.microsoft.com/office/drawing/2014/main" id="{B0D97F06-5FAF-2FE8-D1AC-DE511B3AE7E6}"/>
              </a:ext>
            </a:extLst>
          </p:cNvPr>
          <p:cNvSpPr>
            <a:spLocks noGrp="1"/>
          </p:cNvSpPr>
          <p:nvPr>
            <p:ph type="ftr" sz="quarter" idx="10"/>
          </p:nvPr>
        </p:nvSpPr>
        <p:spPr/>
        <p:txBody>
          <a:bodyPr/>
          <a:lstStyle/>
          <a:p>
            <a:pPr>
              <a:defRPr/>
            </a:pPr>
            <a:r>
              <a:rPr lang="fr-FR"/>
              <a:t>© Tous droits réservés : UNESCO/ PCI</a:t>
            </a:r>
          </a:p>
        </p:txBody>
      </p:sp>
      <p:sp>
        <p:nvSpPr>
          <p:cNvPr id="10244" name="CaixaDeTexto 4">
            <a:extLst>
              <a:ext uri="{FF2B5EF4-FFF2-40B4-BE49-F238E27FC236}">
                <a16:creationId xmlns:a16="http://schemas.microsoft.com/office/drawing/2014/main" id="{B552D3D1-5C22-2949-F540-90C68AE149B4}"/>
              </a:ext>
            </a:extLst>
          </p:cNvPr>
          <p:cNvSpPr txBox="1">
            <a:spLocks noChangeArrowheads="1"/>
          </p:cNvSpPr>
          <p:nvPr/>
        </p:nvSpPr>
        <p:spPr bwMode="auto">
          <a:xfrm>
            <a:off x="2281238" y="2286000"/>
            <a:ext cx="6261265" cy="2654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just"/>
            <a:r>
              <a:rPr lang="fr-FR" sz="1500" dirty="0"/>
              <a:t>Cette formation entend par conflit une situation de tension et d'affrontement qui conduit à la violence et perturbe le fonctionnement normal d'une société, allant des hostilités armées à diverses formes de violence sociopolitique. </a:t>
            </a:r>
          </a:p>
          <a:p>
            <a:pPr algn="just"/>
            <a:endParaRPr lang="en-US" altLang="pt-PT" i="1" dirty="0"/>
          </a:p>
          <a:p>
            <a:pPr algn="just"/>
            <a:r>
              <a:rPr lang="fr-FR" sz="1500" dirty="0"/>
              <a:t>« Un </a:t>
            </a:r>
            <a:r>
              <a:rPr lang="fr-FR" sz="1500" b="1" dirty="0"/>
              <a:t>conflit armé </a:t>
            </a:r>
            <a:r>
              <a:rPr lang="fr-FR" sz="1500" dirty="0"/>
              <a:t>existe chaque fois qu’il y a recours à la force armée entre États ou un conflit armé prolongé entre les autorités gouvernementales et des groupes armés organisés ou entre de tels groupes au sein d’un État ». </a:t>
            </a:r>
            <a:r>
              <a:rPr lang="fr-FR" sz="1050" dirty="0"/>
              <a:t>(TPIY, Le Procureur c. </a:t>
            </a:r>
            <a:r>
              <a:rPr lang="fr-FR" sz="1050" dirty="0" err="1"/>
              <a:t>Tadić</a:t>
            </a:r>
            <a:r>
              <a:rPr lang="fr-FR" sz="1050" dirty="0"/>
              <a:t>, Arrêt relatif à l’appel de la défense concernant l’exception préjudicielle d’incompétence, 2 octobre 1995, para. 70</a:t>
            </a:r>
            <a:r>
              <a:rPr lang="fr-FR" sz="1050" i="1" dirty="0"/>
              <a:t>)</a:t>
            </a:r>
            <a:endParaRPr lang="pt-PT" altLang="pt-PT" sz="1050" i="1" dirty="0"/>
          </a:p>
          <a:p>
            <a:pPr algn="r"/>
            <a:r>
              <a:rPr lang="fr-FR" i="1" dirty="0"/>
              <a: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ítulo 1">
            <a:extLst>
              <a:ext uri="{FF2B5EF4-FFF2-40B4-BE49-F238E27FC236}">
                <a16:creationId xmlns:a16="http://schemas.microsoft.com/office/drawing/2014/main" id="{C9A87E9D-DBF7-1531-A2BE-3F4508430DA9}"/>
              </a:ext>
            </a:extLst>
          </p:cNvPr>
          <p:cNvSpPr>
            <a:spLocks noGrp="1"/>
          </p:cNvSpPr>
          <p:nvPr>
            <p:ph type="title"/>
          </p:nvPr>
        </p:nvSpPr>
        <p:spPr>
          <a:xfrm>
            <a:off x="2281237" y="633596"/>
            <a:ext cx="4929188" cy="492443"/>
          </a:xfrm>
        </p:spPr>
        <p:txBody>
          <a:bodyPr/>
          <a:lstStyle/>
          <a:p>
            <a:r>
              <a:rPr lang="fr-FR" sz="3200" dirty="0"/>
              <a:t>Déplacement forcé</a:t>
            </a:r>
          </a:p>
        </p:txBody>
      </p:sp>
      <p:sp>
        <p:nvSpPr>
          <p:cNvPr id="12291" name="Marcador de Posição do Texto 2">
            <a:extLst>
              <a:ext uri="{FF2B5EF4-FFF2-40B4-BE49-F238E27FC236}">
                <a16:creationId xmlns:a16="http://schemas.microsoft.com/office/drawing/2014/main" id="{B4E645E1-0D2F-B884-B0E0-FAB51B52464B}"/>
              </a:ext>
            </a:extLst>
          </p:cNvPr>
          <p:cNvSpPr>
            <a:spLocks noGrp="1"/>
          </p:cNvSpPr>
          <p:nvPr>
            <p:ph type="body" idx="1"/>
          </p:nvPr>
        </p:nvSpPr>
        <p:spPr>
          <a:xfrm>
            <a:off x="2281238" y="1800885"/>
            <a:ext cx="6456362" cy="3931076"/>
          </a:xfrm>
        </p:spPr>
        <p:txBody>
          <a:bodyPr/>
          <a:lstStyle/>
          <a:p>
            <a:pPr algn="just"/>
            <a:r>
              <a:rPr lang="fr-FR" sz="1350" dirty="0">
                <a:solidFill>
                  <a:schemeClr val="tx1"/>
                </a:solidFill>
              </a:rPr>
              <a:t>Les </a:t>
            </a:r>
            <a:r>
              <a:rPr lang="fr-FR" sz="1350" b="1" dirty="0">
                <a:solidFill>
                  <a:schemeClr val="tx1"/>
                </a:solidFill>
              </a:rPr>
              <a:t>réfugiés</a:t>
            </a:r>
            <a:r>
              <a:rPr lang="fr-FR" sz="1350" dirty="0">
                <a:solidFill>
                  <a:schemeClr val="tx1"/>
                </a:solidFill>
              </a:rPr>
              <a:t> sont des personnes qui se trouvent hors de leur pays d'origine en raison d’une crainte de persécution, de conflit, de violence généralisée ou d'autres circonstances qui ont gravement bouleversé l'ordre public et qui, en conséquence, exigent une « protection internationale ».</a:t>
            </a:r>
            <a:r>
              <a:rPr lang="fr-FR" sz="1350" i="1" dirty="0">
                <a:solidFill>
                  <a:schemeClr val="tx1"/>
                </a:solidFill>
              </a:rPr>
              <a:t> </a:t>
            </a:r>
          </a:p>
          <a:p>
            <a:pPr algn="r"/>
            <a:r>
              <a:rPr lang="fr-FR" sz="1200" i="1" dirty="0">
                <a:solidFill>
                  <a:schemeClr val="tx1"/>
                </a:solidFill>
              </a:rPr>
              <a:t>Haut commissariat des Nations unies pour les réfugiés - HCR</a:t>
            </a:r>
          </a:p>
          <a:p>
            <a:pPr algn="just">
              <a:spcBef>
                <a:spcPts val="0"/>
              </a:spcBef>
            </a:pPr>
            <a:endParaRPr lang="en-US" altLang="pt-PT" sz="1350" b="1" dirty="0">
              <a:solidFill>
                <a:schemeClr val="tx1"/>
              </a:solidFill>
            </a:endParaRPr>
          </a:p>
          <a:p>
            <a:pPr algn="just">
              <a:spcBef>
                <a:spcPts val="0"/>
              </a:spcBef>
            </a:pPr>
            <a:r>
              <a:rPr lang="fr-FR" sz="1350" dirty="0">
                <a:solidFill>
                  <a:schemeClr val="tx1"/>
                </a:solidFill>
              </a:rPr>
              <a:t>Un</a:t>
            </a:r>
            <a:r>
              <a:rPr lang="fr-FR" sz="1350" b="1" dirty="0">
                <a:solidFill>
                  <a:schemeClr val="tx1"/>
                </a:solidFill>
              </a:rPr>
              <a:t> demandeur d'asile </a:t>
            </a:r>
            <a:r>
              <a:rPr lang="fr-FR" sz="1350" dirty="0">
                <a:solidFill>
                  <a:schemeClr val="tx1"/>
                </a:solidFill>
              </a:rPr>
              <a:t>est un individu dont la demande de protection internationale n'a pas encore fait l'objet d'une décision définitive de la part du pays d’accueil potentiel.</a:t>
            </a:r>
          </a:p>
          <a:p>
            <a:pPr algn="r"/>
            <a:r>
              <a:rPr lang="fr-FR" sz="1200" i="1" dirty="0">
                <a:solidFill>
                  <a:schemeClr val="tx1"/>
                </a:solidFill>
              </a:rPr>
              <a:t>Haut commissariat des Nations unies pour les réfugiés - HCR</a:t>
            </a:r>
          </a:p>
          <a:p>
            <a:pPr algn="just">
              <a:spcBef>
                <a:spcPts val="0"/>
              </a:spcBef>
            </a:pPr>
            <a:endParaRPr lang="en-US" altLang="pt-PT" sz="1350" b="1" dirty="0">
              <a:solidFill>
                <a:schemeClr val="tx1"/>
              </a:solidFill>
            </a:endParaRPr>
          </a:p>
          <a:p>
            <a:pPr algn="just">
              <a:spcBef>
                <a:spcPts val="0"/>
              </a:spcBef>
            </a:pPr>
            <a:r>
              <a:rPr lang="fr-FR" sz="1350" dirty="0">
                <a:solidFill>
                  <a:schemeClr val="tx1"/>
                </a:solidFill>
              </a:rPr>
              <a:t>Les </a:t>
            </a:r>
            <a:r>
              <a:rPr lang="fr-FR" sz="1350" b="1" dirty="0">
                <a:solidFill>
                  <a:schemeClr val="tx1"/>
                </a:solidFill>
              </a:rPr>
              <a:t>personnes déplacées à l'intérieur de leur propre pays </a:t>
            </a:r>
            <a:r>
              <a:rPr lang="fr-FR" sz="1350" dirty="0">
                <a:solidFill>
                  <a:schemeClr val="tx1"/>
                </a:solidFill>
              </a:rPr>
              <a:t>sont des personnes ou des groupes de personnes qui ont été forcés ou contraints à fuir ou à quitter leur foyer ou leur lieu de résidence habituel, notamment en raison d'un conflit armé, de situations de violence généralisée, de violations des droits de l'homme ou de catastrophes naturelles ou provoquées par l'homme, ou pour en éviter les effets, et qui n'ont pas franchi les frontières internationalement reconnues d'un État. </a:t>
            </a:r>
          </a:p>
          <a:p>
            <a:pPr algn="r"/>
            <a:r>
              <a:rPr lang="fr-FR" sz="1200" i="1" dirty="0">
                <a:solidFill>
                  <a:schemeClr val="tx1"/>
                </a:solidFill>
              </a:rPr>
              <a:t>						Principes directeurs relatifs au déplacement de personnes à l'intérieur de leur propre pays (1998)</a:t>
            </a:r>
          </a:p>
        </p:txBody>
      </p:sp>
      <p:sp>
        <p:nvSpPr>
          <p:cNvPr id="4" name="Marcador de Posição do Rodapé 3">
            <a:extLst>
              <a:ext uri="{FF2B5EF4-FFF2-40B4-BE49-F238E27FC236}">
                <a16:creationId xmlns:a16="http://schemas.microsoft.com/office/drawing/2014/main" id="{5267C07B-1DA3-5D78-7357-1F5281AC97EE}"/>
              </a:ext>
            </a:extLst>
          </p:cNvPr>
          <p:cNvSpPr>
            <a:spLocks noGrp="1"/>
          </p:cNvSpPr>
          <p:nvPr>
            <p:ph type="ftr" sz="quarter" idx="10"/>
          </p:nvPr>
        </p:nvSpPr>
        <p:spPr/>
        <p:txBody>
          <a:bodyPr/>
          <a:lstStyle/>
          <a:p>
            <a:pPr>
              <a:defRPr/>
            </a:pPr>
            <a:r>
              <a:rPr lang="fr-FR"/>
              <a:t>© Tous droits réservés : UNESCO/ PCI</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ítulo 1">
            <a:extLst>
              <a:ext uri="{FF2B5EF4-FFF2-40B4-BE49-F238E27FC236}">
                <a16:creationId xmlns:a16="http://schemas.microsoft.com/office/drawing/2014/main" id="{33F59D52-9E1C-087F-4908-24D2E3707C6C}"/>
              </a:ext>
            </a:extLst>
          </p:cNvPr>
          <p:cNvSpPr>
            <a:spLocks noGrp="1"/>
          </p:cNvSpPr>
          <p:nvPr>
            <p:ph type="title"/>
          </p:nvPr>
        </p:nvSpPr>
        <p:spPr>
          <a:xfrm>
            <a:off x="2281238" y="490818"/>
            <a:ext cx="5679281" cy="492443"/>
          </a:xfrm>
        </p:spPr>
        <p:txBody>
          <a:bodyPr/>
          <a:lstStyle/>
          <a:p>
            <a:r>
              <a:rPr lang="fr-FR" sz="3200" dirty="0"/>
              <a:t>Cycle de gestion des conflits</a:t>
            </a:r>
          </a:p>
        </p:txBody>
      </p:sp>
      <p:sp>
        <p:nvSpPr>
          <p:cNvPr id="4" name="Marcador de Posição do Rodapé 3">
            <a:extLst>
              <a:ext uri="{FF2B5EF4-FFF2-40B4-BE49-F238E27FC236}">
                <a16:creationId xmlns:a16="http://schemas.microsoft.com/office/drawing/2014/main" id="{E317839D-E61C-D27E-1130-1252C54F4AA5}"/>
              </a:ext>
            </a:extLst>
          </p:cNvPr>
          <p:cNvSpPr>
            <a:spLocks noGrp="1"/>
          </p:cNvSpPr>
          <p:nvPr>
            <p:ph type="ftr" sz="quarter" idx="10"/>
          </p:nvPr>
        </p:nvSpPr>
        <p:spPr/>
        <p:txBody>
          <a:bodyPr/>
          <a:lstStyle/>
          <a:p>
            <a:pPr>
              <a:defRPr/>
            </a:pPr>
            <a:r>
              <a:rPr lang="fr-FR"/>
              <a:t>© Tous droits réservés : UNESCO/ PCI</a:t>
            </a:r>
          </a:p>
        </p:txBody>
      </p:sp>
      <p:sp>
        <p:nvSpPr>
          <p:cNvPr id="6" name="CaixaDeTexto 5">
            <a:extLst>
              <a:ext uri="{FF2B5EF4-FFF2-40B4-BE49-F238E27FC236}">
                <a16:creationId xmlns:a16="http://schemas.microsoft.com/office/drawing/2014/main" id="{63811E6A-8B3C-8534-A3F7-4A20D510C9C6}"/>
              </a:ext>
            </a:extLst>
          </p:cNvPr>
          <p:cNvSpPr txBox="1"/>
          <p:nvPr/>
        </p:nvSpPr>
        <p:spPr>
          <a:xfrm>
            <a:off x="2281238" y="2072640"/>
            <a:ext cx="6267450" cy="3323987"/>
          </a:xfrm>
          <a:prstGeom prst="rect">
            <a:avLst/>
          </a:prstGeom>
          <a:noFill/>
        </p:spPr>
        <p:txBody>
          <a:bodyPr>
            <a:spAutoFit/>
          </a:bodyPr>
          <a:lstStyle/>
          <a:p>
            <a:pPr>
              <a:defRPr/>
            </a:pPr>
            <a:r>
              <a:rPr lang="fr-FR" sz="1500" dirty="0"/>
              <a:t>Le cycle du conflit se compose de trois phases, dont la durée peut varier et qui se chevauchent souvent :</a:t>
            </a:r>
          </a:p>
          <a:p>
            <a:pPr>
              <a:defRPr/>
            </a:pPr>
            <a:endParaRPr lang="en-US" sz="1500" dirty="0"/>
          </a:p>
          <a:p>
            <a:pPr marL="257175" indent="-257175">
              <a:buFont typeface="Arial" panose="020B0604020202020204" pitchFamily="34" charset="0"/>
              <a:buChar char="•"/>
              <a:defRPr/>
            </a:pPr>
            <a:r>
              <a:rPr lang="fr-FR" sz="1500" dirty="0"/>
              <a:t>La </a:t>
            </a:r>
            <a:r>
              <a:rPr lang="fr-FR" sz="1500" b="1" dirty="0"/>
              <a:t>préparation</a:t>
            </a:r>
            <a:r>
              <a:rPr lang="fr-FR" sz="1500" dirty="0"/>
              <a:t> consiste à surveiller et à analyser en permanence les tensions et les différends sociaux afin d’anticiper la possibilité d'un conflit violent.</a:t>
            </a:r>
          </a:p>
          <a:p>
            <a:pPr marL="257175" indent="-257175">
              <a:buFont typeface="Arial" panose="020B0604020202020204" pitchFamily="34" charset="0"/>
              <a:buChar char="•"/>
              <a:defRPr/>
            </a:pPr>
            <a:endParaRPr lang="en-US" sz="1500" dirty="0"/>
          </a:p>
          <a:p>
            <a:pPr marL="257175" indent="-257175">
              <a:buFont typeface="Arial" panose="020B0604020202020204" pitchFamily="34" charset="0"/>
              <a:buChar char="•"/>
              <a:defRPr/>
            </a:pPr>
            <a:r>
              <a:rPr lang="fr-FR" sz="1500" dirty="0"/>
              <a:t>La phase de </a:t>
            </a:r>
            <a:r>
              <a:rPr lang="fr-FR" sz="1500" b="1" dirty="0"/>
              <a:t>réponse</a:t>
            </a:r>
            <a:r>
              <a:rPr lang="fr-FR" sz="1500" dirty="0"/>
              <a:t> a lieu lorsqu'un conflit violent éclate. La réponse humanitaire est alors immédiate et consiste à fournir des services d'urgence ainsi qu’une aide publique.</a:t>
            </a:r>
          </a:p>
          <a:p>
            <a:pPr marL="257175" indent="-257175">
              <a:buFont typeface="Arial" panose="020B0604020202020204" pitchFamily="34" charset="0"/>
              <a:buChar char="•"/>
              <a:defRPr/>
            </a:pPr>
            <a:endParaRPr lang="en-US" sz="1500" dirty="0"/>
          </a:p>
          <a:p>
            <a:pPr marL="257175" indent="-257175">
              <a:buFont typeface="Arial" panose="020B0604020202020204" pitchFamily="34" charset="0"/>
              <a:buChar char="•"/>
              <a:defRPr/>
            </a:pPr>
            <a:r>
              <a:rPr lang="fr-FR" sz="1500" dirty="0"/>
              <a:t>Le</a:t>
            </a:r>
            <a:r>
              <a:rPr lang="fr-FR" sz="1500" b="1" dirty="0"/>
              <a:t> relèvement </a:t>
            </a:r>
            <a:r>
              <a:rPr lang="fr-FR" sz="1500" dirty="0"/>
              <a:t>est la restauration et l'amélioration des installations, des moyens de subsistance et des conditions de vie des communautés touchées par un conflit. </a:t>
            </a:r>
          </a:p>
        </p:txBody>
      </p:sp>
    </p:spTree>
    <p:extLst>
      <p:ext uri="{BB962C8B-B14F-4D97-AF65-F5344CB8AC3E}">
        <p14:creationId xmlns:p14="http://schemas.microsoft.com/office/powerpoint/2010/main" val="32775255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Espace réservé du pied de page 3">
            <a:extLst>
              <a:ext uri="{FF2B5EF4-FFF2-40B4-BE49-F238E27FC236}">
                <a16:creationId xmlns:a16="http://schemas.microsoft.com/office/drawing/2014/main" id="{8898F662-9588-EFBF-8C60-FB502367FFC0}"/>
              </a:ext>
            </a:extLst>
          </p:cNvPr>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lnSpc>
                <a:spcPct val="90000"/>
              </a:lnSpc>
              <a:spcBef>
                <a:spcPts val="900"/>
              </a:spcBef>
              <a:buClr>
                <a:schemeClr val="tx1"/>
              </a:buClr>
              <a:buFont typeface="Arial" panose="020B0604020202020204" pitchFamily="34" charset="0"/>
              <a:buChar char="•"/>
              <a:defRPr sz="2100" b="1">
                <a:solidFill>
                  <a:srgbClr val="07DEDB"/>
                </a:solidFill>
                <a:latin typeface="Arial" panose="020B0604020202020204" pitchFamily="34" charset="0"/>
              </a:defRPr>
            </a:lvl1pPr>
            <a:lvl2pPr marL="557213" indent="-214313">
              <a:spcBef>
                <a:spcPts val="900"/>
              </a:spcBef>
              <a:buFont typeface="Arial" panose="020B0604020202020204" pitchFamily="34" charset="0"/>
              <a:buChar char="•"/>
              <a:defRPr sz="2100">
                <a:solidFill>
                  <a:schemeClr val="tx1"/>
                </a:solidFill>
                <a:latin typeface="Arial" panose="020B0604020202020204" pitchFamily="34" charset="0"/>
              </a:defRPr>
            </a:lvl2pPr>
            <a:lvl3pPr marL="857250" indent="-171450">
              <a:spcBef>
                <a:spcPts val="900"/>
              </a:spcBef>
              <a:defRPr sz="2100">
                <a:solidFill>
                  <a:schemeClr val="tx1"/>
                </a:solidFill>
                <a:latin typeface="Arial" panose="020B0604020202020204" pitchFamily="34" charset="0"/>
              </a:defRPr>
            </a:lvl3pPr>
            <a:lvl4pPr marL="1200150" indent="-171450">
              <a:spcBef>
                <a:spcPts val="450"/>
              </a:spcBef>
              <a:buClr>
                <a:schemeClr val="accent1"/>
              </a:buClr>
              <a:buFont typeface="Arial" panose="020B0604020202020204" pitchFamily="34" charset="0"/>
              <a:buChar char="•"/>
              <a:defRPr sz="1800">
                <a:solidFill>
                  <a:schemeClr val="tx1"/>
                </a:solidFill>
                <a:latin typeface="Arial" panose="020B0604020202020204" pitchFamily="34" charset="0"/>
              </a:defRPr>
            </a:lvl4pPr>
            <a:lvl5pPr marL="1543050" indent="-171450">
              <a:spcBef>
                <a:spcPts val="450"/>
              </a:spcBef>
              <a:defRPr sz="1500">
                <a:solidFill>
                  <a:srgbClr val="07DEDB"/>
                </a:solidFill>
                <a:latin typeface="Arial" panose="020B0604020202020204" pitchFamily="34" charset="0"/>
              </a:defRPr>
            </a:lvl5pPr>
            <a:lvl6pPr marL="1885950" indent="-171450" defTabSz="342900" eaLnBrk="0" fontAlgn="base" hangingPunct="0">
              <a:spcBef>
                <a:spcPts val="450"/>
              </a:spcBef>
              <a:spcAft>
                <a:spcPct val="0"/>
              </a:spcAft>
              <a:defRPr sz="1500">
                <a:solidFill>
                  <a:srgbClr val="07DEDB"/>
                </a:solidFill>
                <a:latin typeface="Arial" panose="020B0604020202020204" pitchFamily="34" charset="0"/>
              </a:defRPr>
            </a:lvl6pPr>
            <a:lvl7pPr marL="2228850" indent="-171450" defTabSz="342900" eaLnBrk="0" fontAlgn="base" hangingPunct="0">
              <a:spcBef>
                <a:spcPts val="450"/>
              </a:spcBef>
              <a:spcAft>
                <a:spcPct val="0"/>
              </a:spcAft>
              <a:defRPr sz="1500">
                <a:solidFill>
                  <a:srgbClr val="07DEDB"/>
                </a:solidFill>
                <a:latin typeface="Arial" panose="020B0604020202020204" pitchFamily="34" charset="0"/>
              </a:defRPr>
            </a:lvl7pPr>
            <a:lvl8pPr marL="2571750" indent="-171450" defTabSz="342900" eaLnBrk="0" fontAlgn="base" hangingPunct="0">
              <a:spcBef>
                <a:spcPts val="450"/>
              </a:spcBef>
              <a:spcAft>
                <a:spcPct val="0"/>
              </a:spcAft>
              <a:defRPr sz="1500">
                <a:solidFill>
                  <a:srgbClr val="07DEDB"/>
                </a:solidFill>
                <a:latin typeface="Arial" panose="020B0604020202020204" pitchFamily="34" charset="0"/>
              </a:defRPr>
            </a:lvl8pPr>
            <a:lvl9pPr marL="2914650" indent="-171450" defTabSz="342900" eaLnBrk="0" fontAlgn="base" hangingPunct="0">
              <a:spcBef>
                <a:spcPts val="450"/>
              </a:spcBef>
              <a:spcAft>
                <a:spcPct val="0"/>
              </a:spcAft>
              <a:defRPr sz="1500">
                <a:solidFill>
                  <a:srgbClr val="07DEDB"/>
                </a:solidFill>
                <a:latin typeface="Arial" panose="020B0604020202020204" pitchFamily="34" charset="0"/>
              </a:defRPr>
            </a:lvl9pPr>
          </a:lstStyle>
          <a:p>
            <a:pPr fontAlgn="base">
              <a:lnSpc>
                <a:spcPct val="100000"/>
              </a:lnSpc>
              <a:spcBef>
                <a:spcPct val="0"/>
              </a:spcBef>
              <a:spcAft>
                <a:spcPct val="0"/>
              </a:spcAft>
              <a:buClrTx/>
              <a:buFontTx/>
              <a:buNone/>
            </a:pPr>
            <a:r>
              <a:rPr lang="fr-FR" sz="450" b="0">
                <a:solidFill>
                  <a:srgbClr val="000000"/>
                </a:solidFill>
              </a:rPr>
              <a:t>© Tous droits réservés : UNESCO/ PCI</a:t>
            </a:r>
          </a:p>
        </p:txBody>
      </p:sp>
      <p:pic>
        <p:nvPicPr>
          <p:cNvPr id="16387" name="Imagem 8">
            <a:extLst>
              <a:ext uri="{FF2B5EF4-FFF2-40B4-BE49-F238E27FC236}">
                <a16:creationId xmlns:a16="http://schemas.microsoft.com/office/drawing/2014/main" id="{D60F54FB-A969-1126-F34C-495AC55C34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5336" y="4164896"/>
            <a:ext cx="973931" cy="20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CaixaDeTexto 10">
            <a:extLst>
              <a:ext uri="{FF2B5EF4-FFF2-40B4-BE49-F238E27FC236}">
                <a16:creationId xmlns:a16="http://schemas.microsoft.com/office/drawing/2014/main" id="{53226EC4-28D1-55FA-3CF5-370C9AD9B330}"/>
              </a:ext>
            </a:extLst>
          </p:cNvPr>
          <p:cNvSpPr txBox="1">
            <a:spLocks noChangeArrowheads="1"/>
          </p:cNvSpPr>
          <p:nvPr/>
        </p:nvSpPr>
        <p:spPr bwMode="auto">
          <a:xfrm>
            <a:off x="4092180" y="1953907"/>
            <a:ext cx="122515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ctr"/>
            <a:r>
              <a:rPr lang="fr-FR" sz="1500" b="1" dirty="0"/>
              <a:t>Réponse</a:t>
            </a:r>
            <a:r>
              <a:rPr lang="fr-FR" dirty="0"/>
              <a:t> </a:t>
            </a:r>
          </a:p>
        </p:txBody>
      </p:sp>
      <p:sp>
        <p:nvSpPr>
          <p:cNvPr id="16389" name="CaixaDeTexto 19">
            <a:extLst>
              <a:ext uri="{FF2B5EF4-FFF2-40B4-BE49-F238E27FC236}">
                <a16:creationId xmlns:a16="http://schemas.microsoft.com/office/drawing/2014/main" id="{CC3E64CD-2EC9-B9B6-AC18-F4763D15F9B9}"/>
              </a:ext>
            </a:extLst>
          </p:cNvPr>
          <p:cNvSpPr txBox="1">
            <a:spLocks noChangeArrowheads="1"/>
          </p:cNvSpPr>
          <p:nvPr/>
        </p:nvSpPr>
        <p:spPr bwMode="auto">
          <a:xfrm>
            <a:off x="2290030" y="4257766"/>
            <a:ext cx="145329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r>
              <a:rPr lang="fr-FR" sz="1500" b="1" dirty="0"/>
              <a:t>Relèvement</a:t>
            </a:r>
            <a:r>
              <a:rPr lang="fr-FR" b="1" dirty="0"/>
              <a:t> </a:t>
            </a:r>
            <a:r>
              <a:rPr lang="fr-FR" dirty="0"/>
              <a:t> </a:t>
            </a:r>
          </a:p>
        </p:txBody>
      </p:sp>
      <p:sp>
        <p:nvSpPr>
          <p:cNvPr id="27" name="CaixaDeTexto 26">
            <a:extLst>
              <a:ext uri="{FF2B5EF4-FFF2-40B4-BE49-F238E27FC236}">
                <a16:creationId xmlns:a16="http://schemas.microsoft.com/office/drawing/2014/main" id="{A78F2B4E-8B9B-25A1-7427-B1945251E037}"/>
              </a:ext>
            </a:extLst>
          </p:cNvPr>
          <p:cNvSpPr txBox="1"/>
          <p:nvPr/>
        </p:nvSpPr>
        <p:spPr>
          <a:xfrm>
            <a:off x="5805489" y="3592206"/>
            <a:ext cx="854869" cy="484748"/>
          </a:xfrm>
          <a:prstGeom prst="rect">
            <a:avLst/>
          </a:prstGeom>
          <a:noFill/>
        </p:spPr>
        <p:txBody>
          <a:bodyPr lIns="0" tIns="0" rIns="0" bIns="0">
            <a:spAutoFit/>
          </a:bodyPr>
          <a:lstStyle/>
          <a:p>
            <a:pPr algn="ctr">
              <a:defRPr/>
            </a:pPr>
            <a:r>
              <a:rPr lang="fr-FR" sz="1050" b="1" dirty="0">
                <a:solidFill>
                  <a:schemeClr val="accent3">
                    <a:lumMod val="40000"/>
                    <a:lumOff val="60000"/>
                  </a:schemeClr>
                </a:solidFill>
              </a:rPr>
              <a:t>Tensions dans la société</a:t>
            </a:r>
            <a:endParaRPr lang="fr-FR" sz="1050" dirty="0">
              <a:solidFill>
                <a:schemeClr val="accent3">
                  <a:lumMod val="40000"/>
                  <a:lumOff val="60000"/>
                </a:schemeClr>
              </a:solidFill>
            </a:endParaRPr>
          </a:p>
        </p:txBody>
      </p:sp>
      <p:sp>
        <p:nvSpPr>
          <p:cNvPr id="28" name="CaixaDeTexto 27">
            <a:extLst>
              <a:ext uri="{FF2B5EF4-FFF2-40B4-BE49-F238E27FC236}">
                <a16:creationId xmlns:a16="http://schemas.microsoft.com/office/drawing/2014/main" id="{4F55478B-F7C8-9C5B-A6C4-556983054A74}"/>
              </a:ext>
            </a:extLst>
          </p:cNvPr>
          <p:cNvSpPr txBox="1"/>
          <p:nvPr/>
        </p:nvSpPr>
        <p:spPr>
          <a:xfrm rot="10800000" flipV="1">
            <a:off x="5478067" y="2609687"/>
            <a:ext cx="1272778" cy="323165"/>
          </a:xfrm>
          <a:prstGeom prst="rect">
            <a:avLst/>
          </a:prstGeom>
          <a:noFill/>
        </p:spPr>
        <p:txBody>
          <a:bodyPr lIns="0" tIns="0" rIns="0" bIns="0">
            <a:spAutoFit/>
          </a:bodyPr>
          <a:lstStyle/>
          <a:p>
            <a:pPr algn="ctr">
              <a:defRPr/>
            </a:pPr>
            <a:r>
              <a:rPr lang="fr-FR" sz="1050" b="1">
                <a:solidFill>
                  <a:schemeClr val="accent3"/>
                </a:solidFill>
              </a:rPr>
              <a:t>Escalade de la violence </a:t>
            </a:r>
          </a:p>
        </p:txBody>
      </p:sp>
      <p:sp>
        <p:nvSpPr>
          <p:cNvPr id="16392" name="CaixaDeTexto 30">
            <a:extLst>
              <a:ext uri="{FF2B5EF4-FFF2-40B4-BE49-F238E27FC236}">
                <a16:creationId xmlns:a16="http://schemas.microsoft.com/office/drawing/2014/main" id="{D81EF7B7-21E9-259A-60D6-18BE6D76B4EE}"/>
              </a:ext>
            </a:extLst>
          </p:cNvPr>
          <p:cNvSpPr txBox="1">
            <a:spLocks noChangeArrowheads="1"/>
          </p:cNvSpPr>
          <p:nvPr/>
        </p:nvSpPr>
        <p:spPr bwMode="auto">
          <a:xfrm>
            <a:off x="2547938" y="3421947"/>
            <a:ext cx="115371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r>
              <a:rPr lang="fr-FR" sz="1050" b="1">
                <a:solidFill>
                  <a:srgbClr val="0070C0"/>
                </a:solidFill>
              </a:rPr>
              <a:t>Désescalade</a:t>
            </a:r>
            <a:r>
              <a:rPr lang="fr-FR"/>
              <a:t> </a:t>
            </a:r>
          </a:p>
        </p:txBody>
      </p:sp>
      <p:sp>
        <p:nvSpPr>
          <p:cNvPr id="16393" name="CaixaDeTexto 31">
            <a:extLst>
              <a:ext uri="{FF2B5EF4-FFF2-40B4-BE49-F238E27FC236}">
                <a16:creationId xmlns:a16="http://schemas.microsoft.com/office/drawing/2014/main" id="{F2C33370-0FBF-D933-D1FF-797CD0A4873B}"/>
              </a:ext>
            </a:extLst>
          </p:cNvPr>
          <p:cNvSpPr txBox="1">
            <a:spLocks noChangeArrowheads="1"/>
          </p:cNvSpPr>
          <p:nvPr/>
        </p:nvSpPr>
        <p:spPr bwMode="auto">
          <a:xfrm>
            <a:off x="5591176" y="4164898"/>
            <a:ext cx="120729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r>
              <a:rPr lang="fr-FR" sz="1500" b="1"/>
              <a:t>Préparation</a:t>
            </a:r>
            <a:r>
              <a:rPr lang="fr-FR"/>
              <a:t> </a:t>
            </a:r>
          </a:p>
        </p:txBody>
      </p:sp>
      <p:sp>
        <p:nvSpPr>
          <p:cNvPr id="18" name="Oval 17">
            <a:extLst>
              <a:ext uri="{FF2B5EF4-FFF2-40B4-BE49-F238E27FC236}">
                <a16:creationId xmlns:a16="http://schemas.microsoft.com/office/drawing/2014/main" id="{A4BB9F5C-B5D1-9538-86CE-FC498CC64BC1}"/>
              </a:ext>
            </a:extLst>
          </p:cNvPr>
          <p:cNvSpPr/>
          <p:nvPr/>
        </p:nvSpPr>
        <p:spPr>
          <a:xfrm>
            <a:off x="3498056" y="2792106"/>
            <a:ext cx="2233613" cy="1656160"/>
          </a:xfrm>
          <a:prstGeom prst="ellipse">
            <a:avLst/>
          </a:prstGeom>
          <a:solidFill>
            <a:schemeClr val="bg2"/>
          </a:solidFill>
          <a:ln w="76200">
            <a:solidFill>
              <a:srgbClr val="7030A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b="1">
                <a:solidFill>
                  <a:schemeClr val="tx1"/>
                </a:solidFill>
              </a:rPr>
              <a:t>Gestion des conflits </a:t>
            </a:r>
          </a:p>
        </p:txBody>
      </p:sp>
      <p:sp>
        <p:nvSpPr>
          <p:cNvPr id="16395" name="CaixaDeTexto 33">
            <a:extLst>
              <a:ext uri="{FF2B5EF4-FFF2-40B4-BE49-F238E27FC236}">
                <a16:creationId xmlns:a16="http://schemas.microsoft.com/office/drawing/2014/main" id="{E3E5E641-2A50-C567-A544-150257AF3152}"/>
              </a:ext>
            </a:extLst>
          </p:cNvPr>
          <p:cNvSpPr txBox="1">
            <a:spLocks noChangeArrowheads="1"/>
          </p:cNvSpPr>
          <p:nvPr/>
        </p:nvSpPr>
        <p:spPr bwMode="auto">
          <a:xfrm>
            <a:off x="4092180" y="2261086"/>
            <a:ext cx="1225153"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ctr"/>
            <a:r>
              <a:rPr lang="fr-FR" sz="1050" b="1" dirty="0">
                <a:solidFill>
                  <a:srgbClr val="7030A0"/>
                </a:solidFill>
              </a:rPr>
              <a:t>Confrontation </a:t>
            </a:r>
          </a:p>
          <a:p>
            <a:pPr algn="ctr"/>
            <a:r>
              <a:rPr lang="fr-FR" sz="1050" b="1" dirty="0">
                <a:solidFill>
                  <a:srgbClr val="7030A0"/>
                </a:solidFill>
              </a:rPr>
              <a:t>majeure</a:t>
            </a:r>
          </a:p>
        </p:txBody>
      </p:sp>
      <p:sp>
        <p:nvSpPr>
          <p:cNvPr id="36" name="CaixaDeTexto 35">
            <a:extLst>
              <a:ext uri="{FF2B5EF4-FFF2-40B4-BE49-F238E27FC236}">
                <a16:creationId xmlns:a16="http://schemas.microsoft.com/office/drawing/2014/main" id="{AF0632E2-A4F4-1A07-A435-F1F014F8D65B}"/>
              </a:ext>
            </a:extLst>
          </p:cNvPr>
          <p:cNvSpPr txBox="1"/>
          <p:nvPr/>
        </p:nvSpPr>
        <p:spPr>
          <a:xfrm>
            <a:off x="3985024" y="4719728"/>
            <a:ext cx="1153715" cy="438582"/>
          </a:xfrm>
          <a:prstGeom prst="rect">
            <a:avLst/>
          </a:prstGeom>
          <a:noFill/>
        </p:spPr>
        <p:txBody>
          <a:bodyPr lIns="0" tIns="0" rIns="0" bIns="0">
            <a:spAutoFit/>
          </a:bodyPr>
          <a:lstStyle/>
          <a:p>
            <a:pPr algn="ctr">
              <a:defRPr/>
            </a:pPr>
            <a:r>
              <a:rPr lang="fr-FR" sz="1050" b="1" dirty="0">
                <a:solidFill>
                  <a:schemeClr val="tx2">
                    <a:lumMod val="40000"/>
                    <a:lumOff val="60000"/>
                  </a:schemeClr>
                </a:solidFill>
              </a:rPr>
              <a:t>Accord (ou récidive)</a:t>
            </a:r>
            <a:r>
              <a:rPr lang="fr-FR" dirty="0">
                <a:solidFill>
                  <a:schemeClr val="tx2">
                    <a:lumMod val="40000"/>
                    <a:lumOff val="60000"/>
                  </a:schemeClr>
                </a:solidFill>
              </a:rPr>
              <a:t> </a:t>
            </a:r>
          </a:p>
        </p:txBody>
      </p:sp>
      <p:sp>
        <p:nvSpPr>
          <p:cNvPr id="37" name="Seta: Circular 36">
            <a:extLst>
              <a:ext uri="{FF2B5EF4-FFF2-40B4-BE49-F238E27FC236}">
                <a16:creationId xmlns:a16="http://schemas.microsoft.com/office/drawing/2014/main" id="{ADD4CDE6-9E6F-F03B-3637-17FC93BEA5E4}"/>
              </a:ext>
            </a:extLst>
          </p:cNvPr>
          <p:cNvSpPr/>
          <p:nvPr/>
        </p:nvSpPr>
        <p:spPr>
          <a:xfrm rot="18504458" flipH="1">
            <a:off x="1803202" y="1955692"/>
            <a:ext cx="2647950" cy="2251472"/>
          </a:xfrm>
          <a:prstGeom prst="circularArrow">
            <a:avLst/>
          </a:prstGeom>
          <a:solidFill>
            <a:srgbClr val="0070C0"/>
          </a:solidFill>
          <a:ln>
            <a:solidFill>
              <a:schemeClr val="tx2">
                <a:lumMod val="60000"/>
                <a:lumOff val="4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150" dirty="0">
              <a:solidFill>
                <a:schemeClr val="tx2">
                  <a:lumMod val="60000"/>
                  <a:lumOff val="40000"/>
                </a:schemeClr>
              </a:solidFill>
            </a:endParaRPr>
          </a:p>
        </p:txBody>
      </p:sp>
      <p:sp>
        <p:nvSpPr>
          <p:cNvPr id="38" name="Seta: Circular 37">
            <a:extLst>
              <a:ext uri="{FF2B5EF4-FFF2-40B4-BE49-F238E27FC236}">
                <a16:creationId xmlns:a16="http://schemas.microsoft.com/office/drawing/2014/main" id="{826B4997-2477-EF59-3726-F88FE2801A25}"/>
              </a:ext>
            </a:extLst>
          </p:cNvPr>
          <p:cNvSpPr/>
          <p:nvPr/>
        </p:nvSpPr>
        <p:spPr>
          <a:xfrm rot="2743578" flipH="1">
            <a:off x="4779170" y="1952716"/>
            <a:ext cx="2646759" cy="2251472"/>
          </a:xfrm>
          <a:prstGeom prst="circularArrow">
            <a:avLst/>
          </a:prstGeom>
          <a:solidFill>
            <a:schemeClr val="accent3"/>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150" dirty="0">
              <a:solidFill>
                <a:schemeClr val="tx1"/>
              </a:solidFill>
            </a:endParaRPr>
          </a:p>
        </p:txBody>
      </p:sp>
      <p:sp>
        <p:nvSpPr>
          <p:cNvPr id="39" name="Seta: Circular 38">
            <a:extLst>
              <a:ext uri="{FF2B5EF4-FFF2-40B4-BE49-F238E27FC236}">
                <a16:creationId xmlns:a16="http://schemas.microsoft.com/office/drawing/2014/main" id="{DAE509A8-E4D4-1E18-5271-A7A7DF970D66}"/>
              </a:ext>
            </a:extLst>
          </p:cNvPr>
          <p:cNvSpPr/>
          <p:nvPr/>
        </p:nvSpPr>
        <p:spPr>
          <a:xfrm rot="10496428" flipH="1">
            <a:off x="3323035" y="3636259"/>
            <a:ext cx="2646759" cy="2251472"/>
          </a:xfrm>
          <a:prstGeom prst="circularArrow">
            <a:avLst/>
          </a:prstGeom>
          <a:solidFill>
            <a:schemeClr val="tx2">
              <a:lumMod val="20000"/>
              <a:lumOff val="80000"/>
            </a:schemeClr>
          </a:solidFill>
          <a:ln>
            <a:solidFill>
              <a:schemeClr val="tx2">
                <a:lumMod val="60000"/>
                <a:lumOff val="4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150" dirty="0">
              <a:solidFill>
                <a:schemeClr val="tx1"/>
              </a:solidFill>
            </a:endParaRPr>
          </a:p>
        </p:txBody>
      </p:sp>
      <p:sp>
        <p:nvSpPr>
          <p:cNvPr id="16400" name="CaixaDeTexto 18">
            <a:extLst>
              <a:ext uri="{FF2B5EF4-FFF2-40B4-BE49-F238E27FC236}">
                <a16:creationId xmlns:a16="http://schemas.microsoft.com/office/drawing/2014/main" id="{591DC7C4-1914-F3B8-C3B8-D0A9002A9A3D}"/>
              </a:ext>
            </a:extLst>
          </p:cNvPr>
          <p:cNvSpPr txBox="1">
            <a:spLocks noChangeArrowheads="1"/>
          </p:cNvSpPr>
          <p:nvPr/>
        </p:nvSpPr>
        <p:spPr bwMode="auto">
          <a:xfrm>
            <a:off x="6700564" y="5398760"/>
            <a:ext cx="2092916"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r>
              <a:rPr lang="fr-FR" sz="750" dirty="0"/>
              <a:t>Graphique adapté de l'Organisation internationale du Travail (OIT). Comment faire face aux crises résultant de conflits et de catastrophes, 2022.</a:t>
            </a:r>
          </a:p>
        </p:txBody>
      </p:sp>
      <p:sp>
        <p:nvSpPr>
          <p:cNvPr id="2" name="Título 1">
            <a:extLst>
              <a:ext uri="{FF2B5EF4-FFF2-40B4-BE49-F238E27FC236}">
                <a16:creationId xmlns:a16="http://schemas.microsoft.com/office/drawing/2014/main" id="{F8FC1222-5E14-2884-AE1A-418BCA031888}"/>
              </a:ext>
            </a:extLst>
          </p:cNvPr>
          <p:cNvSpPr>
            <a:spLocks noGrp="1"/>
          </p:cNvSpPr>
          <p:nvPr>
            <p:ph type="title"/>
          </p:nvPr>
        </p:nvSpPr>
        <p:spPr>
          <a:xfrm>
            <a:off x="2290030" y="542132"/>
            <a:ext cx="5679281" cy="984885"/>
          </a:xfrm>
        </p:spPr>
        <p:txBody>
          <a:bodyPr/>
          <a:lstStyle/>
          <a:p>
            <a:r>
              <a:rPr lang="fr-FR" dirty="0"/>
              <a:t>Le cycle du conflit </a:t>
            </a:r>
            <a:br>
              <a:rPr lang="fr-FR" dirty="0"/>
            </a:br>
            <a:endParaRPr lang="fr-FR" dirty="0"/>
          </a:p>
        </p:txBody>
      </p:sp>
    </p:spTree>
    <p:extLst>
      <p:ext uri="{BB962C8B-B14F-4D97-AF65-F5344CB8AC3E}">
        <p14:creationId xmlns:p14="http://schemas.microsoft.com/office/powerpoint/2010/main" val="7642820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Posição do Rodapé 4">
            <a:extLst>
              <a:ext uri="{FF2B5EF4-FFF2-40B4-BE49-F238E27FC236}">
                <a16:creationId xmlns:a16="http://schemas.microsoft.com/office/drawing/2014/main" id="{24400160-72B9-EC2D-0530-C166A4410074}"/>
              </a:ext>
            </a:extLst>
          </p:cNvPr>
          <p:cNvSpPr>
            <a:spLocks noGrp="1"/>
          </p:cNvSpPr>
          <p:nvPr>
            <p:ph type="ftr" sz="quarter" idx="12"/>
          </p:nvPr>
        </p:nvSpPr>
        <p:spPr/>
        <p:txBody>
          <a:bodyPr/>
          <a:lstStyle/>
          <a:p>
            <a:pPr>
              <a:defRPr/>
            </a:pPr>
            <a:r>
              <a:rPr lang="fr-FR"/>
              <a:t>© Tous droits réservés : UNESCO/ PCI</a:t>
            </a:r>
          </a:p>
        </p:txBody>
      </p:sp>
      <p:sp>
        <p:nvSpPr>
          <p:cNvPr id="12" name="CaixaDeTexto 11">
            <a:extLst>
              <a:ext uri="{FF2B5EF4-FFF2-40B4-BE49-F238E27FC236}">
                <a16:creationId xmlns:a16="http://schemas.microsoft.com/office/drawing/2014/main" id="{7298AE71-665E-6DEA-F3A0-1FE948BDC156}"/>
              </a:ext>
            </a:extLst>
          </p:cNvPr>
          <p:cNvSpPr txBox="1"/>
          <p:nvPr/>
        </p:nvSpPr>
        <p:spPr>
          <a:xfrm>
            <a:off x="2284994" y="2294793"/>
            <a:ext cx="6380560" cy="2631490"/>
          </a:xfrm>
          <a:prstGeom prst="rect">
            <a:avLst/>
          </a:prstGeom>
          <a:noFill/>
        </p:spPr>
        <p:txBody>
          <a:bodyPr>
            <a:spAutoFit/>
          </a:bodyPr>
          <a:lstStyle/>
          <a:p>
            <a:pPr>
              <a:defRPr/>
            </a:pPr>
            <a:r>
              <a:rPr lang="fr-FR" sz="1500" dirty="0"/>
              <a:t>Le patrimoine culturel immatériel peut être affecté par un conflit de différentes manières :</a:t>
            </a:r>
          </a:p>
          <a:p>
            <a:pPr>
              <a:defRPr/>
            </a:pPr>
            <a:endParaRPr lang="en-US" sz="1500" dirty="0"/>
          </a:p>
          <a:p>
            <a:pPr marL="257175" indent="-257175">
              <a:buFont typeface="Arial" panose="020B0604020202020204" pitchFamily="34" charset="0"/>
              <a:buChar char="•"/>
              <a:defRPr/>
            </a:pPr>
            <a:r>
              <a:rPr lang="fr-FR" sz="1500" dirty="0"/>
              <a:t>Les décès et déplacements forcés affectent le nombre de praticiens des pratiques traditionnelles.</a:t>
            </a:r>
          </a:p>
          <a:p>
            <a:pPr marL="257175" indent="-257175">
              <a:buFont typeface="Arial" panose="020B0604020202020204" pitchFamily="34" charset="0"/>
              <a:buChar char="•"/>
              <a:defRPr/>
            </a:pPr>
            <a:endParaRPr lang="en-US" sz="1500" dirty="0"/>
          </a:p>
          <a:p>
            <a:pPr marL="257175" indent="-257175">
              <a:buFont typeface="Arial" panose="020B0604020202020204" pitchFamily="34" charset="0"/>
              <a:buChar char="•"/>
              <a:defRPr/>
            </a:pPr>
            <a:r>
              <a:rPr lang="fr-FR" sz="1500" dirty="0"/>
              <a:t>Les conflits éloignent les populations de leurs terres et restreignent l'accès aux lieux et aux espaces qui sont essentiels à la viabilité du patrimoine culturel immatériel.</a:t>
            </a:r>
          </a:p>
          <a:p>
            <a:pPr>
              <a:defRPr/>
            </a:pPr>
            <a:endParaRPr lang="fr-FR" sz="1500" dirty="0"/>
          </a:p>
          <a:p>
            <a:pPr marL="257175" indent="-257175">
              <a:buFont typeface="Arial" panose="020B0604020202020204" pitchFamily="34" charset="0"/>
              <a:buChar char="•"/>
              <a:defRPr/>
            </a:pPr>
            <a:r>
              <a:rPr lang="fr-FR" sz="1500" dirty="0"/>
              <a:t>Les migrations forcées brisent la cohésion sociale des communautés.</a:t>
            </a:r>
          </a:p>
        </p:txBody>
      </p:sp>
      <p:sp>
        <p:nvSpPr>
          <p:cNvPr id="2" name="Título 1">
            <a:extLst>
              <a:ext uri="{FF2B5EF4-FFF2-40B4-BE49-F238E27FC236}">
                <a16:creationId xmlns:a16="http://schemas.microsoft.com/office/drawing/2014/main" id="{0A469095-0FEF-A00B-EA41-0BED8A43C3D3}"/>
              </a:ext>
            </a:extLst>
          </p:cNvPr>
          <p:cNvSpPr>
            <a:spLocks noGrp="1"/>
          </p:cNvSpPr>
          <p:nvPr>
            <p:ph type="title"/>
          </p:nvPr>
        </p:nvSpPr>
        <p:spPr>
          <a:xfrm>
            <a:off x="2290030" y="543360"/>
            <a:ext cx="6223034" cy="984885"/>
          </a:xfrm>
        </p:spPr>
        <p:txBody>
          <a:bodyPr/>
          <a:lstStyle/>
          <a:p>
            <a:r>
              <a:rPr lang="fr-FR" dirty="0"/>
              <a:t>Impacts des conflits sur le patrimoine culturel immatériel</a:t>
            </a:r>
          </a:p>
        </p:txBody>
      </p:sp>
    </p:spTree>
    <p:extLst>
      <p:ext uri="{BB962C8B-B14F-4D97-AF65-F5344CB8AC3E}">
        <p14:creationId xmlns:p14="http://schemas.microsoft.com/office/powerpoint/2010/main" val="1426914478"/>
      </p:ext>
    </p:extLst>
  </p:cSld>
  <p:clrMapOvr>
    <a:masterClrMapping/>
  </p:clrMapOvr>
</p:sld>
</file>

<file path=ppt/theme/theme1.xml><?xml version="1.0" encoding="utf-8"?>
<a:theme xmlns:a="http://schemas.openxmlformats.org/drawingml/2006/main" name="Thème Office">
  <a:themeElements>
    <a:clrScheme name="Custom 1">
      <a:dk1>
        <a:sysClr val="windowText" lastClr="000000"/>
      </a:dk1>
      <a:lt1>
        <a:sysClr val="window" lastClr="FFFFFF"/>
      </a:lt1>
      <a:dk2>
        <a:srgbClr val="1F497D"/>
      </a:dk2>
      <a:lt2>
        <a:srgbClr val="EEECE1"/>
      </a:lt2>
      <a:accent1>
        <a:srgbClr val="1F497D"/>
      </a:accent1>
      <a:accent2>
        <a:srgbClr val="00D213"/>
      </a:accent2>
      <a:accent3>
        <a:srgbClr val="FF0000"/>
      </a:accent3>
      <a:accent4>
        <a:srgbClr val="FFFF00"/>
      </a:accent4>
      <a:accent5>
        <a:srgbClr val="07DEDB"/>
      </a:accent5>
      <a:accent6>
        <a:srgbClr val="00D213"/>
      </a:accent6>
      <a:hlink>
        <a:srgbClr val="0000FF"/>
      </a:hlink>
      <a:folHlink>
        <a:srgbClr val="800080"/>
      </a:folHlink>
    </a:clrScheme>
    <a:fontScheme name="Office Classique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dirty="0" err="1" smtClean="0"/>
        </a:defPPr>
      </a:lstStyle>
    </a:tx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Metadata/LabelInfo.xml><?xml version="1.0" encoding="utf-8"?>
<clbl:labelList xmlns:clbl="http://schemas.microsoft.com/office/2020/mipLabelMetadata">
  <clbl:label id="{f8e024d6-51f2-471b-ac2c-b1117d65062e}" enabled="1" method="Standard" siteId="{1d4fae52-39b3-4bfa-b0b3-022956b11194}" removed="0"/>
</clbl:labelList>
</file>

<file path=docProps/app.xml><?xml version="1.0" encoding="utf-8"?>
<Properties xmlns="http://schemas.openxmlformats.org/officeDocument/2006/extended-properties" xmlns:vt="http://schemas.openxmlformats.org/officeDocument/2006/docPropsVTypes">
  <TotalTime>39910</TotalTime>
  <Words>2820</Words>
  <Application>Microsoft Office PowerPoint</Application>
  <PresentationFormat>On-screen Show (4:3)</PresentationFormat>
  <Paragraphs>224</Paragraphs>
  <Slides>29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Helvetica Neue</vt:lpstr>
      <vt:lpstr>SimSun</vt:lpstr>
      <vt:lpstr>Arial</vt:lpstr>
      <vt:lpstr>Calibri</vt:lpstr>
      <vt:lpstr>Times New Roman</vt:lpstr>
      <vt:lpstr>Wingdings</vt:lpstr>
      <vt:lpstr>Thème Office</vt:lpstr>
      <vt:lpstr>Principes fondamentaux de la sauvegarde du patrimoine culturel immatériel dans les situations de conflit et de déplacement forcé</vt:lpstr>
      <vt:lpstr>Dans cette présentation...</vt:lpstr>
      <vt:lpstr>Patrimoine culturel immatériel</vt:lpstr>
      <vt:lpstr>Domaines du patrimoine culturel immatériel</vt:lpstr>
      <vt:lpstr>Compréhension des conflits</vt:lpstr>
      <vt:lpstr>Déplacement forcé</vt:lpstr>
      <vt:lpstr>Cycle de gestion des conflits</vt:lpstr>
      <vt:lpstr>Le cycle du conflit  </vt:lpstr>
      <vt:lpstr>Impacts des conflits sur le patrimoine culturel immatériel</vt:lpstr>
      <vt:lpstr>Exercice 1 : L’impact des conflits sur le patrimoine culturel immatériel</vt:lpstr>
      <vt:lpstr>Étude de cas : La culture de la préparation du bortsch ukrainien (Ukraine, 2022)</vt:lpstr>
      <vt:lpstr>Exercice 2 : L’impact des conflits sur le patrimoine culturel immatériel  </vt:lpstr>
      <vt:lpstr>Le rôle du patrimoine culturel immatériel dans les situations de conflit et de déplacement forcé </vt:lpstr>
      <vt:lpstr>Les rôles du patrimoine culturel immatériel</vt:lpstr>
      <vt:lpstr>Exercice 3 : Le patrimoine culturel intangible en tant que facteur d'atténuation de l'impact des conflits</vt:lpstr>
      <vt:lpstr>Cadres, instruments et normes internationaux pour la sauvegarde du patrimoine culturel intangible dans les situations de conflit  </vt:lpstr>
      <vt:lpstr> Directives opérationnelles</vt:lpstr>
      <vt:lpstr>Principes éthiques pour la sauvegarde du patrimoine culturel immatériel (2015)</vt:lpstr>
      <vt:lpstr> Autres cadres internationaux </vt:lpstr>
      <vt:lpstr>Stratégie de l'UNESCO et situations d'urgence</vt:lpstr>
      <vt:lpstr>Principes opérationnels et modalités de sauvegarde du patrimoine culturel immatériel dans les situations d’urgence </vt:lpstr>
      <vt:lpstr>Principes opérationnels </vt:lpstr>
      <vt:lpstr>Modalités opérationnelles : Préparation  </vt:lpstr>
      <vt:lpstr>Modalités opérationnelles : Réponse  </vt:lpstr>
      <vt:lpstr>Modalités opérationnelles : Relèvement </vt:lpstr>
      <vt:lpstr>Exercice 4 : Comprendre les modalités opérationnelles (facultatif) </vt:lpstr>
      <vt:lpstr>Ressources et assistance financière de l'UNESCO</vt:lpstr>
      <vt:lpstr>Conclusion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 ****</dc:creator>
  <cp:lastModifiedBy>CLT/LHE</cp:lastModifiedBy>
  <cp:revision>156</cp:revision>
  <dcterms:created xsi:type="dcterms:W3CDTF">2013-04-24T00:14:44Z</dcterms:created>
  <dcterms:modified xsi:type="dcterms:W3CDTF">2025-03-25T15:30:55Z</dcterms:modified>
</cp:coreProperties>
</file>