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58" r:id="rId3"/>
    <p:sldId id="276" r:id="rId4"/>
    <p:sldId id="277" r:id="rId5"/>
    <p:sldId id="278" r:id="rId6"/>
    <p:sldId id="279" r:id="rId7"/>
    <p:sldId id="280" r:id="rId8"/>
    <p:sldId id="282" r:id="rId9"/>
    <p:sldId id="294" r:id="rId10"/>
    <p:sldId id="285" r:id="rId11"/>
    <p:sldId id="295" r:id="rId12"/>
    <p:sldId id="289" r:id="rId13"/>
    <p:sldId id="283" r:id="rId14"/>
    <p:sldId id="299"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19503A-4DB9-2A88-CD11-4D0367217283}" name="Koffi, Bryan" initials="BK" userId="S::b.koffi@unesco.org::1dbdc3cc-78e6-42ba-bd49-b4ca2741d54e" providerId="AD"/>
  <p188:author id="{91F0E43F-5DA8-2A9C-41A5-4322CC2ACB15}" name="UNESCO - CLT/LHE" initials="LHE" userId="UNESCO - CLT/LHE"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2DBDB"/>
    <a:srgbClr val="FDE9D9"/>
    <a:srgbClr val="EAF1DD"/>
    <a:srgbClr val="DBE5F1"/>
    <a:srgbClr val="FFCC99"/>
    <a:srgbClr val="99CCFF"/>
    <a:srgbClr val="CCFFCC"/>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20" y="68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00" d="100"/>
          <a:sy n="100" d="100"/>
        </p:scale>
        <p:origin x="1628" y="-26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DD572A-6C72-4354-87CF-A6D78637494A}" type="datetimeFigureOut">
              <a:rPr lang="en-AU" smtClean="0"/>
              <a:t>28/02/2024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33953B-772A-417A-AB5C-019EA181F131}" type="slidenum">
              <a:rPr lang="en-AU" smtClean="0"/>
              <a:t>‹#›</a:t>
            </a:fld>
            <a:endParaRPr lang="en-AU"/>
          </a:p>
        </p:txBody>
      </p:sp>
    </p:spTree>
    <p:extLst>
      <p:ext uri="{BB962C8B-B14F-4D97-AF65-F5344CB8AC3E}">
        <p14:creationId xmlns:p14="http://schemas.microsoft.com/office/powerpoint/2010/main" val="2933743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 altLang="fr-FR" dirty="0"/>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2AD8F27-35DA-43AA-BE32-5A9985EEAB28}" type="slidenum">
              <a:rPr kumimoji="0" sz="1200" b="0" i="0" u="none" strike="noStrike" kern="1200" cap="none" spc="0" normalizeH="0" baseline="0">
                <a:ln>
                  <a:noFill/>
                </a:ln>
                <a:solidFill>
                  <a:prstClr val="black"/>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fr"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4188964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11</a:t>
            </a:fld>
            <a:endParaRPr lang="fr"/>
          </a:p>
        </p:txBody>
      </p:sp>
    </p:spTree>
    <p:extLst>
      <p:ext uri="{BB962C8B-B14F-4D97-AF65-F5344CB8AC3E}">
        <p14:creationId xmlns:p14="http://schemas.microsoft.com/office/powerpoint/2010/main" val="3927451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fr" b="1" i="0" u="none" baseline="0"/>
              <a:t>Autorisations et FPIC</a:t>
            </a:r>
          </a:p>
          <a:p>
            <a:endParaRPr lang="fr" dirty="0"/>
          </a:p>
          <a:p>
            <a:pPr algn="l" rtl="0"/>
            <a:r>
              <a:rPr lang="fr" b="0" i="0" u="none" baseline="0"/>
              <a:t>Choix dans ces ateliers de travailler avec de vrais éléments du PCI et de vraies catastrophes - car ceux-ci génèrent de vraies questions et de vrais défis</a:t>
            </a:r>
          </a:p>
          <a:p>
            <a:endParaRPr lang="fr" dirty="0"/>
          </a:p>
          <a:p>
            <a:pPr algn="l" rtl="0"/>
            <a:r>
              <a:rPr lang="fr" b="0" i="0" u="none" baseline="0"/>
              <a:t>Comme nous l'avons expliqué dans l'atelier de la semaine dernière, la communauté est la base de notre compréhension du PCI et de notre réflexion sur les réponses adéquates à apporter en cas de catastrophe.</a:t>
            </a:r>
          </a:p>
          <a:p>
            <a:endParaRPr lang="fr" dirty="0"/>
          </a:p>
          <a:p>
            <a:pPr algn="l" rtl="0"/>
            <a:r>
              <a:rPr lang="fr" b="0" i="0" u="none" baseline="0"/>
              <a:t>Il est donc important que nous ayons une sorte d'autorisation de la communauté, fondée sur un véritable consentement libre, préalable et éclairé, pour poursuivre la discussion sur les éléments du PCI que nous avons identifiés et dont nous avons commencé à parler à la fin de l'atelier de la semaine dernière.</a:t>
            </a:r>
          </a:p>
          <a:p>
            <a:endParaRPr lang="fr" dirty="0"/>
          </a:p>
          <a:p>
            <a:pPr algn="l" rtl="0"/>
            <a:r>
              <a:rPr lang="fr" b="0" i="0" u="none" baseline="0"/>
              <a:t>Nous continuerons à explorer ces éléments aujourd'hui - ou plutôt à réfléchir à la manière dont nous pourrions mener d'autres enquêtes - mais je tiens également à souligner que notre discussion sur ces éléments ou sur tout autre PCI dans le cadre de ces ateliers n'est pas destinée à servir de base à un processus formel de documentation, d'établissement de listes ou d'inscription.</a:t>
            </a:r>
          </a:p>
          <a:p>
            <a:endParaRPr lang="fr" dirty="0"/>
          </a:p>
          <a:p>
            <a:pPr algn="l" rtl="0"/>
            <a:r>
              <a:rPr lang="fr" b="0" i="0" u="none" baseline="0"/>
              <a:t>En réalité, ce que nous faisons, c'est parler et réfléchir à des méthodes d'intégration des approches des risques de catastrophes et de la sauvegarde du PCI, et nous ne nous concentrons pas sur les éléments du PCI eux-mêmes.</a:t>
            </a:r>
          </a:p>
          <a:p>
            <a:endParaRPr lang="fr" dirty="0"/>
          </a:p>
          <a:p>
            <a:pPr algn="l" rtl="0"/>
            <a:r>
              <a:rPr lang="fr" b="0" i="0" u="none" baseline="0"/>
              <a:t>Mais il sera opportun et nécessaire que les groupes de recherche qui travailleront ensemble au cours des prochaines semaines examinent quel niveau de consentement préalable et d'autorisation pourrait être nécessaire pour discuter des différents éléments du PCI de cette manière.</a:t>
            </a:r>
          </a:p>
          <a:p>
            <a:endParaRPr lang="fr" dirty="0"/>
          </a:p>
        </p:txBody>
      </p:sp>
      <p:sp>
        <p:nvSpPr>
          <p:cNvPr id="4" name="Slide Number Placeholder 3"/>
          <p:cNvSpPr>
            <a:spLocks noGrp="1"/>
          </p:cNvSpPr>
          <p:nvPr>
            <p:ph type="sldNum" sz="quarter" idx="10"/>
          </p:nvPr>
        </p:nvSpPr>
        <p:spPr/>
        <p:txBody>
          <a:bodyPr/>
          <a:lstStyle/>
          <a:p>
            <a:pPr algn="l" rtl="0"/>
            <a:fld id="{1333953B-772A-417A-AB5C-019EA181F131}" type="slidenum">
              <a:rPr/>
              <a:t>2</a:t>
            </a:fld>
            <a:endParaRPr lang="fr"/>
          </a:p>
        </p:txBody>
      </p:sp>
    </p:spTree>
    <p:extLst>
      <p:ext uri="{BB962C8B-B14F-4D97-AF65-F5344CB8AC3E}">
        <p14:creationId xmlns:p14="http://schemas.microsoft.com/office/powerpoint/2010/main" val="2331735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3</a:t>
            </a:fld>
            <a:endParaRPr lang="fr"/>
          </a:p>
        </p:txBody>
      </p:sp>
    </p:spTree>
    <p:extLst>
      <p:ext uri="{BB962C8B-B14F-4D97-AF65-F5344CB8AC3E}">
        <p14:creationId xmlns:p14="http://schemas.microsoft.com/office/powerpoint/2010/main" val="1534124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4</a:t>
            </a:fld>
            <a:endParaRPr lang="fr"/>
          </a:p>
        </p:txBody>
      </p:sp>
    </p:spTree>
    <p:extLst>
      <p:ext uri="{BB962C8B-B14F-4D97-AF65-F5344CB8AC3E}">
        <p14:creationId xmlns:p14="http://schemas.microsoft.com/office/powerpoint/2010/main" val="152624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5</a:t>
            </a:fld>
            <a:endParaRPr lang="fr"/>
          </a:p>
        </p:txBody>
      </p:sp>
    </p:spTree>
    <p:extLst>
      <p:ext uri="{BB962C8B-B14F-4D97-AF65-F5344CB8AC3E}">
        <p14:creationId xmlns:p14="http://schemas.microsoft.com/office/powerpoint/2010/main" val="1297585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6</a:t>
            </a:fld>
            <a:endParaRPr lang="fr"/>
          </a:p>
        </p:txBody>
      </p:sp>
    </p:spTree>
    <p:extLst>
      <p:ext uri="{BB962C8B-B14F-4D97-AF65-F5344CB8AC3E}">
        <p14:creationId xmlns:p14="http://schemas.microsoft.com/office/powerpoint/2010/main" val="3292205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8</a:t>
            </a:fld>
            <a:endParaRPr lang="fr"/>
          </a:p>
        </p:txBody>
      </p:sp>
    </p:spTree>
    <p:extLst>
      <p:ext uri="{BB962C8B-B14F-4D97-AF65-F5344CB8AC3E}">
        <p14:creationId xmlns:p14="http://schemas.microsoft.com/office/powerpoint/2010/main" val="3387431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9</a:t>
            </a:fld>
            <a:endParaRPr lang="fr"/>
          </a:p>
        </p:txBody>
      </p:sp>
    </p:spTree>
    <p:extLst>
      <p:ext uri="{BB962C8B-B14F-4D97-AF65-F5344CB8AC3E}">
        <p14:creationId xmlns:p14="http://schemas.microsoft.com/office/powerpoint/2010/main" val="27675040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
          </a:p>
        </p:txBody>
      </p:sp>
      <p:sp>
        <p:nvSpPr>
          <p:cNvPr id="4" name="Slide Number Placeholder 3"/>
          <p:cNvSpPr>
            <a:spLocks noGrp="1"/>
          </p:cNvSpPr>
          <p:nvPr>
            <p:ph type="sldNum" sz="quarter" idx="10"/>
          </p:nvPr>
        </p:nvSpPr>
        <p:spPr/>
        <p:txBody>
          <a:bodyPr/>
          <a:lstStyle/>
          <a:p>
            <a:pPr algn="l" rtl="0"/>
            <a:fld id="{1333953B-772A-417A-AB5C-019EA181F131}" type="slidenum">
              <a:rPr/>
              <a:t>10</a:t>
            </a:fld>
            <a:endParaRPr lang="fr"/>
          </a:p>
        </p:txBody>
      </p:sp>
    </p:spTree>
    <p:extLst>
      <p:ext uri="{BB962C8B-B14F-4D97-AF65-F5344CB8AC3E}">
        <p14:creationId xmlns:p14="http://schemas.microsoft.com/office/powerpoint/2010/main" val="39420509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a:xfrm>
            <a:off x="0" y="1"/>
            <a:ext cx="86360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pic>
        <p:nvPicPr>
          <p:cNvPr id="6" name="Picture 7" descr="logos_partners_noir.psd"/>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8001" y="228600"/>
            <a:ext cx="22140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9"/>
          <p:cNvCxnSpPr/>
          <p:nvPr userDrawn="1"/>
        </p:nvCxnSpPr>
        <p:spPr>
          <a:xfrm>
            <a:off x="508000" y="1371600"/>
            <a:ext cx="7620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ctrTitle"/>
          </p:nvPr>
        </p:nvSpPr>
        <p:spPr>
          <a:xfrm>
            <a:off x="508000" y="1692001"/>
            <a:ext cx="7620000" cy="584775"/>
          </a:xfrm>
        </p:spPr>
        <p:txBody>
          <a:bodyPr/>
          <a:lstStyle>
            <a:lvl1pPr algn="l">
              <a:defRPr sz="3800" b="1"/>
            </a:lvl1pPr>
          </a:lstStyle>
          <a:p>
            <a:r>
              <a:rPr lang="fr-FR" dirty="0"/>
              <a:t>Cliquez et modifiez le titre</a:t>
            </a:r>
          </a:p>
        </p:txBody>
      </p:sp>
      <p:sp>
        <p:nvSpPr>
          <p:cNvPr id="3" name="Sous-titre 2"/>
          <p:cNvSpPr>
            <a:spLocks noGrp="1"/>
          </p:cNvSpPr>
          <p:nvPr>
            <p:ph type="subTitle" idx="1"/>
          </p:nvPr>
        </p:nvSpPr>
        <p:spPr>
          <a:xfrm>
            <a:off x="508000" y="4212000"/>
            <a:ext cx="7620000" cy="1665272"/>
          </a:xfrm>
        </p:spPr>
        <p:txBody>
          <a:bodyPr>
            <a:norm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Cliquez pour modifier le style des sous-titres du masque</a:t>
            </a:r>
          </a:p>
        </p:txBody>
      </p:sp>
      <p:sp>
        <p:nvSpPr>
          <p:cNvPr id="9" name="Espace réservé pour une image  10"/>
          <p:cNvSpPr>
            <a:spLocks noGrp="1"/>
          </p:cNvSpPr>
          <p:nvPr>
            <p:ph type="pic" sz="quarter" idx="10"/>
          </p:nvPr>
        </p:nvSpPr>
        <p:spPr>
          <a:xfrm>
            <a:off x="8637600" y="0"/>
            <a:ext cx="3556800" cy="387798"/>
          </a:xfrm>
        </p:spPr>
        <p:txBody>
          <a:bodyPr rtlCol="0"/>
          <a:lstStyle/>
          <a:p>
            <a:pPr lvl="0"/>
            <a:endParaRPr lang="fr-FR" noProof="0" dirty="0"/>
          </a:p>
        </p:txBody>
      </p:sp>
    </p:spTree>
    <p:extLst>
      <p:ext uri="{BB962C8B-B14F-4D97-AF65-F5344CB8AC3E}">
        <p14:creationId xmlns:p14="http://schemas.microsoft.com/office/powerpoint/2010/main" val="206632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Tree>
    <p:extLst>
      <p:ext uri="{BB962C8B-B14F-4D97-AF65-F5344CB8AC3E}">
        <p14:creationId xmlns:p14="http://schemas.microsoft.com/office/powerpoint/2010/main" val="2109446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cxnSp>
        <p:nvCxnSpPr>
          <p:cNvPr id="4" name="Straight Connector 8"/>
          <p:cNvCxnSpPr/>
          <p:nvPr userDrawn="1"/>
        </p:nvCxnSpPr>
        <p:spPr>
          <a:xfrm>
            <a:off x="3048000" y="2286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5" name="Straight Connector 13"/>
          <p:cNvCxnSpPr/>
          <p:nvPr userDrawn="1"/>
        </p:nvCxnSpPr>
        <p:spPr>
          <a:xfrm flipV="1">
            <a:off x="541867" y="2286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047998" y="375263"/>
            <a:ext cx="8635999" cy="1846659"/>
          </a:xfrm>
        </p:spPr>
        <p:txBody>
          <a:bodyPr/>
          <a:lstStyle>
            <a:lvl1pPr algn="l">
              <a:defRPr sz="6000" b="1" cap="none"/>
            </a:lvl1pPr>
          </a:lstStyle>
          <a:p>
            <a:r>
              <a:rPr lang="fr-FR" dirty="0"/>
              <a:t>Cliquez et modifiez le titre</a:t>
            </a:r>
          </a:p>
        </p:txBody>
      </p:sp>
      <p:sp>
        <p:nvSpPr>
          <p:cNvPr id="3" name="Espace réservé du texte 2"/>
          <p:cNvSpPr>
            <a:spLocks noGrp="1"/>
          </p:cNvSpPr>
          <p:nvPr>
            <p:ph type="body" idx="1"/>
          </p:nvPr>
        </p:nvSpPr>
        <p:spPr>
          <a:xfrm>
            <a:off x="3043766" y="2427808"/>
            <a:ext cx="8640231" cy="1118255"/>
          </a:xfrm>
        </p:spPr>
        <p:txBody>
          <a:bodyPr/>
          <a:lstStyle>
            <a:lvl1pPr marL="0" indent="0">
              <a:buNone/>
              <a:defRPr sz="4000" b="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a:t>Cliquez pour modifier les styles du texte du masque</a:t>
            </a:r>
          </a:p>
        </p:txBody>
      </p:sp>
    </p:spTree>
    <p:extLst>
      <p:ext uri="{BB962C8B-B14F-4D97-AF65-F5344CB8AC3E}">
        <p14:creationId xmlns:p14="http://schemas.microsoft.com/office/powerpoint/2010/main" val="153524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et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4" name="Espace réservé du contenu 3"/>
          <p:cNvSpPr>
            <a:spLocks noGrp="1"/>
          </p:cNvSpPr>
          <p:nvPr>
            <p:ph sz="half" idx="2"/>
          </p:nvPr>
        </p:nvSpPr>
        <p:spPr>
          <a:xfrm>
            <a:off x="4800000" y="1836000"/>
            <a:ext cx="6883997" cy="2776145"/>
          </a:xfrm>
        </p:spPr>
        <p:txBody>
          <a:bodyPr/>
          <a:lstStyle>
            <a:lvl1pPr>
              <a:defRPr sz="2800"/>
            </a:lvl1pPr>
            <a:lvl2pPr>
              <a:defRPr sz="2800"/>
            </a:lvl2pPr>
            <a:lvl3pPr>
              <a:defRPr sz="2800"/>
            </a:lvl3pPr>
            <a:lvl4pPr>
              <a:defRPr sz="2400"/>
            </a:lvl4pPr>
            <a:lvl5pPr>
              <a:defRPr sz="20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Espace réservé pour une image  8"/>
          <p:cNvSpPr>
            <a:spLocks noGrp="1"/>
          </p:cNvSpPr>
          <p:nvPr>
            <p:ph type="pic" sz="quarter" idx="10"/>
          </p:nvPr>
        </p:nvSpPr>
        <p:spPr>
          <a:xfrm>
            <a:off x="555413" y="1908000"/>
            <a:ext cx="3840000" cy="387798"/>
          </a:xfrm>
        </p:spPr>
        <p:txBody>
          <a:bodyPr rtlCol="0"/>
          <a:lstStyle/>
          <a:p>
            <a:pPr lvl="0"/>
            <a:endParaRPr lang="fr-FR" noProof="0" dirty="0"/>
          </a:p>
        </p:txBody>
      </p:sp>
      <p:sp>
        <p:nvSpPr>
          <p:cNvPr id="11" name="Espace réservé du contenu 10"/>
          <p:cNvSpPr>
            <a:spLocks noGrp="1"/>
          </p:cNvSpPr>
          <p:nvPr>
            <p:ph sz="quarter" idx="11"/>
          </p:nvPr>
        </p:nvSpPr>
        <p:spPr>
          <a:xfrm>
            <a:off x="555414" y="5647094"/>
            <a:ext cx="3839633" cy="234000"/>
          </a:xfrm>
        </p:spPr>
        <p:txBody>
          <a:bodyPr anchor="ctr">
            <a:noAutofit/>
          </a:bodyPr>
          <a:lstStyle>
            <a:lvl1pPr marL="0" indent="0">
              <a:lnSpc>
                <a:spcPct val="100000"/>
              </a:lnSpc>
              <a:spcBef>
                <a:spcPts val="0"/>
              </a:spcBef>
              <a:buFontTx/>
              <a:buNone/>
              <a:defRPr sz="800" b="0">
                <a:solidFill>
                  <a:schemeClr val="tx1"/>
                </a:solidFill>
              </a:defRPr>
            </a:lvl1pPr>
            <a:lvl2pPr marL="0" indent="0">
              <a:lnSpc>
                <a:spcPct val="100000"/>
              </a:lnSpc>
              <a:spcBef>
                <a:spcPts val="0"/>
              </a:spcBef>
              <a:buFontTx/>
              <a:buNone/>
              <a:defRPr sz="800">
                <a:solidFill>
                  <a:schemeClr val="tx1"/>
                </a:solidFill>
              </a:defRPr>
            </a:lvl2pPr>
            <a:lvl3pPr marL="0" indent="0">
              <a:lnSpc>
                <a:spcPct val="100000"/>
              </a:lnSpc>
              <a:spcBef>
                <a:spcPts val="0"/>
              </a:spcBef>
              <a:buFontTx/>
              <a:buNone/>
              <a:defRPr sz="800">
                <a:solidFill>
                  <a:schemeClr val="tx1"/>
                </a:solidFill>
              </a:defRPr>
            </a:lvl3pPr>
            <a:lvl4pPr marL="0" indent="0">
              <a:lnSpc>
                <a:spcPct val="100000"/>
              </a:lnSpc>
              <a:spcBef>
                <a:spcPts val="0"/>
              </a:spcBef>
              <a:buFontTx/>
              <a:buNone/>
              <a:defRPr sz="800">
                <a:solidFill>
                  <a:schemeClr val="tx1"/>
                </a:solidFill>
              </a:defRPr>
            </a:lvl4pPr>
            <a:lvl5pPr marL="0" indent="0">
              <a:lnSpc>
                <a:spcPct val="100000"/>
              </a:lnSpc>
              <a:spcBef>
                <a:spcPts val="0"/>
              </a:spcBef>
              <a:buFontTx/>
              <a:buNone/>
              <a:defRPr sz="800">
                <a:solidFill>
                  <a:schemeClr val="tx1"/>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44977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11" name="Espace réservé pour une image  10"/>
          <p:cNvSpPr>
            <a:spLocks noGrp="1"/>
          </p:cNvSpPr>
          <p:nvPr>
            <p:ph type="pic" sz="quarter" idx="10"/>
          </p:nvPr>
        </p:nvSpPr>
        <p:spPr>
          <a:xfrm>
            <a:off x="3043768" y="1908001"/>
            <a:ext cx="8640233" cy="387798"/>
          </a:xfrm>
        </p:spPr>
        <p:txBody>
          <a:bodyPr rtlCol="0"/>
          <a:lstStyle/>
          <a:p>
            <a:pPr lvl="0"/>
            <a:endParaRPr lang="fr-FR" noProof="0" dirty="0"/>
          </a:p>
        </p:txBody>
      </p:sp>
      <p:sp>
        <p:nvSpPr>
          <p:cNvPr id="13" name="Espace réservé du contenu 12"/>
          <p:cNvSpPr>
            <a:spLocks noGrp="1"/>
          </p:cNvSpPr>
          <p:nvPr>
            <p:ph sz="quarter" idx="11"/>
          </p:nvPr>
        </p:nvSpPr>
        <p:spPr>
          <a:xfrm>
            <a:off x="3043768" y="6156325"/>
            <a:ext cx="8640233" cy="234000"/>
          </a:xfrm>
        </p:spPr>
        <p:txBody>
          <a:bodyPr anchor="ctr">
            <a:noAutofit/>
          </a:bodyPr>
          <a:lstStyle>
            <a:lvl1pPr marL="0" indent="0">
              <a:lnSpc>
                <a:spcPct val="100000"/>
              </a:lnSpc>
              <a:spcBef>
                <a:spcPts val="0"/>
              </a:spcBef>
              <a:buFontTx/>
              <a:buNone/>
              <a:defRPr sz="800" b="0">
                <a:solidFill>
                  <a:srgbClr val="000000"/>
                </a:solidFill>
              </a:defRPr>
            </a:lvl1pPr>
            <a:lvl2pPr marL="0" indent="0">
              <a:lnSpc>
                <a:spcPct val="100000"/>
              </a:lnSpc>
              <a:spcBef>
                <a:spcPts val="0"/>
              </a:spcBef>
              <a:buFontTx/>
              <a:buNone/>
              <a:defRPr sz="800">
                <a:solidFill>
                  <a:srgbClr val="000000"/>
                </a:solidFill>
              </a:defRPr>
            </a:lvl2pPr>
            <a:lvl3pPr marL="0">
              <a:lnSpc>
                <a:spcPct val="100000"/>
              </a:lnSpc>
              <a:spcBef>
                <a:spcPts val="0"/>
              </a:spcBef>
              <a:buFontTx/>
              <a:buNone/>
              <a:defRPr sz="800">
                <a:solidFill>
                  <a:srgbClr val="000000"/>
                </a:solidFill>
              </a:defRPr>
            </a:lvl3pPr>
            <a:lvl4pPr marL="0" indent="0">
              <a:lnSpc>
                <a:spcPct val="100000"/>
              </a:lnSpc>
              <a:spcBef>
                <a:spcPts val="0"/>
              </a:spcBef>
              <a:buFontTx/>
              <a:buNone/>
              <a:defRPr sz="800">
                <a:solidFill>
                  <a:srgbClr val="000000"/>
                </a:solidFill>
              </a:defRPr>
            </a:lvl4pPr>
            <a:lvl5pPr marL="0">
              <a:lnSpc>
                <a:spcPct val="100000"/>
              </a:lnSpc>
              <a:spcBef>
                <a:spcPts val="0"/>
              </a:spcBef>
              <a:buFontTx/>
              <a:buNone/>
              <a:defRPr sz="800">
                <a:solidFill>
                  <a:srgbClr val="000000"/>
                </a:solidFill>
              </a:defRPr>
            </a:lvl5pPr>
          </a:lstStyle>
          <a:p>
            <a:pPr lvl="0"/>
            <a:r>
              <a:rPr lang="fr-FR" dirty="0"/>
              <a:t>Cliquez pour modifier les styles du texte du masque</a:t>
            </a:r>
          </a:p>
        </p:txBody>
      </p:sp>
    </p:spTree>
    <p:extLst>
      <p:ext uri="{BB962C8B-B14F-4D97-AF65-F5344CB8AC3E}">
        <p14:creationId xmlns:p14="http://schemas.microsoft.com/office/powerpoint/2010/main" val="1368826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Tree>
    <p:extLst>
      <p:ext uri="{BB962C8B-B14F-4D97-AF65-F5344CB8AC3E}">
        <p14:creationId xmlns:p14="http://schemas.microsoft.com/office/powerpoint/2010/main" val="1521071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367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p:cNvSpPr/>
          <p:nvPr userDrawn="1"/>
        </p:nvSpPr>
        <p:spPr>
          <a:xfrm>
            <a:off x="0" y="1"/>
            <a:ext cx="3048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pic>
        <p:nvPicPr>
          <p:cNvPr id="1027" name="Picture 6" descr="logos_partners_noir.psd"/>
          <p:cNvPicPr>
            <a:picLocks noChangeAspect="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541867" y="457200"/>
            <a:ext cx="1623484"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8"/>
          <p:cNvCxnSpPr/>
          <p:nvPr userDrawn="1"/>
        </p:nvCxnSpPr>
        <p:spPr>
          <a:xfrm>
            <a:off x="3048000" y="2286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1"/>
          <p:cNvCxnSpPr/>
          <p:nvPr userDrawn="1"/>
        </p:nvCxnSpPr>
        <p:spPr>
          <a:xfrm>
            <a:off x="3048000" y="6629400"/>
            <a:ext cx="8636000" cy="1588"/>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0" name="Straight Connector 13"/>
          <p:cNvCxnSpPr/>
          <p:nvPr userDrawn="1"/>
        </p:nvCxnSpPr>
        <p:spPr>
          <a:xfrm flipV="1">
            <a:off x="541867" y="2286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11887200" y="1"/>
            <a:ext cx="304800" cy="6862763"/>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solidFill>
                <a:srgbClr val="FFF10B"/>
              </a:solidFill>
            </a:endParaRPr>
          </a:p>
        </p:txBody>
      </p:sp>
      <p:sp>
        <p:nvSpPr>
          <p:cNvPr id="1032" name="Espace réservé du titre 1"/>
          <p:cNvSpPr>
            <a:spLocks noGrp="1"/>
          </p:cNvSpPr>
          <p:nvPr>
            <p:ph type="title"/>
          </p:nvPr>
        </p:nvSpPr>
        <p:spPr bwMode="auto">
          <a:xfrm>
            <a:off x="3043768" y="417514"/>
            <a:ext cx="864023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a:t>Cliquez et modifiez le titre</a:t>
            </a:r>
          </a:p>
        </p:txBody>
      </p:sp>
      <p:sp>
        <p:nvSpPr>
          <p:cNvPr id="1033" name="Espace réservé du texte 2"/>
          <p:cNvSpPr>
            <a:spLocks noGrp="1"/>
          </p:cNvSpPr>
          <p:nvPr>
            <p:ph type="body" idx="1"/>
          </p:nvPr>
        </p:nvSpPr>
        <p:spPr bwMode="auto">
          <a:xfrm>
            <a:off x="3043768" y="2016125"/>
            <a:ext cx="8640233"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fr-FR" altLang="es-ES_tradnl"/>
              <a:t>Cliquez pour modifier les styles du texte du masque</a:t>
            </a:r>
          </a:p>
          <a:p>
            <a:pPr lvl="1"/>
            <a:r>
              <a:rPr lang="fr-FR" altLang="es-ES_tradnl"/>
              <a:t>Deuxième niveau</a:t>
            </a:r>
          </a:p>
          <a:p>
            <a:pPr lvl="2"/>
            <a:r>
              <a:rPr lang="fr-FR" altLang="es-ES_tradnl"/>
              <a:t>Troisième niveau</a:t>
            </a:r>
          </a:p>
          <a:p>
            <a:pPr lvl="3"/>
            <a:r>
              <a:rPr lang="fr-FR" altLang="es-ES_tradnl"/>
              <a:t>Quatrième niveau</a:t>
            </a:r>
          </a:p>
          <a:p>
            <a:pPr lvl="4"/>
            <a:r>
              <a:rPr lang="fr-FR" altLang="es-ES_tradnl"/>
              <a:t>Cinquième niveau</a:t>
            </a:r>
          </a:p>
        </p:txBody>
      </p:sp>
      <p:cxnSp>
        <p:nvCxnSpPr>
          <p:cNvPr id="13" name="Straight Connector 17"/>
          <p:cNvCxnSpPr/>
          <p:nvPr userDrawn="1"/>
        </p:nvCxnSpPr>
        <p:spPr>
          <a:xfrm flipV="1">
            <a:off x="541867" y="6629400"/>
            <a:ext cx="2235200" cy="0"/>
          </a:xfrm>
          <a:prstGeom prst="line">
            <a:avLst/>
          </a:prstGeom>
          <a:ln w="254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035" name="ZoneTexte 13"/>
          <p:cNvSpPr txBox="1">
            <a:spLocks noChangeArrowheads="1"/>
          </p:cNvSpPr>
          <p:nvPr userDrawn="1"/>
        </p:nvSpPr>
        <p:spPr bwMode="auto">
          <a:xfrm>
            <a:off x="541867" y="6338888"/>
            <a:ext cx="138853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fld id="{BDE7B08B-57AB-461E-992B-B5023201B7D1}" type="slidenum">
              <a:rPr lang="fr-FR" altLang="es-ES_tradnl" sz="1400" b="1" smtClean="0">
                <a:solidFill>
                  <a:schemeClr val="accent1"/>
                </a:solidFill>
              </a:rPr>
              <a:pPr eaLnBrk="1" hangingPunct="1">
                <a:defRPr/>
              </a:pPr>
              <a:t>‹#›</a:t>
            </a:fld>
            <a:endParaRPr lang="fr-FR" altLang="es-ES_tradnl" sz="1400" b="1">
              <a:solidFill>
                <a:schemeClr val="accent1"/>
              </a:solidFill>
            </a:endParaRPr>
          </a:p>
        </p:txBody>
      </p:sp>
      <p:pic>
        <p:nvPicPr>
          <p:cNvPr id="1036" name="Picture 16"/>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1206501" y="6667500"/>
            <a:ext cx="7239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2301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dt="0"/>
  <p:txStyles>
    <p:titleStyle>
      <a:lvl1pPr algn="l" defTabSz="457200" rtl="0" eaLnBrk="0" fontAlgn="base" hangingPunct="0">
        <a:spcBef>
          <a:spcPct val="0"/>
        </a:spcBef>
        <a:spcAft>
          <a:spcPct val="0"/>
        </a:spcAft>
        <a:defRPr sz="3200" b="1" kern="1200">
          <a:solidFill>
            <a:schemeClr val="tx1"/>
          </a:solidFill>
          <a:latin typeface="+mj-lt"/>
          <a:ea typeface="+mj-ea"/>
          <a:cs typeface="+mj-cs"/>
        </a:defRPr>
      </a:lvl1pPr>
      <a:lvl2pPr algn="l" defTabSz="457200" rtl="0" eaLnBrk="0" fontAlgn="base" hangingPunct="0">
        <a:spcBef>
          <a:spcPct val="0"/>
        </a:spcBef>
        <a:spcAft>
          <a:spcPct val="0"/>
        </a:spcAft>
        <a:defRPr sz="3200" b="1">
          <a:solidFill>
            <a:schemeClr val="tx1"/>
          </a:solidFill>
          <a:latin typeface="Arial" pitchFamily="34" charset="0"/>
        </a:defRPr>
      </a:lvl2pPr>
      <a:lvl3pPr algn="l" defTabSz="457200" rtl="0" eaLnBrk="0" fontAlgn="base" hangingPunct="0">
        <a:spcBef>
          <a:spcPct val="0"/>
        </a:spcBef>
        <a:spcAft>
          <a:spcPct val="0"/>
        </a:spcAft>
        <a:defRPr sz="3200" b="1">
          <a:solidFill>
            <a:schemeClr val="tx1"/>
          </a:solidFill>
          <a:latin typeface="Arial" pitchFamily="34" charset="0"/>
        </a:defRPr>
      </a:lvl3pPr>
      <a:lvl4pPr algn="l" defTabSz="457200" rtl="0" eaLnBrk="0" fontAlgn="base" hangingPunct="0">
        <a:spcBef>
          <a:spcPct val="0"/>
        </a:spcBef>
        <a:spcAft>
          <a:spcPct val="0"/>
        </a:spcAft>
        <a:defRPr sz="3200" b="1">
          <a:solidFill>
            <a:schemeClr val="tx1"/>
          </a:solidFill>
          <a:latin typeface="Arial" pitchFamily="34" charset="0"/>
        </a:defRPr>
      </a:lvl4pPr>
      <a:lvl5pPr algn="l" defTabSz="457200" rtl="0" eaLnBrk="0" fontAlgn="base" hangingPunct="0">
        <a:spcBef>
          <a:spcPct val="0"/>
        </a:spcBef>
        <a:spcAft>
          <a:spcPct val="0"/>
        </a:spcAft>
        <a:defRPr sz="3200" b="1">
          <a:solidFill>
            <a:schemeClr val="tx1"/>
          </a:solidFill>
          <a:latin typeface="Arial" pitchFamily="34" charset="0"/>
        </a:defRPr>
      </a:lvl5pPr>
      <a:lvl6pPr marL="457200" algn="l" defTabSz="457200" rtl="0" fontAlgn="base">
        <a:spcBef>
          <a:spcPct val="0"/>
        </a:spcBef>
        <a:spcAft>
          <a:spcPct val="0"/>
        </a:spcAft>
        <a:defRPr sz="3200" b="1">
          <a:solidFill>
            <a:schemeClr val="tx1"/>
          </a:solidFill>
          <a:latin typeface="Arial" pitchFamily="34" charset="0"/>
        </a:defRPr>
      </a:lvl6pPr>
      <a:lvl7pPr marL="914400" algn="l" defTabSz="457200" rtl="0" fontAlgn="base">
        <a:spcBef>
          <a:spcPct val="0"/>
        </a:spcBef>
        <a:spcAft>
          <a:spcPct val="0"/>
        </a:spcAft>
        <a:defRPr sz="3200" b="1">
          <a:solidFill>
            <a:schemeClr val="tx1"/>
          </a:solidFill>
          <a:latin typeface="Arial" pitchFamily="34" charset="0"/>
        </a:defRPr>
      </a:lvl7pPr>
      <a:lvl8pPr marL="1371600" algn="l" defTabSz="457200" rtl="0" fontAlgn="base">
        <a:spcBef>
          <a:spcPct val="0"/>
        </a:spcBef>
        <a:spcAft>
          <a:spcPct val="0"/>
        </a:spcAft>
        <a:defRPr sz="3200" b="1">
          <a:solidFill>
            <a:schemeClr val="tx1"/>
          </a:solidFill>
          <a:latin typeface="Arial" pitchFamily="34" charset="0"/>
        </a:defRPr>
      </a:lvl8pPr>
      <a:lvl9pPr marL="1828800" algn="l" defTabSz="457200" rtl="0" fontAlgn="base">
        <a:spcBef>
          <a:spcPct val="0"/>
        </a:spcBef>
        <a:spcAft>
          <a:spcPct val="0"/>
        </a:spcAft>
        <a:defRPr sz="3200" b="1">
          <a:solidFill>
            <a:schemeClr val="tx1"/>
          </a:solidFill>
          <a:latin typeface="Arial" pitchFamily="34" charset="0"/>
        </a:defRPr>
      </a:lvl9pPr>
    </p:titleStyle>
    <p:bodyStyle>
      <a:lvl1pPr marL="215900" indent="-215900" algn="l" defTabSz="457200" rtl="0" eaLnBrk="0" fontAlgn="base" hangingPunct="0">
        <a:lnSpc>
          <a:spcPct val="90000"/>
        </a:lnSpc>
        <a:spcBef>
          <a:spcPts val="1200"/>
        </a:spcBef>
        <a:spcAft>
          <a:spcPct val="0"/>
        </a:spcAft>
        <a:buClr>
          <a:schemeClr val="tx1"/>
        </a:buClr>
        <a:buFont typeface="Arial" panose="020B0604020202020204" pitchFamily="34" charset="0"/>
        <a:buChar char="•"/>
        <a:defRPr sz="2800" b="1" kern="1200">
          <a:solidFill>
            <a:srgbClr val="07DEDB"/>
          </a:solidFill>
          <a:latin typeface="+mn-lt"/>
          <a:ea typeface="+mn-ea"/>
          <a:cs typeface="+mn-cs"/>
        </a:defRPr>
      </a:lvl1pPr>
      <a:lvl2pPr marL="215900" indent="-215900" algn="l" defTabSz="457200" rtl="0" eaLnBrk="0" fontAlgn="base" hangingPunct="0">
        <a:spcBef>
          <a:spcPts val="1200"/>
        </a:spcBef>
        <a:spcAft>
          <a:spcPct val="0"/>
        </a:spcAft>
        <a:buFont typeface="Arial" panose="020B0604020202020204" pitchFamily="34" charset="0"/>
        <a:buChar char="•"/>
        <a:defRPr sz="2800" kern="1200">
          <a:solidFill>
            <a:schemeClr val="tx1"/>
          </a:solidFill>
          <a:latin typeface="+mn-lt"/>
          <a:ea typeface="+mn-ea"/>
          <a:cs typeface="+mn-cs"/>
        </a:defRPr>
      </a:lvl2pPr>
      <a:lvl3pPr algn="l" defTabSz="457200" rtl="0" eaLnBrk="0" fontAlgn="base" hangingPunct="0">
        <a:spcBef>
          <a:spcPts val="1200"/>
        </a:spcBef>
        <a:spcAft>
          <a:spcPct val="0"/>
        </a:spcAft>
        <a:defRPr sz="2800" kern="1200">
          <a:solidFill>
            <a:schemeClr val="tx1"/>
          </a:solidFill>
          <a:latin typeface="+mn-lt"/>
          <a:ea typeface="+mn-ea"/>
          <a:cs typeface="+mn-cs"/>
        </a:defRPr>
      </a:lvl3pPr>
      <a:lvl4pPr marL="466725" indent="-215900" algn="l" defTabSz="457200" rtl="0" eaLnBrk="0" fontAlgn="base" hangingPunct="0">
        <a:spcBef>
          <a:spcPts val="6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4pPr>
      <a:lvl5pPr marL="466725" algn="l" defTabSz="457200" rtl="0" eaLnBrk="0" fontAlgn="base" hangingPunct="0">
        <a:spcBef>
          <a:spcPts val="600"/>
        </a:spcBef>
        <a:spcAft>
          <a:spcPct val="0"/>
        </a:spcAft>
        <a:defRPr sz="2000" kern="1200">
          <a:solidFill>
            <a:srgbClr val="07DEDB"/>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Un groupe de personnes tenant des marionnettes&#10;&#10;Description générée automatiquement">
            <a:extLst>
              <a:ext uri="{FF2B5EF4-FFF2-40B4-BE49-F238E27FC236}">
                <a16:creationId xmlns:a16="http://schemas.microsoft.com/office/drawing/2014/main" id="{BBCCB81B-A474-DDFB-6476-0442B03A16F7}"/>
              </a:ext>
            </a:extLst>
          </p:cNvPr>
          <p:cNvPicPr>
            <a:picLocks noChangeAspect="1"/>
          </p:cNvPicPr>
          <p:nvPr/>
        </p:nvPicPr>
        <p:blipFill rotWithShape="1">
          <a:blip r:embed="rId3">
            <a:extLst>
              <a:ext uri="{28A0092B-C50C-407E-A947-70E740481C1C}">
                <a14:useLocalDpi xmlns:a14="http://schemas.microsoft.com/office/drawing/2010/main" val="0"/>
              </a:ext>
            </a:extLst>
          </a:blip>
          <a:srcRect l="44545" r="8255"/>
          <a:stretch/>
        </p:blipFill>
        <p:spPr>
          <a:xfrm>
            <a:off x="8002587" y="9331"/>
            <a:ext cx="4897571" cy="6858000"/>
          </a:xfrm>
          <a:prstGeom prst="rect">
            <a:avLst/>
          </a:prstGeom>
        </p:spPr>
      </p:pic>
      <p:sp>
        <p:nvSpPr>
          <p:cNvPr id="6146" name="Titre 5"/>
          <p:cNvSpPr>
            <a:spLocks noGrp="1"/>
          </p:cNvSpPr>
          <p:nvPr>
            <p:ph type="ctrTitle"/>
          </p:nvPr>
        </p:nvSpPr>
        <p:spPr>
          <a:xfrm>
            <a:off x="1759742" y="1373351"/>
            <a:ext cx="6097588" cy="3877985"/>
          </a:xfrm>
        </p:spPr>
        <p:txBody>
          <a:bodyPr/>
          <a:lstStyle/>
          <a:p>
            <a:pPr algn="l" rtl="0" eaLnBrk="1" hangingPunct="1"/>
            <a:r>
              <a:rPr lang="fr" sz="3600" b="1" i="0" u="none" baseline="0" dirty="0"/>
              <a:t>Intégration de la réduction des risques de catastrophes dans les inventaires du patrimoine culturel immatériel</a:t>
            </a:r>
            <a:br>
              <a:rPr lang="fr" sz="1600" dirty="0"/>
            </a:br>
            <a:br>
              <a:rPr lang="fr" sz="1600" dirty="0"/>
            </a:br>
            <a:r>
              <a:rPr lang="fr" sz="1600" b="1" i="0" u="none" baseline="0" dirty="0"/>
              <a:t>U064 Présentation PowerPoint</a:t>
            </a:r>
            <a:br>
              <a:rPr lang="fr" sz="1600" dirty="0"/>
            </a:br>
            <a:br>
              <a:rPr lang="fr" sz="1600" dirty="0"/>
            </a:br>
            <a:endParaRPr lang="fr" altLang="es-ES_tradnl" sz="1600" dirty="0"/>
          </a:p>
        </p:txBody>
      </p:sp>
      <p:sp>
        <p:nvSpPr>
          <p:cNvPr id="6147" name="Sous-titre 6"/>
          <p:cNvSpPr>
            <a:spLocks noGrp="1"/>
          </p:cNvSpPr>
          <p:nvPr>
            <p:ph type="subTitle" idx="1"/>
          </p:nvPr>
        </p:nvSpPr>
        <p:spPr>
          <a:xfrm>
            <a:off x="1904999" y="5144654"/>
            <a:ext cx="5807075" cy="498598"/>
          </a:xfrm>
        </p:spPr>
        <p:txBody>
          <a:bodyPr wrap="square">
            <a:spAutoFit/>
          </a:bodyPr>
          <a:lstStyle/>
          <a:p>
            <a:pPr algn="ctr" rtl="0" eaLnBrk="1" hangingPunct="1">
              <a:spcBef>
                <a:spcPct val="0"/>
              </a:spcBef>
            </a:pPr>
            <a:r>
              <a:rPr lang="fr" b="1" i="0" u="none" baseline="0" dirty="0"/>
              <a:t>UNESCO</a:t>
            </a:r>
          </a:p>
          <a:p>
            <a:pPr algn="ctr" rtl="0" eaLnBrk="1" hangingPunct="1">
              <a:spcBef>
                <a:spcPct val="0"/>
              </a:spcBef>
            </a:pPr>
            <a:r>
              <a:rPr lang="fr" b="1" i="0" u="none" baseline="0" dirty="0"/>
              <a:t>Section Patrimoine culturel immatériel</a:t>
            </a:r>
            <a:endParaRPr lang="fr" altLang="es-ES_tradnl" dirty="0"/>
          </a:p>
        </p:txBody>
      </p:sp>
    </p:spTree>
    <p:extLst>
      <p:ext uri="{BB962C8B-B14F-4D97-AF65-F5344CB8AC3E}">
        <p14:creationId xmlns:p14="http://schemas.microsoft.com/office/powerpoint/2010/main" val="110591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706255" y="514135"/>
            <a:ext cx="8303490" cy="861774"/>
          </a:xfrm>
        </p:spPr>
        <p:txBody>
          <a:bodyPr/>
          <a:lstStyle/>
          <a:p>
            <a:pPr algn="l" rtl="0" eaLnBrk="1" hangingPunct="1"/>
            <a:r>
              <a:rPr lang="fr" sz="2800" b="1" i="0" u="none" baseline="0" dirty="0"/>
              <a:t>Exercice 2 : Recherche collective sur le risque de catastrophe lié au PCI - but et objectifs </a:t>
            </a:r>
            <a:endParaRPr lang="fr" altLang="es-ES_tradnl" sz="2800" dirty="0"/>
          </a:p>
        </p:txBody>
      </p:sp>
      <p:sp>
        <p:nvSpPr>
          <p:cNvPr id="8195" name="Espace réservé du texte 2"/>
          <p:cNvSpPr>
            <a:spLocks noGrp="1"/>
          </p:cNvSpPr>
          <p:nvPr>
            <p:ph type="body" idx="1"/>
          </p:nvPr>
        </p:nvSpPr>
        <p:spPr>
          <a:xfrm>
            <a:off x="2628763" y="1478235"/>
            <a:ext cx="9005454" cy="5078313"/>
          </a:xfrm>
        </p:spPr>
        <p:txBody>
          <a:bodyPr/>
          <a:lstStyle/>
          <a:p>
            <a:pPr algn="l" rtl="0" eaLnBrk="1" hangingPunct="1">
              <a:lnSpc>
                <a:spcPct val="100000"/>
              </a:lnSpc>
              <a:defRPr/>
            </a:pPr>
            <a:r>
              <a:rPr lang="fr" sz="1800" b="1" i="0" u="none" baseline="0" dirty="0"/>
              <a:t>Objectif :</a:t>
            </a:r>
          </a:p>
          <a:p>
            <a:pPr algn="l" rtl="0" eaLnBrk="1" hangingPunct="1">
              <a:lnSpc>
                <a:spcPct val="100000"/>
              </a:lnSpc>
              <a:defRPr/>
            </a:pPr>
            <a:r>
              <a:rPr lang="fr" sz="1800" b="0" i="0" u="none" baseline="0" dirty="0"/>
              <a:t>Réaliser l'évaluation des risques de catastrophe liés au PCI pour un élément du PCI choisi</a:t>
            </a:r>
          </a:p>
          <a:p>
            <a:pPr algn="l" rtl="0" eaLnBrk="1" hangingPunct="1">
              <a:lnSpc>
                <a:spcPct val="100000"/>
              </a:lnSpc>
              <a:defRPr/>
            </a:pPr>
            <a:r>
              <a:rPr lang="fr" sz="1600" b="0" i="0" u="none" baseline="0" dirty="0"/>
              <a:t>	Cela peut être commencé pendant l'atelier ou abordé plus tard</a:t>
            </a:r>
          </a:p>
          <a:p>
            <a:pPr algn="l" rtl="0" eaLnBrk="1" hangingPunct="1">
              <a:lnSpc>
                <a:spcPct val="100000"/>
              </a:lnSpc>
              <a:defRPr/>
            </a:pPr>
            <a:r>
              <a:rPr lang="fr" sz="1800" b="1" i="0" u="none" baseline="0" dirty="0"/>
              <a:t>Objectif d'apprentissage : </a:t>
            </a:r>
          </a:p>
          <a:p>
            <a:pPr algn="l" rtl="0" eaLnBrk="1" hangingPunct="1">
              <a:lnSpc>
                <a:spcPct val="100000"/>
              </a:lnSpc>
              <a:defRPr/>
            </a:pPr>
            <a:r>
              <a:rPr lang="fr" sz="1800" b="0" i="0" u="none" baseline="0" dirty="0"/>
              <a:t>Cet exercice permet aux participants de réfléchir : </a:t>
            </a:r>
          </a:p>
          <a:p>
            <a:pPr marL="457200" indent="-457200" algn="l" rtl="0" eaLnBrk="1" hangingPunct="1">
              <a:lnSpc>
                <a:spcPct val="100000"/>
              </a:lnSpc>
              <a:buAutoNum type="alphaLcParenR"/>
              <a:defRPr/>
            </a:pPr>
            <a:r>
              <a:rPr lang="fr" sz="1800" b="0" i="0" u="none" baseline="0" dirty="0"/>
              <a:t>à l'impact d'un ou de plusieurs risques et situations d'urgence sur la sauvegarde ou la pratique courante d'un ou de plusieurs éléments du PCI</a:t>
            </a:r>
          </a:p>
          <a:p>
            <a:pPr marL="457200" indent="-457200" algn="l" rtl="0" eaLnBrk="1" hangingPunct="1">
              <a:lnSpc>
                <a:spcPct val="100000"/>
              </a:lnSpc>
              <a:buAutoNum type="alphaLcParenR"/>
              <a:defRPr/>
            </a:pPr>
            <a:r>
              <a:rPr lang="fr" sz="1800" b="0" i="0" u="none" baseline="0" dirty="0"/>
              <a:t>à la façon dont le PCI pourrait être mobilisé pendant et après le danger pour atténuer l'impact de la catastrophe</a:t>
            </a:r>
          </a:p>
          <a:p>
            <a:pPr marL="457200" indent="-457200" algn="l" rtl="0" eaLnBrk="1" hangingPunct="1">
              <a:lnSpc>
                <a:spcPct val="100000"/>
              </a:lnSpc>
              <a:buAutoNum type="alphaLcParenR"/>
              <a:defRPr/>
            </a:pPr>
            <a:r>
              <a:rPr lang="fr" sz="1800" b="0" i="0" u="none" baseline="0" dirty="0"/>
              <a:t>à la façon dont le PCI pourrait être transformé par la catastrophe ou adapté par ses porteurs</a:t>
            </a:r>
          </a:p>
          <a:p>
            <a:pPr marL="457200" indent="-457200" algn="l" rtl="0" eaLnBrk="1" hangingPunct="1">
              <a:lnSpc>
                <a:spcPct val="100000"/>
              </a:lnSpc>
              <a:buAutoNum type="alphaLcParenR"/>
              <a:defRPr/>
            </a:pPr>
            <a:r>
              <a:rPr lang="fr" sz="1800" b="0" i="0" u="none" baseline="0" dirty="0"/>
              <a:t>aux mesures à mettre en place pour sauvegarder le PCI et renforcer sa transmission après une catastrophe</a:t>
            </a:r>
          </a:p>
        </p:txBody>
      </p:sp>
    </p:spTree>
    <p:extLst>
      <p:ext uri="{BB962C8B-B14F-4D97-AF65-F5344CB8AC3E}">
        <p14:creationId xmlns:p14="http://schemas.microsoft.com/office/powerpoint/2010/main" val="2644558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961744" cy="984885"/>
          </a:xfrm>
        </p:spPr>
        <p:txBody>
          <a:bodyPr/>
          <a:lstStyle/>
          <a:p>
            <a:pPr algn="l" rtl="0" eaLnBrk="1" hangingPunct="1"/>
            <a:r>
              <a:rPr lang="fr" sz="3200" b="1" i="0" u="none" baseline="0" dirty="0"/>
              <a:t>Exercice 2 : Recherche collective sur le risque de catastrophe lié au PCI - étapes </a:t>
            </a:r>
            <a:endParaRPr lang="fr" altLang="es-ES_tradnl" sz="3200" dirty="0"/>
          </a:p>
        </p:txBody>
      </p:sp>
      <p:sp>
        <p:nvSpPr>
          <p:cNvPr id="8195" name="Espace réservé du texte 2"/>
          <p:cNvSpPr>
            <a:spLocks noGrp="1"/>
          </p:cNvSpPr>
          <p:nvPr>
            <p:ph type="body" idx="1"/>
          </p:nvPr>
        </p:nvSpPr>
        <p:spPr>
          <a:xfrm>
            <a:off x="3048001" y="1679713"/>
            <a:ext cx="8220362" cy="4308872"/>
          </a:xfrm>
        </p:spPr>
        <p:txBody>
          <a:bodyPr/>
          <a:lstStyle/>
          <a:p>
            <a:pPr algn="l" rtl="0" eaLnBrk="1" hangingPunct="1">
              <a:lnSpc>
                <a:spcPct val="100000"/>
              </a:lnSpc>
              <a:defRPr/>
            </a:pPr>
            <a:r>
              <a:rPr lang="fr" sz="2000" b="1" i="0" u="none" baseline="0" dirty="0"/>
              <a:t>Étapes : </a:t>
            </a:r>
          </a:p>
          <a:p>
            <a:pPr marL="342900" indent="-342900" algn="l" rtl="0" eaLnBrk="1" hangingPunct="1">
              <a:lnSpc>
                <a:spcPct val="100000"/>
              </a:lnSpc>
              <a:buFont typeface="Arial" panose="020B0604020202020204" pitchFamily="34" charset="0"/>
              <a:buChar char="•"/>
              <a:defRPr/>
            </a:pPr>
            <a:r>
              <a:rPr lang="fr" sz="2000" b="0" i="0" u="none" baseline="0" dirty="0"/>
              <a:t>Chaque groupe utilise le même élément du PCI que celui étudié dans l'atelier de la semaine dernière et dans l'exercice 1 d'aujourd'hui - ou en choisit un nouveau (ou plusieurs !)</a:t>
            </a:r>
          </a:p>
          <a:p>
            <a:pPr marL="342900" indent="-342900" algn="l" rtl="0" eaLnBrk="1" hangingPunct="1">
              <a:lnSpc>
                <a:spcPct val="100000"/>
              </a:lnSpc>
              <a:buFont typeface="Arial" panose="020B0604020202020204" pitchFamily="34" charset="0"/>
              <a:buChar char="•"/>
              <a:defRPr/>
            </a:pPr>
            <a:r>
              <a:rPr lang="fr" sz="2000" b="0" i="0" u="none" baseline="0" dirty="0"/>
              <a:t>Confirmer l'autorisation culturelle ou les exigences en matière de FPIC liées à l'élément (aux éléments) du PCI choisi(s)</a:t>
            </a:r>
          </a:p>
          <a:p>
            <a:pPr marL="342900" indent="-342900" algn="l" rtl="0" eaLnBrk="1" hangingPunct="1">
              <a:lnSpc>
                <a:spcPct val="100000"/>
              </a:lnSpc>
              <a:buFont typeface="Arial" panose="020B0604020202020204" pitchFamily="34" charset="0"/>
              <a:buChar char="•"/>
              <a:defRPr/>
            </a:pPr>
            <a:r>
              <a:rPr lang="fr" sz="2000" b="0" i="0" u="none" baseline="0" dirty="0"/>
              <a:t>Chaque groupe se réunit pour exécuter les étapes restantes, en effectuant des recherches supplémentaires si nécessaire</a:t>
            </a:r>
          </a:p>
          <a:p>
            <a:pPr marL="342900" indent="-342900" algn="l" rtl="0" eaLnBrk="1" hangingPunct="1">
              <a:lnSpc>
                <a:spcPct val="100000"/>
              </a:lnSpc>
              <a:buFont typeface="Arial" panose="020B0604020202020204" pitchFamily="34" charset="0"/>
              <a:buChar char="•"/>
              <a:defRPr/>
            </a:pPr>
            <a:r>
              <a:rPr lang="fr" sz="2000" b="0" i="0" u="none" baseline="0" dirty="0"/>
              <a:t>Corriger les lacunes de l'imprimé 1 de l'Unité 063 et de l'imprimé 2 de ce module</a:t>
            </a:r>
          </a:p>
          <a:p>
            <a:pPr marL="342900" indent="-342900" algn="l" rtl="0" eaLnBrk="1" hangingPunct="1">
              <a:lnSpc>
                <a:spcPct val="100000"/>
              </a:lnSpc>
              <a:buFont typeface="Arial" panose="020B0604020202020204" pitchFamily="34" charset="0"/>
              <a:buChar char="•"/>
              <a:defRPr/>
            </a:pPr>
            <a:r>
              <a:rPr lang="fr" sz="2000" b="0" i="0" u="none" baseline="0" dirty="0"/>
              <a:t>Répondre aux questions et aux messages-guides de l'imprimé 3</a:t>
            </a:r>
          </a:p>
          <a:p>
            <a:pPr marL="342900" indent="-342900" algn="l" rtl="0" eaLnBrk="1" hangingPunct="1">
              <a:lnSpc>
                <a:spcPct val="100000"/>
              </a:lnSpc>
              <a:buFont typeface="Arial" panose="020B0604020202020204" pitchFamily="34" charset="0"/>
              <a:buChar char="•"/>
              <a:defRPr/>
            </a:pPr>
            <a:r>
              <a:rPr lang="fr" sz="2000" b="0" i="0" u="none" baseline="0" dirty="0"/>
              <a:t>Présenter les résultats complets pour discussion</a:t>
            </a:r>
          </a:p>
        </p:txBody>
      </p:sp>
    </p:spTree>
    <p:extLst>
      <p:ext uri="{BB962C8B-B14F-4D97-AF65-F5344CB8AC3E}">
        <p14:creationId xmlns:p14="http://schemas.microsoft.com/office/powerpoint/2010/main" val="2871391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890983" y="374650"/>
            <a:ext cx="8515926" cy="1661993"/>
          </a:xfrm>
        </p:spPr>
        <p:txBody>
          <a:bodyPr/>
          <a:lstStyle/>
          <a:p>
            <a:pPr algn="l" rtl="0" eaLnBrk="1" hangingPunct="1"/>
            <a:r>
              <a:rPr lang="fr" sz="3600" b="1" i="0" u="none" baseline="0"/>
              <a:t>EXERCICE 2a : </a:t>
            </a:r>
            <a:br>
              <a:rPr lang="fr" sz="3600"/>
            </a:br>
            <a:r>
              <a:rPr lang="fr" sz="3600" b="1" i="0" u="none" baseline="0"/>
              <a:t>Risques liés au PCI à chaque phase du cycle de gestion des catastrophes</a:t>
            </a:r>
            <a:endParaRPr lang="fr" altLang="es-ES_tradnl" sz="3600" dirty="0"/>
          </a:p>
        </p:txBody>
      </p:sp>
      <p:sp>
        <p:nvSpPr>
          <p:cNvPr id="8236" name="TextBox 8235"/>
          <p:cNvSpPr txBox="1"/>
          <p:nvPr/>
        </p:nvSpPr>
        <p:spPr>
          <a:xfrm>
            <a:off x="2890983" y="2207492"/>
            <a:ext cx="8839200" cy="553998"/>
          </a:xfrm>
          <a:prstGeom prst="rect">
            <a:avLst/>
          </a:prstGeom>
          <a:noFill/>
        </p:spPr>
        <p:txBody>
          <a:bodyPr wrap="square" lIns="0" tIns="0" rIns="0" bIns="0" rtlCol="0">
            <a:spAutoFit/>
          </a:bodyPr>
          <a:lstStyle/>
          <a:p>
            <a:pPr algn="l" rtl="0"/>
            <a:r>
              <a:rPr lang="fr" b="0" i="0" u="none" baseline="0"/>
              <a:t>Cet exercice permet à votre groupe d'approfondir la section 3 du cadre d'inventaire type « État de l'élément du PCI : viabilité » (imprimé 1 de l'atelier 1)</a:t>
            </a:r>
            <a:endParaRPr lang="fr" dirty="0"/>
          </a:p>
        </p:txBody>
      </p:sp>
      <p:graphicFrame>
        <p:nvGraphicFramePr>
          <p:cNvPr id="3" name="Table 2">
            <a:extLst>
              <a:ext uri="{FF2B5EF4-FFF2-40B4-BE49-F238E27FC236}">
                <a16:creationId xmlns:a16="http://schemas.microsoft.com/office/drawing/2014/main" id="{FB983BD2-1397-5889-8295-B40A98349489}"/>
              </a:ext>
            </a:extLst>
          </p:cNvPr>
          <p:cNvGraphicFramePr>
            <a:graphicFrameLocks noGrp="1"/>
          </p:cNvGraphicFramePr>
          <p:nvPr>
            <p:extLst>
              <p:ext uri="{D42A27DB-BD31-4B8C-83A1-F6EECF244321}">
                <p14:modId xmlns:p14="http://schemas.microsoft.com/office/powerpoint/2010/main" val="915154152"/>
              </p:ext>
            </p:extLst>
          </p:nvPr>
        </p:nvGraphicFramePr>
        <p:xfrm>
          <a:off x="2890984" y="2932339"/>
          <a:ext cx="8515926" cy="3433565"/>
        </p:xfrm>
        <a:graphic>
          <a:graphicData uri="http://schemas.openxmlformats.org/drawingml/2006/table">
            <a:tbl>
              <a:tblPr firstRow="1" firstCol="1" bandRow="1"/>
              <a:tblGrid>
                <a:gridCol w="2575538">
                  <a:extLst>
                    <a:ext uri="{9D8B030D-6E8A-4147-A177-3AD203B41FA5}">
                      <a16:colId xmlns:a16="http://schemas.microsoft.com/office/drawing/2014/main" val="1525270665"/>
                    </a:ext>
                  </a:extLst>
                </a:gridCol>
                <a:gridCol w="1838739">
                  <a:extLst>
                    <a:ext uri="{9D8B030D-6E8A-4147-A177-3AD203B41FA5}">
                      <a16:colId xmlns:a16="http://schemas.microsoft.com/office/drawing/2014/main" val="3966815102"/>
                    </a:ext>
                  </a:extLst>
                </a:gridCol>
                <a:gridCol w="2087217">
                  <a:extLst>
                    <a:ext uri="{9D8B030D-6E8A-4147-A177-3AD203B41FA5}">
                      <a16:colId xmlns:a16="http://schemas.microsoft.com/office/drawing/2014/main" val="625611403"/>
                    </a:ext>
                  </a:extLst>
                </a:gridCol>
                <a:gridCol w="2014432">
                  <a:extLst>
                    <a:ext uri="{9D8B030D-6E8A-4147-A177-3AD203B41FA5}">
                      <a16:colId xmlns:a16="http://schemas.microsoft.com/office/drawing/2014/main" val="1689338370"/>
                    </a:ext>
                  </a:extLst>
                </a:gridCol>
              </a:tblGrid>
              <a:tr h="263939">
                <a:tc>
                  <a:txBody>
                    <a:bodyPr/>
                    <a:lstStyle/>
                    <a:p>
                      <a:pPr marL="0" marR="0" algn="just" rtl="0">
                        <a:spcBef>
                          <a:spcPts val="0"/>
                        </a:spcBef>
                        <a:spcAft>
                          <a:spcPts val="300"/>
                        </a:spcAft>
                        <a:tabLst>
                          <a:tab pos="360045" algn="l"/>
                        </a:tabLst>
                      </a:pPr>
                      <a:r>
                        <a:rPr lang="fr" sz="1600" b="1" i="0" u="none" baseline="0">
                          <a:solidFill>
                            <a:srgbClr val="000000"/>
                          </a:solidFill>
                          <a:effectLst/>
                          <a:latin typeface="Arial" panose="020B0604020202020204" pitchFamily="34" charset="0"/>
                          <a:ea typeface="SimSun" panose="02010600030101010101" pitchFamily="2" charset="-122"/>
                          <a:cs typeface="Arial" panose="020B0604020202020204" pitchFamily="34" charset="0"/>
                        </a:rPr>
                        <a:t>Phase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rtl="0">
                        <a:spcBef>
                          <a:spcPts val="0"/>
                        </a:spcBef>
                        <a:spcAft>
                          <a:spcPts val="300"/>
                        </a:spcAft>
                        <a:tabLst>
                          <a:tab pos="360045" algn="l"/>
                        </a:tabLst>
                      </a:pPr>
                      <a:r>
                        <a:rPr lang="fr" sz="1600" b="1" i="0" u="none" baseline="0">
                          <a:solidFill>
                            <a:srgbClr val="000000"/>
                          </a:solidFill>
                          <a:effectLst/>
                          <a:latin typeface="Arial" panose="020B0604020202020204" pitchFamily="34" charset="0"/>
                          <a:ea typeface="SimSun" panose="02010600030101010101" pitchFamily="2" charset="-122"/>
                          <a:cs typeface="Arial" panose="020B0604020202020204" pitchFamily="34" charset="0"/>
                        </a:rPr>
                        <a:t>Réponse</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rtl="0">
                        <a:spcBef>
                          <a:spcPts val="0"/>
                        </a:spcBef>
                        <a:spcAft>
                          <a:spcPts val="300"/>
                        </a:spcAft>
                        <a:tabLst>
                          <a:tab pos="360045" algn="l"/>
                        </a:tabLst>
                      </a:pPr>
                      <a:r>
                        <a:rPr lang="fr" sz="1600" b="1" i="0" u="none" baseline="0">
                          <a:solidFill>
                            <a:srgbClr val="000000"/>
                          </a:solidFill>
                          <a:effectLst/>
                          <a:latin typeface="Arial" panose="020B0604020202020204" pitchFamily="34" charset="0"/>
                          <a:ea typeface="SimSun" panose="02010600030101010101" pitchFamily="2" charset="-122"/>
                          <a:cs typeface="Arial" panose="020B0604020202020204" pitchFamily="34" charset="0"/>
                        </a:rPr>
                        <a:t>Relèvement</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just" rtl="0">
                        <a:spcBef>
                          <a:spcPts val="0"/>
                        </a:spcBef>
                        <a:spcAft>
                          <a:spcPts val="300"/>
                        </a:spcAft>
                        <a:tabLst>
                          <a:tab pos="360045" algn="l"/>
                        </a:tabLst>
                      </a:pPr>
                      <a:r>
                        <a:rPr lang="fr" sz="1600" b="1" i="0" u="none" baseline="0">
                          <a:solidFill>
                            <a:srgbClr val="000000"/>
                          </a:solidFill>
                          <a:effectLst/>
                          <a:latin typeface="Arial" panose="020B0604020202020204" pitchFamily="34" charset="0"/>
                          <a:ea typeface="SimSun" panose="02010600030101010101" pitchFamily="2" charset="-122"/>
                          <a:cs typeface="Arial" panose="020B0604020202020204" pitchFamily="34" charset="0"/>
                        </a:rPr>
                        <a:t>Préparation</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636065919"/>
                  </a:ext>
                </a:extLst>
              </a:tr>
              <a:tr h="590530">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Menaces sur la poursuite de l'adoption</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493837"/>
                  </a:ext>
                </a:extLst>
              </a:tr>
              <a:tr h="527879">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Menaces sur la poursuite de la transmission</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6183686"/>
                  </a:ext>
                </a:extLst>
              </a:tr>
              <a:tr h="527879">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Menaces sur l'accès aux ressources</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4227723"/>
                  </a:ext>
                </a:extLst>
              </a:tr>
              <a:tr h="263939">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Viabilité des autres PCI</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7934861"/>
                  </a:ext>
                </a:extLst>
              </a:tr>
              <a:tr h="527879">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Mesures de sauvegarde ou autres en place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8681317"/>
                  </a:ext>
                </a:extLst>
              </a:tr>
              <a:tr h="527879">
                <a:tc>
                  <a:txBody>
                    <a:bodyPr/>
                    <a:lstStyle/>
                    <a:p>
                      <a:pPr marL="0" marR="0" algn="l"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Mesures de sauvegarde ou autres mesures nécessaires</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0">
                        <a:spcBef>
                          <a:spcPts val="0"/>
                        </a:spcBef>
                        <a:spcAft>
                          <a:spcPts val="300"/>
                        </a:spcAft>
                        <a:tabLst>
                          <a:tab pos="360045" algn="l"/>
                        </a:tabLst>
                      </a:pPr>
                      <a:r>
                        <a:rPr lang="fr" sz="1600" b="0" i="0" u="none" baseline="0">
                          <a:effectLst/>
                          <a:latin typeface="Arial" panose="020B0604020202020204" pitchFamily="34" charset="0"/>
                          <a:ea typeface="SimSun" panose="02010600030101010101" pitchFamily="2" charset="-122"/>
                          <a:cs typeface="Arial" panose="020B0604020202020204" pitchFamily="34" charset="0"/>
                        </a:rPr>
                        <a:t>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200" marR="672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092688"/>
                  </a:ext>
                </a:extLst>
              </a:tr>
            </a:tbl>
          </a:graphicData>
        </a:graphic>
      </p:graphicFrame>
    </p:spTree>
    <p:extLst>
      <p:ext uri="{BB962C8B-B14F-4D97-AF65-F5344CB8AC3E}">
        <p14:creationId xmlns:p14="http://schemas.microsoft.com/office/powerpoint/2010/main" val="3590417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8266544" cy="861774"/>
          </a:xfrm>
        </p:spPr>
        <p:txBody>
          <a:bodyPr/>
          <a:lstStyle/>
          <a:p>
            <a:pPr algn="l" rtl="0" eaLnBrk="1" hangingPunct="1"/>
            <a:r>
              <a:rPr lang="fr" sz="2800" b="1" i="0" u="none" baseline="0" dirty="0"/>
              <a:t>Exercice 2b : Rôle du PCI dans l'atténuation ou la réduction des risques de catastrophes</a:t>
            </a:r>
            <a:endParaRPr lang="fr" altLang="es-ES_tradnl" sz="2800" dirty="0"/>
          </a:p>
        </p:txBody>
      </p:sp>
      <p:sp>
        <p:nvSpPr>
          <p:cNvPr id="8195" name="Espace réservé du texte 2"/>
          <p:cNvSpPr>
            <a:spLocks noGrp="1"/>
          </p:cNvSpPr>
          <p:nvPr>
            <p:ph type="body" idx="1"/>
          </p:nvPr>
        </p:nvSpPr>
        <p:spPr>
          <a:xfrm>
            <a:off x="3121892" y="1556375"/>
            <a:ext cx="8118762" cy="1708160"/>
          </a:xfrm>
        </p:spPr>
        <p:txBody>
          <a:bodyPr/>
          <a:lstStyle/>
          <a:p>
            <a:pPr algn="l" rtl="0" eaLnBrk="1" hangingPunct="1">
              <a:defRPr/>
            </a:pPr>
            <a:r>
              <a:rPr lang="fr" sz="1800" b="0" i="0" u="none" baseline="0" dirty="0"/>
              <a:t>Notez tout exemple de rôle de votre élément du PCI (ou de tout autre PCI connexe) à l'une des trois phases du cycle de la catastrophe : </a:t>
            </a:r>
          </a:p>
          <a:p>
            <a:pPr marL="457200" indent="-457200" algn="l" rtl="0" eaLnBrk="1" hangingPunct="1">
              <a:buAutoNum type="arabicParenR"/>
              <a:defRPr/>
            </a:pPr>
            <a:r>
              <a:rPr lang="fr" sz="1800" b="0" i="0" u="none" baseline="0" dirty="0"/>
              <a:t>Le PCI utilisé pour </a:t>
            </a:r>
            <a:r>
              <a:rPr lang="fr" sz="1800" b="1" i="0" u="none" baseline="0" dirty="0"/>
              <a:t>se préparer à</a:t>
            </a:r>
            <a:r>
              <a:rPr lang="fr" sz="1800" b="0" i="0" u="none" baseline="0" dirty="0"/>
              <a:t> une catastrophe </a:t>
            </a:r>
          </a:p>
          <a:p>
            <a:pPr marL="457200" indent="-457200" algn="l" rtl="0" eaLnBrk="1" hangingPunct="1">
              <a:buAutoNum type="arabicParenR"/>
              <a:defRPr/>
            </a:pPr>
            <a:r>
              <a:rPr lang="fr" sz="1800" b="0" i="0" u="none" baseline="0" dirty="0"/>
              <a:t>Le PCI utilisé dans la phase de </a:t>
            </a:r>
            <a:r>
              <a:rPr lang="fr" sz="1800" b="1" i="0" u="none" baseline="0" dirty="0"/>
              <a:t>réaction à </a:t>
            </a:r>
            <a:r>
              <a:rPr lang="fr" sz="1800" b="0" i="0" u="none" baseline="0" dirty="0"/>
              <a:t>une catastrophe </a:t>
            </a:r>
          </a:p>
          <a:p>
            <a:pPr marL="457200" indent="-457200" algn="l" rtl="0" eaLnBrk="1" hangingPunct="1">
              <a:buAutoNum type="arabicParenR"/>
              <a:defRPr/>
            </a:pPr>
            <a:r>
              <a:rPr lang="fr" sz="1800" b="0" i="0" u="none" baseline="0" dirty="0"/>
              <a:t>Le PCI utilisé pour </a:t>
            </a:r>
            <a:r>
              <a:rPr lang="fr" sz="1800" b="1" i="0" u="none" baseline="0" dirty="0"/>
              <a:t>se relever </a:t>
            </a:r>
            <a:r>
              <a:rPr lang="fr" sz="1800" b="0" i="0" u="none" baseline="0" dirty="0"/>
              <a:t>d'une catastrophe</a:t>
            </a:r>
          </a:p>
        </p:txBody>
      </p:sp>
      <p:graphicFrame>
        <p:nvGraphicFramePr>
          <p:cNvPr id="5" name="Table 4">
            <a:extLst>
              <a:ext uri="{FF2B5EF4-FFF2-40B4-BE49-F238E27FC236}">
                <a16:creationId xmlns:a16="http://schemas.microsoft.com/office/drawing/2014/main" id="{48462184-3E2E-01C3-DA9D-01FC010C2906}"/>
              </a:ext>
            </a:extLst>
          </p:cNvPr>
          <p:cNvGraphicFramePr>
            <a:graphicFrameLocks noGrp="1"/>
          </p:cNvGraphicFramePr>
          <p:nvPr>
            <p:extLst>
              <p:ext uri="{D42A27DB-BD31-4B8C-83A1-F6EECF244321}">
                <p14:modId xmlns:p14="http://schemas.microsoft.com/office/powerpoint/2010/main" val="2892850088"/>
              </p:ext>
            </p:extLst>
          </p:nvPr>
        </p:nvGraphicFramePr>
        <p:xfrm>
          <a:off x="2922104" y="3727173"/>
          <a:ext cx="8761898" cy="2574236"/>
        </p:xfrm>
        <a:graphic>
          <a:graphicData uri="http://schemas.openxmlformats.org/drawingml/2006/table">
            <a:tbl>
              <a:tblPr firstRow="1" firstCol="1" bandRow="1"/>
              <a:tblGrid>
                <a:gridCol w="1714132">
                  <a:extLst>
                    <a:ext uri="{9D8B030D-6E8A-4147-A177-3AD203B41FA5}">
                      <a16:colId xmlns:a16="http://schemas.microsoft.com/office/drawing/2014/main" val="1063455220"/>
                    </a:ext>
                  </a:extLst>
                </a:gridCol>
                <a:gridCol w="2349043">
                  <a:extLst>
                    <a:ext uri="{9D8B030D-6E8A-4147-A177-3AD203B41FA5}">
                      <a16:colId xmlns:a16="http://schemas.microsoft.com/office/drawing/2014/main" val="2410255107"/>
                    </a:ext>
                  </a:extLst>
                </a:gridCol>
                <a:gridCol w="2349043">
                  <a:extLst>
                    <a:ext uri="{9D8B030D-6E8A-4147-A177-3AD203B41FA5}">
                      <a16:colId xmlns:a16="http://schemas.microsoft.com/office/drawing/2014/main" val="1385340017"/>
                    </a:ext>
                  </a:extLst>
                </a:gridCol>
                <a:gridCol w="2349680">
                  <a:extLst>
                    <a:ext uri="{9D8B030D-6E8A-4147-A177-3AD203B41FA5}">
                      <a16:colId xmlns:a16="http://schemas.microsoft.com/office/drawing/2014/main" val="1728116853"/>
                    </a:ext>
                  </a:extLst>
                </a:gridCol>
              </a:tblGrid>
              <a:tr h="643559">
                <a:tc>
                  <a:txBody>
                    <a:bodyPr/>
                    <a:lstStyle/>
                    <a:p>
                      <a:pPr marL="0" marR="0" algn="l" rtl="0">
                        <a:spcBef>
                          <a:spcPts val="0"/>
                        </a:spcBef>
                        <a:spcAft>
                          <a:spcPts val="300"/>
                        </a:spcAft>
                      </a:pPr>
                      <a:r>
                        <a:rPr lang="fr" sz="1600" b="1" i="0" u="none" baseline="0">
                          <a:solidFill>
                            <a:srgbClr val="000000"/>
                          </a:solidFill>
                          <a:effectLst/>
                          <a:latin typeface="Arial" panose="020B0604020202020204" pitchFamily="34" charset="0"/>
                          <a:ea typeface="MS Mincho" panose="02020609040205080304" pitchFamily="49" charset="-128"/>
                          <a:cs typeface="Arial" panose="020B0604020202020204" pitchFamily="34" charset="0"/>
                        </a:rPr>
                        <a:t>Nom de l'élément</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l" rtl="0">
                        <a:spcBef>
                          <a:spcPts val="0"/>
                        </a:spcBef>
                        <a:spcAft>
                          <a:spcPts val="300"/>
                        </a:spcAft>
                      </a:pPr>
                      <a:r>
                        <a:rPr lang="fr" sz="1600" b="1" i="0" u="none" baseline="0">
                          <a:solidFill>
                            <a:srgbClr val="000000"/>
                          </a:solidFill>
                          <a:effectLst/>
                          <a:latin typeface="Arial" panose="020B0604020202020204" pitchFamily="34" charset="0"/>
                          <a:ea typeface="MS Mincho" panose="02020609040205080304" pitchFamily="49" charset="-128"/>
                          <a:cs typeface="Arial" panose="020B0604020202020204" pitchFamily="34" charset="0"/>
                        </a:rPr>
                        <a:t>Préparation</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l" rtl="0">
                        <a:spcBef>
                          <a:spcPts val="0"/>
                        </a:spcBef>
                        <a:spcAft>
                          <a:spcPts val="300"/>
                        </a:spcAft>
                      </a:pPr>
                      <a:r>
                        <a:rPr lang="fr" sz="1600" b="1" i="0" u="none" baseline="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Réaction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l" rtl="0">
                        <a:spcBef>
                          <a:spcPts val="0"/>
                        </a:spcBef>
                        <a:spcAft>
                          <a:spcPts val="300"/>
                        </a:spcAft>
                      </a:pPr>
                      <a:r>
                        <a:rPr lang="fr" sz="1600" b="1" i="0" u="none" baseline="0" dirty="0">
                          <a:solidFill>
                            <a:srgbClr val="000000"/>
                          </a:solidFill>
                          <a:effectLst/>
                          <a:latin typeface="Arial" panose="020B0604020202020204" pitchFamily="34" charset="0"/>
                          <a:ea typeface="MS Mincho" panose="02020609040205080304" pitchFamily="49" charset="-128"/>
                          <a:cs typeface="Arial" panose="020B0604020202020204" pitchFamily="34" charset="0"/>
                        </a:rPr>
                        <a:t>Redressement</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398893702"/>
                  </a:ext>
                </a:extLst>
              </a:tr>
              <a:tr h="643559">
                <a:tc>
                  <a:txBody>
                    <a:bodyPr/>
                    <a:lstStyle/>
                    <a:p>
                      <a:pPr marL="0" marR="0" algn="l" rtl="0">
                        <a:spcBef>
                          <a:spcPts val="0"/>
                        </a:spcBef>
                        <a:spcAft>
                          <a:spcPts val="300"/>
                        </a:spcAft>
                      </a:pPr>
                      <a:r>
                        <a:rPr lang="fr" sz="1600" b="0" i="0" u="none" baseline="0" dirty="0">
                          <a:effectLst/>
                          <a:latin typeface="Arial" panose="020B0604020202020204" pitchFamily="34" charset="0"/>
                          <a:ea typeface="MS Mincho" panose="02020609040205080304" pitchFamily="49" charset="-128"/>
                          <a:cs typeface="Arial" panose="020B0604020202020204" pitchFamily="34" charset="0"/>
                        </a:rPr>
                        <a:t>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208323"/>
                  </a:ext>
                </a:extLst>
              </a:tr>
              <a:tr h="643559">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32692181"/>
                  </a:ext>
                </a:extLst>
              </a:tr>
              <a:tr h="643559">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a:effectLst/>
                          <a:latin typeface="Arial" panose="020B0604020202020204" pitchFamily="34" charset="0"/>
                          <a:ea typeface="MS Mincho" panose="02020609040205080304" pitchFamily="49" charset="-128"/>
                          <a:cs typeface="Arial" panose="020B0604020202020204" pitchFamily="34" charset="0"/>
                        </a:rPr>
                        <a:t> </a:t>
                      </a:r>
                      <a:endParaRPr lang="fr"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rtl="0">
                        <a:spcBef>
                          <a:spcPts val="0"/>
                        </a:spcBef>
                        <a:spcAft>
                          <a:spcPts val="300"/>
                        </a:spcAft>
                      </a:pPr>
                      <a:r>
                        <a:rPr lang="fr" sz="1600" b="0" i="0" u="none" baseline="0" dirty="0">
                          <a:effectLst/>
                          <a:latin typeface="Arial" panose="020B0604020202020204" pitchFamily="34" charset="0"/>
                          <a:ea typeface="MS Mincho" panose="02020609040205080304" pitchFamily="49" charset="-128"/>
                          <a:cs typeface="Arial" panose="020B0604020202020204" pitchFamily="34" charset="0"/>
                        </a:rPr>
                        <a:t> </a:t>
                      </a:r>
                      <a:endParaRPr lang="fr"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7894" marR="678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7797569"/>
                  </a:ext>
                </a:extLst>
              </a:tr>
            </a:tbl>
          </a:graphicData>
        </a:graphic>
      </p:graphicFrame>
    </p:spTree>
    <p:extLst>
      <p:ext uri="{BB962C8B-B14F-4D97-AF65-F5344CB8AC3E}">
        <p14:creationId xmlns:p14="http://schemas.microsoft.com/office/powerpoint/2010/main" val="920151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38764" y="417514"/>
            <a:ext cx="7248237" cy="554037"/>
          </a:xfrm>
        </p:spPr>
        <p:txBody>
          <a:bodyPr/>
          <a:lstStyle/>
          <a:p>
            <a:pPr algn="l" rtl="0" eaLnBrk="1" hangingPunct="1"/>
            <a:r>
              <a:rPr lang="fr" sz="3600" b="1" i="0" u="none" baseline="0"/>
              <a:t>Auto-test</a:t>
            </a:r>
            <a:endParaRPr lang="fr" altLang="es-ES_tradnl" sz="3600" dirty="0"/>
          </a:p>
        </p:txBody>
      </p:sp>
      <p:sp>
        <p:nvSpPr>
          <p:cNvPr id="24580" name="TextBox 5"/>
          <p:cNvSpPr txBox="1">
            <a:spLocks noChangeArrowheads="1"/>
          </p:cNvSpPr>
          <p:nvPr/>
        </p:nvSpPr>
        <p:spPr bwMode="auto">
          <a:xfrm>
            <a:off x="3038764" y="1209964"/>
            <a:ext cx="7693891"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nSpc>
                <a:spcPct val="90000"/>
              </a:lnSpc>
              <a:spcBef>
                <a:spcPts val="1200"/>
              </a:spcBef>
              <a:buClr>
                <a:schemeClr val="tx1"/>
              </a:buClr>
              <a:buFont typeface="Arial" panose="020B0604020202020204" pitchFamily="34" charset="0"/>
              <a:buChar char="•"/>
              <a:defRPr sz="2800" b="1">
                <a:solidFill>
                  <a:srgbClr val="07DEDB"/>
                </a:solidFill>
                <a:latin typeface="Arial" panose="020B0604020202020204" pitchFamily="34" charset="0"/>
              </a:defRPr>
            </a:lvl1pPr>
            <a:lvl2pPr marL="742950" indent="-285750">
              <a:spcBef>
                <a:spcPts val="1200"/>
              </a:spcBef>
              <a:buFont typeface="Arial" panose="020B0604020202020204" pitchFamily="34" charset="0"/>
              <a:buChar char="•"/>
              <a:defRPr sz="2800">
                <a:solidFill>
                  <a:schemeClr val="tx1"/>
                </a:solidFill>
                <a:latin typeface="Arial" panose="020B0604020202020204" pitchFamily="34" charset="0"/>
              </a:defRPr>
            </a:lvl2pPr>
            <a:lvl3pPr marL="1143000" indent="-228600">
              <a:spcBef>
                <a:spcPts val="1200"/>
              </a:spcBef>
              <a:defRPr sz="2800">
                <a:solidFill>
                  <a:schemeClr val="tx1"/>
                </a:solidFill>
                <a:latin typeface="Arial" panose="020B0604020202020204" pitchFamily="34" charset="0"/>
              </a:defRPr>
            </a:lvl3pPr>
            <a:lvl4pPr marL="1600200" indent="-228600">
              <a:spcBef>
                <a:spcPts val="600"/>
              </a:spcBef>
              <a:buClr>
                <a:schemeClr val="accent1"/>
              </a:buClr>
              <a:buFont typeface="Arial" panose="020B0604020202020204" pitchFamily="34" charset="0"/>
              <a:buChar char="•"/>
              <a:defRPr sz="2400">
                <a:solidFill>
                  <a:schemeClr val="tx1"/>
                </a:solidFill>
                <a:latin typeface="Arial" panose="020B0604020202020204" pitchFamily="34" charset="0"/>
              </a:defRPr>
            </a:lvl4pPr>
            <a:lvl5pPr marL="2057400" indent="-228600">
              <a:spcBef>
                <a:spcPts val="600"/>
              </a:spcBef>
              <a:defRPr sz="2000">
                <a:solidFill>
                  <a:srgbClr val="07DEDB"/>
                </a:solidFill>
                <a:latin typeface="Arial" panose="020B0604020202020204" pitchFamily="34" charset="0"/>
              </a:defRPr>
            </a:lvl5pPr>
            <a:lvl6pPr marL="2514600" indent="-228600" defTabSz="457200" eaLnBrk="0" fontAlgn="base" hangingPunct="0">
              <a:spcBef>
                <a:spcPts val="600"/>
              </a:spcBef>
              <a:spcAft>
                <a:spcPct val="0"/>
              </a:spcAft>
              <a:defRPr sz="2000">
                <a:solidFill>
                  <a:srgbClr val="07DEDB"/>
                </a:solidFill>
                <a:latin typeface="Arial" panose="020B0604020202020204" pitchFamily="34" charset="0"/>
              </a:defRPr>
            </a:lvl6pPr>
            <a:lvl7pPr marL="2971800" indent="-228600" defTabSz="457200" eaLnBrk="0" fontAlgn="base" hangingPunct="0">
              <a:spcBef>
                <a:spcPts val="600"/>
              </a:spcBef>
              <a:spcAft>
                <a:spcPct val="0"/>
              </a:spcAft>
              <a:defRPr sz="2000">
                <a:solidFill>
                  <a:srgbClr val="07DEDB"/>
                </a:solidFill>
                <a:latin typeface="Arial" panose="020B0604020202020204" pitchFamily="34" charset="0"/>
              </a:defRPr>
            </a:lvl7pPr>
            <a:lvl8pPr marL="3429000" indent="-228600" defTabSz="457200" eaLnBrk="0" fontAlgn="base" hangingPunct="0">
              <a:spcBef>
                <a:spcPts val="600"/>
              </a:spcBef>
              <a:spcAft>
                <a:spcPct val="0"/>
              </a:spcAft>
              <a:defRPr sz="2000">
                <a:solidFill>
                  <a:srgbClr val="07DEDB"/>
                </a:solidFill>
                <a:latin typeface="Arial" panose="020B0604020202020204" pitchFamily="34" charset="0"/>
              </a:defRPr>
            </a:lvl8pPr>
            <a:lvl9pPr marL="3886200" indent="-228600" defTabSz="457200" eaLnBrk="0" fontAlgn="base" hangingPunct="0">
              <a:spcBef>
                <a:spcPts val="600"/>
              </a:spcBef>
              <a:spcAft>
                <a:spcPct val="0"/>
              </a:spcAft>
              <a:defRPr sz="2000">
                <a:solidFill>
                  <a:srgbClr val="07DEDB"/>
                </a:solidFill>
                <a:latin typeface="Arial" panose="020B0604020202020204" pitchFamily="34" charset="0"/>
              </a:defRPr>
            </a:lvl9pPr>
          </a:lstStyle>
          <a:p>
            <a:pPr algn="l" defTabSz="457200" rtl="0" fontAlgn="base">
              <a:lnSpc>
                <a:spcPct val="100000"/>
              </a:lnSpc>
              <a:spcBef>
                <a:spcPct val="0"/>
              </a:spcBef>
              <a:spcAft>
                <a:spcPct val="0"/>
              </a:spcAft>
              <a:buClrTx/>
              <a:buNone/>
            </a:pPr>
            <a:r>
              <a:rPr lang="fr" sz="2000" b="0" i="0" u="none" baseline="0">
                <a:solidFill>
                  <a:prstClr val="black"/>
                </a:solidFill>
              </a:rPr>
              <a:t>Testez-vous - maintenant ou plus tard !</a:t>
            </a:r>
          </a:p>
          <a:p>
            <a:pPr algn="l" defTabSz="457200" rtl="0" fontAlgn="base">
              <a:lnSpc>
                <a:spcPct val="100000"/>
              </a:lnSpc>
              <a:spcBef>
                <a:spcPct val="0"/>
              </a:spcBef>
              <a:spcAft>
                <a:spcPct val="0"/>
              </a:spcAft>
              <a:buClrTx/>
              <a:buNone/>
            </a:pPr>
            <a:endParaRPr lang="fr" altLang="es-ES_tradnl" sz="2000" b="0" dirty="0">
              <a:solidFill>
                <a:prstClr val="black"/>
              </a:solidFill>
            </a:endParaRP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Quelle est la différence entre un risque naturel et une catastrophe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Quelles sont les raisons pour lesquelles les impacts sur le PCI ont été difficiles à appréhender dans les évaluations des besoins post-catastrophe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Quelle est la différence entre la gestion des risques de catastrophe et la réduction des risques de catastrophe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Quelles sont les différentes phases d'un cycle de catastrophe et pourquoi sont-elles différentes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Comment les </a:t>
            </a:r>
            <a:r>
              <a:rPr lang="fr" sz="1800" b="0" i="1" u="none" baseline="0">
                <a:solidFill>
                  <a:prstClr val="black"/>
                </a:solidFill>
              </a:rPr>
              <a:t>principes opérationnels </a:t>
            </a:r>
            <a:r>
              <a:rPr lang="fr" sz="1800" b="0" i="0" u="none" baseline="0">
                <a:solidFill>
                  <a:prstClr val="black"/>
                </a:solidFill>
              </a:rPr>
              <a:t>guident-ils les mesures pratiques à chaque phase du cycle de catastrophe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Existe-t-il une aide financière ou technique d'urgence pour soutenir la sauvegarde du PCI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Comment les différentes modalités de transmission et de sauvegarde du PCI sont-elles réunies et articulées ?</a:t>
            </a:r>
          </a:p>
          <a:p>
            <a:pPr marL="342900" indent="-342900" algn="l" defTabSz="457200" rtl="0" fontAlgn="base">
              <a:lnSpc>
                <a:spcPct val="100000"/>
              </a:lnSpc>
              <a:spcBef>
                <a:spcPct val="0"/>
              </a:spcBef>
              <a:spcAft>
                <a:spcPct val="0"/>
              </a:spcAft>
              <a:buClrTx/>
              <a:buFont typeface="Wingdings" panose="05000000000000000000" pitchFamily="2" charset="2"/>
              <a:buChar char="Ø"/>
            </a:pPr>
            <a:r>
              <a:rPr lang="fr" sz="1800" b="0" i="0" u="none" baseline="0">
                <a:solidFill>
                  <a:prstClr val="black"/>
                </a:solidFill>
              </a:rPr>
              <a:t>Pouvez-vous citer des questions cruciales pour l'inventaire et la sauvegarde du PCI dans le contexte des catastrophes qui n'ont pas été abordées dans les Unités 63 et 64 ?</a:t>
            </a:r>
          </a:p>
          <a:p>
            <a:pPr algn="l" defTabSz="457200" rtl="0" fontAlgn="base">
              <a:lnSpc>
                <a:spcPct val="100000"/>
              </a:lnSpc>
              <a:spcBef>
                <a:spcPct val="0"/>
              </a:spcBef>
              <a:spcAft>
                <a:spcPct val="0"/>
              </a:spcAft>
              <a:buClrTx/>
              <a:buNone/>
            </a:pPr>
            <a:endParaRPr lang="fr" altLang="es-ES_tradnl" sz="2000" b="0" dirty="0">
              <a:solidFill>
                <a:prstClr val="black"/>
              </a:solidFill>
            </a:endParaRPr>
          </a:p>
        </p:txBody>
      </p:sp>
    </p:spTree>
    <p:extLst>
      <p:ext uri="{BB962C8B-B14F-4D97-AF65-F5344CB8AC3E}">
        <p14:creationId xmlns:p14="http://schemas.microsoft.com/office/powerpoint/2010/main" val="2066601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1"/>
          <p:cNvPicPr>
            <a:picLocks noChangeAspect="1"/>
          </p:cNvPicPr>
          <p:nvPr/>
        </p:nvPicPr>
        <p:blipFill>
          <a:blip r:embed="rId2">
            <a:extLst>
              <a:ext uri="{28A0092B-C50C-407E-A947-70E740481C1C}">
                <a14:useLocalDpi xmlns:a14="http://schemas.microsoft.com/office/drawing/2010/main" val="0"/>
              </a:ext>
            </a:extLst>
          </a:blip>
          <a:srcRect/>
          <a:stretch/>
        </p:blipFill>
        <p:spPr bwMode="auto">
          <a:xfrm>
            <a:off x="3413702" y="1190877"/>
            <a:ext cx="6700116" cy="4971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7948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238999" cy="554038"/>
          </a:xfrm>
        </p:spPr>
        <p:txBody>
          <a:bodyPr/>
          <a:lstStyle/>
          <a:p>
            <a:pPr algn="l" rtl="0" eaLnBrk="1" hangingPunct="1"/>
            <a:r>
              <a:rPr lang="fr" sz="3600" b="1" i="0" u="none" baseline="0" dirty="0"/>
              <a:t>Dans cette présentation...</a:t>
            </a:r>
            <a:endParaRPr lang="fr" altLang="es-ES_tradnl" sz="3600" dirty="0"/>
          </a:p>
        </p:txBody>
      </p:sp>
      <p:sp>
        <p:nvSpPr>
          <p:cNvPr id="8195" name="Espace réservé du texte 2"/>
          <p:cNvSpPr>
            <a:spLocks noGrp="1"/>
          </p:cNvSpPr>
          <p:nvPr>
            <p:ph type="body" idx="1"/>
          </p:nvPr>
        </p:nvSpPr>
        <p:spPr>
          <a:xfrm>
            <a:off x="3048001" y="967162"/>
            <a:ext cx="8478981" cy="6309420"/>
          </a:xfrm>
        </p:spPr>
        <p:txBody>
          <a:bodyPr/>
          <a:lstStyle/>
          <a:p>
            <a:pPr>
              <a:lnSpc>
                <a:spcPct val="100000"/>
              </a:lnSpc>
              <a:defRPr/>
            </a:pPr>
            <a:r>
              <a:rPr lang="fr" sz="2000" b="1" i="0" u="none" baseline="0" dirty="0"/>
              <a:t>Objectif </a:t>
            </a:r>
            <a:r>
              <a:rPr lang="fr" sz="2000" b="0" i="0" u="none" baseline="0" dirty="0"/>
              <a:t>: </a:t>
            </a:r>
            <a:r>
              <a:rPr lang="fr" sz="2000" dirty="0"/>
              <a:t>Apprendre à appliquer une approche </a:t>
            </a:r>
            <a:r>
              <a:rPr lang="fr-FR" sz="2000" dirty="0"/>
              <a:t>de l'inventaire et de la sauvegarde du patrimoine culturel immatériel axée sur la communauté dans le contexte des catastrophes.</a:t>
            </a:r>
            <a:r>
              <a:rPr lang="fr" sz="2000" dirty="0"/>
              <a:t> </a:t>
            </a:r>
          </a:p>
          <a:p>
            <a:pPr lvl="1" algn="l" rtl="0">
              <a:defRPr/>
            </a:pPr>
            <a:r>
              <a:rPr lang="fr" b="0" i="0" u="none" baseline="0" dirty="0">
                <a:solidFill>
                  <a:schemeClr val="tx1"/>
                </a:solidFill>
              </a:rPr>
              <a:t>S'appuyant sur les connaissances acquises dans l'Unité 63, cette unité fournit des cadres, des outils et des exercices pour intégrer la sensibilisation aux catastrophes dans les inventaires et la sauvegarde du PCI.</a:t>
            </a:r>
          </a:p>
          <a:p>
            <a:pPr algn="l" rtl="0">
              <a:lnSpc>
                <a:spcPct val="100000"/>
              </a:lnSpc>
              <a:defRPr/>
            </a:pPr>
            <a:r>
              <a:rPr lang="fr" sz="2000" b="1" i="0" u="none" baseline="0" dirty="0"/>
              <a:t>Portée </a:t>
            </a:r>
            <a:r>
              <a:rPr lang="fr" sz="2000" b="0" i="0" u="none" baseline="0" dirty="0"/>
              <a:t>:</a:t>
            </a:r>
          </a:p>
          <a:p>
            <a:pPr marL="342900" indent="-342900" algn="l" rtl="0">
              <a:lnSpc>
                <a:spcPct val="100000"/>
              </a:lnSpc>
              <a:buFont typeface="Arial" panose="020B0604020202020204" pitchFamily="34" charset="0"/>
              <a:buChar char="•"/>
              <a:defRPr/>
            </a:pPr>
            <a:r>
              <a:rPr lang="fr" sz="2000" b="0" i="0" u="none" baseline="0" dirty="0"/>
              <a:t>Bref rappel de l'atelier précédent (Unité 063)</a:t>
            </a:r>
          </a:p>
          <a:p>
            <a:pPr marL="342900" indent="-342900" algn="l" rtl="0">
              <a:lnSpc>
                <a:spcPct val="100000"/>
              </a:lnSpc>
              <a:buFont typeface="Arial" panose="020B0604020202020204" pitchFamily="34" charset="0"/>
              <a:buChar char="•"/>
              <a:defRPr/>
            </a:pPr>
            <a:r>
              <a:rPr lang="fr" sz="2000" b="0" i="0" u="none" baseline="0" dirty="0"/>
              <a:t>Identification du PCI en cas de catastrophes - étude de cas du PCI et d'une la catastrophe, et cadre d'analyse</a:t>
            </a:r>
          </a:p>
          <a:p>
            <a:pPr marL="342900" indent="-342900" algn="l" rtl="0">
              <a:lnSpc>
                <a:spcPct val="100000"/>
              </a:lnSpc>
              <a:buFont typeface="Arial" panose="020B0604020202020204" pitchFamily="34" charset="0"/>
              <a:buChar char="•"/>
              <a:defRPr/>
            </a:pPr>
            <a:r>
              <a:rPr lang="fr" sz="2000" b="0" i="0" u="none" baseline="0" dirty="0"/>
              <a:t>Exercices - intégration de la sensibilisation aux catastrophes dans les inventaires avec la participation des communautés, et inventaires du PCI pour la réduction des risques de catastrophes</a:t>
            </a:r>
          </a:p>
          <a:p>
            <a:pPr marL="342900" indent="-342900" algn="l" rtl="0">
              <a:lnSpc>
                <a:spcPct val="100000"/>
              </a:lnSpc>
              <a:buFont typeface="Arial" panose="020B0604020202020204" pitchFamily="34" charset="0"/>
              <a:buChar char="•"/>
              <a:defRPr/>
            </a:pPr>
            <a:r>
              <a:rPr lang="fr" sz="2000" b="0" i="0" u="none" baseline="0" dirty="0"/>
              <a:t>Préparation à l'exercice en groupe</a:t>
            </a:r>
          </a:p>
          <a:p>
            <a:pPr marL="342900" indent="-342900" algn="l" rtl="0">
              <a:lnSpc>
                <a:spcPct val="100000"/>
              </a:lnSpc>
              <a:buFont typeface="Arial" panose="020B0604020202020204" pitchFamily="34" charset="0"/>
              <a:buChar char="•"/>
              <a:defRPr/>
            </a:pPr>
            <a:r>
              <a:rPr lang="fr" sz="2000" b="0" i="0" u="none" baseline="0" dirty="0"/>
              <a:t>Autorisations culturelles et FPIC</a:t>
            </a:r>
          </a:p>
          <a:p>
            <a:pPr algn="l" rtl="0" eaLnBrk="1" hangingPunct="1">
              <a:defRPr/>
            </a:pPr>
            <a:endParaRPr lang="fr" altLang="es-ES_tradnl" dirty="0"/>
          </a:p>
        </p:txBody>
      </p:sp>
    </p:spTree>
    <p:extLst>
      <p:ext uri="{BB962C8B-B14F-4D97-AF65-F5344CB8AC3E}">
        <p14:creationId xmlns:p14="http://schemas.microsoft.com/office/powerpoint/2010/main" val="2047569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2724727" y="370380"/>
            <a:ext cx="8950037" cy="984885"/>
          </a:xfrm>
        </p:spPr>
        <p:txBody>
          <a:bodyPr/>
          <a:lstStyle/>
          <a:p>
            <a:pPr algn="l" rtl="0" eaLnBrk="1" hangingPunct="1"/>
            <a:r>
              <a:rPr lang="fr" b="1" i="0" u="none" baseline="0" dirty="0"/>
              <a:t>Principaux enseignements des principes et modalités opérationnels</a:t>
            </a:r>
            <a:endParaRPr lang="fr" altLang="es-ES_tradnl" dirty="0"/>
          </a:p>
        </p:txBody>
      </p:sp>
      <p:sp>
        <p:nvSpPr>
          <p:cNvPr id="9219" name="Espace réservé du contenu 2"/>
          <p:cNvSpPr>
            <a:spLocks noGrp="1"/>
          </p:cNvSpPr>
          <p:nvPr>
            <p:ph idx="1"/>
          </p:nvPr>
        </p:nvSpPr>
        <p:spPr>
          <a:xfrm>
            <a:off x="2724727" y="1736802"/>
            <a:ext cx="8950037" cy="4616648"/>
          </a:xfrm>
        </p:spPr>
        <p:txBody>
          <a:bodyPr/>
          <a:lstStyle/>
          <a:p>
            <a:pPr marL="342900" lvl="0" indent="-342900" algn="l" rtl="0">
              <a:lnSpc>
                <a:spcPct val="100000"/>
              </a:lnSpc>
              <a:spcBef>
                <a:spcPts val="0"/>
              </a:spcBef>
              <a:spcAft>
                <a:spcPts val="0"/>
              </a:spcAft>
              <a:buFont typeface="+mj-lt"/>
              <a:buAutoNum type="arabicPeriod"/>
            </a:pPr>
            <a:r>
              <a:rPr lang="fr" sz="1800" b="1" i="0" u="none" baseline="0" dirty="0">
                <a:latin typeface="Arial" panose="020B0604020202020204" pitchFamily="34" charset="0"/>
                <a:ea typeface="MS Mincho"/>
                <a:cs typeface="Arial" panose="020B0604020202020204" pitchFamily="34" charset="0"/>
              </a:rPr>
              <a:t>Le PCI, dans un contexte de catastrophe :</a:t>
            </a:r>
            <a:endParaRPr lang="fr" sz="18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ea typeface="MS Mincho"/>
                <a:cs typeface="Arial" panose="020B0604020202020204" pitchFamily="34" charset="0"/>
              </a:rPr>
              <a:t>a une double nature (vulnérabilité et réduction des risques)</a:t>
            </a:r>
            <a:endParaRPr lang="fr" sz="1600" dirty="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ea typeface="MS Mincho"/>
                <a:cs typeface="Arial" panose="020B0604020202020204" pitchFamily="34" charset="0"/>
              </a:rPr>
              <a:t>exige une évaluation de la vulnérabilité, ainsi que des mesures, des plans et des financements de sauvegarde d'urgence</a:t>
            </a:r>
            <a:endParaRPr lang="fr" sz="1600" dirty="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ea typeface="MS Mincho"/>
                <a:cs typeface="Arial" panose="020B0604020202020204" pitchFamily="34" charset="0"/>
              </a:rPr>
              <a:t>peut être déployé à tous les stades afin d'atténuer les effets des catastrophes</a:t>
            </a:r>
            <a:endParaRPr lang="fr" sz="1600" dirty="0">
              <a:ea typeface="MS Mincho"/>
              <a:cs typeface="Arial" panose="020B0604020202020204" pitchFamily="34" charset="0"/>
            </a:endParaRPr>
          </a:p>
          <a:p>
            <a:pPr marL="342900" lvl="0" indent="-342900" algn="l" rtl="0">
              <a:lnSpc>
                <a:spcPct val="100000"/>
              </a:lnSpc>
              <a:spcBef>
                <a:spcPts val="0"/>
              </a:spcBef>
              <a:spcAft>
                <a:spcPts val="0"/>
              </a:spcAft>
              <a:buFont typeface="+mj-lt"/>
              <a:buAutoNum type="arabicPeriod"/>
            </a:pPr>
            <a:r>
              <a:rPr lang="fr" sz="1800" b="1" i="0" u="none" baseline="0" dirty="0">
                <a:latin typeface="Arial" panose="020B0604020202020204" pitchFamily="34" charset="0"/>
                <a:ea typeface="MS Mincho"/>
                <a:cs typeface="Arial" panose="020B0604020202020204" pitchFamily="34" charset="0"/>
              </a:rPr>
              <a:t>Les acteurs, qui doivent être impliqués et en communication les uns avec les autres, doivent être les suivants :</a:t>
            </a:r>
            <a:endParaRPr lang="fr" sz="18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les communautés (qui jouent un rôle central dans l'identification et la sauvegarde du PCI)</a:t>
            </a:r>
            <a:endParaRPr lang="fr" sz="16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les états parties et les agences nationales</a:t>
            </a:r>
            <a:endParaRPr lang="fr" sz="16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les responsables en matière de secours en cas de catastrophe et de réduction des risques</a:t>
            </a:r>
            <a:endParaRPr lang="fr" sz="1600" dirty="0">
              <a:latin typeface="Calibri" panose="020F0502020204030204" pitchFamily="34" charset="0"/>
              <a:ea typeface="MS Mincho"/>
              <a:cs typeface="Arial" panose="020B0604020202020204" pitchFamily="34" charset="0"/>
            </a:endParaRPr>
          </a:p>
          <a:p>
            <a:pPr marL="342900" lvl="0" indent="-342900" algn="l" rtl="0">
              <a:lnSpc>
                <a:spcPct val="100000"/>
              </a:lnSpc>
              <a:spcBef>
                <a:spcPts val="0"/>
              </a:spcBef>
              <a:spcAft>
                <a:spcPts val="0"/>
              </a:spcAft>
              <a:buFont typeface="+mj-lt"/>
              <a:buAutoNum type="arabicPeriod"/>
            </a:pPr>
            <a:r>
              <a:rPr lang="fr" sz="1800" b="1" i="0" u="none" baseline="0" dirty="0">
                <a:latin typeface="Arial" panose="020B0604020202020204" pitchFamily="34" charset="0"/>
                <a:ea typeface="MS Mincho"/>
                <a:cs typeface="Arial" panose="020B0604020202020204" pitchFamily="34" charset="0"/>
              </a:rPr>
              <a:t>La planification et l'évaluation, à toutes les étapes, doivent impliquer :</a:t>
            </a:r>
            <a:endParaRPr lang="fr" sz="18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la contribution de tous les acteurs, en particulier des communautés, et l'octroi de ressources adéquates à ces derniers</a:t>
            </a:r>
            <a:endParaRPr lang="fr" sz="16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la prise en compte, l'intégration et l'incorporation de la sauvegarde et de l'atténuation du PCI à tous les niveaux, du local au national (y compris les évaluations des besoins post-catastrophe)</a:t>
            </a:r>
            <a:endParaRPr lang="fr" sz="1600" dirty="0">
              <a:latin typeface="Calibri" panose="020F0502020204030204" pitchFamily="34" charset="0"/>
              <a:ea typeface="MS Mincho"/>
              <a:cs typeface="Arial" panose="020B0604020202020204" pitchFamily="34" charset="0"/>
            </a:endParaRPr>
          </a:p>
          <a:p>
            <a:pPr marL="742950" lvl="1" indent="-285750" algn="l" rtl="0">
              <a:spcBef>
                <a:spcPts val="0"/>
              </a:spcBef>
              <a:spcAft>
                <a:spcPts val="0"/>
              </a:spcAft>
              <a:buFont typeface="Symbol" panose="05050102010706020507" pitchFamily="18" charset="2"/>
              <a:buChar char=""/>
            </a:pPr>
            <a:r>
              <a:rPr lang="fr" sz="1600" b="0" i="0" u="none" baseline="0" dirty="0">
                <a:latin typeface="Arial" panose="020B0604020202020204" pitchFamily="34" charset="0"/>
                <a:ea typeface="MS Mincho"/>
                <a:cs typeface="Arial" panose="020B0604020202020204" pitchFamily="34" charset="0"/>
              </a:rPr>
              <a:t>le partage des informations et des résultats à tous les niveaux</a:t>
            </a:r>
            <a:endParaRPr lang="fr" sz="1600" dirty="0">
              <a:latin typeface="Calibri" panose="020F0502020204030204" pitchFamily="34" charset="0"/>
              <a:ea typeface="MS Mincho"/>
              <a:cs typeface="Arial" panose="020B0604020202020204" pitchFamily="34" charset="0"/>
            </a:endParaRPr>
          </a:p>
          <a:p>
            <a:pPr marL="0" indent="0" algn="l" rtl="0" eaLnBrk="1" hangingPunct="1">
              <a:lnSpc>
                <a:spcPct val="100000"/>
              </a:lnSpc>
              <a:spcBef>
                <a:spcPts val="0"/>
              </a:spcBef>
              <a:spcAft>
                <a:spcPts val="0"/>
              </a:spcAft>
              <a:buNone/>
            </a:pPr>
            <a:endParaRPr lang="fr" altLang="es-ES_tradnl" sz="1800" b="0" dirty="0">
              <a:solidFill>
                <a:schemeClr val="tx1"/>
              </a:solidFill>
            </a:endParaRPr>
          </a:p>
        </p:txBody>
      </p:sp>
    </p:spTree>
    <p:extLst>
      <p:ext uri="{BB962C8B-B14F-4D97-AF65-F5344CB8AC3E}">
        <p14:creationId xmlns:p14="http://schemas.microsoft.com/office/powerpoint/2010/main" val="222695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863275" y="516052"/>
            <a:ext cx="8783781" cy="861774"/>
          </a:xfrm>
        </p:spPr>
        <p:txBody>
          <a:bodyPr/>
          <a:lstStyle/>
          <a:p>
            <a:pPr algn="l" rtl="0" eaLnBrk="1" hangingPunct="1"/>
            <a:r>
              <a:rPr lang="fr" sz="2800" b="1" i="0" u="none" baseline="0" dirty="0"/>
              <a:t>Identifier le PCI lors de catastrophes : « Personnes, lieu, histoire » : un cadre d'analyse</a:t>
            </a:r>
            <a:endParaRPr lang="fr" altLang="es-ES_tradnl" sz="2800" dirty="0"/>
          </a:p>
        </p:txBody>
      </p:sp>
      <p:sp>
        <p:nvSpPr>
          <p:cNvPr id="8195" name="Espace réservé du texte 2"/>
          <p:cNvSpPr>
            <a:spLocks noGrp="1"/>
          </p:cNvSpPr>
          <p:nvPr>
            <p:ph type="body" idx="1"/>
          </p:nvPr>
        </p:nvSpPr>
        <p:spPr>
          <a:xfrm>
            <a:off x="3071192" y="1808922"/>
            <a:ext cx="8575864" cy="4308872"/>
          </a:xfrm>
        </p:spPr>
        <p:txBody>
          <a:bodyPr/>
          <a:lstStyle/>
          <a:p>
            <a:pPr algn="l" rtl="0" eaLnBrk="1" hangingPunct="1">
              <a:lnSpc>
                <a:spcPct val="100000"/>
              </a:lnSpc>
              <a:defRPr/>
            </a:pPr>
            <a:r>
              <a:rPr lang="fr" sz="2000" b="0" i="0" u="none" baseline="0" dirty="0"/>
              <a:t>Le cadre « Personnes, lieu histoire » est un modèle qui nous aide à comprendre les liens entre une communauté vivante, son environnement physique et ses connaissances locales. </a:t>
            </a:r>
          </a:p>
          <a:p>
            <a:pPr algn="l" rtl="0" eaLnBrk="1" hangingPunct="1">
              <a:lnSpc>
                <a:spcPct val="100000"/>
              </a:lnSpc>
              <a:defRPr/>
            </a:pPr>
            <a:r>
              <a:rPr lang="fr" sz="2000" b="0" i="0" u="none" baseline="0" dirty="0"/>
              <a:t>La distinction entre les aspects humains, matériels et immatériels de tout le PCI nous permet de mieux comprendre le mode de transmission du PCI, ses vulnérabilités, et donc les enjeux et les exigences de la sauvegarde.</a:t>
            </a:r>
            <a:endParaRPr lang="fr" altLang="es-ES_tradnl" sz="2000" dirty="0">
              <a:solidFill>
                <a:schemeClr val="tx1"/>
              </a:solidFill>
            </a:endParaRPr>
          </a:p>
          <a:p>
            <a:pPr lvl="1" algn="l" rtl="0" eaLnBrk="1" hangingPunct="1">
              <a:defRPr/>
            </a:pPr>
            <a:r>
              <a:rPr lang="fr" sz="2000" b="0" i="0" u="none" baseline="0" dirty="0">
                <a:solidFill>
                  <a:schemeClr val="tx1"/>
                </a:solidFill>
              </a:rPr>
              <a:t>Les </a:t>
            </a:r>
            <a:r>
              <a:rPr lang="fr" sz="2000" b="1" i="0" u="none" baseline="0" dirty="0">
                <a:solidFill>
                  <a:schemeClr val="tx1"/>
                </a:solidFill>
              </a:rPr>
              <a:t>personnes</a:t>
            </a:r>
            <a:r>
              <a:rPr lang="fr" sz="2000" b="0" i="0" u="none" baseline="0" dirty="0">
                <a:solidFill>
                  <a:schemeClr val="tx1"/>
                </a:solidFill>
              </a:rPr>
              <a:t> sont les agents humains du PCI (individus, communautés, porteurs, ancêtres)</a:t>
            </a:r>
          </a:p>
          <a:p>
            <a:pPr lvl="1" algn="l" rtl="0" eaLnBrk="1" hangingPunct="1">
              <a:defRPr/>
            </a:pPr>
            <a:r>
              <a:rPr lang="fr" sz="2000" b="0" i="0" u="none" baseline="0" dirty="0">
                <a:solidFill>
                  <a:schemeClr val="tx1"/>
                </a:solidFill>
              </a:rPr>
              <a:t>Le </a:t>
            </a:r>
            <a:r>
              <a:rPr lang="fr" sz="2000" b="1" i="0" u="none" baseline="0" dirty="0">
                <a:solidFill>
                  <a:schemeClr val="tx1"/>
                </a:solidFill>
              </a:rPr>
              <a:t>lieu</a:t>
            </a:r>
            <a:r>
              <a:rPr lang="fr" sz="2000" b="0" i="0" u="none" baseline="0" dirty="0">
                <a:solidFill>
                  <a:schemeClr val="tx1"/>
                </a:solidFill>
              </a:rPr>
              <a:t> est le contexte tangible et matériel (paysages, bâtiments, artefacts, ressources)</a:t>
            </a:r>
          </a:p>
          <a:p>
            <a:pPr lvl="1" algn="l" rtl="0" eaLnBrk="1" hangingPunct="1">
              <a:defRPr/>
            </a:pPr>
            <a:r>
              <a:rPr lang="fr" sz="2000" b="0" i="0" u="none" baseline="0" dirty="0">
                <a:solidFill>
                  <a:schemeClr val="tx1"/>
                </a:solidFill>
              </a:rPr>
              <a:t>L'</a:t>
            </a:r>
            <a:r>
              <a:rPr lang="fr" sz="2000" b="1" i="0" u="none" baseline="0" dirty="0">
                <a:solidFill>
                  <a:schemeClr val="tx1"/>
                </a:solidFill>
              </a:rPr>
              <a:t>histoire</a:t>
            </a:r>
            <a:r>
              <a:rPr lang="fr" sz="2000" b="0" i="0" u="none" baseline="0" dirty="0">
                <a:solidFill>
                  <a:schemeClr val="tx1"/>
                </a:solidFill>
              </a:rPr>
              <a:t> représente l'immatériel ou l'intangible (connaissances, récit, tradition, langue). </a:t>
            </a:r>
          </a:p>
        </p:txBody>
      </p:sp>
      <p:grpSp>
        <p:nvGrpSpPr>
          <p:cNvPr id="5" name="Group 4">
            <a:extLst>
              <a:ext uri="{FF2B5EF4-FFF2-40B4-BE49-F238E27FC236}">
                <a16:creationId xmlns:a16="http://schemas.microsoft.com/office/drawing/2014/main" id="{7332C00A-5B73-AD17-CA6B-31CA9BE20B71}"/>
              </a:ext>
            </a:extLst>
          </p:cNvPr>
          <p:cNvGrpSpPr/>
          <p:nvPr/>
        </p:nvGrpSpPr>
        <p:grpSpPr>
          <a:xfrm>
            <a:off x="507302" y="1895707"/>
            <a:ext cx="2138061" cy="2333854"/>
            <a:chOff x="4241970" y="1605887"/>
            <a:chExt cx="3520057" cy="3842407"/>
          </a:xfrm>
        </p:grpSpPr>
        <p:pic>
          <p:nvPicPr>
            <p:cNvPr id="6" name="Picture 5">
              <a:extLst>
                <a:ext uri="{FF2B5EF4-FFF2-40B4-BE49-F238E27FC236}">
                  <a16:creationId xmlns:a16="http://schemas.microsoft.com/office/drawing/2014/main" id="{A9C180A2-6802-03F1-881D-9E597D1B7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1970" y="1605887"/>
              <a:ext cx="3520057" cy="3842407"/>
            </a:xfrm>
            <a:prstGeom prst="rect">
              <a:avLst/>
            </a:prstGeom>
          </p:spPr>
        </p:pic>
        <p:sp>
          <p:nvSpPr>
            <p:cNvPr id="7" name="TextBox 6">
              <a:extLst>
                <a:ext uri="{FF2B5EF4-FFF2-40B4-BE49-F238E27FC236}">
                  <a16:creationId xmlns:a16="http://schemas.microsoft.com/office/drawing/2014/main" id="{FBFC787F-0D6C-0C51-7B05-5AD1E13A24C6}"/>
                </a:ext>
              </a:extLst>
            </p:cNvPr>
            <p:cNvSpPr txBox="1"/>
            <p:nvPr/>
          </p:nvSpPr>
          <p:spPr>
            <a:xfrm rot="17308060">
              <a:off x="3986635" y="3403117"/>
              <a:ext cx="1693585" cy="456045"/>
            </a:xfrm>
            <a:prstGeom prst="rect">
              <a:avLst/>
            </a:prstGeom>
            <a:noFill/>
          </p:spPr>
          <p:txBody>
            <a:bodyPr wrap="square" rtlCol="0">
              <a:spAutoFit/>
            </a:bodyPr>
            <a:lstStyle/>
            <a:p>
              <a:r>
                <a:rPr lang="fr-FR" sz="1200" b="1" dirty="0">
                  <a:solidFill>
                    <a:srgbClr val="FF9933"/>
                  </a:solidFill>
                  <a:effectLst/>
                  <a:latin typeface="Arial" panose="020B0604020202020204" pitchFamily="34" charset="0"/>
                  <a:ea typeface="Calibri" panose="020F0502020204030204" pitchFamily="34" charset="0"/>
                </a:rPr>
                <a:t>Personnes</a:t>
              </a:r>
              <a:endParaRPr lang="en-GB" sz="1200" dirty="0">
                <a:solidFill>
                  <a:srgbClr val="FF9933"/>
                </a:solidFill>
              </a:endParaRPr>
            </a:p>
          </p:txBody>
        </p:sp>
        <p:sp>
          <p:nvSpPr>
            <p:cNvPr id="8" name="TextBox 7">
              <a:extLst>
                <a:ext uri="{FF2B5EF4-FFF2-40B4-BE49-F238E27FC236}">
                  <a16:creationId xmlns:a16="http://schemas.microsoft.com/office/drawing/2014/main" id="{B47D612E-13EC-0FE2-AAE1-AF1062DAF246}"/>
                </a:ext>
              </a:extLst>
            </p:cNvPr>
            <p:cNvSpPr txBox="1"/>
            <p:nvPr/>
          </p:nvSpPr>
          <p:spPr>
            <a:xfrm rot="16200000">
              <a:off x="5344966" y="3399669"/>
              <a:ext cx="1314067" cy="456045"/>
            </a:xfrm>
            <a:prstGeom prst="rect">
              <a:avLst/>
            </a:prstGeom>
            <a:noFill/>
          </p:spPr>
          <p:txBody>
            <a:bodyPr wrap="square" rtlCol="0">
              <a:spAutoFit/>
            </a:bodyPr>
            <a:lstStyle/>
            <a:p>
              <a:r>
                <a:rPr lang="fr-FR" sz="1200" b="1" dirty="0">
                  <a:solidFill>
                    <a:srgbClr val="FF9933"/>
                  </a:solidFill>
                  <a:effectLst/>
                  <a:latin typeface="Arial" panose="020B0604020202020204" pitchFamily="34" charset="0"/>
                  <a:ea typeface="Calibri" panose="020F0502020204030204" pitchFamily="34" charset="0"/>
                </a:rPr>
                <a:t>Lieu</a:t>
              </a:r>
              <a:endParaRPr lang="en-GB" sz="1200" dirty="0">
                <a:solidFill>
                  <a:srgbClr val="FF9933"/>
                </a:solidFill>
              </a:endParaRPr>
            </a:p>
          </p:txBody>
        </p:sp>
        <p:sp>
          <p:nvSpPr>
            <p:cNvPr id="9" name="TextBox 8">
              <a:extLst>
                <a:ext uri="{FF2B5EF4-FFF2-40B4-BE49-F238E27FC236}">
                  <a16:creationId xmlns:a16="http://schemas.microsoft.com/office/drawing/2014/main" id="{D9F49807-6973-9E18-1DED-6EF480B077F4}"/>
                </a:ext>
              </a:extLst>
            </p:cNvPr>
            <p:cNvSpPr txBox="1"/>
            <p:nvPr/>
          </p:nvSpPr>
          <p:spPr>
            <a:xfrm rot="15224591">
              <a:off x="6469862" y="3609363"/>
              <a:ext cx="1261096" cy="456045"/>
            </a:xfrm>
            <a:prstGeom prst="rect">
              <a:avLst/>
            </a:prstGeom>
            <a:noFill/>
          </p:spPr>
          <p:txBody>
            <a:bodyPr wrap="square" rtlCol="0">
              <a:spAutoFit/>
            </a:bodyPr>
            <a:lstStyle/>
            <a:p>
              <a:r>
                <a:rPr lang="fr-FR" sz="1200" b="1" dirty="0">
                  <a:solidFill>
                    <a:srgbClr val="FF9933"/>
                  </a:solidFill>
                  <a:effectLst/>
                  <a:latin typeface="Arial" panose="020B0604020202020204" pitchFamily="34" charset="0"/>
                  <a:ea typeface="Calibri" panose="020F0502020204030204" pitchFamily="34" charset="0"/>
                </a:rPr>
                <a:t>Histoire</a:t>
              </a:r>
              <a:endParaRPr lang="en-GB" sz="1200" dirty="0">
                <a:solidFill>
                  <a:srgbClr val="FF9933"/>
                </a:solidFill>
              </a:endParaRPr>
            </a:p>
          </p:txBody>
        </p:sp>
        <p:sp>
          <p:nvSpPr>
            <p:cNvPr id="10" name="TextBox 9">
              <a:extLst>
                <a:ext uri="{FF2B5EF4-FFF2-40B4-BE49-F238E27FC236}">
                  <a16:creationId xmlns:a16="http://schemas.microsoft.com/office/drawing/2014/main" id="{BD2D0582-0016-9393-F630-83A772DC5DD9}"/>
                </a:ext>
              </a:extLst>
            </p:cNvPr>
            <p:cNvSpPr txBox="1"/>
            <p:nvPr/>
          </p:nvSpPr>
          <p:spPr>
            <a:xfrm>
              <a:off x="5528234" y="1719760"/>
              <a:ext cx="1877642" cy="506717"/>
            </a:xfrm>
            <a:prstGeom prst="rect">
              <a:avLst/>
            </a:prstGeom>
            <a:noFill/>
          </p:spPr>
          <p:txBody>
            <a:bodyPr wrap="square" rtlCol="0">
              <a:spAutoFit/>
            </a:bodyPr>
            <a:lstStyle/>
            <a:p>
              <a:r>
                <a:rPr lang="fr-FR" sz="1400" b="1" dirty="0">
                  <a:solidFill>
                    <a:srgbClr val="FF9933"/>
                  </a:solidFill>
                  <a:effectLst/>
                  <a:latin typeface="Arial" panose="020B0604020202020204" pitchFamily="34" charset="0"/>
                  <a:ea typeface="Calibri" panose="020F0502020204030204" pitchFamily="34" charset="0"/>
                </a:rPr>
                <a:t>CRMD</a:t>
              </a:r>
              <a:endParaRPr lang="en-GB" sz="1400" dirty="0">
                <a:solidFill>
                  <a:srgbClr val="FF9933"/>
                </a:solidFill>
              </a:endParaRPr>
            </a:p>
          </p:txBody>
        </p:sp>
      </p:grpSp>
    </p:spTree>
    <p:extLst>
      <p:ext uri="{BB962C8B-B14F-4D97-AF65-F5344CB8AC3E}">
        <p14:creationId xmlns:p14="http://schemas.microsoft.com/office/powerpoint/2010/main" val="3850882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2752436" y="563418"/>
            <a:ext cx="8931563" cy="1473225"/>
          </a:xfrm>
        </p:spPr>
        <p:txBody>
          <a:bodyPr/>
          <a:lstStyle/>
          <a:p>
            <a:pPr algn="l" rtl="0" eaLnBrk="1" hangingPunct="1"/>
            <a:r>
              <a:rPr lang="fr" sz="3600" b="1" i="0" u="none" baseline="0"/>
              <a:t>Identifier le PCI lors de catastrophes : expression, transmission et sauvegarde</a:t>
            </a:r>
            <a:endParaRPr lang="fr" altLang="es-ES_tradnl" sz="3600" dirty="0"/>
          </a:p>
        </p:txBody>
      </p:sp>
      <p:sp>
        <p:nvSpPr>
          <p:cNvPr id="8195" name="Espace réservé du texte 2"/>
          <p:cNvSpPr>
            <a:spLocks noGrp="1"/>
          </p:cNvSpPr>
          <p:nvPr>
            <p:ph type="body" idx="1"/>
          </p:nvPr>
        </p:nvSpPr>
        <p:spPr>
          <a:xfrm>
            <a:off x="2752436" y="2327564"/>
            <a:ext cx="8414327" cy="3077766"/>
          </a:xfrm>
        </p:spPr>
        <p:txBody>
          <a:bodyPr/>
          <a:lstStyle/>
          <a:p>
            <a:pPr algn="l" rtl="0" eaLnBrk="1" hangingPunct="1">
              <a:lnSpc>
                <a:spcPct val="100000"/>
              </a:lnSpc>
              <a:defRPr/>
            </a:pPr>
            <a:r>
              <a:rPr lang="fr" sz="2000" b="0" i="0" u="none" baseline="0"/>
              <a:t>Les trois </a:t>
            </a:r>
            <a:r>
              <a:rPr lang="fr" sz="2000" b="1" i="0" u="none" baseline="0"/>
              <a:t>modalités</a:t>
            </a:r>
            <a:r>
              <a:rPr lang="fr" sz="2000" b="0" i="0" u="none" baseline="0"/>
              <a:t> différentes (personnes, lieu et histoire) se rejoignent dans l'</a:t>
            </a:r>
            <a:r>
              <a:rPr lang="fr" sz="2000" b="1" i="0" u="none" baseline="0"/>
              <a:t>expression </a:t>
            </a:r>
            <a:r>
              <a:rPr lang="fr" sz="2000" b="0" i="0" u="none" baseline="0"/>
              <a:t>des actes dynamiques et réels d'exécution, de pratique ou de production du PCI. </a:t>
            </a:r>
          </a:p>
          <a:p>
            <a:pPr algn="l" rtl="0" eaLnBrk="1" hangingPunct="1">
              <a:lnSpc>
                <a:spcPct val="100000"/>
              </a:lnSpc>
              <a:defRPr/>
            </a:pPr>
            <a:r>
              <a:rPr lang="fr" sz="2000" b="0" i="0" u="none" baseline="0"/>
              <a:t>La </a:t>
            </a:r>
            <a:r>
              <a:rPr lang="fr" sz="2000" b="1" i="0" u="none" baseline="0"/>
              <a:t>transmission </a:t>
            </a:r>
            <a:r>
              <a:rPr lang="fr" sz="2000" b="0" i="0" u="none" baseline="0"/>
              <a:t>est la communication de ce PCI (en tant que connaissance et pratique) dans l'espace et dans le temps.</a:t>
            </a:r>
          </a:p>
          <a:p>
            <a:pPr algn="l" rtl="0" eaLnBrk="1" hangingPunct="1">
              <a:lnSpc>
                <a:spcPct val="100000"/>
              </a:lnSpc>
              <a:defRPr/>
            </a:pPr>
            <a:r>
              <a:rPr lang="fr" sz="2000" b="0" i="0" u="none" baseline="0"/>
              <a:t>La </a:t>
            </a:r>
            <a:r>
              <a:rPr lang="fr" sz="2000" b="1" i="0" u="none" baseline="0"/>
              <a:t>sauvegarde </a:t>
            </a:r>
            <a:r>
              <a:rPr lang="fr" sz="2000" b="0" i="0" u="none" baseline="0"/>
              <a:t>couvre l'ensemble des stratégies (du niveau local au niveau international) qui comprennent et visent à soutenir et à renforcer la viabilité de chacune des différentes composantes du cadre « Personnes, lieu, histoire ».</a:t>
            </a:r>
          </a:p>
        </p:txBody>
      </p:sp>
    </p:spTree>
    <p:extLst>
      <p:ext uri="{BB962C8B-B14F-4D97-AF65-F5344CB8AC3E}">
        <p14:creationId xmlns:p14="http://schemas.microsoft.com/office/powerpoint/2010/main" val="73482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8091054" cy="984885"/>
          </a:xfrm>
        </p:spPr>
        <p:txBody>
          <a:bodyPr/>
          <a:lstStyle/>
          <a:p>
            <a:pPr algn="l" rtl="0" eaLnBrk="1" hangingPunct="1"/>
            <a:r>
              <a:rPr lang="fr" sz="3200" b="1" i="0" u="none" baseline="0" dirty="0"/>
              <a:t>Identifier le PCI lors de catastrophes : </a:t>
            </a:r>
            <a:br>
              <a:rPr lang="fr" sz="3200" dirty="0"/>
            </a:br>
            <a:r>
              <a:rPr lang="fr" sz="3200" b="1" i="0" u="none" baseline="0" dirty="0"/>
              <a:t>le cadre « Personnes, lieu et histoire »</a:t>
            </a:r>
            <a:endParaRPr lang="fr" altLang="es-ES_tradnl" sz="3200" dirty="0"/>
          </a:p>
        </p:txBody>
      </p:sp>
      <p:graphicFrame>
        <p:nvGraphicFramePr>
          <p:cNvPr id="3" name="Table 2">
            <a:extLst>
              <a:ext uri="{FF2B5EF4-FFF2-40B4-BE49-F238E27FC236}">
                <a16:creationId xmlns:a16="http://schemas.microsoft.com/office/drawing/2014/main" id="{48BB628C-A5E9-0525-6B59-B70165B026D8}"/>
              </a:ext>
            </a:extLst>
          </p:cNvPr>
          <p:cNvGraphicFramePr>
            <a:graphicFrameLocks noGrp="1"/>
          </p:cNvGraphicFramePr>
          <p:nvPr>
            <p:extLst>
              <p:ext uri="{D42A27DB-BD31-4B8C-83A1-F6EECF244321}">
                <p14:modId xmlns:p14="http://schemas.microsoft.com/office/powerpoint/2010/main" val="530185911"/>
              </p:ext>
            </p:extLst>
          </p:nvPr>
        </p:nvGraphicFramePr>
        <p:xfrm>
          <a:off x="1955342" y="2008713"/>
          <a:ext cx="9386287" cy="3795135"/>
        </p:xfrm>
        <a:graphic>
          <a:graphicData uri="http://schemas.openxmlformats.org/drawingml/2006/table">
            <a:tbl>
              <a:tblPr firstRow="1" firstCol="1" bandRow="1">
                <a:tableStyleId>{5940675A-B579-460E-94D1-54222C63F5DA}</a:tableStyleId>
              </a:tblPr>
              <a:tblGrid>
                <a:gridCol w="1098486">
                  <a:extLst>
                    <a:ext uri="{9D8B030D-6E8A-4147-A177-3AD203B41FA5}">
                      <a16:colId xmlns:a16="http://schemas.microsoft.com/office/drawing/2014/main" val="3055914517"/>
                    </a:ext>
                  </a:extLst>
                </a:gridCol>
                <a:gridCol w="3047552">
                  <a:extLst>
                    <a:ext uri="{9D8B030D-6E8A-4147-A177-3AD203B41FA5}">
                      <a16:colId xmlns:a16="http://schemas.microsoft.com/office/drawing/2014/main" val="2534867809"/>
                    </a:ext>
                  </a:extLst>
                </a:gridCol>
                <a:gridCol w="1628496">
                  <a:extLst>
                    <a:ext uri="{9D8B030D-6E8A-4147-A177-3AD203B41FA5}">
                      <a16:colId xmlns:a16="http://schemas.microsoft.com/office/drawing/2014/main" val="2440923087"/>
                    </a:ext>
                  </a:extLst>
                </a:gridCol>
                <a:gridCol w="1830454">
                  <a:extLst>
                    <a:ext uri="{9D8B030D-6E8A-4147-A177-3AD203B41FA5}">
                      <a16:colId xmlns:a16="http://schemas.microsoft.com/office/drawing/2014/main" val="3976019986"/>
                    </a:ext>
                  </a:extLst>
                </a:gridCol>
                <a:gridCol w="1781299">
                  <a:extLst>
                    <a:ext uri="{9D8B030D-6E8A-4147-A177-3AD203B41FA5}">
                      <a16:colId xmlns:a16="http://schemas.microsoft.com/office/drawing/2014/main" val="3809365651"/>
                    </a:ext>
                  </a:extLst>
                </a:gridCol>
              </a:tblGrid>
              <a:tr h="370306">
                <a:tc gridSpan="5">
                  <a:txBody>
                    <a:bodyPr/>
                    <a:lstStyle/>
                    <a:p>
                      <a:pPr marL="0" marR="0">
                        <a:lnSpc>
                          <a:spcPts val="1400"/>
                        </a:lnSpc>
                        <a:spcBef>
                          <a:spcPts val="0"/>
                        </a:spcBef>
                        <a:spcAft>
                          <a:spcPts val="300"/>
                        </a:spcAft>
                      </a:pPr>
                      <a:r>
                        <a:rPr lang="fr-FR" sz="1400" b="1" dirty="0">
                          <a:effectLst/>
                        </a:rPr>
                        <a:t>Document 1 : Personnes, lieu, histoires : un cadre pour la transmission et la sauvegarde du PCI</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104909" marR="104909" marT="52455" marB="52455"/>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32418425"/>
                  </a:ext>
                </a:extLst>
              </a:tr>
              <a:tr h="232206">
                <a:tc>
                  <a:txBody>
                    <a:bodyPr/>
                    <a:lstStyle/>
                    <a:p>
                      <a:pPr marL="0" marR="0">
                        <a:lnSpc>
                          <a:spcPts val="1400"/>
                        </a:lnSpc>
                        <a:spcBef>
                          <a:spcPts val="0"/>
                        </a:spcBef>
                        <a:spcAft>
                          <a:spcPts val="300"/>
                        </a:spcAft>
                      </a:pPr>
                      <a:r>
                        <a:rPr lang="fr-FR" sz="1400" b="1" dirty="0">
                          <a:effectLst/>
                        </a:rPr>
                        <a:t>Modalité</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a:txBody>
                    <a:bodyPr/>
                    <a:lstStyle/>
                    <a:p>
                      <a:pPr marL="0" marR="0">
                        <a:lnSpc>
                          <a:spcPts val="1400"/>
                        </a:lnSpc>
                        <a:spcBef>
                          <a:spcPts val="0"/>
                        </a:spcBef>
                        <a:spcAft>
                          <a:spcPts val="300"/>
                        </a:spcAft>
                      </a:pPr>
                      <a:r>
                        <a:rPr lang="fr-FR" sz="1400" b="1" dirty="0">
                          <a:effectLst/>
                        </a:rPr>
                        <a:t>Formulaire</a:t>
                      </a:r>
                      <a:r>
                        <a:rPr lang="fr-FR" sz="1400" b="1" dirty="0">
                          <a:effectLst/>
                          <a:sym typeface="Wingdings" panose="05000000000000000000" pitchFamily="2" charset="2"/>
                        </a:rPr>
                        <a:t></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a:txBody>
                    <a:bodyPr/>
                    <a:lstStyle/>
                    <a:p>
                      <a:pPr marL="0" marR="0">
                        <a:lnSpc>
                          <a:spcPts val="1400"/>
                        </a:lnSpc>
                        <a:spcBef>
                          <a:spcPts val="0"/>
                        </a:spcBef>
                        <a:spcAft>
                          <a:spcPts val="300"/>
                        </a:spcAft>
                      </a:pPr>
                      <a:r>
                        <a:rPr lang="fr-FR" sz="1400" b="1">
                          <a:effectLst/>
                        </a:rPr>
                        <a:t>Expression</a:t>
                      </a:r>
                      <a:r>
                        <a:rPr lang="fr-FR" sz="1400" b="1">
                          <a:effectLst/>
                          <a:sym typeface="Wingdings" panose="05000000000000000000" pitchFamily="2" charset="2"/>
                        </a:rPr>
                        <a:t></a:t>
                      </a:r>
                      <a:endParaRPr lang="en-GB" sz="1500" b="1">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EAF1DD"/>
                    </a:solidFill>
                  </a:tcPr>
                </a:tc>
                <a:tc>
                  <a:txBody>
                    <a:bodyPr/>
                    <a:lstStyle/>
                    <a:p>
                      <a:pPr marL="0" marR="0">
                        <a:lnSpc>
                          <a:spcPts val="1400"/>
                        </a:lnSpc>
                        <a:spcBef>
                          <a:spcPts val="0"/>
                        </a:spcBef>
                        <a:spcAft>
                          <a:spcPts val="300"/>
                        </a:spcAft>
                      </a:pPr>
                      <a:r>
                        <a:rPr lang="fr-FR" sz="1400" b="1">
                          <a:effectLst/>
                        </a:rPr>
                        <a:t>Transmission</a:t>
                      </a:r>
                      <a:r>
                        <a:rPr lang="fr-FR" sz="1400" b="1">
                          <a:effectLst/>
                          <a:sym typeface="Wingdings" panose="05000000000000000000" pitchFamily="2" charset="2"/>
                        </a:rPr>
                        <a:t></a:t>
                      </a:r>
                      <a:endParaRPr lang="en-GB" sz="1500" b="1">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DBE5F1"/>
                    </a:solidFill>
                  </a:tcPr>
                </a:tc>
                <a:tc>
                  <a:txBody>
                    <a:bodyPr/>
                    <a:lstStyle/>
                    <a:p>
                      <a:pPr marL="0" marR="0">
                        <a:lnSpc>
                          <a:spcPts val="1400"/>
                        </a:lnSpc>
                        <a:spcBef>
                          <a:spcPts val="0"/>
                        </a:spcBef>
                        <a:spcAft>
                          <a:spcPts val="300"/>
                        </a:spcAft>
                      </a:pPr>
                      <a:r>
                        <a:rPr lang="fr-FR" sz="1400" b="1" dirty="0">
                          <a:effectLst/>
                        </a:rPr>
                        <a:t>Sauvegarde</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DE9D9"/>
                    </a:solidFill>
                  </a:tcPr>
                </a:tc>
                <a:extLst>
                  <a:ext uri="{0D108BD9-81ED-4DB2-BD59-A6C34878D82A}">
                    <a16:rowId xmlns:a16="http://schemas.microsoft.com/office/drawing/2014/main" val="524866563"/>
                  </a:ext>
                </a:extLst>
              </a:tr>
              <a:tr h="970870">
                <a:tc>
                  <a:txBody>
                    <a:bodyPr/>
                    <a:lstStyle/>
                    <a:p>
                      <a:pPr marL="0" marR="0">
                        <a:lnSpc>
                          <a:spcPts val="1400"/>
                        </a:lnSpc>
                        <a:spcBef>
                          <a:spcPts val="0"/>
                        </a:spcBef>
                        <a:spcAft>
                          <a:spcPts val="300"/>
                        </a:spcAft>
                      </a:pPr>
                      <a:r>
                        <a:rPr lang="fr-FR" sz="1400" b="1" dirty="0">
                          <a:effectLst/>
                        </a:rPr>
                        <a:t>Personnes</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a:txBody>
                    <a:bodyPr/>
                    <a:lstStyle/>
                    <a:p>
                      <a:pPr marL="0" marR="0">
                        <a:lnSpc>
                          <a:spcPts val="1400"/>
                        </a:lnSpc>
                        <a:spcBef>
                          <a:spcPts val="0"/>
                        </a:spcBef>
                        <a:spcAft>
                          <a:spcPts val="300"/>
                        </a:spcAft>
                      </a:pPr>
                      <a:r>
                        <a:rPr lang="fr-FR" sz="1400" dirty="0">
                          <a:effectLst/>
                        </a:rPr>
                        <a:t>Individus, communautés, agents, transmetteurs, agents économiques, institutions, États</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rowSpan="3">
                  <a:txBody>
                    <a:bodyPr/>
                    <a:lstStyle/>
                    <a:p>
                      <a:pPr marL="0" marR="0">
                        <a:lnSpc>
                          <a:spcPts val="1400"/>
                        </a:lnSpc>
                        <a:spcBef>
                          <a:spcPts val="0"/>
                        </a:spcBef>
                        <a:spcAft>
                          <a:spcPts val="300"/>
                        </a:spcAft>
                      </a:pPr>
                      <a:r>
                        <a:rPr lang="fr-FR" sz="1400" dirty="0">
                          <a:effectLst/>
                        </a:rPr>
                        <a:t>Exécution, expression, langage, pratique, mobilisation, production</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104909" marR="104909" marT="52455" marB="52455">
                    <a:solidFill>
                      <a:srgbClr val="EAF1DD"/>
                    </a:solidFill>
                  </a:tcPr>
                </a:tc>
                <a:tc rowSpan="3">
                  <a:txBody>
                    <a:bodyPr/>
                    <a:lstStyle/>
                    <a:p>
                      <a:pPr marL="0" marR="0">
                        <a:lnSpc>
                          <a:spcPts val="1400"/>
                        </a:lnSpc>
                        <a:spcBef>
                          <a:spcPts val="0"/>
                        </a:spcBef>
                        <a:spcAft>
                          <a:spcPts val="300"/>
                        </a:spcAft>
                      </a:pPr>
                      <a:r>
                        <a:rPr lang="fr-FR" sz="1400" b="1" dirty="0">
                          <a:effectLst/>
                        </a:rPr>
                        <a:t>Espace :</a:t>
                      </a:r>
                      <a:r>
                        <a:rPr lang="fr-FR" sz="1400" dirty="0">
                          <a:effectLst/>
                        </a:rPr>
                        <a:t> Intra-groupe, externe, échange, commerce, vol, conquête</a:t>
                      </a:r>
                      <a:endParaRPr lang="en-GB" sz="1500" dirty="0">
                        <a:effectLst/>
                      </a:endParaRPr>
                    </a:p>
                    <a:p>
                      <a:pPr marL="0" marR="0">
                        <a:lnSpc>
                          <a:spcPts val="1400"/>
                        </a:lnSpc>
                        <a:spcBef>
                          <a:spcPts val="0"/>
                        </a:spcBef>
                        <a:spcAft>
                          <a:spcPts val="300"/>
                        </a:spcAft>
                      </a:pPr>
                      <a:r>
                        <a:rPr lang="fr-FR" sz="1400" b="1" dirty="0">
                          <a:effectLst/>
                        </a:rPr>
                        <a:t>Temps :</a:t>
                      </a:r>
                      <a:r>
                        <a:rPr lang="fr-FR" sz="1400" dirty="0">
                          <a:effectLst/>
                        </a:rPr>
                        <a:t> Intergénérationnel, monumental, archivage</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104909" marR="104909" marT="52455" marB="52455">
                    <a:solidFill>
                      <a:srgbClr val="DBE5F1"/>
                    </a:solidFill>
                  </a:tcPr>
                </a:tc>
                <a:tc rowSpan="3">
                  <a:txBody>
                    <a:bodyPr/>
                    <a:lstStyle/>
                    <a:p>
                      <a:pPr marL="0" marR="0">
                        <a:lnSpc>
                          <a:spcPts val="1400"/>
                        </a:lnSpc>
                        <a:spcBef>
                          <a:spcPts val="0"/>
                        </a:spcBef>
                        <a:spcAft>
                          <a:spcPts val="300"/>
                        </a:spcAft>
                      </a:pPr>
                      <a:r>
                        <a:rPr lang="fr-FR" sz="1400" dirty="0">
                          <a:effectLst/>
                        </a:rPr>
                        <a:t>Stratégies locales, nationales, régionales et internationales visant à renforcer la viabilité des formes, de l'articulation et de la transmission du PCI</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104909" marR="104909" marT="52455" marB="52455">
                    <a:solidFill>
                      <a:srgbClr val="FDE9D9"/>
                    </a:solidFill>
                  </a:tcPr>
                </a:tc>
                <a:extLst>
                  <a:ext uri="{0D108BD9-81ED-4DB2-BD59-A6C34878D82A}">
                    <a16:rowId xmlns:a16="http://schemas.microsoft.com/office/drawing/2014/main" val="3720266325"/>
                  </a:ext>
                </a:extLst>
              </a:tr>
              <a:tr h="1217732">
                <a:tc>
                  <a:txBody>
                    <a:bodyPr/>
                    <a:lstStyle/>
                    <a:p>
                      <a:pPr marL="0" marR="0">
                        <a:lnSpc>
                          <a:spcPts val="1400"/>
                        </a:lnSpc>
                        <a:spcBef>
                          <a:spcPts val="0"/>
                        </a:spcBef>
                        <a:spcAft>
                          <a:spcPts val="300"/>
                        </a:spcAft>
                      </a:pPr>
                      <a:r>
                        <a:rPr lang="fr-FR" sz="1400" b="1">
                          <a:effectLst/>
                        </a:rPr>
                        <a:t>Lieu</a:t>
                      </a:r>
                      <a:endParaRPr lang="en-GB" sz="1500" b="1">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a:txBody>
                    <a:bodyPr/>
                    <a:lstStyle/>
                    <a:p>
                      <a:pPr marL="0" marR="0">
                        <a:lnSpc>
                          <a:spcPts val="1400"/>
                        </a:lnSpc>
                        <a:spcBef>
                          <a:spcPts val="0"/>
                        </a:spcBef>
                        <a:spcAft>
                          <a:spcPts val="300"/>
                        </a:spcAft>
                      </a:pPr>
                      <a:r>
                        <a:rPr lang="fr-FR" sz="1400" dirty="0">
                          <a:effectLst/>
                        </a:rPr>
                        <a:t>Contextes matériels ou tangibles, sites, environnements, ressources, établissements, objets, artefacts</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06921843"/>
                  </a:ext>
                </a:extLst>
              </a:tr>
              <a:tr h="1004021">
                <a:tc>
                  <a:txBody>
                    <a:bodyPr/>
                    <a:lstStyle/>
                    <a:p>
                      <a:pPr marL="0" marR="0">
                        <a:lnSpc>
                          <a:spcPts val="1400"/>
                        </a:lnSpc>
                        <a:spcBef>
                          <a:spcPts val="0"/>
                        </a:spcBef>
                        <a:spcAft>
                          <a:spcPts val="300"/>
                        </a:spcAft>
                      </a:pPr>
                      <a:r>
                        <a:rPr lang="fr-FR" sz="1400" b="1" dirty="0">
                          <a:effectLst/>
                        </a:rPr>
                        <a:t>Histoire</a:t>
                      </a:r>
                      <a:endParaRPr lang="en-GB" sz="1500" b="1"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a:txBody>
                    <a:bodyPr/>
                    <a:lstStyle/>
                    <a:p>
                      <a:pPr marL="0" marR="0">
                        <a:lnSpc>
                          <a:spcPts val="1400"/>
                        </a:lnSpc>
                        <a:spcBef>
                          <a:spcPts val="0"/>
                        </a:spcBef>
                        <a:spcAft>
                          <a:spcPts val="300"/>
                        </a:spcAft>
                      </a:pPr>
                      <a:r>
                        <a:rPr lang="fr-FR" sz="1400" dirty="0">
                          <a:effectLst/>
                        </a:rPr>
                        <a:t>Immatériel ou intangible, connaissance, récit, tradition</a:t>
                      </a:r>
                      <a:endParaRPr lang="en-GB" sz="1500" dirty="0">
                        <a:effectLst/>
                        <a:latin typeface="Calibri" panose="020F0502020204030204" pitchFamily="34" charset="0"/>
                        <a:ea typeface="MS Mincho" panose="02020609040205080304" pitchFamily="49" charset="-128"/>
                        <a:cs typeface="Arial" panose="020B0604020202020204" pitchFamily="34" charset="0"/>
                      </a:endParaRPr>
                    </a:p>
                  </a:txBody>
                  <a:tcPr marL="95218" marR="95218" marT="0" marB="0">
                    <a:solidFill>
                      <a:srgbClr val="F2DBDB"/>
                    </a:solidFill>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598480275"/>
                  </a:ext>
                </a:extLst>
              </a:tr>
            </a:tbl>
          </a:graphicData>
        </a:graphic>
      </p:graphicFrame>
    </p:spTree>
    <p:extLst>
      <p:ext uri="{BB962C8B-B14F-4D97-AF65-F5344CB8AC3E}">
        <p14:creationId xmlns:p14="http://schemas.microsoft.com/office/powerpoint/2010/main" val="1201464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374650"/>
            <a:ext cx="7961744" cy="984885"/>
          </a:xfrm>
        </p:spPr>
        <p:txBody>
          <a:bodyPr/>
          <a:lstStyle/>
          <a:p>
            <a:pPr algn="l" rtl="0" eaLnBrk="1" hangingPunct="1"/>
            <a:r>
              <a:rPr lang="fr" sz="3200" b="1" i="0" u="none" baseline="0" dirty="0"/>
              <a:t>Identifier le PCI lors de catastrophes : présentation des études de cas </a:t>
            </a:r>
            <a:endParaRPr lang="fr" altLang="es-ES_tradnl" sz="3200" dirty="0"/>
          </a:p>
        </p:txBody>
      </p:sp>
      <p:sp>
        <p:nvSpPr>
          <p:cNvPr id="8195" name="Espace réservé du texte 2"/>
          <p:cNvSpPr>
            <a:spLocks noGrp="1"/>
          </p:cNvSpPr>
          <p:nvPr>
            <p:ph type="body" idx="1"/>
          </p:nvPr>
        </p:nvSpPr>
        <p:spPr>
          <a:xfrm>
            <a:off x="3048001" y="1828096"/>
            <a:ext cx="8118762" cy="3077766"/>
          </a:xfrm>
        </p:spPr>
        <p:txBody>
          <a:bodyPr/>
          <a:lstStyle/>
          <a:p>
            <a:pPr algn="l" rtl="0" eaLnBrk="1" hangingPunct="1">
              <a:lnSpc>
                <a:spcPct val="100000"/>
              </a:lnSpc>
              <a:spcBef>
                <a:spcPts val="0"/>
              </a:spcBef>
              <a:defRPr/>
            </a:pPr>
            <a:r>
              <a:rPr lang="fr" sz="2000" b="0" i="0" u="none" baseline="0" dirty="0"/>
              <a:t>À travers deux études de cas, nous explorerons et identifierons des exemples :</a:t>
            </a:r>
          </a:p>
          <a:p>
            <a:pPr algn="l" rtl="0" eaLnBrk="1" hangingPunct="1">
              <a:lnSpc>
                <a:spcPct val="100000"/>
              </a:lnSpc>
              <a:spcBef>
                <a:spcPts val="0"/>
              </a:spcBef>
              <a:defRPr/>
            </a:pPr>
            <a:endParaRPr lang="fr" altLang="es-ES_tradnl" sz="2000" dirty="0"/>
          </a:p>
          <a:p>
            <a:pPr algn="l" rtl="0" eaLnBrk="1" hangingPunct="1">
              <a:lnSpc>
                <a:spcPct val="100000"/>
              </a:lnSpc>
              <a:spcBef>
                <a:spcPts val="0"/>
              </a:spcBef>
              <a:defRPr/>
            </a:pPr>
            <a:r>
              <a:rPr lang="fr" sz="2000" b="0" i="0" u="none" baseline="0" dirty="0"/>
              <a:t>a)	d'impact des catastrophes sur le PCI, et </a:t>
            </a:r>
          </a:p>
          <a:p>
            <a:pPr algn="l" rtl="0" eaLnBrk="1" hangingPunct="1">
              <a:lnSpc>
                <a:spcPct val="100000"/>
              </a:lnSpc>
              <a:spcBef>
                <a:spcPts val="0"/>
              </a:spcBef>
              <a:defRPr/>
            </a:pPr>
            <a:r>
              <a:rPr lang="fr" sz="2000" b="0" i="0" u="none" baseline="0" dirty="0"/>
              <a:t>b)	de rôle du PCI dans la réduction ou l'atténuation des risques dans les contextes de catastrophes. </a:t>
            </a:r>
          </a:p>
          <a:p>
            <a:pPr algn="l" rtl="0" eaLnBrk="1" hangingPunct="1">
              <a:lnSpc>
                <a:spcPct val="100000"/>
              </a:lnSpc>
              <a:spcBef>
                <a:spcPts val="0"/>
              </a:spcBef>
              <a:defRPr/>
            </a:pPr>
            <a:endParaRPr lang="fr" altLang="es-ES_tradnl" sz="2000" dirty="0"/>
          </a:p>
          <a:p>
            <a:pPr algn="l" rtl="0" eaLnBrk="1" hangingPunct="1">
              <a:lnSpc>
                <a:spcPct val="100000"/>
              </a:lnSpc>
              <a:spcBef>
                <a:spcPts val="0"/>
              </a:spcBef>
              <a:defRPr/>
            </a:pPr>
            <a:r>
              <a:rPr lang="fr" sz="2000" b="0" i="0" u="none" baseline="0" dirty="0"/>
              <a:t>Les études de cas comprennent :</a:t>
            </a:r>
          </a:p>
          <a:p>
            <a:pPr algn="l" rtl="0" eaLnBrk="1" hangingPunct="1">
              <a:lnSpc>
                <a:spcPct val="100000"/>
              </a:lnSpc>
              <a:spcBef>
                <a:spcPts val="0"/>
              </a:spcBef>
              <a:defRPr/>
            </a:pPr>
            <a:endParaRPr lang="fr" altLang="es-ES_tradnl" sz="2000" dirty="0"/>
          </a:p>
          <a:p>
            <a:pPr lvl="1" algn="l" rtl="0" eaLnBrk="1" hangingPunct="1">
              <a:spcBef>
                <a:spcPts val="0"/>
              </a:spcBef>
              <a:defRPr/>
            </a:pPr>
            <a:r>
              <a:rPr lang="fr" sz="2000" b="0" i="0" u="none" baseline="0" dirty="0">
                <a:solidFill>
                  <a:schemeClr val="tx1"/>
                </a:solidFill>
              </a:rPr>
              <a:t>Étude de cas 1 : Cyclones et PCI dans le nord du Vanuatu</a:t>
            </a:r>
          </a:p>
          <a:p>
            <a:pPr lvl="1" algn="l" rtl="0" eaLnBrk="1" hangingPunct="1">
              <a:spcBef>
                <a:spcPts val="0"/>
              </a:spcBef>
              <a:defRPr/>
            </a:pPr>
            <a:endParaRPr lang="fr" altLang="es-ES_tradnl" sz="2000" dirty="0">
              <a:solidFill>
                <a:schemeClr val="tx1"/>
              </a:solidFill>
            </a:endParaRPr>
          </a:p>
          <a:p>
            <a:pPr lvl="1" algn="l" rtl="0" eaLnBrk="1" hangingPunct="1">
              <a:spcBef>
                <a:spcPts val="0"/>
              </a:spcBef>
              <a:defRPr/>
            </a:pPr>
            <a:r>
              <a:rPr lang="fr" sz="2000" b="0" i="0" u="none" baseline="0" dirty="0">
                <a:solidFill>
                  <a:schemeClr val="tx1"/>
                </a:solidFill>
              </a:rPr>
              <a:t>Étude de cas 2 : Merapi, Indonésie : vivre sur un volcan</a:t>
            </a:r>
          </a:p>
        </p:txBody>
      </p:sp>
    </p:spTree>
    <p:extLst>
      <p:ext uri="{BB962C8B-B14F-4D97-AF65-F5344CB8AC3E}">
        <p14:creationId xmlns:p14="http://schemas.microsoft.com/office/powerpoint/2010/main" val="3055542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048001" y="563418"/>
            <a:ext cx="8405090" cy="984885"/>
          </a:xfrm>
        </p:spPr>
        <p:txBody>
          <a:bodyPr/>
          <a:lstStyle/>
          <a:p>
            <a:pPr algn="l" rtl="0" eaLnBrk="1" hangingPunct="1"/>
            <a:r>
              <a:rPr lang="fr" sz="3200" b="1" i="0" u="none" baseline="0" dirty="0"/>
              <a:t>Exercice 1 : Impact des catastrophes sur le PCI</a:t>
            </a:r>
            <a:endParaRPr lang="fr" altLang="es-ES_tradnl" sz="3200" dirty="0"/>
          </a:p>
        </p:txBody>
      </p:sp>
      <p:sp>
        <p:nvSpPr>
          <p:cNvPr id="141" name="Espace réservé du texte 2"/>
          <p:cNvSpPr txBox="1">
            <a:spLocks/>
          </p:cNvSpPr>
          <p:nvPr/>
        </p:nvSpPr>
        <p:spPr bwMode="auto">
          <a:xfrm>
            <a:off x="3048001" y="1804025"/>
            <a:ext cx="8118761"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marL="0" indent="0" algn="l" defTabSz="457200" rtl="0" eaLnBrk="0" fontAlgn="base" hangingPunct="0">
              <a:lnSpc>
                <a:spcPct val="90000"/>
              </a:lnSpc>
              <a:spcBef>
                <a:spcPts val="1200"/>
              </a:spcBef>
              <a:spcAft>
                <a:spcPct val="0"/>
              </a:spcAft>
              <a:buClr>
                <a:schemeClr val="tx1"/>
              </a:buClr>
              <a:buFont typeface="Arial" panose="020B0604020202020204" pitchFamily="34" charset="0"/>
              <a:buNone/>
              <a:defRPr sz="4000" b="0" kern="1200">
                <a:solidFill>
                  <a:srgbClr val="000000"/>
                </a:solidFill>
                <a:latin typeface="+mn-lt"/>
                <a:ea typeface="+mn-ea"/>
                <a:cs typeface="+mn-cs"/>
              </a:defRPr>
            </a:lvl1pPr>
            <a:lvl2pPr marL="457200" indent="0" algn="l" defTabSz="457200" rtl="0" eaLnBrk="0" fontAlgn="base" hangingPunct="0">
              <a:spcBef>
                <a:spcPts val="1200"/>
              </a:spcBef>
              <a:spcAft>
                <a:spcPct val="0"/>
              </a:spcAft>
              <a:buFont typeface="Arial" panose="020B0604020202020204" pitchFamily="34" charset="0"/>
              <a:buNone/>
              <a:defRPr sz="1800" kern="1200">
                <a:solidFill>
                  <a:schemeClr val="tx1">
                    <a:tint val="75000"/>
                  </a:schemeClr>
                </a:solidFill>
                <a:latin typeface="+mn-lt"/>
                <a:ea typeface="+mn-ea"/>
                <a:cs typeface="+mn-cs"/>
              </a:defRPr>
            </a:lvl2pPr>
            <a:lvl3pPr marL="914400" indent="0" algn="l" defTabSz="457200" rtl="0" eaLnBrk="0" fontAlgn="base" hangingPunct="0">
              <a:spcBef>
                <a:spcPts val="1200"/>
              </a:spcBef>
              <a:spcAft>
                <a:spcPct val="0"/>
              </a:spcAft>
              <a:buNone/>
              <a:defRPr sz="1600" kern="1200">
                <a:solidFill>
                  <a:schemeClr val="tx1">
                    <a:tint val="75000"/>
                  </a:schemeClr>
                </a:solidFill>
                <a:latin typeface="+mn-lt"/>
                <a:ea typeface="+mn-ea"/>
                <a:cs typeface="+mn-cs"/>
              </a:defRPr>
            </a:lvl3pPr>
            <a:lvl4pPr marL="1371600" indent="0" algn="l" defTabSz="457200" rtl="0" eaLnBrk="0" fontAlgn="base" hangingPunct="0">
              <a:spcBef>
                <a:spcPts val="600"/>
              </a:spcBef>
              <a:spcAft>
                <a:spcPct val="0"/>
              </a:spcAft>
              <a:buClr>
                <a:schemeClr val="accent1"/>
              </a:buClr>
              <a:buFont typeface="Arial" panose="020B0604020202020204" pitchFamily="34" charset="0"/>
              <a:buNone/>
              <a:defRPr sz="1400" kern="1200">
                <a:solidFill>
                  <a:schemeClr val="tx1">
                    <a:tint val="75000"/>
                  </a:schemeClr>
                </a:solidFill>
                <a:latin typeface="+mn-lt"/>
                <a:ea typeface="+mn-ea"/>
                <a:cs typeface="+mn-cs"/>
              </a:defRPr>
            </a:lvl4pPr>
            <a:lvl5pPr marL="1828800" indent="0" algn="l" defTabSz="457200" rtl="0" eaLnBrk="0" fontAlgn="base" hangingPunct="0">
              <a:spcBef>
                <a:spcPts val="600"/>
              </a:spcBef>
              <a:spcAft>
                <a:spcPct val="0"/>
              </a:spcAft>
              <a:buNone/>
              <a:defRPr sz="1400" kern="1200">
                <a:solidFill>
                  <a:schemeClr val="tx1">
                    <a:tint val="75000"/>
                  </a:schemeClr>
                </a:solidFill>
                <a:latin typeface="+mn-lt"/>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l" rtl="0" eaLnBrk="1" hangingPunct="1">
              <a:defRPr/>
            </a:pPr>
            <a:r>
              <a:rPr lang="fr" sz="2000" b="1" i="0" u="none" baseline="0" dirty="0"/>
              <a:t>Objectif d'apprentissage : </a:t>
            </a:r>
          </a:p>
          <a:p>
            <a:pPr marL="342900" indent="-342900" algn="l" rtl="0" eaLnBrk="1" hangingPunct="1">
              <a:lnSpc>
                <a:spcPct val="100000"/>
              </a:lnSpc>
              <a:buFont typeface="Arial" panose="020B0604020202020204" pitchFamily="34" charset="0"/>
              <a:buChar char="•"/>
              <a:defRPr/>
            </a:pPr>
            <a:r>
              <a:rPr lang="fr" sz="2000" b="0" i="0" u="none" baseline="0" dirty="0"/>
              <a:t>Appliquer une analyse préliminaire des risques de catastrophe à l'élément du PCI que votre groupe a choisi dans le cadre de l'unité/l'atelier précédent(e)</a:t>
            </a:r>
          </a:p>
          <a:p>
            <a:pPr algn="l" rtl="0" eaLnBrk="1" hangingPunct="1">
              <a:lnSpc>
                <a:spcPct val="100000"/>
              </a:lnSpc>
              <a:defRPr/>
            </a:pPr>
            <a:r>
              <a:rPr lang="fr" sz="2000" b="1" i="0" u="none" baseline="0" dirty="0"/>
              <a:t>Méthode :</a:t>
            </a:r>
          </a:p>
          <a:p>
            <a:pPr marL="342900" indent="-342900" algn="l" rtl="0" eaLnBrk="1" hangingPunct="1">
              <a:lnSpc>
                <a:spcPct val="100000"/>
              </a:lnSpc>
              <a:buFont typeface="Arial" panose="020B0604020202020204" pitchFamily="34" charset="0"/>
              <a:buChar char="•"/>
              <a:defRPr/>
            </a:pPr>
            <a:r>
              <a:rPr lang="fr" sz="2000" b="0" i="0" u="none" baseline="0" dirty="0"/>
              <a:t>Utiliser le cadre « Personnes, lieu et histoire » pour réfléchir aux différents types de vulnérabilité du PCI et à l'exposition à différents types de catastrophes</a:t>
            </a:r>
          </a:p>
          <a:p>
            <a:pPr marL="342900" indent="-342900" algn="l" rtl="0" eaLnBrk="1" hangingPunct="1">
              <a:lnSpc>
                <a:spcPct val="100000"/>
              </a:lnSpc>
              <a:spcBef>
                <a:spcPts val="0"/>
              </a:spcBef>
              <a:buFont typeface="Arial" panose="020B0604020202020204" pitchFamily="34" charset="0"/>
              <a:buChar char="•"/>
              <a:defRPr/>
            </a:pPr>
            <a:endParaRPr lang="fr" altLang="es-ES_tradnl" sz="2000" dirty="0"/>
          </a:p>
          <a:p>
            <a:pPr marL="342900" indent="-342900" algn="l" rtl="0" eaLnBrk="1" hangingPunct="1">
              <a:lnSpc>
                <a:spcPct val="100000"/>
              </a:lnSpc>
              <a:spcBef>
                <a:spcPts val="0"/>
              </a:spcBef>
              <a:buFont typeface="Arial" panose="020B0604020202020204" pitchFamily="34" charset="0"/>
              <a:buChar char="•"/>
              <a:defRPr/>
            </a:pPr>
            <a:r>
              <a:rPr lang="fr" sz="2000" b="0" i="0" u="none" baseline="0" dirty="0"/>
              <a:t>Comment la viabilité de votre élément de PCI a-t-elle été affectée sur une longue période par une ou plusieurs catastrophe(s) ou autre(s) situation(s) d'urgence ? </a:t>
            </a:r>
          </a:p>
          <a:p>
            <a:pPr marL="342900" indent="-342900" algn="l" rtl="0" eaLnBrk="1" hangingPunct="1">
              <a:lnSpc>
                <a:spcPct val="100000"/>
              </a:lnSpc>
              <a:spcBef>
                <a:spcPts val="0"/>
              </a:spcBef>
              <a:buFont typeface="Arial" panose="020B0604020202020204" pitchFamily="34" charset="0"/>
              <a:buChar char="•"/>
              <a:defRPr/>
            </a:pPr>
            <a:endParaRPr lang="fr" altLang="es-ES_tradnl" sz="2000" dirty="0"/>
          </a:p>
          <a:p>
            <a:pPr marL="342900" indent="-342900" algn="l" rtl="0" eaLnBrk="1" hangingPunct="1">
              <a:lnSpc>
                <a:spcPct val="100000"/>
              </a:lnSpc>
              <a:spcBef>
                <a:spcPts val="0"/>
              </a:spcBef>
              <a:buFont typeface="Arial" panose="020B0604020202020204" pitchFamily="34" charset="0"/>
              <a:buChar char="•"/>
              <a:defRPr/>
            </a:pPr>
            <a:r>
              <a:rPr lang="fr" sz="2000" b="0" i="0" u="none" baseline="0" dirty="0"/>
              <a:t>Notez votre exemple sur l'imprimé 2. </a:t>
            </a:r>
          </a:p>
          <a:p>
            <a:pPr algn="l" rtl="0" eaLnBrk="1" hangingPunct="1">
              <a:defRPr/>
            </a:pPr>
            <a:endParaRPr lang="fr" altLang="es-ES_tradnl" sz="2000" dirty="0"/>
          </a:p>
        </p:txBody>
      </p:sp>
    </p:spTree>
    <p:extLst>
      <p:ext uri="{BB962C8B-B14F-4D97-AF65-F5344CB8AC3E}">
        <p14:creationId xmlns:p14="http://schemas.microsoft.com/office/powerpoint/2010/main" val="31001241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3766" y="482638"/>
            <a:ext cx="8640231" cy="984885"/>
          </a:xfrm>
        </p:spPr>
        <p:txBody>
          <a:bodyPr/>
          <a:lstStyle/>
          <a:p>
            <a:pPr algn="l" rtl="0"/>
            <a:r>
              <a:rPr lang="fr" sz="3200" b="1" i="0" u="none" baseline="0" dirty="0"/>
              <a:t>Imprimé 2 : Le PCI touché par une catastrophe</a:t>
            </a:r>
          </a:p>
        </p:txBody>
      </p:sp>
      <p:graphicFrame>
        <p:nvGraphicFramePr>
          <p:cNvPr id="3" name="Table 2">
            <a:extLst>
              <a:ext uri="{FF2B5EF4-FFF2-40B4-BE49-F238E27FC236}">
                <a16:creationId xmlns:a16="http://schemas.microsoft.com/office/drawing/2014/main" id="{8AD83902-E252-51AF-8BEF-EB98D09A80CE}"/>
              </a:ext>
            </a:extLst>
          </p:cNvPr>
          <p:cNvGraphicFramePr>
            <a:graphicFrameLocks noGrp="1"/>
          </p:cNvGraphicFramePr>
          <p:nvPr>
            <p:extLst>
              <p:ext uri="{D42A27DB-BD31-4B8C-83A1-F6EECF244321}">
                <p14:modId xmlns:p14="http://schemas.microsoft.com/office/powerpoint/2010/main" val="630323246"/>
              </p:ext>
            </p:extLst>
          </p:nvPr>
        </p:nvGraphicFramePr>
        <p:xfrm>
          <a:off x="3043766" y="1649896"/>
          <a:ext cx="8396173" cy="4454548"/>
        </p:xfrm>
        <a:graphic>
          <a:graphicData uri="http://schemas.openxmlformats.org/drawingml/2006/table">
            <a:tbl>
              <a:tblPr firstRow="1" firstCol="1" bandRow="1">
                <a:tableStyleId>{5C22544A-7EE6-4342-B048-85BDC9FD1C3A}</a:tableStyleId>
              </a:tblPr>
              <a:tblGrid>
                <a:gridCol w="1609331">
                  <a:extLst>
                    <a:ext uri="{9D8B030D-6E8A-4147-A177-3AD203B41FA5}">
                      <a16:colId xmlns:a16="http://schemas.microsoft.com/office/drawing/2014/main" val="1149579416"/>
                    </a:ext>
                  </a:extLst>
                </a:gridCol>
                <a:gridCol w="2375395">
                  <a:extLst>
                    <a:ext uri="{9D8B030D-6E8A-4147-A177-3AD203B41FA5}">
                      <a16:colId xmlns:a16="http://schemas.microsoft.com/office/drawing/2014/main" val="399008350"/>
                    </a:ext>
                  </a:extLst>
                </a:gridCol>
                <a:gridCol w="4411447">
                  <a:extLst>
                    <a:ext uri="{9D8B030D-6E8A-4147-A177-3AD203B41FA5}">
                      <a16:colId xmlns:a16="http://schemas.microsoft.com/office/drawing/2014/main" val="381908414"/>
                    </a:ext>
                  </a:extLst>
                </a:gridCol>
              </a:tblGrid>
              <a:tr h="283086">
                <a:tc gridSpan="3">
                  <a:txBody>
                    <a:bodyPr/>
                    <a:lstStyle/>
                    <a:p>
                      <a:pPr marL="0" marR="0" algn="l" rtl="0">
                        <a:lnSpc>
                          <a:spcPct val="100000"/>
                        </a:lnSpc>
                        <a:spcBef>
                          <a:spcPts val="0"/>
                        </a:spcBef>
                        <a:spcAft>
                          <a:spcPts val="300"/>
                        </a:spcAft>
                      </a:pPr>
                      <a:r>
                        <a:rPr lang="fr" sz="1800" b="1" i="0" u="none" baseline="0">
                          <a:solidFill>
                            <a:schemeClr val="tx1"/>
                          </a:solidFill>
                          <a:effectLst/>
                        </a:rPr>
                        <a:t>Exercice 1 - Le PCI touché par une catastrophe</a:t>
                      </a:r>
                      <a:endParaRPr lang="fr" sz="180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hMerge="1">
                  <a:txBody>
                    <a:bodyPr/>
                    <a:lstStyle/>
                    <a:p>
                      <a:endParaRPr lang="fr"/>
                    </a:p>
                  </a:txBody>
                  <a:tcPr/>
                </a:tc>
                <a:tc hMerge="1">
                  <a:txBody>
                    <a:bodyPr/>
                    <a:lstStyle/>
                    <a:p>
                      <a:endParaRPr lang="fr"/>
                    </a:p>
                  </a:txBody>
                  <a:tcPr/>
                </a:tc>
                <a:extLst>
                  <a:ext uri="{0D108BD9-81ED-4DB2-BD59-A6C34878D82A}">
                    <a16:rowId xmlns:a16="http://schemas.microsoft.com/office/drawing/2014/main" val="2004580899"/>
                  </a:ext>
                </a:extLst>
              </a:tr>
              <a:tr h="2124825">
                <a:tc>
                  <a:txBody>
                    <a:bodyPr/>
                    <a:lstStyle/>
                    <a:p>
                      <a:pPr marL="0" marR="0" algn="l" rtl="0">
                        <a:lnSpc>
                          <a:spcPct val="100000"/>
                        </a:lnSpc>
                        <a:spcBef>
                          <a:spcPts val="0"/>
                        </a:spcBef>
                        <a:spcAft>
                          <a:spcPts val="300"/>
                        </a:spcAft>
                      </a:pPr>
                      <a:r>
                        <a:rPr lang="fr" sz="1800" b="1" i="0" u="none" baseline="0">
                          <a:solidFill>
                            <a:schemeClr val="tx1"/>
                          </a:solidFill>
                          <a:effectLst/>
                        </a:rPr>
                        <a:t>Nom de l'élément</a:t>
                      </a:r>
                      <a:endParaRPr lang="fr" sz="1800"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gn="l" rtl="0">
                        <a:lnSpc>
                          <a:spcPct val="100000"/>
                        </a:lnSpc>
                        <a:spcBef>
                          <a:spcPts val="0"/>
                        </a:spcBef>
                        <a:spcAft>
                          <a:spcPts val="300"/>
                        </a:spcAft>
                      </a:pPr>
                      <a:r>
                        <a:rPr lang="fr" sz="1800" b="0" i="0" u="none" baseline="0" dirty="0">
                          <a:effectLst/>
                        </a:rPr>
                        <a:t>Quels types de catastrophes ou d'urgences ont eu un impact sur cet élément du PCI au fil du temps ? </a:t>
                      </a:r>
                      <a:endParaRPr lang="fr" sz="1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gn="l" rtl="0">
                        <a:lnSpc>
                          <a:spcPct val="100000"/>
                        </a:lnSpc>
                        <a:spcBef>
                          <a:spcPts val="0"/>
                        </a:spcBef>
                        <a:spcAft>
                          <a:spcPts val="300"/>
                        </a:spcAft>
                      </a:pPr>
                      <a:r>
                        <a:rPr lang="fr" sz="1800" b="0" i="0" u="none" baseline="0" dirty="0">
                          <a:effectLst/>
                        </a:rPr>
                        <a:t>Quels sont les aspects de l'élément qui ont été menacés ou affectés ?</a:t>
                      </a:r>
                      <a:endParaRPr lang="fr" sz="1800" dirty="0">
                        <a:effectLst/>
                      </a:endParaRPr>
                    </a:p>
                    <a:p>
                      <a:pPr marL="342900" marR="0" lvl="0" indent="-342900" algn="l" defTabSz="457200" rtl="0" eaLnBrk="1" fontAlgn="auto" latinLnBrk="0" hangingPunct="1">
                        <a:lnSpc>
                          <a:spcPct val="100000"/>
                        </a:lnSpc>
                        <a:spcBef>
                          <a:spcPts val="0"/>
                        </a:spcBef>
                        <a:spcAft>
                          <a:spcPts val="300"/>
                        </a:spcAft>
                        <a:buClrTx/>
                        <a:buSzTx/>
                        <a:buFont typeface="Wingdings" panose="05000000000000000000" pitchFamily="2" charset="2"/>
                        <a:buChar char=""/>
                        <a:tabLst/>
                        <a:defRPr/>
                      </a:pPr>
                      <a:r>
                        <a:rPr lang="fr" sz="1800" b="0" i="0" u="none" baseline="0" dirty="0">
                          <a:effectLst/>
                        </a:rPr>
                        <a:t>Les personnes ? </a:t>
                      </a:r>
                    </a:p>
                    <a:p>
                      <a:pPr marL="342900" marR="0" lvl="0" indent="-342900" algn="l" rtl="0">
                        <a:lnSpc>
                          <a:spcPct val="100000"/>
                        </a:lnSpc>
                        <a:spcBef>
                          <a:spcPts val="0"/>
                        </a:spcBef>
                        <a:spcAft>
                          <a:spcPts val="300"/>
                        </a:spcAft>
                        <a:buFont typeface="Wingdings" panose="05000000000000000000" pitchFamily="2" charset="2"/>
                        <a:buChar char=""/>
                      </a:pPr>
                      <a:r>
                        <a:rPr lang="fr" sz="1800" b="0" i="0" u="none" baseline="0" dirty="0">
                          <a:effectLst/>
                        </a:rPr>
                        <a:t>Les lieux/ressources matérielles ?</a:t>
                      </a:r>
                      <a:endParaRPr lang="fr" sz="1800" dirty="0">
                        <a:effectLst/>
                      </a:endParaRPr>
                    </a:p>
                    <a:p>
                      <a:pPr marL="342900" marR="0" lvl="0" indent="-342900" algn="l" rtl="0">
                        <a:lnSpc>
                          <a:spcPct val="100000"/>
                        </a:lnSpc>
                        <a:spcBef>
                          <a:spcPts val="0"/>
                        </a:spcBef>
                        <a:spcAft>
                          <a:spcPts val="300"/>
                        </a:spcAft>
                        <a:buFont typeface="Wingdings" panose="05000000000000000000" pitchFamily="2" charset="2"/>
                        <a:buChar char=""/>
                      </a:pPr>
                      <a:r>
                        <a:rPr lang="fr" sz="1800" b="0" i="0" u="none" baseline="0" dirty="0">
                          <a:effectLst/>
                        </a:rPr>
                        <a:t>L'histoire/les ressources immatérielles ?</a:t>
                      </a:r>
                      <a:endParaRPr lang="fr" sz="1800" dirty="0">
                        <a:effectLst/>
                      </a:endParaRPr>
                    </a:p>
                    <a:p>
                      <a:pPr marL="342900" marR="0" lvl="0" indent="-342900" algn="l" rtl="0">
                        <a:lnSpc>
                          <a:spcPct val="100000"/>
                        </a:lnSpc>
                        <a:spcBef>
                          <a:spcPts val="0"/>
                        </a:spcBef>
                        <a:spcAft>
                          <a:spcPts val="300"/>
                        </a:spcAft>
                        <a:buFont typeface="Wingdings" panose="05000000000000000000" pitchFamily="2" charset="2"/>
                        <a:buChar char=""/>
                      </a:pPr>
                      <a:r>
                        <a:rPr lang="fr" sz="1800" b="0" i="0" u="none" baseline="0" dirty="0">
                          <a:effectLst/>
                        </a:rPr>
                        <a:t>La pratique ?</a:t>
                      </a:r>
                      <a:endParaRPr lang="fr" sz="1800" dirty="0">
                        <a:effectLst/>
                      </a:endParaRPr>
                    </a:p>
                    <a:p>
                      <a:pPr marL="342900" marR="0" lvl="0" indent="-342900" algn="l" rtl="0">
                        <a:lnSpc>
                          <a:spcPct val="100000"/>
                        </a:lnSpc>
                        <a:spcBef>
                          <a:spcPts val="0"/>
                        </a:spcBef>
                        <a:spcAft>
                          <a:spcPts val="300"/>
                        </a:spcAft>
                        <a:buFont typeface="Wingdings" panose="05000000000000000000" pitchFamily="2" charset="2"/>
                        <a:buChar char=""/>
                      </a:pPr>
                      <a:r>
                        <a:rPr lang="fr" sz="1800" b="0" i="0" u="none" baseline="0" dirty="0">
                          <a:effectLst/>
                        </a:rPr>
                        <a:t>La transmission ?</a:t>
                      </a:r>
                      <a:endParaRPr lang="fr" sz="1800" dirty="0">
                        <a:effectLst/>
                      </a:endParaRPr>
                    </a:p>
                  </a:txBody>
                  <a:tcPr marL="66520" marR="66520" marT="0" marB="0"/>
                </a:tc>
                <a:extLst>
                  <a:ext uri="{0D108BD9-81ED-4DB2-BD59-A6C34878D82A}">
                    <a16:rowId xmlns:a16="http://schemas.microsoft.com/office/drawing/2014/main" val="3939527281"/>
                  </a:ext>
                </a:extLst>
              </a:tr>
              <a:tr h="1786402">
                <a:tc>
                  <a:txBody>
                    <a:bodyPr/>
                    <a:lstStyle/>
                    <a:p>
                      <a:pPr marL="0" marR="0" algn="l" rtl="0">
                        <a:lnSpc>
                          <a:spcPts val="1400"/>
                        </a:lnSpc>
                        <a:spcBef>
                          <a:spcPts val="0"/>
                        </a:spcBef>
                        <a:spcAft>
                          <a:spcPts val="300"/>
                        </a:spcAft>
                      </a:pPr>
                      <a:r>
                        <a:rPr lang="fr" sz="1000" b="0" i="0" u="none" baseline="0">
                          <a:effectLst/>
                        </a:rPr>
                        <a:t> </a:t>
                      </a:r>
                      <a:endParaRPr lang="fr" sz="1200">
                        <a:effectLst/>
                      </a:endParaRPr>
                    </a:p>
                    <a:p>
                      <a:pPr marL="0" marR="0" algn="l" rtl="0">
                        <a:lnSpc>
                          <a:spcPts val="1400"/>
                        </a:lnSpc>
                        <a:spcBef>
                          <a:spcPts val="0"/>
                        </a:spcBef>
                        <a:spcAft>
                          <a:spcPts val="300"/>
                        </a:spcAft>
                      </a:pPr>
                      <a:r>
                        <a:rPr lang="fr" sz="1000" b="0" i="0" u="none" baseline="0">
                          <a:effectLst/>
                        </a:rPr>
                        <a:t> </a:t>
                      </a:r>
                      <a:endParaRPr lang="fr" sz="1200">
                        <a:effectLst/>
                      </a:endParaRPr>
                    </a:p>
                    <a:p>
                      <a:pPr marL="0" marR="0" algn="l" rtl="0">
                        <a:lnSpc>
                          <a:spcPts val="1400"/>
                        </a:lnSpc>
                        <a:spcBef>
                          <a:spcPts val="0"/>
                        </a:spcBef>
                        <a:spcAft>
                          <a:spcPts val="300"/>
                        </a:spcAft>
                      </a:pPr>
                      <a:r>
                        <a:rPr lang="fr" sz="1000" b="0" i="0" u="none" baseline="0">
                          <a:effectLst/>
                        </a:rPr>
                        <a:t> </a:t>
                      </a:r>
                      <a:endParaRPr lang="fr" sz="1200">
                        <a:effectLst/>
                      </a:endParaRPr>
                    </a:p>
                    <a:p>
                      <a:pPr marL="0" marR="0" algn="l" rtl="0">
                        <a:lnSpc>
                          <a:spcPts val="1400"/>
                        </a:lnSpc>
                        <a:spcBef>
                          <a:spcPts val="0"/>
                        </a:spcBef>
                        <a:spcAft>
                          <a:spcPts val="300"/>
                        </a:spcAft>
                      </a:pPr>
                      <a:r>
                        <a:rPr lang="fr" sz="1000" b="0" i="0" u="none" baseline="0">
                          <a:effectLst/>
                        </a:rPr>
                        <a:t> </a:t>
                      </a:r>
                      <a:endParaRPr lang="fr" sz="1200">
                        <a:effectLst/>
                      </a:endParaRPr>
                    </a:p>
                    <a:p>
                      <a:pPr marL="0" marR="0" algn="l" rtl="0">
                        <a:lnSpc>
                          <a:spcPts val="1400"/>
                        </a:lnSpc>
                        <a:spcBef>
                          <a:spcPts val="0"/>
                        </a:spcBef>
                        <a:spcAft>
                          <a:spcPts val="300"/>
                        </a:spcAft>
                      </a:pPr>
                      <a:r>
                        <a:rPr lang="fr" sz="1000" b="0" i="0" u="none" baseline="0">
                          <a:effectLst/>
                        </a:rPr>
                        <a:t> </a:t>
                      </a:r>
                      <a:endParaRPr lang="fr"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gn="l" rtl="0">
                        <a:lnSpc>
                          <a:spcPts val="1400"/>
                        </a:lnSpc>
                        <a:spcBef>
                          <a:spcPts val="0"/>
                        </a:spcBef>
                        <a:spcAft>
                          <a:spcPts val="300"/>
                        </a:spcAft>
                      </a:pPr>
                      <a:r>
                        <a:rPr lang="fr" sz="1000" b="0" i="0" u="none" baseline="0">
                          <a:effectLst/>
                        </a:rPr>
                        <a:t> </a:t>
                      </a:r>
                      <a:endParaRPr lang="fr" sz="120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tc>
                  <a:txBody>
                    <a:bodyPr/>
                    <a:lstStyle/>
                    <a:p>
                      <a:pPr marL="0" marR="0" algn="l" rtl="0">
                        <a:lnSpc>
                          <a:spcPts val="1400"/>
                        </a:lnSpc>
                        <a:spcBef>
                          <a:spcPts val="0"/>
                        </a:spcBef>
                        <a:spcAft>
                          <a:spcPts val="300"/>
                        </a:spcAft>
                      </a:pPr>
                      <a:r>
                        <a:rPr lang="fr" sz="1000" b="0" i="0" u="none" baseline="0" dirty="0">
                          <a:effectLst/>
                        </a:rPr>
                        <a:t> </a:t>
                      </a:r>
                      <a:endParaRPr lang="fr" sz="12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6520" marR="66520" marT="0" marB="0"/>
                </a:tc>
                <a:extLst>
                  <a:ext uri="{0D108BD9-81ED-4DB2-BD59-A6C34878D82A}">
                    <a16:rowId xmlns:a16="http://schemas.microsoft.com/office/drawing/2014/main" val="3433117782"/>
                  </a:ext>
                </a:extLst>
              </a:tr>
            </a:tbl>
          </a:graphicData>
        </a:graphic>
      </p:graphicFrame>
    </p:spTree>
    <p:extLst>
      <p:ext uri="{BB962C8B-B14F-4D97-AF65-F5344CB8AC3E}">
        <p14:creationId xmlns:p14="http://schemas.microsoft.com/office/powerpoint/2010/main" val="3327736109"/>
      </p:ext>
    </p:extLst>
  </p:cSld>
  <p:clrMapOvr>
    <a:masterClrMapping/>
  </p:clrMapOvr>
</p:sld>
</file>

<file path=ppt/theme/theme1.xml><?xml version="1.0" encoding="utf-8"?>
<a:theme xmlns:a="http://schemas.openxmlformats.org/drawingml/2006/main" name="Thème Office">
  <a:themeElements>
    <a:clrScheme name="Unesco">
      <a:dk1>
        <a:sysClr val="windowText" lastClr="000000"/>
      </a:dk1>
      <a:lt1>
        <a:sysClr val="window" lastClr="FFFFFF"/>
      </a:lt1>
      <a:dk2>
        <a:srgbClr val="1F497D"/>
      </a:dk2>
      <a:lt2>
        <a:srgbClr val="EEECE1"/>
      </a:lt2>
      <a:accent1>
        <a:srgbClr val="07DEDB"/>
      </a:accent1>
      <a:accent2>
        <a:srgbClr val="00D213"/>
      </a:accent2>
      <a:accent3>
        <a:srgbClr val="FF0000"/>
      </a:accent3>
      <a:accent4>
        <a:srgbClr val="FFFF00"/>
      </a:accent4>
      <a:accent5>
        <a:srgbClr val="07DEDB"/>
      </a:accent5>
      <a:accent6>
        <a:srgbClr val="00D213"/>
      </a:accent6>
      <a:hlink>
        <a:srgbClr val="0000FF"/>
      </a:hlink>
      <a:folHlink>
        <a:srgbClr val="800080"/>
      </a:folHlink>
    </a:clrScheme>
    <a:fontScheme name="Office Classique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f8e024d6-51f2-471b-ac2c-b1117d65062e}" enabled="1" method="Standard" siteId="{1d4fae52-39b3-4bfa-b0b3-022956b11194}" contentBits="0" removed="0"/>
</clbl:labelList>
</file>

<file path=docProps/app.xml><?xml version="1.0" encoding="utf-8"?>
<Properties xmlns="http://schemas.openxmlformats.org/officeDocument/2006/extended-properties" xmlns:vt="http://schemas.openxmlformats.org/officeDocument/2006/docPropsVTypes">
  <TotalTime>2166</TotalTime>
  <Words>1906</Words>
  <Application>Microsoft Office PowerPoint</Application>
  <PresentationFormat>Widescreen</PresentationFormat>
  <Paragraphs>196</Paragraphs>
  <Slides>15</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MS Mincho</vt:lpstr>
      <vt:lpstr>Arial</vt:lpstr>
      <vt:lpstr>Calibri</vt:lpstr>
      <vt:lpstr>Symbol</vt:lpstr>
      <vt:lpstr>Times New Roman</vt:lpstr>
      <vt:lpstr>Wingdings</vt:lpstr>
      <vt:lpstr>Thème Office</vt:lpstr>
      <vt:lpstr>Intégration de la réduction des risques de catastrophes dans les inventaires du patrimoine culturel immatériel  U064 Présentation PowerPoint  </vt:lpstr>
      <vt:lpstr>Dans cette présentation...</vt:lpstr>
      <vt:lpstr>Principaux enseignements des principes et modalités opérationnels</vt:lpstr>
      <vt:lpstr>Identifier le PCI lors de catastrophes : « Personnes, lieu, histoire » : un cadre d'analyse</vt:lpstr>
      <vt:lpstr>Identifier le PCI lors de catastrophes : expression, transmission et sauvegarde</vt:lpstr>
      <vt:lpstr>Identifier le PCI lors de catastrophes :  le cadre « Personnes, lieu et histoire »</vt:lpstr>
      <vt:lpstr>Identifier le PCI lors de catastrophes : présentation des études de cas </vt:lpstr>
      <vt:lpstr>Exercice 1 : Impact des catastrophes sur le PCI</vt:lpstr>
      <vt:lpstr>Imprimé 2 : Le PCI touché par une catastrophe</vt:lpstr>
      <vt:lpstr>Exercice 2 : Recherche collective sur le risque de catastrophe lié au PCI - but et objectifs </vt:lpstr>
      <vt:lpstr>Exercice 2 : Recherche collective sur le risque de catastrophe lié au PCI - étapes </vt:lpstr>
      <vt:lpstr>EXERCICE 2a :  Risques liés au PCI à chaque phase du cycle de gestion des catastrophes</vt:lpstr>
      <vt:lpstr>Exercice 2b : Rôle du PCI dans l'atténuation ou la réduction des risques de catastrophes</vt:lpstr>
      <vt:lpstr>Auto-test</vt:lpstr>
      <vt:lpstr>PowerPoint Presentation</vt:lpstr>
    </vt:vector>
  </TitlesOfParts>
  <Company>The Australian National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in Disaster Risk Reduction and intangible cultural heritage  Unit A PowerPoint presentation</dc:title>
  <dc:creator>Anonymous 1</dc:creator>
  <cp:lastModifiedBy>Koffi, Bryan</cp:lastModifiedBy>
  <cp:revision>61</cp:revision>
  <dcterms:created xsi:type="dcterms:W3CDTF">2020-08-28T23:40:42Z</dcterms:created>
  <dcterms:modified xsi:type="dcterms:W3CDTF">2024-02-28T11:03:08Z</dcterms:modified>
</cp:coreProperties>
</file>