
<file path=[Content_Types].xml><?xml version="1.0" encoding="utf-8"?>
<Types xmlns="http://schemas.openxmlformats.org/package/2006/content-types">
  <Default Extension="png" ContentType="image/png"/>
  <Default Extension="tmp"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handoutMasterIdLst>
    <p:handoutMasterId r:id="rId23"/>
  </p:handoutMasterIdLst>
  <p:sldIdLst>
    <p:sldId id="257" r:id="rId2"/>
    <p:sldId id="292" r:id="rId3"/>
    <p:sldId id="293" r:id="rId4"/>
    <p:sldId id="294" r:id="rId5"/>
    <p:sldId id="295" r:id="rId6"/>
    <p:sldId id="296" r:id="rId7"/>
    <p:sldId id="297" r:id="rId8"/>
    <p:sldId id="298" r:id="rId9"/>
    <p:sldId id="299" r:id="rId10"/>
    <p:sldId id="300" r:id="rId11"/>
    <p:sldId id="301" r:id="rId12"/>
    <p:sldId id="312" r:id="rId13"/>
    <p:sldId id="303" r:id="rId14"/>
    <p:sldId id="304" r:id="rId15"/>
    <p:sldId id="305" r:id="rId16"/>
    <p:sldId id="306" r:id="rId17"/>
    <p:sldId id="313" r:id="rId18"/>
    <p:sldId id="314" r:id="rId19"/>
    <p:sldId id="309" r:id="rId20"/>
    <p:sldId id="291" r:id="rId21"/>
  </p:sldIdLst>
  <p:sldSz cx="9144000" cy="6858000" type="screen4x3"/>
  <p:notesSz cx="6797675" cy="9926638"/>
  <p:defaultTextStyle>
    <a:defPPr>
      <a:defRPr lang="fr-FR"/>
    </a:defPPr>
    <a:lvl1pPr algn="l" defTabSz="457200" rtl="0" fontAlgn="base">
      <a:spcBef>
        <a:spcPct val="0"/>
      </a:spcBef>
      <a:spcAft>
        <a:spcPct val="0"/>
      </a:spcAft>
      <a:defRPr kern="1200">
        <a:solidFill>
          <a:schemeClr val="tx1"/>
        </a:solidFill>
        <a:latin typeface="Arial" pitchFamily="34" charset="0"/>
        <a:ea typeface="+mn-ea"/>
        <a:cs typeface="+mn-cs"/>
      </a:defRPr>
    </a:lvl1pPr>
    <a:lvl2pPr marL="457200" algn="l" defTabSz="457200" rtl="0" fontAlgn="base">
      <a:spcBef>
        <a:spcPct val="0"/>
      </a:spcBef>
      <a:spcAft>
        <a:spcPct val="0"/>
      </a:spcAft>
      <a:defRPr kern="1200">
        <a:solidFill>
          <a:schemeClr val="tx1"/>
        </a:solidFill>
        <a:latin typeface="Arial" pitchFamily="34" charset="0"/>
        <a:ea typeface="+mn-ea"/>
        <a:cs typeface="+mn-cs"/>
      </a:defRPr>
    </a:lvl2pPr>
    <a:lvl3pPr marL="914400" algn="l" defTabSz="457200" rtl="0" fontAlgn="base">
      <a:spcBef>
        <a:spcPct val="0"/>
      </a:spcBef>
      <a:spcAft>
        <a:spcPct val="0"/>
      </a:spcAft>
      <a:defRPr kern="1200">
        <a:solidFill>
          <a:schemeClr val="tx1"/>
        </a:solidFill>
        <a:latin typeface="Arial" pitchFamily="34" charset="0"/>
        <a:ea typeface="+mn-ea"/>
        <a:cs typeface="+mn-cs"/>
      </a:defRPr>
    </a:lvl3pPr>
    <a:lvl4pPr marL="1371600" algn="l" defTabSz="457200" rtl="0" fontAlgn="base">
      <a:spcBef>
        <a:spcPct val="0"/>
      </a:spcBef>
      <a:spcAft>
        <a:spcPct val="0"/>
      </a:spcAft>
      <a:defRPr kern="1200">
        <a:solidFill>
          <a:schemeClr val="tx1"/>
        </a:solidFill>
        <a:latin typeface="Arial" pitchFamily="34" charset="0"/>
        <a:ea typeface="+mn-ea"/>
        <a:cs typeface="+mn-cs"/>
      </a:defRPr>
    </a:lvl4pPr>
    <a:lvl5pPr marL="1828800" algn="l" defTabSz="457200"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715">
          <p15:clr>
            <a:srgbClr val="A4A3A4"/>
          </p15:clr>
        </p15:guide>
        <p15:guide id="2" orient="horz" pos="1200">
          <p15:clr>
            <a:srgbClr val="A4A3A4"/>
          </p15:clr>
        </p15:guide>
        <p15:guide id="3" orient="horz" pos="2160">
          <p15:clr>
            <a:srgbClr val="A4A3A4"/>
          </p15:clr>
        </p15:guide>
        <p15:guide id="4" pos="1437">
          <p15:clr>
            <a:srgbClr val="A4A3A4"/>
          </p15:clr>
        </p15:guide>
        <p15:guide id="5" pos="2419">
          <p15:clr>
            <a:srgbClr val="A4A3A4"/>
          </p15:clr>
        </p15:guide>
        <p15:guide id="6" pos="5515">
          <p15:clr>
            <a:srgbClr val="A4A3A4"/>
          </p15:clr>
        </p15:guide>
        <p15:guide id="7" pos="1310">
          <p15:clr>
            <a:srgbClr val="A4A3A4"/>
          </p15:clr>
        </p15:guide>
        <p15:guide id="8" pos="25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nuttgen, Susanne" initials="SS"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847" autoAdjust="0"/>
  </p:normalViewPr>
  <p:slideViewPr>
    <p:cSldViewPr snapToGrid="0" snapToObjects="1">
      <p:cViewPr varScale="1">
        <p:scale>
          <a:sx n="70" d="100"/>
          <a:sy n="70" d="100"/>
        </p:scale>
        <p:origin x="66" y="252"/>
      </p:cViewPr>
      <p:guideLst>
        <p:guide orient="horz" pos="715"/>
        <p:guide orient="horz" pos="1200"/>
        <p:guide orient="horz" pos="2160"/>
        <p:guide pos="1437"/>
        <p:guide pos="2419"/>
        <p:guide pos="5515"/>
        <p:guide pos="1310"/>
        <p:guide pos="254"/>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75B23A-B91E-4305-9079-23728E16DCC6}" type="doc">
      <dgm:prSet loTypeId="urn:microsoft.com/office/officeart/2005/8/layout/cycle6" loCatId="relationship" qsTypeId="urn:microsoft.com/office/officeart/2005/8/quickstyle/simple1" qsCatId="simple" csTypeId="urn:microsoft.com/office/officeart/2005/8/colors/colorful1#1" csCatId="colorful" phldr="1"/>
      <dgm:spPr/>
      <dgm:t>
        <a:bodyPr/>
        <a:lstStyle/>
        <a:p>
          <a:endParaRPr lang="en-GB"/>
        </a:p>
      </dgm:t>
    </dgm:pt>
    <dgm:pt modelId="{69FCFFC6-7097-4241-B6A6-936A5CDFB835}">
      <dgm:prSet phldrT="[Text]"/>
      <dgm:spPr/>
      <dgm:t>
        <a:bodyPr/>
        <a:lstStyle/>
        <a:p>
          <a:r>
            <a:rPr lang="en-GB" dirty="0" smtClean="0"/>
            <a:t>State agencies</a:t>
          </a:r>
          <a:endParaRPr lang="en-GB" dirty="0"/>
        </a:p>
      </dgm:t>
    </dgm:pt>
    <dgm:pt modelId="{8F85EF7D-8266-422A-A701-9E2C41937E0B}" type="parTrans" cxnId="{6B1940E6-590E-4E65-B8C1-03669C3AAE8F}">
      <dgm:prSet/>
      <dgm:spPr/>
      <dgm:t>
        <a:bodyPr/>
        <a:lstStyle/>
        <a:p>
          <a:endParaRPr lang="en-GB"/>
        </a:p>
      </dgm:t>
    </dgm:pt>
    <dgm:pt modelId="{D1AB3A85-9A23-4291-A29E-220DFC76E9B4}" type="sibTrans" cxnId="{6B1940E6-590E-4E65-B8C1-03669C3AAE8F}">
      <dgm:prSet/>
      <dgm:spPr/>
      <dgm:t>
        <a:bodyPr/>
        <a:lstStyle/>
        <a:p>
          <a:endParaRPr lang="en-GB"/>
        </a:p>
      </dgm:t>
    </dgm:pt>
    <dgm:pt modelId="{5C53D8F3-5D5C-4E60-A2FC-514404F61046}">
      <dgm:prSet phldrT="[Text]"/>
      <dgm:spPr/>
      <dgm:t>
        <a:bodyPr/>
        <a:lstStyle/>
        <a:p>
          <a:r>
            <a:rPr lang="en-GB" dirty="0" smtClean="0"/>
            <a:t>Communities, groups etc.</a:t>
          </a:r>
          <a:endParaRPr lang="en-GB" dirty="0"/>
        </a:p>
      </dgm:t>
    </dgm:pt>
    <dgm:pt modelId="{091E6DFF-9A21-48EF-9B84-7FFC78056F10}" type="parTrans" cxnId="{75F35F9C-E6B3-405E-830F-A8E484029FA5}">
      <dgm:prSet/>
      <dgm:spPr/>
      <dgm:t>
        <a:bodyPr/>
        <a:lstStyle/>
        <a:p>
          <a:endParaRPr lang="en-GB"/>
        </a:p>
      </dgm:t>
    </dgm:pt>
    <dgm:pt modelId="{1B8CFCAD-D8CD-46A3-B2BF-B9A6C3A71684}" type="sibTrans" cxnId="{75F35F9C-E6B3-405E-830F-A8E484029FA5}">
      <dgm:prSet/>
      <dgm:spPr/>
      <dgm:t>
        <a:bodyPr/>
        <a:lstStyle/>
        <a:p>
          <a:endParaRPr lang="en-GB"/>
        </a:p>
      </dgm:t>
    </dgm:pt>
    <dgm:pt modelId="{EF2A29E7-8FEA-48E1-9032-ACE9168CE1BA}">
      <dgm:prSet phldrT="[Text]"/>
      <dgm:spPr/>
      <dgm:t>
        <a:bodyPr/>
        <a:lstStyle/>
        <a:p>
          <a:endParaRPr lang="en-GB" dirty="0"/>
        </a:p>
      </dgm:t>
    </dgm:pt>
    <dgm:pt modelId="{57F79CEC-86AD-46B5-899A-A1B9325053B6}" type="parTrans" cxnId="{5B01A033-C4E6-47DF-9F3A-3DCDD404605B}">
      <dgm:prSet/>
      <dgm:spPr/>
      <dgm:t>
        <a:bodyPr/>
        <a:lstStyle/>
        <a:p>
          <a:endParaRPr lang="en-GB"/>
        </a:p>
      </dgm:t>
    </dgm:pt>
    <dgm:pt modelId="{861923F6-E7F8-4F1D-A068-DCC4ED7C6CB2}" type="sibTrans" cxnId="{5B01A033-C4E6-47DF-9F3A-3DCDD404605B}">
      <dgm:prSet/>
      <dgm:spPr/>
      <dgm:t>
        <a:bodyPr/>
        <a:lstStyle/>
        <a:p>
          <a:endParaRPr lang="en-GB"/>
        </a:p>
      </dgm:t>
    </dgm:pt>
    <dgm:pt modelId="{574C3BE4-8281-478A-87F3-11DEF618FD5E}">
      <dgm:prSet phldrT="[Text]"/>
      <dgm:spPr/>
      <dgm:t>
        <a:bodyPr/>
        <a:lstStyle/>
        <a:p>
          <a:r>
            <a:rPr lang="en-GB" dirty="0" smtClean="0"/>
            <a:t>Private sector</a:t>
          </a:r>
          <a:endParaRPr lang="en-GB" dirty="0"/>
        </a:p>
      </dgm:t>
    </dgm:pt>
    <dgm:pt modelId="{8C730B47-7930-4F57-9A46-A0F2B1D46EC8}" type="parTrans" cxnId="{AA15AF23-D3BD-4E02-AF19-92077D8CD8E5}">
      <dgm:prSet/>
      <dgm:spPr/>
      <dgm:t>
        <a:bodyPr/>
        <a:lstStyle/>
        <a:p>
          <a:endParaRPr lang="en-GB"/>
        </a:p>
      </dgm:t>
    </dgm:pt>
    <dgm:pt modelId="{C21CA1E6-452C-4035-BC8B-E80676A89595}" type="sibTrans" cxnId="{AA15AF23-D3BD-4E02-AF19-92077D8CD8E5}">
      <dgm:prSet/>
      <dgm:spPr/>
      <dgm:t>
        <a:bodyPr/>
        <a:lstStyle/>
        <a:p>
          <a:endParaRPr lang="en-GB"/>
        </a:p>
      </dgm:t>
    </dgm:pt>
    <dgm:pt modelId="{82CE77D8-66C0-4553-9F17-45E2B26451C0}">
      <dgm:prSet phldrT="[Text]"/>
      <dgm:spPr/>
      <dgm:t>
        <a:bodyPr/>
        <a:lstStyle/>
        <a:p>
          <a:r>
            <a:rPr lang="en-GB" dirty="0" smtClean="0"/>
            <a:t>Researchers, NGOs,  heritage professionals</a:t>
          </a:r>
          <a:endParaRPr lang="en-GB" dirty="0"/>
        </a:p>
      </dgm:t>
    </dgm:pt>
    <dgm:pt modelId="{FF549B50-4B41-416B-9F8B-BE6FBF932395}" type="parTrans" cxnId="{9BFEEB34-BB44-40F7-A725-048E7F48538F}">
      <dgm:prSet/>
      <dgm:spPr/>
      <dgm:t>
        <a:bodyPr/>
        <a:lstStyle/>
        <a:p>
          <a:endParaRPr lang="en-GB"/>
        </a:p>
      </dgm:t>
    </dgm:pt>
    <dgm:pt modelId="{9F803CFB-0043-4BE0-A913-DFCE02535A60}" type="sibTrans" cxnId="{9BFEEB34-BB44-40F7-A725-048E7F48538F}">
      <dgm:prSet/>
      <dgm:spPr/>
      <dgm:t>
        <a:bodyPr/>
        <a:lstStyle/>
        <a:p>
          <a:endParaRPr lang="en-GB"/>
        </a:p>
      </dgm:t>
    </dgm:pt>
    <dgm:pt modelId="{BF989217-B461-4E9F-8C28-5FE826A12798}" type="pres">
      <dgm:prSet presAssocID="{DF75B23A-B91E-4305-9079-23728E16DCC6}" presName="cycle" presStyleCnt="0">
        <dgm:presLayoutVars>
          <dgm:dir/>
          <dgm:resizeHandles val="exact"/>
        </dgm:presLayoutVars>
      </dgm:prSet>
      <dgm:spPr/>
      <dgm:t>
        <a:bodyPr/>
        <a:lstStyle/>
        <a:p>
          <a:endParaRPr lang="en-GB"/>
        </a:p>
      </dgm:t>
    </dgm:pt>
    <dgm:pt modelId="{F882C333-07AB-45E9-8E8A-53F1D5F87052}" type="pres">
      <dgm:prSet presAssocID="{69FCFFC6-7097-4241-B6A6-936A5CDFB835}" presName="node" presStyleLbl="node1" presStyleIdx="0" presStyleCnt="5" custRadScaleRad="87500" custRadScaleInc="-346611">
        <dgm:presLayoutVars>
          <dgm:bulletEnabled val="1"/>
        </dgm:presLayoutVars>
      </dgm:prSet>
      <dgm:spPr/>
      <dgm:t>
        <a:bodyPr/>
        <a:lstStyle/>
        <a:p>
          <a:endParaRPr lang="en-GB"/>
        </a:p>
      </dgm:t>
    </dgm:pt>
    <dgm:pt modelId="{32B6BA4A-4191-4FD7-BDD2-A6B1B7C84B55}" type="pres">
      <dgm:prSet presAssocID="{69FCFFC6-7097-4241-B6A6-936A5CDFB835}" presName="spNode" presStyleCnt="0"/>
      <dgm:spPr/>
      <dgm:t>
        <a:bodyPr/>
        <a:lstStyle/>
        <a:p>
          <a:endParaRPr lang="en-GB"/>
        </a:p>
      </dgm:t>
    </dgm:pt>
    <dgm:pt modelId="{4617AF31-0C3F-4919-A3FD-CB0DE07628D0}" type="pres">
      <dgm:prSet presAssocID="{D1AB3A85-9A23-4291-A29E-220DFC76E9B4}" presName="sibTrans" presStyleLbl="sibTrans1D1" presStyleIdx="0" presStyleCnt="5"/>
      <dgm:spPr/>
      <dgm:t>
        <a:bodyPr/>
        <a:lstStyle/>
        <a:p>
          <a:endParaRPr lang="en-GB"/>
        </a:p>
      </dgm:t>
    </dgm:pt>
    <dgm:pt modelId="{1A4018EC-7F70-46E6-BE76-98C1D31A3208}" type="pres">
      <dgm:prSet presAssocID="{5C53D8F3-5D5C-4E60-A2FC-514404F61046}" presName="node" presStyleLbl="node1" presStyleIdx="1" presStyleCnt="5" custRadScaleRad="94130" custRadScaleInc="78053">
        <dgm:presLayoutVars>
          <dgm:bulletEnabled val="1"/>
        </dgm:presLayoutVars>
      </dgm:prSet>
      <dgm:spPr/>
      <dgm:t>
        <a:bodyPr/>
        <a:lstStyle/>
        <a:p>
          <a:endParaRPr lang="en-GB"/>
        </a:p>
      </dgm:t>
    </dgm:pt>
    <dgm:pt modelId="{89747284-C523-4C36-92BE-EFF381233F4B}" type="pres">
      <dgm:prSet presAssocID="{5C53D8F3-5D5C-4E60-A2FC-514404F61046}" presName="spNode" presStyleCnt="0"/>
      <dgm:spPr/>
      <dgm:t>
        <a:bodyPr/>
        <a:lstStyle/>
        <a:p>
          <a:endParaRPr lang="en-GB"/>
        </a:p>
      </dgm:t>
    </dgm:pt>
    <dgm:pt modelId="{62A14E69-1714-4508-8EC8-E5BFCCD0DBE2}" type="pres">
      <dgm:prSet presAssocID="{1B8CFCAD-D8CD-46A3-B2BF-B9A6C3A71684}" presName="sibTrans" presStyleLbl="sibTrans1D1" presStyleIdx="1" presStyleCnt="5"/>
      <dgm:spPr/>
      <dgm:t>
        <a:bodyPr/>
        <a:lstStyle/>
        <a:p>
          <a:endParaRPr lang="en-GB"/>
        </a:p>
      </dgm:t>
    </dgm:pt>
    <dgm:pt modelId="{4FB7F779-32C0-457A-9C83-0499BF2B4B17}" type="pres">
      <dgm:prSet presAssocID="{EF2A29E7-8FEA-48E1-9032-ACE9168CE1BA}" presName="node" presStyleLbl="node1" presStyleIdx="2" presStyleCnt="5" custRadScaleRad="108073" custRadScaleInc="-102352">
        <dgm:presLayoutVars>
          <dgm:bulletEnabled val="1"/>
        </dgm:presLayoutVars>
      </dgm:prSet>
      <dgm:spPr/>
      <dgm:t>
        <a:bodyPr/>
        <a:lstStyle/>
        <a:p>
          <a:endParaRPr lang="en-GB"/>
        </a:p>
      </dgm:t>
    </dgm:pt>
    <dgm:pt modelId="{1623357B-834F-4FC0-AD72-6909D73017E4}" type="pres">
      <dgm:prSet presAssocID="{EF2A29E7-8FEA-48E1-9032-ACE9168CE1BA}" presName="spNode" presStyleCnt="0"/>
      <dgm:spPr/>
      <dgm:t>
        <a:bodyPr/>
        <a:lstStyle/>
        <a:p>
          <a:endParaRPr lang="en-GB"/>
        </a:p>
      </dgm:t>
    </dgm:pt>
    <dgm:pt modelId="{44FC6B31-4983-45ED-AF36-F2B59F1D1F12}" type="pres">
      <dgm:prSet presAssocID="{861923F6-E7F8-4F1D-A068-DCC4ED7C6CB2}" presName="sibTrans" presStyleLbl="sibTrans1D1" presStyleIdx="2" presStyleCnt="5"/>
      <dgm:spPr/>
      <dgm:t>
        <a:bodyPr/>
        <a:lstStyle/>
        <a:p>
          <a:endParaRPr lang="en-GB"/>
        </a:p>
      </dgm:t>
    </dgm:pt>
    <dgm:pt modelId="{9420E012-901F-4CBB-8F40-8D4B1A8037B7}" type="pres">
      <dgm:prSet presAssocID="{574C3BE4-8281-478A-87F3-11DEF618FD5E}" presName="node" presStyleLbl="node1" presStyleIdx="3" presStyleCnt="5" custRadScaleRad="91699" custRadScaleInc="-18498">
        <dgm:presLayoutVars>
          <dgm:bulletEnabled val="1"/>
        </dgm:presLayoutVars>
      </dgm:prSet>
      <dgm:spPr/>
      <dgm:t>
        <a:bodyPr/>
        <a:lstStyle/>
        <a:p>
          <a:endParaRPr lang="en-GB"/>
        </a:p>
      </dgm:t>
    </dgm:pt>
    <dgm:pt modelId="{B7FEAFB0-4709-4CCA-9485-6DF6B7919C80}" type="pres">
      <dgm:prSet presAssocID="{574C3BE4-8281-478A-87F3-11DEF618FD5E}" presName="spNode" presStyleCnt="0"/>
      <dgm:spPr/>
      <dgm:t>
        <a:bodyPr/>
        <a:lstStyle/>
        <a:p>
          <a:endParaRPr lang="en-GB"/>
        </a:p>
      </dgm:t>
    </dgm:pt>
    <dgm:pt modelId="{5ACBA012-F2FE-4FB2-8F58-97BE164F3417}" type="pres">
      <dgm:prSet presAssocID="{C21CA1E6-452C-4035-BC8B-E80676A89595}" presName="sibTrans" presStyleLbl="sibTrans1D1" presStyleIdx="3" presStyleCnt="5"/>
      <dgm:spPr/>
      <dgm:t>
        <a:bodyPr/>
        <a:lstStyle/>
        <a:p>
          <a:endParaRPr lang="en-GB"/>
        </a:p>
      </dgm:t>
    </dgm:pt>
    <dgm:pt modelId="{A2801AF4-2095-4133-BAF1-02579B597D81}" type="pres">
      <dgm:prSet presAssocID="{82CE77D8-66C0-4553-9F17-45E2B26451C0}" presName="node" presStyleLbl="node1" presStyleIdx="4" presStyleCnt="5" custRadScaleRad="73242" custRadScaleInc="389832">
        <dgm:presLayoutVars>
          <dgm:bulletEnabled val="1"/>
        </dgm:presLayoutVars>
      </dgm:prSet>
      <dgm:spPr/>
      <dgm:t>
        <a:bodyPr/>
        <a:lstStyle/>
        <a:p>
          <a:endParaRPr lang="en-GB"/>
        </a:p>
      </dgm:t>
    </dgm:pt>
    <dgm:pt modelId="{E9F8FE4D-3C57-418F-BD99-BA09818ED0DF}" type="pres">
      <dgm:prSet presAssocID="{82CE77D8-66C0-4553-9F17-45E2B26451C0}" presName="spNode" presStyleCnt="0"/>
      <dgm:spPr/>
      <dgm:t>
        <a:bodyPr/>
        <a:lstStyle/>
        <a:p>
          <a:endParaRPr lang="en-GB"/>
        </a:p>
      </dgm:t>
    </dgm:pt>
    <dgm:pt modelId="{C5439E25-B185-4699-91E3-633F70E330D7}" type="pres">
      <dgm:prSet presAssocID="{9F803CFB-0043-4BE0-A913-DFCE02535A60}" presName="sibTrans" presStyleLbl="sibTrans1D1" presStyleIdx="4" presStyleCnt="5"/>
      <dgm:spPr/>
      <dgm:t>
        <a:bodyPr/>
        <a:lstStyle/>
        <a:p>
          <a:endParaRPr lang="en-GB"/>
        </a:p>
      </dgm:t>
    </dgm:pt>
  </dgm:ptLst>
  <dgm:cxnLst>
    <dgm:cxn modelId="{AA15AF23-D3BD-4E02-AF19-92077D8CD8E5}" srcId="{DF75B23A-B91E-4305-9079-23728E16DCC6}" destId="{574C3BE4-8281-478A-87F3-11DEF618FD5E}" srcOrd="3" destOrd="0" parTransId="{8C730B47-7930-4F57-9A46-A0F2B1D46EC8}" sibTransId="{C21CA1E6-452C-4035-BC8B-E80676A89595}"/>
    <dgm:cxn modelId="{75F35F9C-E6B3-405E-830F-A8E484029FA5}" srcId="{DF75B23A-B91E-4305-9079-23728E16DCC6}" destId="{5C53D8F3-5D5C-4E60-A2FC-514404F61046}" srcOrd="1" destOrd="0" parTransId="{091E6DFF-9A21-48EF-9B84-7FFC78056F10}" sibTransId="{1B8CFCAD-D8CD-46A3-B2BF-B9A6C3A71684}"/>
    <dgm:cxn modelId="{9BFEEB34-BB44-40F7-A725-048E7F48538F}" srcId="{DF75B23A-B91E-4305-9079-23728E16DCC6}" destId="{82CE77D8-66C0-4553-9F17-45E2B26451C0}" srcOrd="4" destOrd="0" parTransId="{FF549B50-4B41-416B-9F8B-BE6FBF932395}" sibTransId="{9F803CFB-0043-4BE0-A913-DFCE02535A60}"/>
    <dgm:cxn modelId="{06387166-7C9A-4FD5-B83B-16BA99CC1961}" type="presOf" srcId="{EF2A29E7-8FEA-48E1-9032-ACE9168CE1BA}" destId="{4FB7F779-32C0-457A-9C83-0499BF2B4B17}" srcOrd="0" destOrd="0" presId="urn:microsoft.com/office/officeart/2005/8/layout/cycle6"/>
    <dgm:cxn modelId="{572E61A2-A650-4D9D-B8F4-3E094F9A89C6}" type="presOf" srcId="{C21CA1E6-452C-4035-BC8B-E80676A89595}" destId="{5ACBA012-F2FE-4FB2-8F58-97BE164F3417}" srcOrd="0" destOrd="0" presId="urn:microsoft.com/office/officeart/2005/8/layout/cycle6"/>
    <dgm:cxn modelId="{0EB1A304-6936-4AB3-BF92-E7C0B82409F1}" type="presOf" srcId="{574C3BE4-8281-478A-87F3-11DEF618FD5E}" destId="{9420E012-901F-4CBB-8F40-8D4B1A8037B7}" srcOrd="0" destOrd="0" presId="urn:microsoft.com/office/officeart/2005/8/layout/cycle6"/>
    <dgm:cxn modelId="{C8B077F8-4D1C-4A95-9B57-ADD3AF59979D}" type="presOf" srcId="{82CE77D8-66C0-4553-9F17-45E2B26451C0}" destId="{A2801AF4-2095-4133-BAF1-02579B597D81}" srcOrd="0" destOrd="0" presId="urn:microsoft.com/office/officeart/2005/8/layout/cycle6"/>
    <dgm:cxn modelId="{8C234B74-5860-4C63-A55F-42A410EE0D26}" type="presOf" srcId="{861923F6-E7F8-4F1D-A068-DCC4ED7C6CB2}" destId="{44FC6B31-4983-45ED-AF36-F2B59F1D1F12}" srcOrd="0" destOrd="0" presId="urn:microsoft.com/office/officeart/2005/8/layout/cycle6"/>
    <dgm:cxn modelId="{AB235DC2-E011-4061-8AB4-FC6AE4DF363A}" type="presOf" srcId="{1B8CFCAD-D8CD-46A3-B2BF-B9A6C3A71684}" destId="{62A14E69-1714-4508-8EC8-E5BFCCD0DBE2}" srcOrd="0" destOrd="0" presId="urn:microsoft.com/office/officeart/2005/8/layout/cycle6"/>
    <dgm:cxn modelId="{D3D172CD-A48C-40B2-A9AD-31AB92A7BA7D}" type="presOf" srcId="{D1AB3A85-9A23-4291-A29E-220DFC76E9B4}" destId="{4617AF31-0C3F-4919-A3FD-CB0DE07628D0}" srcOrd="0" destOrd="0" presId="urn:microsoft.com/office/officeart/2005/8/layout/cycle6"/>
    <dgm:cxn modelId="{64FB5E0C-D5F1-424D-9780-69370DA02ACA}" type="presOf" srcId="{DF75B23A-B91E-4305-9079-23728E16DCC6}" destId="{BF989217-B461-4E9F-8C28-5FE826A12798}" srcOrd="0" destOrd="0" presId="urn:microsoft.com/office/officeart/2005/8/layout/cycle6"/>
    <dgm:cxn modelId="{11F7B0AE-EF82-4AF5-9831-20E5DE169EED}" type="presOf" srcId="{5C53D8F3-5D5C-4E60-A2FC-514404F61046}" destId="{1A4018EC-7F70-46E6-BE76-98C1D31A3208}" srcOrd="0" destOrd="0" presId="urn:microsoft.com/office/officeart/2005/8/layout/cycle6"/>
    <dgm:cxn modelId="{6B1940E6-590E-4E65-B8C1-03669C3AAE8F}" srcId="{DF75B23A-B91E-4305-9079-23728E16DCC6}" destId="{69FCFFC6-7097-4241-B6A6-936A5CDFB835}" srcOrd="0" destOrd="0" parTransId="{8F85EF7D-8266-422A-A701-9E2C41937E0B}" sibTransId="{D1AB3A85-9A23-4291-A29E-220DFC76E9B4}"/>
    <dgm:cxn modelId="{5B01A033-C4E6-47DF-9F3A-3DCDD404605B}" srcId="{DF75B23A-B91E-4305-9079-23728E16DCC6}" destId="{EF2A29E7-8FEA-48E1-9032-ACE9168CE1BA}" srcOrd="2" destOrd="0" parTransId="{57F79CEC-86AD-46B5-899A-A1B9325053B6}" sibTransId="{861923F6-E7F8-4F1D-A068-DCC4ED7C6CB2}"/>
    <dgm:cxn modelId="{83F0B40F-1116-40B8-A388-31EFC684D849}" type="presOf" srcId="{69FCFFC6-7097-4241-B6A6-936A5CDFB835}" destId="{F882C333-07AB-45E9-8E8A-53F1D5F87052}" srcOrd="0" destOrd="0" presId="urn:microsoft.com/office/officeart/2005/8/layout/cycle6"/>
    <dgm:cxn modelId="{15FFE5FA-B7E0-4A5A-9F43-EAA1B9C80C2A}" type="presOf" srcId="{9F803CFB-0043-4BE0-A913-DFCE02535A60}" destId="{C5439E25-B185-4699-91E3-633F70E330D7}" srcOrd="0" destOrd="0" presId="urn:microsoft.com/office/officeart/2005/8/layout/cycle6"/>
    <dgm:cxn modelId="{178EAEA0-7D17-430F-8021-8007A5DB3B6A}" type="presParOf" srcId="{BF989217-B461-4E9F-8C28-5FE826A12798}" destId="{F882C333-07AB-45E9-8E8A-53F1D5F87052}" srcOrd="0" destOrd="0" presId="urn:microsoft.com/office/officeart/2005/8/layout/cycle6"/>
    <dgm:cxn modelId="{7C38D59C-14C9-41A3-9CA2-893C5F46F63B}" type="presParOf" srcId="{BF989217-B461-4E9F-8C28-5FE826A12798}" destId="{32B6BA4A-4191-4FD7-BDD2-A6B1B7C84B55}" srcOrd="1" destOrd="0" presId="urn:microsoft.com/office/officeart/2005/8/layout/cycle6"/>
    <dgm:cxn modelId="{4282A2FE-22E5-41F1-9B76-1508D8DD14E0}" type="presParOf" srcId="{BF989217-B461-4E9F-8C28-5FE826A12798}" destId="{4617AF31-0C3F-4919-A3FD-CB0DE07628D0}" srcOrd="2" destOrd="0" presId="urn:microsoft.com/office/officeart/2005/8/layout/cycle6"/>
    <dgm:cxn modelId="{E13E99F0-1C81-48D4-9EF6-BF62B6CF037E}" type="presParOf" srcId="{BF989217-B461-4E9F-8C28-5FE826A12798}" destId="{1A4018EC-7F70-46E6-BE76-98C1D31A3208}" srcOrd="3" destOrd="0" presId="urn:microsoft.com/office/officeart/2005/8/layout/cycle6"/>
    <dgm:cxn modelId="{6824034E-0FB3-4C06-9D0A-88CE007EDC53}" type="presParOf" srcId="{BF989217-B461-4E9F-8C28-5FE826A12798}" destId="{89747284-C523-4C36-92BE-EFF381233F4B}" srcOrd="4" destOrd="0" presId="urn:microsoft.com/office/officeart/2005/8/layout/cycle6"/>
    <dgm:cxn modelId="{C995963C-76D5-4B98-8308-1E143EADE2BF}" type="presParOf" srcId="{BF989217-B461-4E9F-8C28-5FE826A12798}" destId="{62A14E69-1714-4508-8EC8-E5BFCCD0DBE2}" srcOrd="5" destOrd="0" presId="urn:microsoft.com/office/officeart/2005/8/layout/cycle6"/>
    <dgm:cxn modelId="{30DF5620-BFC8-480C-AAAD-096DCA9680E6}" type="presParOf" srcId="{BF989217-B461-4E9F-8C28-5FE826A12798}" destId="{4FB7F779-32C0-457A-9C83-0499BF2B4B17}" srcOrd="6" destOrd="0" presId="urn:microsoft.com/office/officeart/2005/8/layout/cycle6"/>
    <dgm:cxn modelId="{B8E919C9-3EFE-47E8-9B13-7AB03AD6D4BE}" type="presParOf" srcId="{BF989217-B461-4E9F-8C28-5FE826A12798}" destId="{1623357B-834F-4FC0-AD72-6909D73017E4}" srcOrd="7" destOrd="0" presId="urn:microsoft.com/office/officeart/2005/8/layout/cycle6"/>
    <dgm:cxn modelId="{4D7A70BF-E15C-49A8-A876-267CE0F3FF4F}" type="presParOf" srcId="{BF989217-B461-4E9F-8C28-5FE826A12798}" destId="{44FC6B31-4983-45ED-AF36-F2B59F1D1F12}" srcOrd="8" destOrd="0" presId="urn:microsoft.com/office/officeart/2005/8/layout/cycle6"/>
    <dgm:cxn modelId="{4731B422-58EC-463A-A17B-10AE26AAF439}" type="presParOf" srcId="{BF989217-B461-4E9F-8C28-5FE826A12798}" destId="{9420E012-901F-4CBB-8F40-8D4B1A8037B7}" srcOrd="9" destOrd="0" presId="urn:microsoft.com/office/officeart/2005/8/layout/cycle6"/>
    <dgm:cxn modelId="{E018541B-B542-477A-AAF7-8EEAAEA50927}" type="presParOf" srcId="{BF989217-B461-4E9F-8C28-5FE826A12798}" destId="{B7FEAFB0-4709-4CCA-9485-6DF6B7919C80}" srcOrd="10" destOrd="0" presId="urn:microsoft.com/office/officeart/2005/8/layout/cycle6"/>
    <dgm:cxn modelId="{4393216F-8737-418F-9856-AC3B7455386E}" type="presParOf" srcId="{BF989217-B461-4E9F-8C28-5FE826A12798}" destId="{5ACBA012-F2FE-4FB2-8F58-97BE164F3417}" srcOrd="11" destOrd="0" presId="urn:microsoft.com/office/officeart/2005/8/layout/cycle6"/>
    <dgm:cxn modelId="{39B1723D-BEE6-4E2C-87D3-09FD1C5CABF6}" type="presParOf" srcId="{BF989217-B461-4E9F-8C28-5FE826A12798}" destId="{A2801AF4-2095-4133-BAF1-02579B597D81}" srcOrd="12" destOrd="0" presId="urn:microsoft.com/office/officeart/2005/8/layout/cycle6"/>
    <dgm:cxn modelId="{4EF90593-708D-43A9-AB91-2C076DB167CB}" type="presParOf" srcId="{BF989217-B461-4E9F-8C28-5FE826A12798}" destId="{E9F8FE4D-3C57-418F-BD99-BA09818ED0DF}" srcOrd="13" destOrd="0" presId="urn:microsoft.com/office/officeart/2005/8/layout/cycle6"/>
    <dgm:cxn modelId="{28C8BBD0-B501-4420-BA08-D2E46C0C78E8}" type="presParOf" srcId="{BF989217-B461-4E9F-8C28-5FE826A12798}" destId="{C5439E25-B185-4699-91E3-633F70E330D7}"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82C333-07AB-45E9-8E8A-53F1D5F87052}">
      <dsp:nvSpPr>
        <dsp:cNvPr id="0" name=""/>
        <dsp:cNvSpPr/>
      </dsp:nvSpPr>
      <dsp:spPr>
        <a:xfrm>
          <a:off x="1693333" y="1731675"/>
          <a:ext cx="1486792" cy="96641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State agencies</a:t>
          </a:r>
          <a:endParaRPr lang="en-GB" sz="1400" kern="1200" dirty="0"/>
        </a:p>
      </dsp:txBody>
      <dsp:txXfrm>
        <a:off x="1740509" y="1778851"/>
        <a:ext cx="1392440" cy="872063"/>
      </dsp:txXfrm>
    </dsp:sp>
    <dsp:sp modelId="{4617AF31-0C3F-4919-A3FD-CB0DE07628D0}">
      <dsp:nvSpPr>
        <dsp:cNvPr id="0" name=""/>
        <dsp:cNvSpPr/>
      </dsp:nvSpPr>
      <dsp:spPr>
        <a:xfrm>
          <a:off x="2222905" y="903866"/>
          <a:ext cx="3862868" cy="3862868"/>
        </a:xfrm>
        <a:custGeom>
          <a:avLst/>
          <a:gdLst/>
          <a:ahLst/>
          <a:cxnLst/>
          <a:rect l="0" t="0" r="0" b="0"/>
          <a:pathLst>
            <a:path>
              <a:moveTo>
                <a:pt x="365520" y="800792"/>
              </a:moveTo>
              <a:arcTo wR="1931434" hR="1931434" stAng="12949832" swAng="6965165"/>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A4018EC-7F70-46E6-BE76-98C1D31A3208}">
      <dsp:nvSpPr>
        <dsp:cNvPr id="0" name=""/>
        <dsp:cNvSpPr/>
      </dsp:nvSpPr>
      <dsp:spPr>
        <a:xfrm>
          <a:off x="5189313" y="1955419"/>
          <a:ext cx="1486792" cy="96641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Communities, groups etc.</a:t>
          </a:r>
          <a:endParaRPr lang="en-GB" sz="1400" kern="1200" dirty="0"/>
        </a:p>
      </dsp:txBody>
      <dsp:txXfrm>
        <a:off x="5236489" y="2002595"/>
        <a:ext cx="1392440" cy="872063"/>
      </dsp:txXfrm>
    </dsp:sp>
    <dsp:sp modelId="{62A14E69-1714-4508-8EC8-E5BFCCD0DBE2}">
      <dsp:nvSpPr>
        <dsp:cNvPr id="0" name=""/>
        <dsp:cNvSpPr/>
      </dsp:nvSpPr>
      <dsp:spPr>
        <a:xfrm>
          <a:off x="3808045" y="2918014"/>
          <a:ext cx="3862868" cy="3862868"/>
        </a:xfrm>
        <a:custGeom>
          <a:avLst/>
          <a:gdLst/>
          <a:ahLst/>
          <a:cxnLst/>
          <a:rect l="0" t="0" r="0" b="0"/>
          <a:pathLst>
            <a:path>
              <a:moveTo>
                <a:pt x="2055561" y="3992"/>
              </a:moveTo>
              <a:arcTo wR="1931434" hR="1931434" stAng="16421086" swAng="474711"/>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FB7F779-32C0-457A-9C83-0499BF2B4B17}">
      <dsp:nvSpPr>
        <dsp:cNvPr id="0" name=""/>
        <dsp:cNvSpPr/>
      </dsp:nvSpPr>
      <dsp:spPr>
        <a:xfrm>
          <a:off x="5189303" y="2957989"/>
          <a:ext cx="1486792" cy="966415"/>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en-GB" sz="1400" kern="1200" dirty="0"/>
        </a:p>
      </dsp:txBody>
      <dsp:txXfrm>
        <a:off x="5236479" y="3005165"/>
        <a:ext cx="1392440" cy="872063"/>
      </dsp:txXfrm>
    </dsp:sp>
    <dsp:sp modelId="{44FC6B31-4983-45ED-AF36-F2B59F1D1F12}">
      <dsp:nvSpPr>
        <dsp:cNvPr id="0" name=""/>
        <dsp:cNvSpPr/>
      </dsp:nvSpPr>
      <dsp:spPr>
        <a:xfrm>
          <a:off x="2544436" y="392463"/>
          <a:ext cx="3862868" cy="3862868"/>
        </a:xfrm>
        <a:custGeom>
          <a:avLst/>
          <a:gdLst/>
          <a:ahLst/>
          <a:cxnLst/>
          <a:rect l="0" t="0" r="0" b="0"/>
          <a:pathLst>
            <a:path>
              <a:moveTo>
                <a:pt x="2998877" y="3541093"/>
              </a:moveTo>
              <a:arcTo wR="1931434" hR="1931434" stAng="3386982" swAng="2966517"/>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420E012-901F-4CBB-8F40-8D4B1A8037B7}">
      <dsp:nvSpPr>
        <dsp:cNvPr id="0" name=""/>
        <dsp:cNvSpPr/>
      </dsp:nvSpPr>
      <dsp:spPr>
        <a:xfrm>
          <a:off x="2444409" y="3441308"/>
          <a:ext cx="1486792" cy="966415"/>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Private sector</a:t>
          </a:r>
          <a:endParaRPr lang="en-GB" sz="1400" kern="1200" dirty="0"/>
        </a:p>
      </dsp:txBody>
      <dsp:txXfrm>
        <a:off x="2491585" y="3488484"/>
        <a:ext cx="1392440" cy="872063"/>
      </dsp:txXfrm>
    </dsp:sp>
    <dsp:sp modelId="{5ACBA012-F2FE-4FB2-8F58-97BE164F3417}">
      <dsp:nvSpPr>
        <dsp:cNvPr id="0" name=""/>
        <dsp:cNvSpPr/>
      </dsp:nvSpPr>
      <dsp:spPr>
        <a:xfrm>
          <a:off x="2577843" y="916980"/>
          <a:ext cx="3862868" cy="3862868"/>
        </a:xfrm>
        <a:custGeom>
          <a:avLst/>
          <a:gdLst/>
          <a:ahLst/>
          <a:cxnLst/>
          <a:rect l="0" t="0" r="0" b="0"/>
          <a:pathLst>
            <a:path>
              <a:moveTo>
                <a:pt x="85106" y="2498453"/>
              </a:moveTo>
              <a:arcTo wR="1931434" hR="1931434" stAng="9775676" swAng="5256295"/>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2801AF4-2095-4133-BAF1-02579B597D81}">
      <dsp:nvSpPr>
        <dsp:cNvPr id="0" name=""/>
        <dsp:cNvSpPr/>
      </dsp:nvSpPr>
      <dsp:spPr>
        <a:xfrm>
          <a:off x="3891234" y="616522"/>
          <a:ext cx="1486792" cy="966415"/>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Researchers, NGOs,  heritage professionals</a:t>
          </a:r>
          <a:endParaRPr lang="en-GB" sz="1400" kern="1200" dirty="0"/>
        </a:p>
      </dsp:txBody>
      <dsp:txXfrm>
        <a:off x="3938410" y="663698"/>
        <a:ext cx="1392440" cy="872063"/>
      </dsp:txXfrm>
    </dsp:sp>
    <dsp:sp modelId="{C5439E25-B185-4699-91E3-633F70E330D7}">
      <dsp:nvSpPr>
        <dsp:cNvPr id="0" name=""/>
        <dsp:cNvSpPr/>
      </dsp:nvSpPr>
      <dsp:spPr>
        <a:xfrm>
          <a:off x="1478649" y="-908456"/>
          <a:ext cx="3862868" cy="3862868"/>
        </a:xfrm>
        <a:custGeom>
          <a:avLst/>
          <a:gdLst/>
          <a:ahLst/>
          <a:cxnLst/>
          <a:rect l="0" t="0" r="0" b="0"/>
          <a:pathLst>
            <a:path>
              <a:moveTo>
                <a:pt x="3770924" y="2520258"/>
              </a:moveTo>
              <a:arcTo wR="1931434" hR="1931434" stAng="1064998" swAng="6072478"/>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6B9F7291-F2C0-4BFA-AFFC-6A957222175D}" type="datetimeFigureOut">
              <a:rPr lang="fr-FR"/>
              <a:pPr>
                <a:defRPr/>
              </a:pPr>
              <a:t>10/01/2020</a:t>
            </a:fld>
            <a:endParaRPr 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228D866C-E71B-4EFB-A325-FB481F3448AA}" type="slidenum">
              <a:rPr lang="fr-FR"/>
              <a:pPr>
                <a:defRPr/>
              </a:pPr>
              <a:t>‹#›</a:t>
            </a:fld>
            <a:endParaRPr lang="fr-FR"/>
          </a:p>
        </p:txBody>
      </p:sp>
    </p:spTree>
    <p:extLst>
      <p:ext uri="{BB962C8B-B14F-4D97-AF65-F5344CB8AC3E}">
        <p14:creationId xmlns:p14="http://schemas.microsoft.com/office/powerpoint/2010/main" val="3992631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6E268AB4-346A-4937-ABDD-76054E148253}" type="datetimeFigureOut">
              <a:rPr lang="fr-FR"/>
              <a:pPr>
                <a:defRPr/>
              </a:pPr>
              <a:t>10/01/2020</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648265A-8D21-4F3F-B4E1-BDEBDF184805}" type="slidenum">
              <a:rPr lang="fr-FR"/>
              <a:pPr>
                <a:defRPr/>
              </a:pPr>
              <a:t>‹#›</a:t>
            </a:fld>
            <a:endParaRPr lang="fr-FR"/>
          </a:p>
        </p:txBody>
      </p:sp>
    </p:spTree>
    <p:extLst>
      <p:ext uri="{BB962C8B-B14F-4D97-AF65-F5344CB8AC3E}">
        <p14:creationId xmlns:p14="http://schemas.microsoft.com/office/powerpoint/2010/main" val="1197272355"/>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 2000 by Cultural </a:t>
            </a:r>
            <a:r>
              <a:rPr lang="fr-FR" dirty="0" err="1" smtClean="0"/>
              <a:t>Heritage</a:t>
            </a:r>
            <a:r>
              <a:rPr lang="fr-FR" dirty="0" smtClean="0"/>
              <a:t> Administration</a:t>
            </a:r>
            <a:endParaRPr lang="fr-FR" dirty="0"/>
          </a:p>
        </p:txBody>
      </p:sp>
      <p:sp>
        <p:nvSpPr>
          <p:cNvPr id="4" name="Espace réservé du numéro de diapositive 3"/>
          <p:cNvSpPr>
            <a:spLocks noGrp="1"/>
          </p:cNvSpPr>
          <p:nvPr>
            <p:ph type="sldNum" sz="quarter" idx="10"/>
          </p:nvPr>
        </p:nvSpPr>
        <p:spPr/>
        <p:txBody>
          <a:bodyPr/>
          <a:lstStyle/>
          <a:p>
            <a:pPr>
              <a:defRPr/>
            </a:pPr>
            <a:fld id="{B648265A-8D21-4F3F-B4E1-BDEBDF184805}" type="slidenum">
              <a:rPr lang="fr-FR" smtClean="0"/>
              <a:pPr>
                <a:defRPr/>
              </a:pPr>
              <a:t>1</a:t>
            </a:fld>
            <a:endParaRPr lang="fr-FR"/>
          </a:p>
        </p:txBody>
      </p:sp>
    </p:spTree>
    <p:extLst>
      <p:ext uri="{BB962C8B-B14F-4D97-AF65-F5344CB8AC3E}">
        <p14:creationId xmlns:p14="http://schemas.microsoft.com/office/powerpoint/2010/main" val="2200432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GB" sz="1200" b="0" dirty="0" smtClean="0"/>
              <a:t>It is important </a:t>
            </a:r>
            <a:r>
              <a:rPr lang="en-ZA" sz="1200" b="0" dirty="0" smtClean="0"/>
              <a:t>to develop appropriate methods and approaches for engaging in multi-stakeholder consultation and collaboration in periodic reporting.</a:t>
            </a:r>
          </a:p>
          <a:p>
            <a:endParaRPr lang="fr-FR" dirty="0"/>
          </a:p>
        </p:txBody>
      </p:sp>
      <p:sp>
        <p:nvSpPr>
          <p:cNvPr id="4" name="Slide Number Placeholder 3"/>
          <p:cNvSpPr>
            <a:spLocks noGrp="1"/>
          </p:cNvSpPr>
          <p:nvPr>
            <p:ph type="sldNum" sz="quarter" idx="10"/>
          </p:nvPr>
        </p:nvSpPr>
        <p:spPr/>
        <p:txBody>
          <a:bodyPr/>
          <a:lstStyle/>
          <a:p>
            <a:pPr>
              <a:defRPr/>
            </a:pPr>
            <a:fld id="{B648265A-8D21-4F3F-B4E1-BDEBDF184805}" type="slidenum">
              <a:rPr lang="fr-FR" smtClean="0"/>
              <a:pPr>
                <a:defRPr/>
              </a:pPr>
              <a:t>4</a:t>
            </a:fld>
            <a:endParaRPr lang="fr-FR"/>
          </a:p>
        </p:txBody>
      </p:sp>
    </p:spTree>
    <p:extLst>
      <p:ext uri="{BB962C8B-B14F-4D97-AF65-F5344CB8AC3E}">
        <p14:creationId xmlns:p14="http://schemas.microsoft.com/office/powerpoint/2010/main" val="4062796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734637F-6798-4D54-AEBD-2362FE7231F9}" type="slidenum">
              <a:rPr lang="en-GB" smtClean="0"/>
              <a:pPr/>
              <a:t>6</a:t>
            </a:fld>
            <a:endParaRPr lang="en-GB"/>
          </a:p>
        </p:txBody>
      </p:sp>
    </p:spTree>
    <p:extLst>
      <p:ext uri="{BB962C8B-B14F-4D97-AF65-F5344CB8AC3E}">
        <p14:creationId xmlns:p14="http://schemas.microsoft.com/office/powerpoint/2010/main" val="1084389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GB" sz="1200" kern="1200" baseline="30000" dirty="0" smtClean="0">
                <a:solidFill>
                  <a:schemeClr val="tx1"/>
                </a:solidFill>
                <a:effectLst/>
                <a:latin typeface="+mn-lt"/>
                <a:ea typeface="+mn-ea"/>
                <a:cs typeface="+mn-cs"/>
              </a:rPr>
              <a:t>Sherry </a:t>
            </a:r>
            <a:r>
              <a:rPr lang="en-GB" sz="1200" kern="1200" baseline="30000" dirty="0" err="1" smtClean="0">
                <a:solidFill>
                  <a:schemeClr val="tx1"/>
                </a:solidFill>
                <a:effectLst/>
                <a:latin typeface="+mn-lt"/>
                <a:ea typeface="+mn-ea"/>
                <a:cs typeface="+mn-cs"/>
              </a:rPr>
              <a:t>Arnstein</a:t>
            </a:r>
            <a:r>
              <a:rPr lang="en-GB" sz="1200" kern="1200" baseline="30000" dirty="0" smtClean="0">
                <a:solidFill>
                  <a:schemeClr val="tx1"/>
                </a:solidFill>
                <a:effectLst/>
                <a:latin typeface="+mn-lt"/>
                <a:ea typeface="+mn-ea"/>
                <a:cs typeface="+mn-cs"/>
              </a:rPr>
              <a:t> (1969) ‘A ladder of citizen participation’, </a:t>
            </a:r>
            <a:r>
              <a:rPr lang="en-GB" sz="1200" i="1" kern="1200" baseline="30000" dirty="0" smtClean="0">
                <a:solidFill>
                  <a:schemeClr val="tx1"/>
                </a:solidFill>
                <a:effectLst/>
                <a:latin typeface="+mn-lt"/>
                <a:ea typeface="+mn-ea"/>
                <a:cs typeface="+mn-cs"/>
              </a:rPr>
              <a:t>Journal of the American Institute of Planners </a:t>
            </a:r>
            <a:r>
              <a:rPr lang="en-GB" sz="1200" kern="1200" baseline="30000" dirty="0" smtClean="0">
                <a:solidFill>
                  <a:schemeClr val="tx1"/>
                </a:solidFill>
                <a:effectLst/>
                <a:latin typeface="+mn-lt"/>
                <a:ea typeface="+mn-ea"/>
                <a:cs typeface="+mn-cs"/>
              </a:rPr>
              <a:t>35.4: 216–224</a:t>
            </a:r>
          </a:p>
          <a:p>
            <a:endParaRPr lang="fr-FR" dirty="0"/>
          </a:p>
        </p:txBody>
      </p:sp>
      <p:sp>
        <p:nvSpPr>
          <p:cNvPr id="4" name="Slide Number Placeholder 3"/>
          <p:cNvSpPr>
            <a:spLocks noGrp="1"/>
          </p:cNvSpPr>
          <p:nvPr>
            <p:ph type="sldNum" sz="quarter" idx="10"/>
          </p:nvPr>
        </p:nvSpPr>
        <p:spPr/>
        <p:txBody>
          <a:bodyPr/>
          <a:lstStyle/>
          <a:p>
            <a:pPr>
              <a:defRPr/>
            </a:pPr>
            <a:fld id="{B648265A-8D21-4F3F-B4E1-BDEBDF184805}" type="slidenum">
              <a:rPr lang="fr-FR" smtClean="0"/>
              <a:pPr>
                <a:defRPr/>
              </a:pPr>
              <a:t>8</a:t>
            </a:fld>
            <a:endParaRPr lang="fr-FR"/>
          </a:p>
        </p:txBody>
      </p:sp>
    </p:spTree>
    <p:extLst>
      <p:ext uri="{BB962C8B-B14F-4D97-AF65-F5344CB8AC3E}">
        <p14:creationId xmlns:p14="http://schemas.microsoft.com/office/powerpoint/2010/main" val="41766667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5" name="Rectangle 4"/>
          <p:cNvSpPr/>
          <p:nvPr userDrawn="1"/>
        </p:nvSpPr>
        <p:spPr>
          <a:xfrm>
            <a:off x="0" y="0"/>
            <a:ext cx="6477000" cy="6862763"/>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FFF10B"/>
              </a:solidFill>
            </a:endParaRPr>
          </a:p>
        </p:txBody>
      </p:sp>
      <p:pic>
        <p:nvPicPr>
          <p:cNvPr id="6" name="Picture 7" descr="logos_partners_noir.psd"/>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1000" y="228600"/>
            <a:ext cx="16605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9"/>
          <p:cNvCxnSpPr/>
          <p:nvPr userDrawn="1"/>
        </p:nvCxnSpPr>
        <p:spPr>
          <a:xfrm>
            <a:off x="381000" y="1371600"/>
            <a:ext cx="5715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ctrTitle"/>
          </p:nvPr>
        </p:nvSpPr>
        <p:spPr>
          <a:xfrm>
            <a:off x="381000" y="1692000"/>
            <a:ext cx="5715000" cy="1169551"/>
          </a:xfrm>
        </p:spPr>
        <p:txBody>
          <a:bodyPr/>
          <a:lstStyle>
            <a:lvl1pPr algn="l">
              <a:defRPr sz="3800" b="1"/>
            </a:lvl1pPr>
          </a:lstStyle>
          <a:p>
            <a:r>
              <a:rPr lang="fr-FR" dirty="0" smtClean="0"/>
              <a:t>Cliquez et modifiez le titre</a:t>
            </a:r>
            <a:endParaRPr lang="fr-FR" dirty="0"/>
          </a:p>
        </p:txBody>
      </p:sp>
      <p:sp>
        <p:nvSpPr>
          <p:cNvPr id="3" name="Sous-titre 2"/>
          <p:cNvSpPr>
            <a:spLocks noGrp="1"/>
          </p:cNvSpPr>
          <p:nvPr>
            <p:ph type="subTitle" idx="1"/>
          </p:nvPr>
        </p:nvSpPr>
        <p:spPr>
          <a:xfrm>
            <a:off x="381000" y="4212000"/>
            <a:ext cx="5715000" cy="1665272"/>
          </a:xfrm>
        </p:spPr>
        <p:txBody>
          <a:bodyPr>
            <a:norm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lang="fr-FR" dirty="0"/>
          </a:p>
        </p:txBody>
      </p:sp>
      <p:sp>
        <p:nvSpPr>
          <p:cNvPr id="9" name="Espace réservé pour une image  10"/>
          <p:cNvSpPr>
            <a:spLocks noGrp="1"/>
          </p:cNvSpPr>
          <p:nvPr>
            <p:ph type="pic" sz="quarter" idx="10"/>
          </p:nvPr>
        </p:nvSpPr>
        <p:spPr>
          <a:xfrm>
            <a:off x="6477000" y="0"/>
            <a:ext cx="2664000" cy="6858000"/>
          </a:xfrm>
        </p:spPr>
        <p:txBody>
          <a:bodyPr rtlCol="0"/>
          <a:lstStyle/>
          <a:p>
            <a:pPr lvl="0"/>
            <a:endParaRPr lang="fr-FR" noProof="0" dirty="0"/>
          </a:p>
        </p:txBody>
      </p:sp>
    </p:spTree>
    <p:extLst>
      <p:ext uri="{BB962C8B-B14F-4D97-AF65-F5344CB8AC3E}">
        <p14:creationId xmlns:p14="http://schemas.microsoft.com/office/powerpoint/2010/main" val="2274718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851129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cxnSp>
        <p:nvCxnSpPr>
          <p:cNvPr id="4" name="Straight Connector 8"/>
          <p:cNvCxnSpPr/>
          <p:nvPr userDrawn="1"/>
        </p:nvCxnSpPr>
        <p:spPr>
          <a:xfrm>
            <a:off x="2286000" y="228600"/>
            <a:ext cx="6477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 name="Straight Connector 13"/>
          <p:cNvCxnSpPr/>
          <p:nvPr userDrawn="1"/>
        </p:nvCxnSpPr>
        <p:spPr>
          <a:xfrm flipV="1">
            <a:off x="406400" y="228600"/>
            <a:ext cx="1676400" cy="0"/>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2285998" y="375262"/>
            <a:ext cx="6476999" cy="1846659"/>
          </a:xfrm>
        </p:spPr>
        <p:txBody>
          <a:bodyPr/>
          <a:lstStyle>
            <a:lvl1pPr algn="l">
              <a:defRPr sz="6000" b="1" cap="none"/>
            </a:lvl1pPr>
          </a:lstStyle>
          <a:p>
            <a:r>
              <a:rPr lang="fr-FR" dirty="0" smtClean="0"/>
              <a:t>Cliquez et modifiez le titre</a:t>
            </a:r>
            <a:endParaRPr lang="fr-FR" dirty="0"/>
          </a:p>
        </p:txBody>
      </p:sp>
      <p:sp>
        <p:nvSpPr>
          <p:cNvPr id="3" name="Espace réservé du texte 2"/>
          <p:cNvSpPr>
            <a:spLocks noGrp="1"/>
          </p:cNvSpPr>
          <p:nvPr>
            <p:ph type="body" idx="1"/>
          </p:nvPr>
        </p:nvSpPr>
        <p:spPr>
          <a:xfrm>
            <a:off x="2282824" y="2427807"/>
            <a:ext cx="6480173" cy="1118255"/>
          </a:xfrm>
        </p:spPr>
        <p:txBody>
          <a:bodyPr/>
          <a:lstStyle>
            <a:lvl1pPr marL="0" indent="0">
              <a:buNone/>
              <a:defRPr sz="4000" b="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smtClean="0"/>
              <a:t>Cliquez pour modifier les styles du texte du masque</a:t>
            </a:r>
          </a:p>
        </p:txBody>
      </p:sp>
    </p:spTree>
    <p:extLst>
      <p:ext uri="{BB962C8B-B14F-4D97-AF65-F5344CB8AC3E}">
        <p14:creationId xmlns:p14="http://schemas.microsoft.com/office/powerpoint/2010/main" val="817189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 et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4" name="Espace réservé du contenu 3"/>
          <p:cNvSpPr>
            <a:spLocks noGrp="1"/>
          </p:cNvSpPr>
          <p:nvPr>
            <p:ph sz="half" idx="2"/>
          </p:nvPr>
        </p:nvSpPr>
        <p:spPr>
          <a:xfrm>
            <a:off x="3600000" y="1836000"/>
            <a:ext cx="5162998" cy="4217600"/>
          </a:xfrm>
        </p:spPr>
        <p:txBody>
          <a:bodyPr/>
          <a:lstStyle>
            <a:lvl1pPr>
              <a:defRPr sz="2800"/>
            </a:lvl1pPr>
            <a:lvl2pPr>
              <a:defRPr sz="2800"/>
            </a:lvl2pPr>
            <a:lvl3pPr>
              <a:defRPr sz="2800"/>
            </a:lvl3pPr>
            <a:lvl4pPr>
              <a:defRPr sz="2400"/>
            </a:lvl4pPr>
            <a:lvl5pPr>
              <a:defRPr sz="20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9" name="Espace réservé pour une image  8"/>
          <p:cNvSpPr>
            <a:spLocks noGrp="1"/>
          </p:cNvSpPr>
          <p:nvPr>
            <p:ph type="pic" sz="quarter" idx="10"/>
          </p:nvPr>
        </p:nvSpPr>
        <p:spPr>
          <a:xfrm>
            <a:off x="416560" y="1908000"/>
            <a:ext cx="2880000" cy="3672206"/>
          </a:xfrm>
        </p:spPr>
        <p:txBody>
          <a:bodyPr rtlCol="0"/>
          <a:lstStyle/>
          <a:p>
            <a:pPr lvl="0"/>
            <a:endParaRPr lang="fr-FR" noProof="0" dirty="0"/>
          </a:p>
        </p:txBody>
      </p:sp>
      <p:sp>
        <p:nvSpPr>
          <p:cNvPr id="11" name="Espace réservé du contenu 10"/>
          <p:cNvSpPr>
            <a:spLocks noGrp="1"/>
          </p:cNvSpPr>
          <p:nvPr>
            <p:ph sz="quarter" idx="11"/>
          </p:nvPr>
        </p:nvSpPr>
        <p:spPr>
          <a:xfrm>
            <a:off x="416560" y="5647094"/>
            <a:ext cx="2879725" cy="234000"/>
          </a:xfrm>
        </p:spPr>
        <p:txBody>
          <a:bodyPr anchor="ctr">
            <a:noAutofit/>
          </a:bodyPr>
          <a:lstStyle>
            <a:lvl1pPr marL="0" indent="0">
              <a:lnSpc>
                <a:spcPct val="100000"/>
              </a:lnSpc>
              <a:spcBef>
                <a:spcPts val="0"/>
              </a:spcBef>
              <a:buFontTx/>
              <a:buNone/>
              <a:defRPr sz="800" b="0">
                <a:solidFill>
                  <a:schemeClr val="tx1"/>
                </a:solidFill>
              </a:defRPr>
            </a:lvl1pPr>
            <a:lvl2pPr marL="0" indent="0">
              <a:lnSpc>
                <a:spcPct val="100000"/>
              </a:lnSpc>
              <a:spcBef>
                <a:spcPts val="0"/>
              </a:spcBef>
              <a:buFontTx/>
              <a:buNone/>
              <a:defRPr sz="800">
                <a:solidFill>
                  <a:schemeClr val="tx1"/>
                </a:solidFill>
              </a:defRPr>
            </a:lvl2pPr>
            <a:lvl3pPr marL="0" indent="0">
              <a:lnSpc>
                <a:spcPct val="100000"/>
              </a:lnSpc>
              <a:spcBef>
                <a:spcPts val="0"/>
              </a:spcBef>
              <a:buFontTx/>
              <a:buNone/>
              <a:defRPr sz="800">
                <a:solidFill>
                  <a:schemeClr val="tx1"/>
                </a:solidFill>
              </a:defRPr>
            </a:lvl3pPr>
            <a:lvl4pPr marL="0" indent="0">
              <a:lnSpc>
                <a:spcPct val="100000"/>
              </a:lnSpc>
              <a:spcBef>
                <a:spcPts val="0"/>
              </a:spcBef>
              <a:buFontTx/>
              <a:buNone/>
              <a:defRPr sz="800">
                <a:solidFill>
                  <a:schemeClr val="tx1"/>
                </a:solidFill>
              </a:defRPr>
            </a:lvl4pPr>
            <a:lvl5pPr marL="0" indent="0">
              <a:lnSpc>
                <a:spcPct val="100000"/>
              </a:lnSpc>
              <a:spcBef>
                <a:spcPts val="0"/>
              </a:spcBef>
              <a:buFontTx/>
              <a:buNone/>
              <a:defRPr sz="800">
                <a:solidFill>
                  <a:schemeClr val="tx1"/>
                </a:solidFill>
              </a:defRPr>
            </a:lvl5pPr>
          </a:lstStyle>
          <a:p>
            <a:pPr lvl="0"/>
            <a:r>
              <a:rPr lang="fr-FR" dirty="0" smtClean="0"/>
              <a:t>Cliquez pour modifier les styles du texte du masque</a:t>
            </a:r>
          </a:p>
        </p:txBody>
      </p:sp>
    </p:spTree>
    <p:extLst>
      <p:ext uri="{BB962C8B-B14F-4D97-AF65-F5344CB8AC3E}">
        <p14:creationId xmlns:p14="http://schemas.microsoft.com/office/powerpoint/2010/main" val="283987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11" name="Espace réservé pour une image  10"/>
          <p:cNvSpPr>
            <a:spLocks noGrp="1"/>
          </p:cNvSpPr>
          <p:nvPr>
            <p:ph type="pic" sz="quarter" idx="10"/>
          </p:nvPr>
        </p:nvSpPr>
        <p:spPr>
          <a:xfrm>
            <a:off x="2282825" y="1908001"/>
            <a:ext cx="6480175" cy="4248960"/>
          </a:xfrm>
        </p:spPr>
        <p:txBody>
          <a:bodyPr rtlCol="0"/>
          <a:lstStyle/>
          <a:p>
            <a:pPr lvl="0"/>
            <a:endParaRPr lang="fr-FR" noProof="0"/>
          </a:p>
        </p:txBody>
      </p:sp>
      <p:sp>
        <p:nvSpPr>
          <p:cNvPr id="13" name="Espace réservé du contenu 12"/>
          <p:cNvSpPr>
            <a:spLocks noGrp="1"/>
          </p:cNvSpPr>
          <p:nvPr>
            <p:ph sz="quarter" idx="11"/>
          </p:nvPr>
        </p:nvSpPr>
        <p:spPr>
          <a:xfrm>
            <a:off x="2282825" y="6156325"/>
            <a:ext cx="6480175" cy="234000"/>
          </a:xfrm>
        </p:spPr>
        <p:txBody>
          <a:bodyPr anchor="ctr">
            <a:noAutofit/>
          </a:bodyPr>
          <a:lstStyle>
            <a:lvl1pPr marL="0" indent="0">
              <a:lnSpc>
                <a:spcPct val="100000"/>
              </a:lnSpc>
              <a:spcBef>
                <a:spcPts val="0"/>
              </a:spcBef>
              <a:buFontTx/>
              <a:buNone/>
              <a:defRPr sz="800" b="0">
                <a:solidFill>
                  <a:srgbClr val="000000"/>
                </a:solidFill>
              </a:defRPr>
            </a:lvl1pPr>
            <a:lvl2pPr marL="0" indent="0">
              <a:lnSpc>
                <a:spcPct val="100000"/>
              </a:lnSpc>
              <a:spcBef>
                <a:spcPts val="0"/>
              </a:spcBef>
              <a:buFontTx/>
              <a:buNone/>
              <a:defRPr sz="800">
                <a:solidFill>
                  <a:srgbClr val="000000"/>
                </a:solidFill>
              </a:defRPr>
            </a:lvl2pPr>
            <a:lvl3pPr marL="0">
              <a:lnSpc>
                <a:spcPct val="100000"/>
              </a:lnSpc>
              <a:spcBef>
                <a:spcPts val="0"/>
              </a:spcBef>
              <a:buFontTx/>
              <a:buNone/>
              <a:defRPr sz="800">
                <a:solidFill>
                  <a:srgbClr val="000000"/>
                </a:solidFill>
              </a:defRPr>
            </a:lvl3pPr>
            <a:lvl4pPr marL="0" indent="0">
              <a:lnSpc>
                <a:spcPct val="100000"/>
              </a:lnSpc>
              <a:spcBef>
                <a:spcPts val="0"/>
              </a:spcBef>
              <a:buFontTx/>
              <a:buNone/>
              <a:defRPr sz="800">
                <a:solidFill>
                  <a:srgbClr val="000000"/>
                </a:solidFill>
              </a:defRPr>
            </a:lvl4pPr>
            <a:lvl5pPr marL="0">
              <a:lnSpc>
                <a:spcPct val="100000"/>
              </a:lnSpc>
              <a:spcBef>
                <a:spcPts val="0"/>
              </a:spcBef>
              <a:buFontTx/>
              <a:buNone/>
              <a:defRPr sz="800">
                <a:solidFill>
                  <a:srgbClr val="000000"/>
                </a:solidFill>
              </a:defRPr>
            </a:lvl5pPr>
          </a:lstStyle>
          <a:p>
            <a:pPr lvl="0"/>
            <a:r>
              <a:rPr lang="fr-FR" dirty="0" smtClean="0"/>
              <a:t>Cliquez pour modifier les styles du texte du masque</a:t>
            </a:r>
          </a:p>
        </p:txBody>
      </p:sp>
    </p:spTree>
    <p:extLst>
      <p:ext uri="{BB962C8B-B14F-4D97-AF65-F5344CB8AC3E}">
        <p14:creationId xmlns:p14="http://schemas.microsoft.com/office/powerpoint/2010/main" val="713982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Tree>
    <p:extLst>
      <p:ext uri="{BB962C8B-B14F-4D97-AF65-F5344CB8AC3E}">
        <p14:creationId xmlns:p14="http://schemas.microsoft.com/office/powerpoint/2010/main" val="2195002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7605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ectangle 15"/>
          <p:cNvSpPr/>
          <p:nvPr userDrawn="1"/>
        </p:nvSpPr>
        <p:spPr>
          <a:xfrm>
            <a:off x="0" y="0"/>
            <a:ext cx="228600" cy="6862763"/>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FFF10B"/>
              </a:solidFill>
            </a:endParaRPr>
          </a:p>
        </p:txBody>
      </p:sp>
      <p:pic>
        <p:nvPicPr>
          <p:cNvPr id="1027" name="Picture 6" descr="logos_partners_noir.psd"/>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406400" y="457200"/>
            <a:ext cx="1217613"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 name="Straight Connector 8"/>
          <p:cNvCxnSpPr/>
          <p:nvPr userDrawn="1"/>
        </p:nvCxnSpPr>
        <p:spPr>
          <a:xfrm>
            <a:off x="2286000" y="228600"/>
            <a:ext cx="6477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1"/>
          <p:cNvCxnSpPr/>
          <p:nvPr userDrawn="1"/>
        </p:nvCxnSpPr>
        <p:spPr>
          <a:xfrm>
            <a:off x="2286000" y="6629400"/>
            <a:ext cx="6477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0" name="Straight Connector 13"/>
          <p:cNvCxnSpPr/>
          <p:nvPr userDrawn="1"/>
        </p:nvCxnSpPr>
        <p:spPr>
          <a:xfrm flipV="1">
            <a:off x="406400" y="228600"/>
            <a:ext cx="1676400" cy="0"/>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1" name="Rectangle 20"/>
          <p:cNvSpPr/>
          <p:nvPr userDrawn="1"/>
        </p:nvSpPr>
        <p:spPr>
          <a:xfrm>
            <a:off x="8915400" y="0"/>
            <a:ext cx="228600" cy="6862763"/>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FFF10B"/>
              </a:solidFill>
            </a:endParaRPr>
          </a:p>
        </p:txBody>
      </p:sp>
      <p:sp>
        <p:nvSpPr>
          <p:cNvPr id="1032" name="Espace réservé du titre 1"/>
          <p:cNvSpPr>
            <a:spLocks noGrp="1"/>
          </p:cNvSpPr>
          <p:nvPr>
            <p:ph type="title"/>
          </p:nvPr>
        </p:nvSpPr>
        <p:spPr bwMode="auto">
          <a:xfrm>
            <a:off x="2282825" y="417513"/>
            <a:ext cx="64801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fr-FR" smtClean="0"/>
              <a:t>Cliquez et modifiez le titre</a:t>
            </a:r>
          </a:p>
        </p:txBody>
      </p:sp>
      <p:sp>
        <p:nvSpPr>
          <p:cNvPr id="1033" name="Espace réservé du texte 2"/>
          <p:cNvSpPr>
            <a:spLocks noGrp="1"/>
          </p:cNvSpPr>
          <p:nvPr>
            <p:ph type="body" idx="1"/>
          </p:nvPr>
        </p:nvSpPr>
        <p:spPr bwMode="auto">
          <a:xfrm>
            <a:off x="2282825" y="2016125"/>
            <a:ext cx="6480175" cy="277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cxnSp>
        <p:nvCxnSpPr>
          <p:cNvPr id="13" name="Straight Connector 17"/>
          <p:cNvCxnSpPr/>
          <p:nvPr userDrawn="1"/>
        </p:nvCxnSpPr>
        <p:spPr>
          <a:xfrm flipV="1">
            <a:off x="406400" y="6629400"/>
            <a:ext cx="1676400" cy="0"/>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4" name="ZoneTexte 13"/>
          <p:cNvSpPr txBox="1"/>
          <p:nvPr userDrawn="1"/>
        </p:nvSpPr>
        <p:spPr>
          <a:xfrm>
            <a:off x="406400" y="6338888"/>
            <a:ext cx="1041400" cy="215900"/>
          </a:xfrm>
          <a:prstGeom prst="rect">
            <a:avLst/>
          </a:prstGeom>
          <a:noFill/>
        </p:spPr>
        <p:txBody>
          <a:bodyPr lIns="0" tIns="0" rIns="0" bIns="0">
            <a:spAutoFit/>
          </a:bodyPr>
          <a:lstStyle/>
          <a:p>
            <a:pPr fontAlgn="auto">
              <a:spcBef>
                <a:spcPts val="0"/>
              </a:spcBef>
              <a:spcAft>
                <a:spcPts val="0"/>
              </a:spcAft>
              <a:defRPr/>
            </a:pPr>
            <a:fld id="{D20A48A0-0D61-464C-8D55-A0C153C4A69E}" type="slidenum">
              <a:rPr lang="fr-FR" sz="1400" b="1">
                <a:solidFill>
                  <a:srgbClr val="000000"/>
                </a:solidFill>
                <a:latin typeface="+mn-lt"/>
              </a:rPr>
              <a:pPr fontAlgn="auto">
                <a:spcBef>
                  <a:spcPts val="0"/>
                </a:spcBef>
                <a:spcAft>
                  <a:spcPts val="0"/>
                </a:spcAft>
                <a:defRPr/>
              </a:pPr>
              <a:t>‹#›</a:t>
            </a:fld>
            <a:endParaRPr lang="fr-FR" sz="1400" b="1" dirty="0">
              <a:solidFill>
                <a:srgbClr val="000000"/>
              </a:solidFill>
              <a:latin typeface="+mn-lt"/>
            </a:endParaRPr>
          </a:p>
        </p:txBody>
      </p:sp>
      <p:pic>
        <p:nvPicPr>
          <p:cNvPr id="22" name="Picture 16"/>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904875" y="6667500"/>
            <a:ext cx="542925"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3" r:id="rId1"/>
    <p:sldLayoutId id="2147483669" r:id="rId2"/>
    <p:sldLayoutId id="2147483674" r:id="rId3"/>
    <p:sldLayoutId id="2147483670" r:id="rId4"/>
    <p:sldLayoutId id="2147483671" r:id="rId5"/>
    <p:sldLayoutId id="2147483672" r:id="rId6"/>
    <p:sldLayoutId id="2147483675" r:id="rId7"/>
  </p:sldLayoutIdLst>
  <p:hf sldNum="0" hdr="0" dt="0"/>
  <p:txStyles>
    <p:titleStyle>
      <a:lvl1pPr algn="l" defTabSz="457200" rtl="0" eaLnBrk="0" fontAlgn="base" hangingPunct="0">
        <a:spcBef>
          <a:spcPct val="0"/>
        </a:spcBef>
        <a:spcAft>
          <a:spcPct val="0"/>
        </a:spcAft>
        <a:defRPr sz="3200" b="1" kern="1200">
          <a:solidFill>
            <a:schemeClr val="tx1"/>
          </a:solidFill>
          <a:latin typeface="+mj-lt"/>
          <a:ea typeface="+mj-ea"/>
          <a:cs typeface="+mj-cs"/>
        </a:defRPr>
      </a:lvl1pPr>
      <a:lvl2pPr algn="l" defTabSz="457200" rtl="0" eaLnBrk="0" fontAlgn="base" hangingPunct="0">
        <a:spcBef>
          <a:spcPct val="0"/>
        </a:spcBef>
        <a:spcAft>
          <a:spcPct val="0"/>
        </a:spcAft>
        <a:defRPr sz="3200" b="1">
          <a:solidFill>
            <a:schemeClr val="tx1"/>
          </a:solidFill>
          <a:latin typeface="Arial" pitchFamily="34" charset="0"/>
        </a:defRPr>
      </a:lvl2pPr>
      <a:lvl3pPr algn="l" defTabSz="457200" rtl="0" eaLnBrk="0" fontAlgn="base" hangingPunct="0">
        <a:spcBef>
          <a:spcPct val="0"/>
        </a:spcBef>
        <a:spcAft>
          <a:spcPct val="0"/>
        </a:spcAft>
        <a:defRPr sz="3200" b="1">
          <a:solidFill>
            <a:schemeClr val="tx1"/>
          </a:solidFill>
          <a:latin typeface="Arial" pitchFamily="34" charset="0"/>
        </a:defRPr>
      </a:lvl3pPr>
      <a:lvl4pPr algn="l" defTabSz="457200" rtl="0" eaLnBrk="0" fontAlgn="base" hangingPunct="0">
        <a:spcBef>
          <a:spcPct val="0"/>
        </a:spcBef>
        <a:spcAft>
          <a:spcPct val="0"/>
        </a:spcAft>
        <a:defRPr sz="3200" b="1">
          <a:solidFill>
            <a:schemeClr val="tx1"/>
          </a:solidFill>
          <a:latin typeface="Arial" pitchFamily="34" charset="0"/>
        </a:defRPr>
      </a:lvl4pPr>
      <a:lvl5pPr algn="l" defTabSz="457200" rtl="0" eaLnBrk="0" fontAlgn="base" hangingPunct="0">
        <a:spcBef>
          <a:spcPct val="0"/>
        </a:spcBef>
        <a:spcAft>
          <a:spcPct val="0"/>
        </a:spcAft>
        <a:defRPr sz="3200" b="1">
          <a:solidFill>
            <a:schemeClr val="tx1"/>
          </a:solidFill>
          <a:latin typeface="Arial" pitchFamily="34" charset="0"/>
        </a:defRPr>
      </a:lvl5pPr>
      <a:lvl6pPr marL="457200" algn="l" defTabSz="457200" rtl="0" fontAlgn="base">
        <a:spcBef>
          <a:spcPct val="0"/>
        </a:spcBef>
        <a:spcAft>
          <a:spcPct val="0"/>
        </a:spcAft>
        <a:defRPr sz="3200" b="1">
          <a:solidFill>
            <a:schemeClr val="tx1"/>
          </a:solidFill>
          <a:latin typeface="Arial" pitchFamily="34" charset="0"/>
        </a:defRPr>
      </a:lvl6pPr>
      <a:lvl7pPr marL="914400" algn="l" defTabSz="457200" rtl="0" fontAlgn="base">
        <a:spcBef>
          <a:spcPct val="0"/>
        </a:spcBef>
        <a:spcAft>
          <a:spcPct val="0"/>
        </a:spcAft>
        <a:defRPr sz="3200" b="1">
          <a:solidFill>
            <a:schemeClr val="tx1"/>
          </a:solidFill>
          <a:latin typeface="Arial" pitchFamily="34" charset="0"/>
        </a:defRPr>
      </a:lvl7pPr>
      <a:lvl8pPr marL="1371600" algn="l" defTabSz="457200" rtl="0" fontAlgn="base">
        <a:spcBef>
          <a:spcPct val="0"/>
        </a:spcBef>
        <a:spcAft>
          <a:spcPct val="0"/>
        </a:spcAft>
        <a:defRPr sz="3200" b="1">
          <a:solidFill>
            <a:schemeClr val="tx1"/>
          </a:solidFill>
          <a:latin typeface="Arial" pitchFamily="34" charset="0"/>
        </a:defRPr>
      </a:lvl8pPr>
      <a:lvl9pPr marL="1828800" algn="l" defTabSz="457200" rtl="0" fontAlgn="base">
        <a:spcBef>
          <a:spcPct val="0"/>
        </a:spcBef>
        <a:spcAft>
          <a:spcPct val="0"/>
        </a:spcAft>
        <a:defRPr sz="3200" b="1">
          <a:solidFill>
            <a:schemeClr val="tx1"/>
          </a:solidFill>
          <a:latin typeface="Arial" pitchFamily="34" charset="0"/>
        </a:defRPr>
      </a:lvl9pPr>
    </p:titleStyle>
    <p:bodyStyle>
      <a:lvl1pPr marL="215900" indent="-215900" algn="l" defTabSz="457200" rtl="0" eaLnBrk="0" fontAlgn="base" hangingPunct="0">
        <a:lnSpc>
          <a:spcPct val="90000"/>
        </a:lnSpc>
        <a:spcBef>
          <a:spcPts val="1200"/>
        </a:spcBef>
        <a:spcAft>
          <a:spcPct val="0"/>
        </a:spcAft>
        <a:buClr>
          <a:schemeClr val="tx1"/>
        </a:buClr>
        <a:buFont typeface="Arial" pitchFamily="34" charset="0"/>
        <a:buChar char="•"/>
        <a:defRPr sz="2800" b="1" kern="1200">
          <a:solidFill>
            <a:schemeClr val="tx1"/>
          </a:solidFill>
          <a:latin typeface="+mn-lt"/>
          <a:ea typeface="+mn-ea"/>
          <a:cs typeface="+mn-cs"/>
        </a:defRPr>
      </a:lvl1pPr>
      <a:lvl2pPr marL="215900" indent="-215900" algn="l" defTabSz="457200" rtl="0" eaLnBrk="0" fontAlgn="base" hangingPunct="0">
        <a:spcBef>
          <a:spcPts val="1200"/>
        </a:spcBef>
        <a:spcAft>
          <a:spcPct val="0"/>
        </a:spcAft>
        <a:buFont typeface="Arial" pitchFamily="34" charset="0"/>
        <a:buChar char="•"/>
        <a:defRPr sz="2800" kern="1200">
          <a:solidFill>
            <a:schemeClr val="tx1"/>
          </a:solidFill>
          <a:latin typeface="+mn-lt"/>
          <a:ea typeface="+mn-ea"/>
          <a:cs typeface="+mn-cs"/>
        </a:defRPr>
      </a:lvl2pPr>
      <a:lvl3pPr algn="l" defTabSz="457200" rtl="0" eaLnBrk="0" fontAlgn="base" hangingPunct="0">
        <a:spcBef>
          <a:spcPts val="1200"/>
        </a:spcBef>
        <a:spcAft>
          <a:spcPct val="0"/>
        </a:spcAft>
        <a:defRPr sz="2800" kern="1200">
          <a:solidFill>
            <a:schemeClr val="tx1"/>
          </a:solidFill>
          <a:latin typeface="+mn-lt"/>
          <a:ea typeface="+mn-ea"/>
          <a:cs typeface="+mn-cs"/>
        </a:defRPr>
      </a:lvl3pPr>
      <a:lvl4pPr marL="466725" indent="-215900" algn="l" defTabSz="457200" rtl="0" eaLnBrk="0" fontAlgn="base" hangingPunct="0">
        <a:spcBef>
          <a:spcPts val="600"/>
        </a:spcBef>
        <a:spcAft>
          <a:spcPct val="0"/>
        </a:spcAft>
        <a:buClr>
          <a:srgbClr val="FFFF00"/>
        </a:buClr>
        <a:buFont typeface="Arial" pitchFamily="34" charset="0"/>
        <a:buChar char="•"/>
        <a:defRPr sz="2400" kern="1200">
          <a:solidFill>
            <a:schemeClr val="tx1"/>
          </a:solidFill>
          <a:latin typeface="+mn-lt"/>
          <a:ea typeface="+mn-ea"/>
          <a:cs typeface="+mn-cs"/>
        </a:defRPr>
      </a:lvl4pPr>
      <a:lvl5pPr marL="466725" algn="l" defTabSz="457200" rtl="0" eaLnBrk="0" fontAlgn="base" hangingPunct="0">
        <a:spcBef>
          <a:spcPts val="600"/>
        </a:spcBef>
        <a:spcAft>
          <a:spcPct val="0"/>
        </a:spcAft>
        <a:defRPr sz="2000" kern="1200">
          <a:solidFill>
            <a:srgbClr val="00000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5"/>
          <p:cNvSpPr>
            <a:spLocks noGrp="1"/>
          </p:cNvSpPr>
          <p:nvPr>
            <p:ph type="ctrTitle"/>
          </p:nvPr>
        </p:nvSpPr>
        <p:spPr>
          <a:xfrm>
            <a:off x="381000" y="1692275"/>
            <a:ext cx="5715000" cy="1261884"/>
          </a:xfrm>
        </p:spPr>
        <p:txBody>
          <a:bodyPr/>
          <a:lstStyle/>
          <a:p>
            <a:pPr eaLnBrk="1" hangingPunct="1"/>
            <a:r>
              <a:rPr lang="en-US" sz="3200" dirty="0" smtClean="0"/>
              <a:t>Periodic </a:t>
            </a:r>
            <a:r>
              <a:rPr lang="en-US" sz="3200" dirty="0" smtClean="0"/>
              <a:t>reporting </a:t>
            </a:r>
            <a:r>
              <a:rPr lang="en-US" sz="3200" dirty="0" smtClean="0"/>
              <a:t>– </a:t>
            </a:r>
            <a:r>
              <a:rPr lang="en-US" sz="3200" dirty="0" smtClean="0"/>
              <a:t>Participatory approaches </a:t>
            </a:r>
            <a:r>
              <a:rPr lang="en-US" dirty="0" smtClean="0"/>
              <a:t/>
            </a:r>
            <a:br>
              <a:rPr lang="en-US" dirty="0" smtClean="0"/>
            </a:br>
            <a:r>
              <a:rPr lang="en-US" sz="1800" dirty="0" smtClean="0"/>
              <a:t>Unit </a:t>
            </a:r>
            <a:r>
              <a:rPr lang="en-US" sz="1800" dirty="0" smtClean="0"/>
              <a:t>60 </a:t>
            </a:r>
            <a:r>
              <a:rPr lang="en-US" sz="1800" dirty="0" smtClean="0"/>
              <a:t>PowerPoint presentation</a:t>
            </a:r>
          </a:p>
        </p:txBody>
      </p:sp>
      <p:sp>
        <p:nvSpPr>
          <p:cNvPr id="5123" name="Sous-titre 6"/>
          <p:cNvSpPr>
            <a:spLocks noGrp="1"/>
          </p:cNvSpPr>
          <p:nvPr>
            <p:ph type="subTitle" idx="1"/>
          </p:nvPr>
        </p:nvSpPr>
        <p:spPr>
          <a:xfrm>
            <a:off x="381000" y="4211638"/>
            <a:ext cx="5715000" cy="747897"/>
          </a:xfrm>
        </p:spPr>
        <p:txBody>
          <a:bodyPr>
            <a:spAutoFit/>
          </a:bodyPr>
          <a:lstStyle/>
          <a:p>
            <a:pPr marL="342900" indent="-342900" algn="ctr">
              <a:lnSpc>
                <a:spcPct val="80000"/>
              </a:lnSpc>
              <a:spcBef>
                <a:spcPct val="20000"/>
              </a:spcBef>
              <a:defRPr/>
            </a:pPr>
            <a:r>
              <a:rPr lang="en-US" dirty="0" smtClean="0">
                <a:solidFill>
                  <a:prstClr val="black"/>
                </a:solidFill>
                <a:latin typeface="Arial Unicode MS" charset="0"/>
                <a:cs typeface="Arial Unicode MS" charset="0"/>
              </a:rPr>
              <a:t>UNESCO </a:t>
            </a:r>
            <a:endParaRPr lang="en-US" sz="2400" dirty="0" smtClean="0">
              <a:solidFill>
                <a:prstClr val="black"/>
              </a:solidFill>
              <a:latin typeface="Arial Unicode MS" charset="0"/>
              <a:cs typeface="Arial Unicode MS" charset="0"/>
            </a:endParaRPr>
          </a:p>
          <a:p>
            <a:pPr marL="342900" indent="-342900" algn="ctr">
              <a:lnSpc>
                <a:spcPct val="80000"/>
              </a:lnSpc>
              <a:spcBef>
                <a:spcPct val="20000"/>
              </a:spcBef>
              <a:defRPr/>
            </a:pPr>
            <a:r>
              <a:rPr lang="en-US" dirty="0" smtClean="0">
                <a:solidFill>
                  <a:prstClr val="black"/>
                </a:solidFill>
                <a:cs typeface="Arial Unicode MS" charset="0"/>
              </a:rPr>
              <a:t>Living Heritage Entity</a:t>
            </a:r>
          </a:p>
          <a:p>
            <a:pPr eaLnBrk="1" hangingPunct="1">
              <a:spcBef>
                <a:spcPct val="0"/>
              </a:spcBef>
            </a:pPr>
            <a:endParaRPr lang="en-US" dirty="0" smtClean="0"/>
          </a:p>
        </p:txBody>
      </p:sp>
      <p:pic>
        <p:nvPicPr>
          <p:cNvPr id="5124" name="Espace réservé pour une image  8" descr="funambule2.jpg"/>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27" r="27"/>
          <a:stretch>
            <a:fillRect/>
          </a:stretch>
        </p:blipFill>
        <p:spPr>
          <a:xfrm>
            <a:off x="6477000" y="0"/>
            <a:ext cx="2663825" cy="6858000"/>
          </a:xfrm>
        </p:spPr>
      </p:pic>
      <p:sp>
        <p:nvSpPr>
          <p:cNvPr id="5125" name="Rectangle 3"/>
          <p:cNvSpPr>
            <a:spLocks noChangeArrowheads="1"/>
          </p:cNvSpPr>
          <p:nvPr/>
        </p:nvSpPr>
        <p:spPr bwMode="auto">
          <a:xfrm>
            <a:off x="381000" y="5967413"/>
            <a:ext cx="1303338" cy="276225"/>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spAutoFit/>
          </a:bodyPr>
          <a:lstStyle/>
          <a:p>
            <a:endParaRPr lang="en-GB" sz="1200" b="1">
              <a:latin typeface="Arial Bold"/>
              <a:ea typeface="Arial Bold"/>
              <a:cs typeface="Arial Bold"/>
            </a:endParaRPr>
          </a:p>
        </p:txBody>
      </p:sp>
      <p:sp>
        <p:nvSpPr>
          <p:cNvPr id="5" name="Rectangle 4"/>
          <p:cNvSpPr/>
          <p:nvPr/>
        </p:nvSpPr>
        <p:spPr>
          <a:xfrm>
            <a:off x="381000" y="6243638"/>
            <a:ext cx="1303338" cy="276225"/>
          </a:xfrm>
          <a:prstGeom prst="rect">
            <a:avLst/>
          </a:prstGeom>
          <a:solidFill>
            <a:schemeClr val="tx1"/>
          </a:solidFill>
          <a:ln w="25400" cap="flat" cmpd="sng" algn="ctr">
            <a:solidFill>
              <a:schemeClr val="tx1"/>
            </a:solidFill>
            <a:prstDash val="solid"/>
            <a:round/>
            <a:headEnd type="none" w="med" len="med"/>
            <a:tailEnd type="none" w="med" len="med"/>
          </a:ln>
        </p:spPr>
        <p:txBody>
          <a:bodyPr>
            <a:spAutoFit/>
          </a:bodyPr>
          <a:lstStyle/>
          <a:p>
            <a:pPr fontAlgn="auto">
              <a:spcBef>
                <a:spcPts val="0"/>
              </a:spcBef>
              <a:spcAft>
                <a:spcPts val="0"/>
              </a:spcAft>
              <a:defRPr/>
            </a:pPr>
            <a:endParaRPr lang="en-GB" sz="1200" b="1" dirty="0">
              <a:solidFill>
                <a:schemeClr val="accent4"/>
              </a:solidFill>
              <a:latin typeface="Arial Bold"/>
              <a:cs typeface="Arial Bold"/>
            </a:endParaRPr>
          </a:p>
        </p:txBody>
      </p:sp>
      <p:pic>
        <p:nvPicPr>
          <p:cNvPr id="14" name="Espace réservé pour une image  8" descr="danseuse.jpg"/>
          <p:cNvPicPr>
            <a:picLocks noChangeAspect="1"/>
          </p:cNvPicPr>
          <p:nvPr/>
        </p:nvPicPr>
        <p:blipFill>
          <a:blip r:embed="rId4">
            <a:extLst>
              <a:ext uri="{28A0092B-C50C-407E-A947-70E740481C1C}">
                <a14:useLocalDpi xmlns:a14="http://schemas.microsoft.com/office/drawing/2010/main" val="0"/>
              </a:ext>
            </a:extLst>
          </a:blip>
          <a:srcRect t="32" b="32"/>
          <a:stretch>
            <a:fillRect/>
          </a:stretch>
        </p:blipFill>
        <p:spPr bwMode="auto">
          <a:xfrm>
            <a:off x="6478588" y="0"/>
            <a:ext cx="2667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Some participatory methods </a:t>
            </a:r>
            <a:endParaRPr lang="en-GB" dirty="0"/>
          </a:p>
        </p:txBody>
      </p:sp>
      <p:sp>
        <p:nvSpPr>
          <p:cNvPr id="3" name="Content Placeholder 2"/>
          <p:cNvSpPr>
            <a:spLocks noGrp="1"/>
          </p:cNvSpPr>
          <p:nvPr>
            <p:ph idx="1"/>
          </p:nvPr>
        </p:nvSpPr>
        <p:spPr/>
        <p:txBody>
          <a:bodyPr>
            <a:normAutofit fontScale="92500" lnSpcReduction="10000"/>
          </a:bodyPr>
          <a:lstStyle/>
          <a:p>
            <a:r>
              <a:rPr lang="en-GB" b="0" dirty="0" smtClean="0"/>
              <a:t> Attitude </a:t>
            </a:r>
            <a:r>
              <a:rPr lang="en-GB" b="0" dirty="0"/>
              <a:t>and behaviour change </a:t>
            </a:r>
          </a:p>
          <a:p>
            <a:r>
              <a:rPr lang="en-GB" b="0" dirty="0"/>
              <a:t> </a:t>
            </a:r>
            <a:r>
              <a:rPr lang="en-GB" b="0" dirty="0" smtClean="0"/>
              <a:t>Focus </a:t>
            </a:r>
            <a:r>
              <a:rPr lang="en-GB" b="0" dirty="0"/>
              <a:t>Group Discussion </a:t>
            </a:r>
          </a:p>
          <a:p>
            <a:r>
              <a:rPr lang="en-GB" b="0" dirty="0"/>
              <a:t> </a:t>
            </a:r>
            <a:r>
              <a:rPr lang="en-GB" b="0" dirty="0" smtClean="0"/>
              <a:t>Mapping </a:t>
            </a:r>
            <a:r>
              <a:rPr lang="en-GB" b="0" dirty="0"/>
              <a:t>and Modelling </a:t>
            </a:r>
          </a:p>
          <a:p>
            <a:r>
              <a:rPr lang="en-GB" b="0" dirty="0"/>
              <a:t> </a:t>
            </a:r>
            <a:r>
              <a:rPr lang="en-GB" b="0" dirty="0" smtClean="0"/>
              <a:t>Most </a:t>
            </a:r>
            <a:r>
              <a:rPr lang="en-GB" b="0" dirty="0"/>
              <a:t>Significant Change </a:t>
            </a:r>
          </a:p>
          <a:p>
            <a:r>
              <a:rPr lang="en-GB" b="0" dirty="0"/>
              <a:t> </a:t>
            </a:r>
            <a:r>
              <a:rPr lang="en-GB" b="0" dirty="0" smtClean="0"/>
              <a:t>Outcome </a:t>
            </a:r>
            <a:r>
              <a:rPr lang="en-GB" b="0" dirty="0"/>
              <a:t>Mapping </a:t>
            </a:r>
          </a:p>
          <a:p>
            <a:r>
              <a:rPr lang="en-GB" b="0" dirty="0"/>
              <a:t> </a:t>
            </a:r>
            <a:r>
              <a:rPr lang="en-GB" b="0" dirty="0" smtClean="0"/>
              <a:t>Semi-structured </a:t>
            </a:r>
            <a:r>
              <a:rPr lang="en-GB" b="0" dirty="0"/>
              <a:t>Interview </a:t>
            </a:r>
          </a:p>
          <a:p>
            <a:pPr>
              <a:buNone/>
            </a:pPr>
            <a:endParaRPr lang="en-GB" dirty="0" smtClean="0"/>
          </a:p>
          <a:p>
            <a:pPr>
              <a:buNone/>
            </a:pPr>
            <a:endParaRPr lang="en-GB" dirty="0"/>
          </a:p>
        </p:txBody>
      </p:sp>
    </p:spTree>
    <p:extLst>
      <p:ext uri="{BB962C8B-B14F-4D97-AF65-F5344CB8AC3E}">
        <p14:creationId xmlns:p14="http://schemas.microsoft.com/office/powerpoint/2010/main" val="2195651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48310" y="2477488"/>
            <a:ext cx="3348994" cy="2554545"/>
          </a:xfrm>
          <a:prstGeom prst="rect">
            <a:avLst/>
          </a:prstGeom>
        </p:spPr>
        <p:txBody>
          <a:bodyPr wrap="none">
            <a:spAutoFit/>
          </a:bodyPr>
          <a:lstStyle/>
          <a:p>
            <a:pPr algn="ctr"/>
            <a:r>
              <a:rPr lang="en-GB" sz="4000" b="1" dirty="0" smtClean="0"/>
              <a:t>Exercise</a:t>
            </a:r>
          </a:p>
          <a:p>
            <a:pPr algn="ctr"/>
            <a:r>
              <a:rPr lang="en-GB" sz="4000" b="1" dirty="0" smtClean="0"/>
              <a:t>Case studies</a:t>
            </a:r>
            <a:endParaRPr lang="en-GB" sz="4000" b="1" dirty="0" smtClean="0"/>
          </a:p>
          <a:p>
            <a:endParaRPr lang="en-GB" sz="4000" b="1" dirty="0" smtClean="0"/>
          </a:p>
          <a:p>
            <a:endParaRPr lang="en-GB" sz="4000" dirty="0"/>
          </a:p>
        </p:txBody>
      </p:sp>
      <p:pic>
        <p:nvPicPr>
          <p:cNvPr id="3" name="Picture 2" descr="C:\Users\ae_cunningham\AppData\Local\Microsoft\Windows\Temporary Internet Files\Content.IE5\0LYUBDWZ\pencil-silhouette[1].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9952" y="3884574"/>
            <a:ext cx="720080" cy="648072"/>
          </a:xfrm>
          <a:prstGeom prst="rect">
            <a:avLst/>
          </a:prstGeom>
          <a:noFill/>
          <a:ln>
            <a:noFill/>
          </a:ln>
        </p:spPr>
      </p:pic>
    </p:spTree>
    <p:extLst>
      <p:ext uri="{BB962C8B-B14F-4D97-AF65-F5344CB8AC3E}">
        <p14:creationId xmlns:p14="http://schemas.microsoft.com/office/powerpoint/2010/main" val="2871367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97540" y="2708920"/>
            <a:ext cx="3784267" cy="1938992"/>
          </a:xfrm>
          <a:prstGeom prst="rect">
            <a:avLst/>
          </a:prstGeom>
        </p:spPr>
        <p:txBody>
          <a:bodyPr wrap="square">
            <a:spAutoFit/>
          </a:bodyPr>
          <a:lstStyle/>
          <a:p>
            <a:pPr algn="ctr"/>
            <a:r>
              <a:rPr lang="en-GB" sz="4000" b="1" dirty="0" smtClean="0"/>
              <a:t>Exercise &amp; Role-play</a:t>
            </a:r>
            <a:endParaRPr lang="en-GB" sz="4000" b="1" dirty="0" smtClean="0"/>
          </a:p>
          <a:p>
            <a:endParaRPr lang="en-GB" sz="4000" dirty="0"/>
          </a:p>
        </p:txBody>
      </p:sp>
      <p:pic>
        <p:nvPicPr>
          <p:cNvPr id="3" name="Picture 2" descr="C:\Users\ae_cunningham\AppData\Local\Microsoft\Windows\Temporary Internet Files\Content.IE5\0LYUBDWZ\pencil-silhouette[1].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29633" y="4113076"/>
            <a:ext cx="720080" cy="648072"/>
          </a:xfrm>
          <a:prstGeom prst="rect">
            <a:avLst/>
          </a:prstGeom>
          <a:noFill/>
          <a:ln>
            <a:noFill/>
          </a:ln>
        </p:spPr>
      </p:pic>
    </p:spTree>
    <p:extLst>
      <p:ext uri="{BB962C8B-B14F-4D97-AF65-F5344CB8AC3E}">
        <p14:creationId xmlns:p14="http://schemas.microsoft.com/office/powerpoint/2010/main" val="1981784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Who is needed </a:t>
            </a:r>
            <a:r>
              <a:rPr lang="en-GB" b="1" dirty="0"/>
              <a:t>to prepare </a:t>
            </a:r>
            <a:r>
              <a:rPr lang="en-GB" b="1" dirty="0" smtClean="0"/>
              <a:t>the periodic report? </a:t>
            </a:r>
            <a:endParaRPr lang="en-GB" dirty="0"/>
          </a:p>
        </p:txBody>
      </p:sp>
      <p:sp>
        <p:nvSpPr>
          <p:cNvPr id="3" name="Content Placeholder 2"/>
          <p:cNvSpPr>
            <a:spLocks noGrp="1"/>
          </p:cNvSpPr>
          <p:nvPr>
            <p:ph idx="1"/>
          </p:nvPr>
        </p:nvSpPr>
        <p:spPr>
          <a:xfrm>
            <a:off x="2282824" y="2370967"/>
            <a:ext cx="6480175" cy="2776538"/>
          </a:xfrm>
        </p:spPr>
        <p:txBody>
          <a:bodyPr>
            <a:normAutofit fontScale="70000" lnSpcReduction="20000"/>
          </a:bodyPr>
          <a:lstStyle/>
          <a:p>
            <a:pPr>
              <a:buNone/>
            </a:pPr>
            <a:r>
              <a:rPr lang="en-GB" b="0" dirty="0"/>
              <a:t>The Focal Points responsible for filling out the form should aim to: </a:t>
            </a:r>
          </a:p>
          <a:p>
            <a:r>
              <a:rPr lang="en-GB" b="0" dirty="0"/>
              <a:t>Ensure </a:t>
            </a:r>
            <a:r>
              <a:rPr lang="en-GB" b="0" dirty="0"/>
              <a:t>a broad multi-stakeholder consultation process </a:t>
            </a:r>
            <a:endParaRPr lang="en-GB" b="0" dirty="0"/>
          </a:p>
          <a:p>
            <a:r>
              <a:rPr lang="en-GB" b="0" dirty="0"/>
              <a:t>Organize the process at the municipal, regional, national and/or </a:t>
            </a:r>
            <a:r>
              <a:rPr lang="en-GB" b="0" dirty="0"/>
              <a:t>federal </a:t>
            </a:r>
            <a:r>
              <a:rPr lang="en-GB" b="0" dirty="0"/>
              <a:t>levels</a:t>
            </a:r>
          </a:p>
          <a:p>
            <a:r>
              <a:rPr lang="en-GB" b="0" dirty="0"/>
              <a:t>Involve various </a:t>
            </a:r>
            <a:r>
              <a:rPr lang="en-GB" b="0" dirty="0"/>
              <a:t>governmental entities (inter-ministerial consultation) </a:t>
            </a:r>
            <a:endParaRPr lang="en-GB" b="0" dirty="0"/>
          </a:p>
          <a:p>
            <a:r>
              <a:rPr lang="en-GB" b="0" dirty="0"/>
              <a:t>Involve </a:t>
            </a:r>
            <a:r>
              <a:rPr lang="en-GB" b="0" dirty="0"/>
              <a:t>non-governmental actors </a:t>
            </a:r>
            <a:r>
              <a:rPr lang="en-GB" b="0" dirty="0"/>
              <a:t>(non-governmental and civil </a:t>
            </a:r>
            <a:r>
              <a:rPr lang="en-GB" b="0" dirty="0"/>
              <a:t>society </a:t>
            </a:r>
            <a:r>
              <a:rPr lang="en-GB" b="0" dirty="0"/>
              <a:t>organizations etc.). </a:t>
            </a:r>
            <a:endParaRPr lang="en-GB" b="0" dirty="0"/>
          </a:p>
        </p:txBody>
      </p:sp>
    </p:spTree>
    <p:extLst>
      <p:ext uri="{BB962C8B-B14F-4D97-AF65-F5344CB8AC3E}">
        <p14:creationId xmlns:p14="http://schemas.microsoft.com/office/powerpoint/2010/main" val="710348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Information </a:t>
            </a:r>
            <a:r>
              <a:rPr lang="en-GB" b="1" dirty="0" smtClean="0"/>
              <a:t>sources</a:t>
            </a:r>
            <a:endParaRPr lang="en-GB" b="1" dirty="0"/>
          </a:p>
        </p:txBody>
      </p:sp>
      <p:sp>
        <p:nvSpPr>
          <p:cNvPr id="3" name="Content Placeholder 2"/>
          <p:cNvSpPr>
            <a:spLocks noGrp="1"/>
          </p:cNvSpPr>
          <p:nvPr>
            <p:ph idx="1"/>
          </p:nvPr>
        </p:nvSpPr>
        <p:spPr>
          <a:xfrm>
            <a:off x="2282824" y="1296538"/>
            <a:ext cx="6480175" cy="4667534"/>
          </a:xfrm>
        </p:spPr>
        <p:txBody>
          <a:bodyPr>
            <a:noAutofit/>
          </a:bodyPr>
          <a:lstStyle/>
          <a:p>
            <a:pPr>
              <a:buNone/>
            </a:pPr>
            <a:r>
              <a:rPr lang="en-GB" sz="1600" b="0" dirty="0" smtClean="0"/>
              <a:t>Some key Ministries/governmental agencies are: </a:t>
            </a:r>
            <a:endParaRPr lang="en-GB" sz="1600" b="0" dirty="0"/>
          </a:p>
          <a:p>
            <a:pPr lvl="0"/>
            <a:r>
              <a:rPr lang="en-GB" sz="1600" b="0" dirty="0"/>
              <a:t>Ministries in charge of Culture and Education; </a:t>
            </a:r>
          </a:p>
          <a:p>
            <a:pPr lvl="0"/>
            <a:r>
              <a:rPr lang="en-GB" sz="1600" b="0" dirty="0"/>
              <a:t>Ministries in charge of Higher Education, Research and Innovation; </a:t>
            </a:r>
          </a:p>
          <a:p>
            <a:pPr lvl="0"/>
            <a:r>
              <a:rPr lang="en-GB" sz="1600" b="0" dirty="0"/>
              <a:t>Ministries in charge of Foreign Affairs; </a:t>
            </a:r>
          </a:p>
          <a:p>
            <a:pPr lvl="0"/>
            <a:r>
              <a:rPr lang="en-GB" sz="1600" b="0" dirty="0"/>
              <a:t>Ministries in charge of Employment, Labour and Social Cohesion; </a:t>
            </a:r>
          </a:p>
          <a:p>
            <a:pPr lvl="0"/>
            <a:r>
              <a:rPr lang="en-GB" sz="1600" b="0" dirty="0"/>
              <a:t>Ministries in charge of Youth and Sport; </a:t>
            </a:r>
          </a:p>
          <a:p>
            <a:pPr lvl="0"/>
            <a:r>
              <a:rPr lang="en-GB" sz="1600" b="0" dirty="0"/>
              <a:t>Ministries in charge of Economy, Trade and Industry, Tourism; </a:t>
            </a:r>
          </a:p>
          <a:p>
            <a:pPr lvl="0"/>
            <a:r>
              <a:rPr lang="en-GB" sz="1600" b="0" dirty="0"/>
              <a:t>Ministries in charge of Communication and Digital Economy; </a:t>
            </a:r>
          </a:p>
          <a:p>
            <a:pPr lvl="0"/>
            <a:r>
              <a:rPr lang="en-GB" sz="1600" b="0" dirty="0"/>
              <a:t>Ministries of Public Welfare. </a:t>
            </a:r>
            <a:endParaRPr lang="en-GB" sz="1600" b="0" dirty="0" smtClean="0"/>
          </a:p>
          <a:p>
            <a:pPr lvl="0"/>
            <a:r>
              <a:rPr lang="en-GB" sz="1600" b="0" dirty="0" smtClean="0"/>
              <a:t>Ministry in charge of the Budget</a:t>
            </a:r>
          </a:p>
          <a:p>
            <a:pPr lvl="0"/>
            <a:r>
              <a:rPr lang="en-GB" sz="1600" b="0" dirty="0" smtClean="0"/>
              <a:t>Ministry of the Interior (Internal Affairs)</a:t>
            </a:r>
          </a:p>
          <a:p>
            <a:r>
              <a:rPr lang="en-GB" sz="1600" b="0" dirty="0" smtClean="0"/>
              <a:t>Other </a:t>
            </a:r>
            <a:r>
              <a:rPr lang="en-GB" sz="1600" b="0" dirty="0"/>
              <a:t>Ministries and National </a:t>
            </a:r>
            <a:r>
              <a:rPr lang="en-GB" sz="1600" b="0" dirty="0" smtClean="0"/>
              <a:t>Agencies (e.g. Environmental Agency, Statistical Institute) </a:t>
            </a:r>
            <a:r>
              <a:rPr lang="en-GB" sz="1600" b="0" dirty="0"/>
              <a:t>serve as “resource” for complementary </a:t>
            </a:r>
            <a:r>
              <a:rPr lang="en-GB" sz="1600" b="0" dirty="0" smtClean="0"/>
              <a:t>information</a:t>
            </a:r>
            <a:endParaRPr lang="en-GB" sz="1600" b="0" dirty="0"/>
          </a:p>
        </p:txBody>
      </p:sp>
    </p:spTree>
    <p:extLst>
      <p:ext uri="{BB962C8B-B14F-4D97-AF65-F5344CB8AC3E}">
        <p14:creationId xmlns:p14="http://schemas.microsoft.com/office/powerpoint/2010/main" val="1451568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Information </a:t>
            </a:r>
            <a:r>
              <a:rPr lang="en-GB" b="1" dirty="0" smtClean="0"/>
              <a:t>sources</a:t>
            </a:r>
            <a:r>
              <a:rPr lang="en-GB" dirty="0"/>
              <a:t> </a:t>
            </a:r>
            <a:r>
              <a:rPr lang="en-GB" dirty="0" smtClean="0"/>
              <a:t>(2)</a:t>
            </a:r>
            <a:endParaRPr lang="en-GB" dirty="0"/>
          </a:p>
        </p:txBody>
      </p:sp>
      <p:sp>
        <p:nvSpPr>
          <p:cNvPr id="3" name="Content Placeholder 2"/>
          <p:cNvSpPr>
            <a:spLocks noGrp="1"/>
          </p:cNvSpPr>
          <p:nvPr>
            <p:ph idx="1"/>
          </p:nvPr>
        </p:nvSpPr>
        <p:spPr>
          <a:xfrm>
            <a:off x="2282825" y="2019869"/>
            <a:ext cx="6480175" cy="3578012"/>
          </a:xfrm>
        </p:spPr>
        <p:txBody>
          <a:bodyPr>
            <a:normAutofit/>
          </a:bodyPr>
          <a:lstStyle/>
          <a:p>
            <a:pPr>
              <a:buNone/>
            </a:pPr>
            <a:r>
              <a:rPr lang="en-GB" sz="1600" b="0" dirty="0" smtClean="0"/>
              <a:t>Useful </a:t>
            </a:r>
            <a:r>
              <a:rPr lang="en-GB" sz="1600" b="0" dirty="0"/>
              <a:t>partners in the data and information gathering process, as well as in validating the responses given in the form, include:</a:t>
            </a:r>
          </a:p>
          <a:p>
            <a:pPr lvl="0"/>
            <a:r>
              <a:rPr lang="en-GB" sz="1600" b="0" dirty="0"/>
              <a:t>Non-governmental organizations with an expertise in the field of ICH.</a:t>
            </a:r>
          </a:p>
          <a:p>
            <a:pPr lvl="0"/>
            <a:r>
              <a:rPr lang="en-GB" sz="1600" b="0" dirty="0"/>
              <a:t>Civil </a:t>
            </a:r>
            <a:r>
              <a:rPr lang="en-GB" sz="1600" b="0" dirty="0"/>
              <a:t>society </a:t>
            </a:r>
            <a:r>
              <a:rPr lang="en-GB" sz="1600" b="0" dirty="0"/>
              <a:t>organizations</a:t>
            </a:r>
            <a:r>
              <a:rPr lang="en-GB" sz="1600" b="0" dirty="0"/>
              <a:t>, including cultural associations related to ICH elements. </a:t>
            </a:r>
            <a:endParaRPr lang="en-GB" sz="1600" b="0" dirty="0"/>
          </a:p>
          <a:p>
            <a:r>
              <a:rPr lang="en-GB" sz="1600" b="0" dirty="0"/>
              <a:t>Other stakeholders such as research centres, centres of expertise and cultural centres; </a:t>
            </a:r>
            <a:endParaRPr lang="en-GB" sz="1600" b="0" dirty="0"/>
          </a:p>
          <a:p>
            <a:pPr lvl="0"/>
            <a:r>
              <a:rPr lang="en-GB" sz="1600" b="0" dirty="0"/>
              <a:t>Umbrella organizations directly concerned by the implementation of these </a:t>
            </a:r>
            <a:r>
              <a:rPr lang="en-GB" sz="1600" b="0" dirty="0"/>
              <a:t>measures. </a:t>
            </a:r>
            <a:endParaRPr lang="en-GB" sz="1600" b="0" dirty="0"/>
          </a:p>
          <a:p>
            <a:pPr lvl="0"/>
            <a:r>
              <a:rPr lang="en-GB" sz="1600" b="0" dirty="0"/>
              <a:t>Experts and academics active in private foundations or specialized research </a:t>
            </a:r>
            <a:r>
              <a:rPr lang="en-GB" sz="1600" b="0" dirty="0"/>
              <a:t>centres.</a:t>
            </a:r>
          </a:p>
          <a:p>
            <a:pPr lvl="0"/>
            <a:r>
              <a:rPr lang="en-GB" sz="1600" b="0" dirty="0"/>
              <a:t>The private sector (e.g. </a:t>
            </a:r>
            <a:r>
              <a:rPr lang="en-GB" sz="1600" b="0" dirty="0"/>
              <a:t>tourism, textiles, hospitality, etc</a:t>
            </a:r>
            <a:r>
              <a:rPr lang="en-GB" sz="1600" b="0" dirty="0" smtClean="0"/>
              <a:t>.)</a:t>
            </a:r>
            <a:endParaRPr lang="en-GB" sz="1600" b="0" dirty="0"/>
          </a:p>
        </p:txBody>
      </p:sp>
    </p:spTree>
    <p:extLst>
      <p:ext uri="{BB962C8B-B14F-4D97-AF65-F5344CB8AC3E}">
        <p14:creationId xmlns:p14="http://schemas.microsoft.com/office/powerpoint/2010/main" val="1064651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What method to choose?</a:t>
            </a:r>
            <a:endParaRPr lang="en-GB" b="1" dirty="0"/>
          </a:p>
        </p:txBody>
      </p:sp>
      <p:sp>
        <p:nvSpPr>
          <p:cNvPr id="3" name="Content Placeholder 2"/>
          <p:cNvSpPr>
            <a:spLocks noGrp="1"/>
          </p:cNvSpPr>
          <p:nvPr>
            <p:ph idx="1"/>
          </p:nvPr>
        </p:nvSpPr>
        <p:spPr>
          <a:xfrm>
            <a:off x="2282826" y="1791144"/>
            <a:ext cx="6486326" cy="3490539"/>
          </a:xfrm>
        </p:spPr>
        <p:txBody>
          <a:bodyPr>
            <a:normAutofit fontScale="55000" lnSpcReduction="20000"/>
          </a:bodyPr>
          <a:lstStyle/>
          <a:p>
            <a:pPr>
              <a:buNone/>
            </a:pPr>
            <a:r>
              <a:rPr lang="en-GB" dirty="0" smtClean="0"/>
              <a:t>Possible methods:</a:t>
            </a:r>
            <a:endParaRPr lang="en-GB" dirty="0"/>
          </a:p>
          <a:p>
            <a:pPr lvl="0"/>
            <a:r>
              <a:rPr lang="fr-FR" b="0" dirty="0"/>
              <a:t>Questionnaires. </a:t>
            </a:r>
            <a:endParaRPr lang="en-GB" b="0" dirty="0"/>
          </a:p>
          <a:p>
            <a:pPr lvl="0"/>
            <a:r>
              <a:rPr lang="fr-FR" b="0" dirty="0"/>
              <a:t>Interviews </a:t>
            </a:r>
            <a:r>
              <a:rPr lang="en-GB" b="0" dirty="0"/>
              <a:t>(either individually or in a group, face-to-face or over the telephone). </a:t>
            </a:r>
            <a:endParaRPr lang="en-GB" b="0" dirty="0"/>
          </a:p>
          <a:p>
            <a:pPr lvl="0"/>
            <a:r>
              <a:rPr lang="en-GB" b="0" dirty="0"/>
              <a:t>A working group</a:t>
            </a:r>
            <a:r>
              <a:rPr lang="fr-FR" b="0" dirty="0"/>
              <a:t>. </a:t>
            </a:r>
          </a:p>
          <a:p>
            <a:pPr lvl="0"/>
            <a:r>
              <a:rPr lang="fr-FR" b="0" dirty="0" err="1"/>
              <a:t>Other</a:t>
            </a:r>
            <a:r>
              <a:rPr lang="fr-FR" b="0" dirty="0"/>
              <a:t>?</a:t>
            </a:r>
            <a:endParaRPr lang="en-GB" b="0" dirty="0"/>
          </a:p>
          <a:p>
            <a:pPr>
              <a:buNone/>
            </a:pPr>
            <a:r>
              <a:rPr lang="en-GB" b="0" dirty="0"/>
              <a:t> </a:t>
            </a:r>
          </a:p>
          <a:p>
            <a:pPr>
              <a:buNone/>
            </a:pPr>
            <a:r>
              <a:rPr lang="en-GB" dirty="0"/>
              <a:t>Beforehand, </a:t>
            </a:r>
            <a:r>
              <a:rPr lang="en-GB" dirty="0" smtClean="0"/>
              <a:t>it </a:t>
            </a:r>
            <a:r>
              <a:rPr lang="en-GB" dirty="0"/>
              <a:t>is important to clearly </a:t>
            </a:r>
            <a:r>
              <a:rPr lang="en-GB" dirty="0"/>
              <a:t>identify: </a:t>
            </a:r>
          </a:p>
          <a:p>
            <a:r>
              <a:rPr lang="en-GB" b="0" dirty="0"/>
              <a:t>What </a:t>
            </a:r>
            <a:r>
              <a:rPr lang="en-GB" b="0" dirty="0"/>
              <a:t>information should be </a:t>
            </a:r>
            <a:r>
              <a:rPr lang="en-GB" b="0" dirty="0"/>
              <a:t>sought</a:t>
            </a:r>
          </a:p>
          <a:p>
            <a:r>
              <a:rPr lang="en-GB" b="0" dirty="0"/>
              <a:t>F</a:t>
            </a:r>
            <a:r>
              <a:rPr lang="en-GB" b="0" dirty="0"/>
              <a:t>rom where/whom </a:t>
            </a:r>
          </a:p>
          <a:p>
            <a:r>
              <a:rPr lang="en-GB" b="0" dirty="0"/>
              <a:t>How</a:t>
            </a:r>
            <a:r>
              <a:rPr lang="en-GB" b="0" dirty="0"/>
              <a:t>. </a:t>
            </a:r>
          </a:p>
          <a:p>
            <a:pPr>
              <a:buNone/>
            </a:pPr>
            <a:r>
              <a:rPr lang="en-GB" b="0" dirty="0"/>
              <a:t> </a:t>
            </a:r>
          </a:p>
          <a:p>
            <a:endParaRPr lang="en-GB" dirty="0"/>
          </a:p>
        </p:txBody>
      </p:sp>
    </p:spTree>
    <p:extLst>
      <p:ext uri="{BB962C8B-B14F-4D97-AF65-F5344CB8AC3E}">
        <p14:creationId xmlns:p14="http://schemas.microsoft.com/office/powerpoint/2010/main" val="798945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56479" y="2819544"/>
            <a:ext cx="5287025" cy="1938992"/>
          </a:xfrm>
          <a:prstGeom prst="rect">
            <a:avLst/>
          </a:prstGeom>
        </p:spPr>
        <p:txBody>
          <a:bodyPr wrap="none">
            <a:spAutoFit/>
          </a:bodyPr>
          <a:lstStyle/>
          <a:p>
            <a:r>
              <a:rPr lang="en-GB" sz="4000" b="1" dirty="0" smtClean="0"/>
              <a:t>Exercise (Handout 1)</a:t>
            </a:r>
            <a:endParaRPr lang="en-GB" sz="4000" b="1" dirty="0" smtClean="0"/>
          </a:p>
          <a:p>
            <a:endParaRPr lang="en-GB" sz="4000" b="1" dirty="0" smtClean="0"/>
          </a:p>
          <a:p>
            <a:endParaRPr lang="en-GB" sz="4000" dirty="0"/>
          </a:p>
        </p:txBody>
      </p:sp>
      <p:pic>
        <p:nvPicPr>
          <p:cNvPr id="3" name="Picture 2" descr="C:\Users\ae_cunningham\AppData\Local\Microsoft\Windows\Temporary Internet Files\Content.IE5\0LYUBDWZ\pencil-silhouette[1].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9912" y="3789040"/>
            <a:ext cx="720080" cy="648072"/>
          </a:xfrm>
          <a:prstGeom prst="rect">
            <a:avLst/>
          </a:prstGeom>
          <a:noFill/>
          <a:ln>
            <a:noFill/>
          </a:ln>
        </p:spPr>
      </p:pic>
    </p:spTree>
    <p:extLst>
      <p:ext uri="{BB962C8B-B14F-4D97-AF65-F5344CB8AC3E}">
        <p14:creationId xmlns:p14="http://schemas.microsoft.com/office/powerpoint/2010/main" val="2939018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41200" y="2797470"/>
            <a:ext cx="4517583" cy="2554545"/>
          </a:xfrm>
          <a:prstGeom prst="rect">
            <a:avLst/>
          </a:prstGeom>
        </p:spPr>
        <p:txBody>
          <a:bodyPr wrap="none">
            <a:spAutoFit/>
          </a:bodyPr>
          <a:lstStyle/>
          <a:p>
            <a:pPr algn="ctr"/>
            <a:r>
              <a:rPr lang="en-GB" sz="4000" b="1" dirty="0" smtClean="0"/>
              <a:t>Optional Exercise</a:t>
            </a:r>
          </a:p>
          <a:p>
            <a:pPr algn="ctr"/>
            <a:r>
              <a:rPr lang="en-GB" sz="4000" b="1" dirty="0" smtClean="0"/>
              <a:t>Case study 61</a:t>
            </a:r>
            <a:endParaRPr lang="en-GB" sz="4000" b="1" dirty="0" smtClean="0"/>
          </a:p>
          <a:p>
            <a:endParaRPr lang="en-GB" sz="4000" b="1" dirty="0" smtClean="0"/>
          </a:p>
          <a:p>
            <a:endParaRPr lang="en-GB" sz="4000" dirty="0"/>
          </a:p>
        </p:txBody>
      </p:sp>
      <p:pic>
        <p:nvPicPr>
          <p:cNvPr id="3" name="Picture 2" descr="C:\Users\ae_cunningham\AppData\Local\Microsoft\Windows\Temporary Internet Files\Content.IE5\0LYUBDWZ\pencil-silhouette[1].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9911" y="4171176"/>
            <a:ext cx="720080" cy="648072"/>
          </a:xfrm>
          <a:prstGeom prst="rect">
            <a:avLst/>
          </a:prstGeom>
          <a:noFill/>
          <a:ln>
            <a:noFill/>
          </a:ln>
        </p:spPr>
      </p:pic>
    </p:spTree>
    <p:extLst>
      <p:ext uri="{BB962C8B-B14F-4D97-AF65-F5344CB8AC3E}">
        <p14:creationId xmlns:p14="http://schemas.microsoft.com/office/powerpoint/2010/main" val="37505890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Optional case study: Training </a:t>
            </a:r>
            <a:r>
              <a:rPr lang="en-GB" b="1" dirty="0" smtClean="0"/>
              <a:t>Programme for the 2005 Convention</a:t>
            </a:r>
            <a:endParaRPr lang="en-GB" dirty="0"/>
          </a:p>
        </p:txBody>
      </p:sp>
      <p:sp>
        <p:nvSpPr>
          <p:cNvPr id="5" name="Content Placeholder 4"/>
          <p:cNvSpPr>
            <a:spLocks noGrp="1"/>
          </p:cNvSpPr>
          <p:nvPr>
            <p:ph idx="1"/>
          </p:nvPr>
        </p:nvSpPr>
        <p:spPr>
          <a:xfrm>
            <a:off x="2282825" y="6005013"/>
            <a:ext cx="6197221" cy="630095"/>
          </a:xfrm>
        </p:spPr>
        <p:txBody>
          <a:bodyPr>
            <a:normAutofit/>
          </a:bodyPr>
          <a:lstStyle/>
          <a:p>
            <a:pPr>
              <a:buNone/>
            </a:pPr>
            <a:r>
              <a:rPr lang="en-GB" sz="1400" dirty="0" smtClean="0"/>
              <a:t>Source</a:t>
            </a:r>
            <a:r>
              <a:rPr lang="en-GB" sz="1400" dirty="0" smtClean="0"/>
              <a:t>: </a:t>
            </a:r>
            <a:r>
              <a:rPr lang="en-GB" sz="1400" i="1" dirty="0" smtClean="0"/>
              <a:t>Participatory Policy Monitoring and Periodic Reporting (Module 3) for the 2005 Convention – Facilitator’s Guide </a:t>
            </a:r>
            <a:r>
              <a:rPr lang="en-GB" sz="1400" dirty="0" smtClean="0"/>
              <a:t>(UNESCO, 2016)</a:t>
            </a:r>
            <a:endParaRPr lang="en-GB" sz="1400" dirty="0"/>
          </a:p>
        </p:txBody>
      </p:sp>
      <p:pic>
        <p:nvPicPr>
          <p:cNvPr id="6" name="Picture 5"/>
          <p:cNvPicPr/>
          <p:nvPr/>
        </p:nvPicPr>
        <p:blipFill>
          <a:blip r:embed="rId2" cstate="print"/>
          <a:srcRect/>
          <a:stretch>
            <a:fillRect/>
          </a:stretch>
        </p:blipFill>
        <p:spPr bwMode="auto">
          <a:xfrm>
            <a:off x="2282825" y="1515654"/>
            <a:ext cx="5731510" cy="3883342"/>
          </a:xfrm>
          <a:prstGeom prst="rect">
            <a:avLst/>
          </a:prstGeom>
          <a:noFill/>
          <a:ln w="9525">
            <a:noFill/>
            <a:miter lim="800000"/>
            <a:headEnd/>
            <a:tailEnd/>
          </a:ln>
        </p:spPr>
      </p:pic>
    </p:spTree>
    <p:extLst>
      <p:ext uri="{BB962C8B-B14F-4D97-AF65-F5344CB8AC3E}">
        <p14:creationId xmlns:p14="http://schemas.microsoft.com/office/powerpoint/2010/main" val="3180001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Different </a:t>
            </a:r>
            <a:r>
              <a:rPr lang="en-GB" b="1" dirty="0" smtClean="0"/>
              <a:t>interests, </a:t>
            </a:r>
            <a:r>
              <a:rPr lang="en-GB" b="1" dirty="0" smtClean="0"/>
              <a:t>roles</a:t>
            </a:r>
            <a:r>
              <a:rPr lang="en-GB" dirty="0"/>
              <a:t> </a:t>
            </a:r>
            <a:r>
              <a:rPr lang="en-GB" b="1" dirty="0" smtClean="0"/>
              <a:t>and </a:t>
            </a:r>
            <a:r>
              <a:rPr lang="en-GB" b="1" dirty="0" smtClean="0"/>
              <a:t>areas of expertise</a:t>
            </a:r>
            <a:endParaRPr lang="en-GB" b="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12990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U058-v1.0-FN-EN.docx - Word"/>
          <p:cNvPicPr>
            <a:picLocks noChangeAspect="1"/>
          </p:cNvPicPr>
          <p:nvPr/>
        </p:nvPicPr>
        <p:blipFill rotWithShape="1">
          <a:blip r:embed="rId2">
            <a:extLst>
              <a:ext uri="{28A0092B-C50C-407E-A947-70E740481C1C}">
                <a14:useLocalDpi xmlns:a14="http://schemas.microsoft.com/office/drawing/2010/main" val="0"/>
              </a:ext>
            </a:extLst>
          </a:blip>
          <a:srcRect l="8534" t="29419" r="8101" b="16613"/>
          <a:stretch/>
        </p:blipFill>
        <p:spPr>
          <a:xfrm>
            <a:off x="1727199" y="1320800"/>
            <a:ext cx="6841181" cy="4542972"/>
          </a:xfrm>
          <a:prstGeom prst="rect">
            <a:avLst/>
          </a:prstGeom>
        </p:spPr>
      </p:pic>
    </p:spTree>
    <p:extLst>
      <p:ext uri="{BB962C8B-B14F-4D97-AF65-F5344CB8AC3E}">
        <p14:creationId xmlns:p14="http://schemas.microsoft.com/office/powerpoint/2010/main" val="3735307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b="1" dirty="0"/>
              <a:t>Community </a:t>
            </a:r>
            <a:r>
              <a:rPr lang="en-ZA" b="1" dirty="0" smtClean="0"/>
              <a:t>participation is </a:t>
            </a:r>
            <a:r>
              <a:rPr lang="en-ZA" b="1" dirty="0"/>
              <a:t>encouraged in … </a:t>
            </a:r>
            <a:endParaRPr lang="en-GB" dirty="0"/>
          </a:p>
        </p:txBody>
      </p:sp>
      <p:sp>
        <p:nvSpPr>
          <p:cNvPr id="3" name="Content Placeholder 2"/>
          <p:cNvSpPr>
            <a:spLocks noGrp="1"/>
          </p:cNvSpPr>
          <p:nvPr>
            <p:ph idx="1"/>
          </p:nvPr>
        </p:nvSpPr>
        <p:spPr/>
        <p:txBody>
          <a:bodyPr>
            <a:normAutofit fontScale="70000" lnSpcReduction="20000"/>
          </a:bodyPr>
          <a:lstStyle/>
          <a:p>
            <a:pPr lvl="0"/>
            <a:r>
              <a:rPr lang="en-US" dirty="0"/>
              <a:t>Identifying and defining ICH (Article 11(b)) </a:t>
            </a:r>
            <a:endParaRPr lang="en-GB" dirty="0"/>
          </a:p>
          <a:p>
            <a:pPr lvl="0"/>
            <a:r>
              <a:rPr lang="en-US" dirty="0"/>
              <a:t>Inventorying (Articles 12 and 15) </a:t>
            </a:r>
            <a:endParaRPr lang="en-GB" dirty="0"/>
          </a:p>
          <a:p>
            <a:pPr lvl="0"/>
            <a:r>
              <a:rPr lang="en-US" dirty="0"/>
              <a:t>Awareness raising (Articles 14 and 15) </a:t>
            </a:r>
            <a:endParaRPr lang="en-GB" dirty="0"/>
          </a:p>
          <a:p>
            <a:pPr lvl="0"/>
            <a:r>
              <a:rPr lang="en-US" dirty="0"/>
              <a:t>Capacity building (Articles 14 and 15) </a:t>
            </a:r>
            <a:endParaRPr lang="en-GB" dirty="0"/>
          </a:p>
          <a:p>
            <a:pPr lvl="0"/>
            <a:r>
              <a:rPr lang="en-US" dirty="0"/>
              <a:t>Safeguarding, management (Article 15) </a:t>
            </a:r>
            <a:endParaRPr lang="en-GB" dirty="0"/>
          </a:p>
          <a:p>
            <a:pPr lvl="0"/>
            <a:r>
              <a:rPr lang="en-US" dirty="0"/>
              <a:t>Nominations (ODs 1, 2 and 7; forms) </a:t>
            </a:r>
            <a:endParaRPr lang="en-GB" dirty="0"/>
          </a:p>
          <a:p>
            <a:pPr lvl="0"/>
            <a:r>
              <a:rPr lang="en-US" dirty="0"/>
              <a:t>International assistance requests (OD 12) </a:t>
            </a:r>
            <a:endParaRPr lang="en-GB" dirty="0"/>
          </a:p>
          <a:p>
            <a:pPr lvl="0"/>
            <a:r>
              <a:rPr lang="en-US" dirty="0"/>
              <a:t>Periodic reporting (ODs 157 and 160) </a:t>
            </a:r>
            <a:endParaRPr lang="en-GB" dirty="0"/>
          </a:p>
          <a:p>
            <a:pPr>
              <a:buNone/>
            </a:pPr>
            <a:endParaRPr lang="en-GB" dirty="0"/>
          </a:p>
        </p:txBody>
      </p:sp>
    </p:spTree>
    <p:extLst>
      <p:ext uri="{BB962C8B-B14F-4D97-AF65-F5344CB8AC3E}">
        <p14:creationId xmlns:p14="http://schemas.microsoft.com/office/powerpoint/2010/main" val="3079441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b="1" dirty="0" smtClean="0"/>
              <a:t>Not </a:t>
            </a:r>
            <a:r>
              <a:rPr lang="en-ZA" b="1" dirty="0"/>
              <a:t>just communities </a:t>
            </a:r>
            <a:r>
              <a:rPr lang="en-ZA" b="1" dirty="0" smtClean="0"/>
              <a:t>…</a:t>
            </a:r>
            <a:endParaRPr lang="en-GB" dirty="0"/>
          </a:p>
        </p:txBody>
      </p:sp>
      <p:sp>
        <p:nvSpPr>
          <p:cNvPr id="3" name="Content Placeholder 2"/>
          <p:cNvSpPr>
            <a:spLocks noGrp="1"/>
          </p:cNvSpPr>
          <p:nvPr>
            <p:ph idx="1"/>
          </p:nvPr>
        </p:nvSpPr>
        <p:spPr>
          <a:xfrm>
            <a:off x="2282825" y="1473958"/>
            <a:ext cx="6480175" cy="4735773"/>
          </a:xfrm>
        </p:spPr>
        <p:txBody>
          <a:bodyPr>
            <a:normAutofit fontScale="55000" lnSpcReduction="20000"/>
          </a:bodyPr>
          <a:lstStyle/>
          <a:p>
            <a:pPr>
              <a:buNone/>
            </a:pPr>
            <a:r>
              <a:rPr lang="en-GB" sz="3200" dirty="0"/>
              <a:t>Non-governmental organizations</a:t>
            </a:r>
            <a:r>
              <a:rPr lang="en-GB" sz="3200" dirty="0" smtClean="0"/>
              <a:t>: </a:t>
            </a:r>
            <a:endParaRPr lang="en-GB" sz="3200" dirty="0" smtClean="0"/>
          </a:p>
          <a:p>
            <a:pPr>
              <a:buNone/>
            </a:pPr>
            <a:r>
              <a:rPr lang="en-GB" sz="3200" b="0" dirty="0"/>
              <a:t>	</a:t>
            </a:r>
            <a:r>
              <a:rPr lang="en-GB" sz="3200" b="0" dirty="0" smtClean="0"/>
              <a:t>States </a:t>
            </a:r>
            <a:r>
              <a:rPr lang="en-GB" sz="3200" b="0" dirty="0"/>
              <a:t>Parties shall involve the relevant non-governmental organizations in the implementation of the </a:t>
            </a:r>
            <a:r>
              <a:rPr lang="en-GB" sz="3200" b="0" dirty="0" smtClean="0"/>
              <a:t>Convention … in </a:t>
            </a:r>
            <a:r>
              <a:rPr lang="en-GB" sz="3200" b="0" dirty="0"/>
              <a:t>cooperation and coordination with other actors involved in the implementation of the </a:t>
            </a:r>
            <a:r>
              <a:rPr lang="en-GB" sz="3200" b="0" dirty="0" smtClean="0"/>
              <a:t>Convention (</a:t>
            </a:r>
            <a:r>
              <a:rPr lang="en-GB" sz="3200" b="0" dirty="0" smtClean="0"/>
              <a:t>OD 90)</a:t>
            </a:r>
            <a:endParaRPr lang="en-GB" sz="3200" b="0" dirty="0"/>
          </a:p>
          <a:p>
            <a:pPr>
              <a:buNone/>
            </a:pPr>
            <a:r>
              <a:rPr lang="en-GB" sz="3200" b="0" dirty="0"/>
              <a:t> </a:t>
            </a:r>
          </a:p>
          <a:p>
            <a:pPr>
              <a:buNone/>
            </a:pPr>
            <a:r>
              <a:rPr lang="en-GB" sz="3200" dirty="0" smtClean="0"/>
              <a:t>Public or Private bodies/Private persons</a:t>
            </a:r>
            <a:r>
              <a:rPr lang="en-GB" sz="3200" dirty="0"/>
              <a:t>: </a:t>
            </a:r>
            <a:endParaRPr lang="en-GB" sz="3200" dirty="0" smtClean="0"/>
          </a:p>
          <a:p>
            <a:pPr>
              <a:buNone/>
            </a:pPr>
            <a:r>
              <a:rPr lang="en-GB" sz="3200" b="0" dirty="0"/>
              <a:t>	</a:t>
            </a:r>
            <a:r>
              <a:rPr lang="en-GB" sz="3200" b="0" dirty="0" smtClean="0"/>
              <a:t>The </a:t>
            </a:r>
            <a:r>
              <a:rPr lang="en-GB" sz="3200" b="0" dirty="0"/>
              <a:t>Fund may be used to reimburse the costs of advisory services to be provided, at the request of the Committee, by non-governmental and non-profit-making organizations, </a:t>
            </a:r>
            <a:r>
              <a:rPr lang="en-GB" sz="3200" b="0" dirty="0">
                <a:solidFill>
                  <a:srgbClr val="FF0000"/>
                </a:solidFill>
              </a:rPr>
              <a:t>public or private bodies and private </a:t>
            </a:r>
            <a:r>
              <a:rPr lang="en-GB" sz="3200" b="0" dirty="0" smtClean="0">
                <a:solidFill>
                  <a:srgbClr val="FF0000"/>
                </a:solidFill>
              </a:rPr>
              <a:t>persons </a:t>
            </a:r>
            <a:r>
              <a:rPr lang="en-GB" sz="3200" b="0" dirty="0" smtClean="0"/>
              <a:t>(OD 67)</a:t>
            </a:r>
            <a:endParaRPr lang="en-GB" sz="3200" b="0" dirty="0"/>
          </a:p>
          <a:p>
            <a:pPr>
              <a:buNone/>
            </a:pPr>
            <a:r>
              <a:rPr lang="en-GB" sz="3200" b="0" dirty="0"/>
              <a:t> </a:t>
            </a:r>
          </a:p>
          <a:p>
            <a:pPr>
              <a:buNone/>
            </a:pPr>
            <a:r>
              <a:rPr lang="en-GB" sz="3200" dirty="0" smtClean="0"/>
              <a:t>Other actors: </a:t>
            </a:r>
          </a:p>
          <a:p>
            <a:pPr>
              <a:buNone/>
            </a:pPr>
            <a:r>
              <a:rPr lang="en-GB" sz="3200" b="0" dirty="0"/>
              <a:t>	</a:t>
            </a:r>
            <a:r>
              <a:rPr lang="en-GB" sz="3200" b="0" dirty="0" smtClean="0"/>
              <a:t>States Parties are encouraged to create a consultative body or a coordination mechanism to facilitate the participation of communities, groups and, where applicable, individuals, </a:t>
            </a:r>
            <a:r>
              <a:rPr lang="en-GB" sz="3200" b="0" dirty="0" smtClean="0">
                <a:solidFill>
                  <a:srgbClr val="FF0000"/>
                </a:solidFill>
              </a:rPr>
              <a:t>as well as experts, centres of expertise and research institutes</a:t>
            </a:r>
            <a:r>
              <a:rPr lang="en-GB" sz="3200" b="0" dirty="0" smtClean="0"/>
              <a:t> (OD 80)</a:t>
            </a:r>
          </a:p>
          <a:p>
            <a:pPr>
              <a:buNone/>
            </a:pPr>
            <a:endParaRPr lang="en-GB" sz="3200" b="0" dirty="0" smtClean="0"/>
          </a:p>
          <a:p>
            <a:pPr>
              <a:buNone/>
            </a:pPr>
            <a:endParaRPr lang="en-GB" dirty="0" smtClean="0"/>
          </a:p>
          <a:p>
            <a:pPr>
              <a:buNone/>
            </a:pPr>
            <a:endParaRPr lang="en-GB" dirty="0"/>
          </a:p>
        </p:txBody>
      </p:sp>
    </p:spTree>
    <p:extLst>
      <p:ext uri="{BB962C8B-B14F-4D97-AF65-F5344CB8AC3E}">
        <p14:creationId xmlns:p14="http://schemas.microsoft.com/office/powerpoint/2010/main" val="935714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What the Ethical Principles say</a:t>
            </a:r>
            <a:endParaRPr lang="en-GB" b="1" dirty="0"/>
          </a:p>
        </p:txBody>
      </p:sp>
      <p:sp>
        <p:nvSpPr>
          <p:cNvPr id="3" name="Content Placeholder 2"/>
          <p:cNvSpPr>
            <a:spLocks noGrp="1"/>
          </p:cNvSpPr>
          <p:nvPr>
            <p:ph idx="1"/>
          </p:nvPr>
        </p:nvSpPr>
        <p:spPr>
          <a:xfrm>
            <a:off x="2282825" y="1241946"/>
            <a:ext cx="6480175" cy="5076967"/>
          </a:xfrm>
        </p:spPr>
        <p:txBody>
          <a:bodyPr>
            <a:normAutofit fontScale="62500" lnSpcReduction="20000"/>
          </a:bodyPr>
          <a:lstStyle/>
          <a:p>
            <a:pPr>
              <a:buNone/>
            </a:pPr>
            <a:r>
              <a:rPr lang="en-ZA" b="0" i="1" dirty="0" smtClean="0"/>
              <a:t>No</a:t>
            </a:r>
            <a:r>
              <a:rPr lang="en-ZA" b="0" i="1" dirty="0" smtClean="0"/>
              <a:t> </a:t>
            </a:r>
            <a:r>
              <a:rPr lang="en-ZA" b="0" i="1" dirty="0" smtClean="0"/>
              <a:t>‘one-size-fits-all’ approach to stakeholder </a:t>
            </a:r>
            <a:r>
              <a:rPr lang="en-ZA" b="0" i="1" dirty="0" smtClean="0"/>
              <a:t>involvement:</a:t>
            </a:r>
          </a:p>
          <a:p>
            <a:endParaRPr lang="en-GB" b="0" dirty="0" smtClean="0"/>
          </a:p>
          <a:p>
            <a:pPr marL="0" indent="0">
              <a:buNone/>
            </a:pPr>
            <a:r>
              <a:rPr lang="en-GB" dirty="0" smtClean="0"/>
              <a:t>Ethical Principle </a:t>
            </a:r>
            <a:r>
              <a:rPr lang="en-GB" dirty="0" smtClean="0"/>
              <a:t>1: </a:t>
            </a:r>
            <a:endParaRPr lang="en-GB" dirty="0" smtClean="0"/>
          </a:p>
          <a:p>
            <a:pPr marL="0" indent="0">
              <a:buNone/>
            </a:pPr>
            <a:r>
              <a:rPr lang="en-GB" b="0" dirty="0" smtClean="0"/>
              <a:t>Communities</a:t>
            </a:r>
            <a:r>
              <a:rPr lang="en-GB" b="0" dirty="0"/>
              <a:t>, groups and, where applicable, individuals should have the primary role in safeguarding their own intangible cultural heritage</a:t>
            </a:r>
            <a:r>
              <a:rPr lang="en-GB" b="0" dirty="0" smtClean="0"/>
              <a:t>.</a:t>
            </a:r>
          </a:p>
          <a:p>
            <a:pPr marL="0" indent="0">
              <a:buNone/>
            </a:pPr>
            <a:r>
              <a:rPr lang="en-GB" dirty="0" smtClean="0"/>
              <a:t>Ethical Principle </a:t>
            </a:r>
            <a:r>
              <a:rPr lang="en-GB" dirty="0" smtClean="0"/>
              <a:t>4: </a:t>
            </a:r>
            <a:endParaRPr lang="en-GB" dirty="0" smtClean="0"/>
          </a:p>
          <a:p>
            <a:pPr marL="0" indent="0">
              <a:buNone/>
            </a:pPr>
            <a:r>
              <a:rPr lang="en-GB" b="0" dirty="0" smtClean="0"/>
              <a:t>All </a:t>
            </a:r>
            <a:r>
              <a:rPr lang="en-GB" b="0" dirty="0"/>
              <a:t>interactions with the communities, groups and, where applicable, individuals who create, safeguard, maintain and transmit intangible cultural heritage should be characterized by transparent collaboration, dialogue, negotiation and consultation, and contingent upon their free, prior, sustained and informed consent</a:t>
            </a:r>
            <a:r>
              <a:rPr lang="en-GB" b="0" dirty="0" smtClean="0"/>
              <a:t>.</a:t>
            </a:r>
          </a:p>
          <a:p>
            <a:pPr marL="0" indent="0">
              <a:buNone/>
            </a:pPr>
            <a:r>
              <a:rPr lang="en-GB" dirty="0" smtClean="0"/>
              <a:t>Ethical Principle </a:t>
            </a:r>
            <a:r>
              <a:rPr lang="en-GB" dirty="0" smtClean="0"/>
              <a:t>9: </a:t>
            </a:r>
            <a:endParaRPr lang="en-GB" dirty="0" smtClean="0"/>
          </a:p>
          <a:p>
            <a:pPr marL="0" indent="0">
              <a:buNone/>
            </a:pPr>
            <a:r>
              <a:rPr lang="en-GB" b="0" dirty="0" smtClean="0"/>
              <a:t>Communities</a:t>
            </a:r>
            <a:r>
              <a:rPr lang="en-GB" b="0" dirty="0"/>
              <a:t>, groups, local, national and transnational organizations and individuals should carefully assess the direct and indirect, short-term and long-term, potential and definitive impact of any action that may affect the viability of intangible cultural heritage or the communities who practise it.</a:t>
            </a:r>
          </a:p>
          <a:p>
            <a:pPr marL="0" indent="0">
              <a:buNone/>
            </a:pPr>
            <a:endParaRPr lang="en-GB" dirty="0"/>
          </a:p>
        </p:txBody>
      </p:sp>
    </p:spTree>
    <p:extLst>
      <p:ext uri="{BB962C8B-B14F-4D97-AF65-F5344CB8AC3E}">
        <p14:creationId xmlns:p14="http://schemas.microsoft.com/office/powerpoint/2010/main" val="2579944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5856" y="2708920"/>
            <a:ext cx="1896417" cy="1938992"/>
          </a:xfrm>
          <a:prstGeom prst="rect">
            <a:avLst/>
          </a:prstGeom>
        </p:spPr>
        <p:txBody>
          <a:bodyPr wrap="none">
            <a:spAutoFit/>
          </a:bodyPr>
          <a:lstStyle/>
          <a:p>
            <a:r>
              <a:rPr lang="en-GB" sz="4000" b="1" dirty="0" smtClean="0"/>
              <a:t>Exercise</a:t>
            </a:r>
          </a:p>
          <a:p>
            <a:endParaRPr lang="en-GB" sz="4000" b="1" dirty="0" smtClean="0"/>
          </a:p>
          <a:p>
            <a:endParaRPr lang="en-GB" sz="4000" dirty="0"/>
          </a:p>
        </p:txBody>
      </p:sp>
      <p:pic>
        <p:nvPicPr>
          <p:cNvPr id="3" name="Picture 2" descr="C:\Users\ae_cunningham\AppData\Local\Microsoft\Windows\Temporary Internet Files\Content.IE5\0LYUBDWZ\pencil-silhouette[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9912" y="3789040"/>
            <a:ext cx="720080" cy="648072"/>
          </a:xfrm>
          <a:prstGeom prst="rect">
            <a:avLst/>
          </a:prstGeom>
          <a:noFill/>
          <a:ln>
            <a:noFill/>
          </a:ln>
        </p:spPr>
      </p:pic>
    </p:spTree>
    <p:extLst>
      <p:ext uri="{BB962C8B-B14F-4D97-AF65-F5344CB8AC3E}">
        <p14:creationId xmlns:p14="http://schemas.microsoft.com/office/powerpoint/2010/main" val="530663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Why is a participatory process important?</a:t>
            </a:r>
            <a:endParaRPr lang="en-GB" b="1" dirty="0"/>
          </a:p>
        </p:txBody>
      </p:sp>
      <p:sp>
        <p:nvSpPr>
          <p:cNvPr id="3" name="Content Placeholder 2"/>
          <p:cNvSpPr>
            <a:spLocks noGrp="1"/>
          </p:cNvSpPr>
          <p:nvPr>
            <p:ph idx="1"/>
          </p:nvPr>
        </p:nvSpPr>
        <p:spPr>
          <a:xfrm>
            <a:off x="2282825" y="2016125"/>
            <a:ext cx="6480175" cy="4084424"/>
          </a:xfrm>
        </p:spPr>
        <p:txBody>
          <a:bodyPr>
            <a:normAutofit fontScale="55000" lnSpcReduction="20000"/>
          </a:bodyPr>
          <a:lstStyle/>
          <a:p>
            <a:pPr lvl="0"/>
            <a:r>
              <a:rPr lang="en-GB" b="0" dirty="0" smtClean="0"/>
              <a:t>Governmental bodies may not be aware of all the data available from non-governmental sectors.</a:t>
            </a:r>
            <a:endParaRPr lang="en-GB" b="0" dirty="0"/>
          </a:p>
          <a:p>
            <a:pPr lvl="0"/>
            <a:r>
              <a:rPr lang="en-GB" b="0" dirty="0" smtClean="0"/>
              <a:t>Essential for checking the accuracy of data provided by governmental agencies. </a:t>
            </a:r>
            <a:endParaRPr lang="en-GB" b="0" dirty="0"/>
          </a:p>
          <a:p>
            <a:pPr lvl="0"/>
            <a:r>
              <a:rPr lang="en-GB" b="0" dirty="0" smtClean="0"/>
              <a:t>Allows for clarification relating to the data collected.</a:t>
            </a:r>
            <a:endParaRPr lang="en-GB" b="0" dirty="0"/>
          </a:p>
          <a:p>
            <a:pPr lvl="0"/>
            <a:r>
              <a:rPr lang="en-GB" b="0" dirty="0" smtClean="0"/>
              <a:t>Helps to ensure transparency of the data </a:t>
            </a:r>
            <a:r>
              <a:rPr lang="en-GB" b="0" dirty="0"/>
              <a:t>gathering </a:t>
            </a:r>
            <a:r>
              <a:rPr lang="en-GB" b="0" dirty="0" smtClean="0"/>
              <a:t>process.</a:t>
            </a:r>
            <a:endParaRPr lang="en-GB" b="0" dirty="0"/>
          </a:p>
          <a:p>
            <a:pPr lvl="0"/>
            <a:r>
              <a:rPr lang="en-GB" b="0" dirty="0" smtClean="0"/>
              <a:t>Allows for key priorities, problems, achievements and future challenges to be more easily identified.</a:t>
            </a:r>
            <a:endParaRPr lang="en-GB" b="0" dirty="0"/>
          </a:p>
          <a:p>
            <a:pPr lvl="0"/>
            <a:r>
              <a:rPr lang="en-GB" b="0" dirty="0" smtClean="0"/>
              <a:t>Reinforces structured dialogue with other stakeholders and avoids only consulting the most influential groups.</a:t>
            </a:r>
            <a:endParaRPr lang="en-GB" b="0" dirty="0"/>
          </a:p>
          <a:p>
            <a:pPr lvl="0"/>
            <a:r>
              <a:rPr lang="en-GB" b="0" dirty="0" smtClean="0"/>
              <a:t>A wider range of good practices and innovative approaches/examples can be identified through information-sharing.</a:t>
            </a:r>
            <a:endParaRPr lang="en-GB" b="0" dirty="0"/>
          </a:p>
          <a:p>
            <a:pPr lvl="0"/>
            <a:r>
              <a:rPr lang="en-GB" b="0" dirty="0" smtClean="0"/>
              <a:t>Better and longer-lasting cooperative frameworks can be developed that will feed into future safeguarding activities. </a:t>
            </a:r>
          </a:p>
          <a:p>
            <a:pPr lvl="0"/>
            <a:r>
              <a:rPr lang="en-GB" b="0" dirty="0" smtClean="0"/>
              <a:t>[…]</a:t>
            </a:r>
            <a:endParaRPr lang="en-GB" b="0" dirty="0"/>
          </a:p>
          <a:p>
            <a:pPr>
              <a:buNone/>
            </a:pPr>
            <a:endParaRPr lang="en-GB" dirty="0"/>
          </a:p>
        </p:txBody>
      </p:sp>
    </p:spTree>
    <p:extLst>
      <p:ext uri="{BB962C8B-B14F-4D97-AF65-F5344CB8AC3E}">
        <p14:creationId xmlns:p14="http://schemas.microsoft.com/office/powerpoint/2010/main" val="2957149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‘Participation’ takes many forms</a:t>
            </a:r>
            <a:endParaRPr lang="en-GB" b="1" dirty="0"/>
          </a:p>
        </p:txBody>
      </p:sp>
      <p:pic>
        <p:nvPicPr>
          <p:cNvPr id="4" name="Content Placeholder 3" descr="https://www.participatorymethods.org/sites/participatorymethods.org/files/Arnstein%20ladder.png"/>
          <p:cNvPicPr>
            <a:picLocks noGrp="1"/>
          </p:cNvPicPr>
          <p:nvPr>
            <p:ph idx="1"/>
          </p:nvPr>
        </p:nvPicPr>
        <p:blipFill rotWithShape="1">
          <a:blip r:embed="rId3" cstate="print"/>
          <a:srcRect t="2036" r="39450"/>
          <a:stretch/>
        </p:blipFill>
        <p:spPr bwMode="auto">
          <a:xfrm>
            <a:off x="2770497" y="1228297"/>
            <a:ext cx="3998794" cy="5068255"/>
          </a:xfrm>
          <a:prstGeom prst="rect">
            <a:avLst/>
          </a:prstGeom>
          <a:noFill/>
          <a:ln w="9525">
            <a:noFill/>
            <a:miter lim="800000"/>
            <a:headEnd/>
            <a:tailEnd/>
          </a:ln>
        </p:spPr>
      </p:pic>
    </p:spTree>
    <p:extLst>
      <p:ext uri="{BB962C8B-B14F-4D97-AF65-F5344CB8AC3E}">
        <p14:creationId xmlns:p14="http://schemas.microsoft.com/office/powerpoint/2010/main" val="2527930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Potential pitfalls of ‘participatory’ processes</a:t>
            </a:r>
            <a:endParaRPr lang="en-GB" b="1" dirty="0"/>
          </a:p>
        </p:txBody>
      </p:sp>
      <p:sp>
        <p:nvSpPr>
          <p:cNvPr id="3" name="Content Placeholder 2"/>
          <p:cNvSpPr>
            <a:spLocks noGrp="1"/>
          </p:cNvSpPr>
          <p:nvPr>
            <p:ph idx="1"/>
          </p:nvPr>
        </p:nvSpPr>
        <p:spPr/>
        <p:txBody>
          <a:bodyPr>
            <a:normAutofit fontScale="47500" lnSpcReduction="20000"/>
          </a:bodyPr>
          <a:lstStyle/>
          <a:p>
            <a:pPr lvl="0"/>
            <a:r>
              <a:rPr lang="en-GB" sz="3800" b="0" dirty="0" smtClean="0"/>
              <a:t>Processes </a:t>
            </a:r>
            <a:r>
              <a:rPr lang="en-GB" sz="3800" b="0" dirty="0"/>
              <a:t>that </a:t>
            </a:r>
            <a:r>
              <a:rPr lang="en-GB" sz="3800" b="0" dirty="0" smtClean="0"/>
              <a:t>simply give lip-service to participation</a:t>
            </a:r>
            <a:endParaRPr lang="en-GB" sz="3800" b="0" dirty="0"/>
          </a:p>
          <a:p>
            <a:pPr lvl="0"/>
            <a:r>
              <a:rPr lang="en-GB" sz="3800" b="0" dirty="0" smtClean="0"/>
              <a:t>Exclusion </a:t>
            </a:r>
            <a:r>
              <a:rPr lang="en-GB" sz="3800" b="0" dirty="0"/>
              <a:t>of key groups from the </a:t>
            </a:r>
            <a:r>
              <a:rPr lang="en-GB" sz="3800" b="0" dirty="0" smtClean="0"/>
              <a:t>dialogue</a:t>
            </a:r>
            <a:endParaRPr lang="en-GB" sz="3800" b="0" dirty="0"/>
          </a:p>
          <a:p>
            <a:pPr lvl="0"/>
            <a:r>
              <a:rPr lang="en-GB" sz="3800" b="0" dirty="0" smtClean="0"/>
              <a:t>Lack of planning and forethought </a:t>
            </a:r>
            <a:endParaRPr lang="en-GB" sz="3800" b="0" dirty="0"/>
          </a:p>
          <a:p>
            <a:pPr lvl="0"/>
            <a:r>
              <a:rPr lang="en-GB" sz="3800" b="0" dirty="0"/>
              <a:t>Lack of clarity in setting objectives </a:t>
            </a:r>
          </a:p>
          <a:p>
            <a:pPr lvl="0"/>
            <a:r>
              <a:rPr lang="en-GB" sz="3800" b="0" dirty="0"/>
              <a:t>Poor </a:t>
            </a:r>
            <a:r>
              <a:rPr lang="en-GB" sz="3800" b="0" dirty="0" smtClean="0"/>
              <a:t>facilitation and lack of necessary training</a:t>
            </a:r>
            <a:endParaRPr lang="en-GB" sz="3800" b="0" dirty="0"/>
          </a:p>
          <a:p>
            <a:pPr lvl="0"/>
            <a:r>
              <a:rPr lang="en-GB" sz="3800" b="0" dirty="0" smtClean="0"/>
              <a:t>Failure to programme for a </a:t>
            </a:r>
            <a:r>
              <a:rPr lang="en-GB" sz="3800" b="0" dirty="0"/>
              <a:t>reasonable timeframe for multi-stakeholder </a:t>
            </a:r>
            <a:r>
              <a:rPr lang="en-GB" sz="3800" b="0" dirty="0" smtClean="0"/>
              <a:t>consultations </a:t>
            </a:r>
          </a:p>
          <a:p>
            <a:pPr lvl="0"/>
            <a:r>
              <a:rPr lang="en-GB" sz="3800" b="0" dirty="0" smtClean="0"/>
              <a:t>Lack of necessary flexibility to </a:t>
            </a:r>
            <a:r>
              <a:rPr lang="en-GB" sz="3800" b="0" dirty="0"/>
              <a:t>respond to groups who want to be consulted but were not initially </a:t>
            </a:r>
            <a:r>
              <a:rPr lang="en-GB" sz="3800" b="0" dirty="0" smtClean="0"/>
              <a:t>included</a:t>
            </a:r>
            <a:endParaRPr lang="en-GB" sz="3800" b="0" dirty="0"/>
          </a:p>
          <a:p>
            <a:pPr>
              <a:buNone/>
            </a:pPr>
            <a:endParaRPr lang="en-GB" dirty="0"/>
          </a:p>
        </p:txBody>
      </p:sp>
    </p:spTree>
    <p:extLst>
      <p:ext uri="{BB962C8B-B14F-4D97-AF65-F5344CB8AC3E}">
        <p14:creationId xmlns:p14="http://schemas.microsoft.com/office/powerpoint/2010/main" val="326716192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Classique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dirty="0" err="1" smtClean="0"/>
        </a:defPPr>
      </a:lstStyle>
    </a:tx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1523</TotalTime>
  <Words>864</Words>
  <Application>Microsoft Office PowerPoint</Application>
  <PresentationFormat>On-screen Show (4:3)</PresentationFormat>
  <Paragraphs>117</Paragraphs>
  <Slides>20</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Arial Bold</vt:lpstr>
      <vt:lpstr>Arial Unicode MS</vt:lpstr>
      <vt:lpstr>Calibri</vt:lpstr>
      <vt:lpstr>Thème Office</vt:lpstr>
      <vt:lpstr>Periodic reporting – Participatory approaches  Unit 60 PowerPoint presentation</vt:lpstr>
      <vt:lpstr>Different interests, roles and areas of expertise</vt:lpstr>
      <vt:lpstr>Community participation is encouraged in … </vt:lpstr>
      <vt:lpstr>Not just communities …</vt:lpstr>
      <vt:lpstr>What the Ethical Principles say</vt:lpstr>
      <vt:lpstr>PowerPoint Presentation</vt:lpstr>
      <vt:lpstr>Why is a participatory process important?</vt:lpstr>
      <vt:lpstr>‘Participation’ takes many forms</vt:lpstr>
      <vt:lpstr>Potential pitfalls of ‘participatory’ processes</vt:lpstr>
      <vt:lpstr>Some participatory methods </vt:lpstr>
      <vt:lpstr>PowerPoint Presentation</vt:lpstr>
      <vt:lpstr>PowerPoint Presentation</vt:lpstr>
      <vt:lpstr>Who is needed to prepare the periodic report? </vt:lpstr>
      <vt:lpstr>Information sources</vt:lpstr>
      <vt:lpstr>Information sources (2)</vt:lpstr>
      <vt:lpstr>What method to choose?</vt:lpstr>
      <vt:lpstr>PowerPoint Presentation</vt:lpstr>
      <vt:lpstr>PowerPoint Presentation</vt:lpstr>
      <vt:lpstr>Optional case study: Training Programme for the 2005 Convention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 ****</dc:creator>
  <cp:lastModifiedBy>Hopkins, Juliette</cp:lastModifiedBy>
  <cp:revision>195</cp:revision>
  <cp:lastPrinted>2015-07-03T09:47:22Z</cp:lastPrinted>
  <dcterms:created xsi:type="dcterms:W3CDTF">2013-12-09T15:25:28Z</dcterms:created>
  <dcterms:modified xsi:type="dcterms:W3CDTF">2020-01-10T11:21:29Z</dcterms:modified>
</cp:coreProperties>
</file>