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7" r:id="rId2"/>
    <p:sldId id="265" r:id="rId3"/>
    <p:sldId id="338" r:id="rId4"/>
    <p:sldId id="305" r:id="rId5"/>
    <p:sldId id="325" r:id="rId6"/>
    <p:sldId id="328" r:id="rId7"/>
    <p:sldId id="329" r:id="rId8"/>
    <p:sldId id="327" r:id="rId9"/>
    <p:sldId id="343" r:id="rId10"/>
    <p:sldId id="334" r:id="rId11"/>
    <p:sldId id="330" r:id="rId12"/>
    <p:sldId id="331" r:id="rId13"/>
    <p:sldId id="337" r:id="rId14"/>
    <p:sldId id="304" r:id="rId15"/>
    <p:sldId id="324" r:id="rId16"/>
    <p:sldId id="306" r:id="rId17"/>
    <p:sldId id="326" r:id="rId18"/>
    <p:sldId id="307" r:id="rId19"/>
    <p:sldId id="339" r:id="rId20"/>
    <p:sldId id="340" r:id="rId21"/>
    <p:sldId id="341" r:id="rId22"/>
    <p:sldId id="335" r:id="rId23"/>
    <p:sldId id="342" r:id="rId24"/>
    <p:sldId id="310" r:id="rId25"/>
    <p:sldId id="311" r:id="rId26"/>
    <p:sldId id="344" r:id="rId2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715">
          <p15:clr>
            <a:srgbClr val="A4A3A4"/>
          </p15:clr>
        </p15:guide>
        <p15:guide id="2" orient="horz" pos="1200">
          <p15:clr>
            <a:srgbClr val="A4A3A4"/>
          </p15:clr>
        </p15:guide>
        <p15:guide id="3" orient="horz" pos="2160">
          <p15:clr>
            <a:srgbClr val="A4A3A4"/>
          </p15:clr>
        </p15:guide>
        <p15:guide id="4" pos="1437">
          <p15:clr>
            <a:srgbClr val="A4A3A4"/>
          </p15:clr>
        </p15:guide>
        <p15:guide id="5" pos="2419">
          <p15:clr>
            <a:srgbClr val="A4A3A4"/>
          </p15:clr>
        </p15:guide>
        <p15:guide id="6" pos="5515">
          <p15:clr>
            <a:srgbClr val="A4A3A4"/>
          </p15:clr>
        </p15:guide>
        <p15:guide id="7" pos="1310">
          <p15:clr>
            <a:srgbClr val="A4A3A4"/>
          </p15:clr>
        </p15:guide>
        <p15:guide id="8" pos="2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ónica Torrecillas" initials="V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92159" autoAdjust="0"/>
  </p:normalViewPr>
  <p:slideViewPr>
    <p:cSldViewPr snapToGrid="0" snapToObjects="1">
      <p:cViewPr>
        <p:scale>
          <a:sx n="75" d="100"/>
          <a:sy n="75" d="100"/>
        </p:scale>
        <p:origin x="-540" y="492"/>
      </p:cViewPr>
      <p:guideLst>
        <p:guide orient="horz" pos="715"/>
        <p:guide orient="horz" pos="1200"/>
        <p:guide orient="horz" pos="2160"/>
        <p:guide pos="1437"/>
        <p:guide pos="2419"/>
        <p:guide pos="5515"/>
        <p:guide pos="1310"/>
        <p:guide pos="25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14T21:18:27.417" idx="3">
    <p:pos x="4917" y="2119"/>
    <p:text>I took this quote directly from the OD 104 in Spanish. In my opinion, there is a problem in this sentence. 
Please check. I could add a few words in square brackets to make it clearer: 
...transmiten su patrimonio cultural inmaterial [para que estén] debidamente... 
Or
...transmiten su patrimonio cultural inmaterial [velando por que estén] debidamente...</p:text>
  </p:cm>
</p:cmLst>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FC06E-CA4D-4943-9CB2-2858CDB7B2AB}" type="doc">
      <dgm:prSet loTypeId="urn:microsoft.com/office/officeart/2005/8/layout/hProcess9" loCatId="" qsTypeId="urn:microsoft.com/office/officeart/2005/8/quickstyle/simple4" qsCatId="simple" csTypeId="urn:microsoft.com/office/officeart/2005/8/colors/colorful1#3" csCatId="colorful" phldr="1"/>
      <dgm:spPr/>
      <dgm:t>
        <a:bodyPr/>
        <a:lstStyle/>
        <a:p>
          <a:endParaRPr lang="en-US"/>
        </a:p>
      </dgm:t>
    </dgm:pt>
    <dgm:pt modelId="{222EC19F-24CF-5544-859D-806A13A0A60C}">
      <dgm:prSet/>
      <dgm:spPr/>
      <dgm:t>
        <a:bodyPr/>
        <a:lstStyle/>
        <a:p>
          <a:r>
            <a:rPr lang="en-US" dirty="0" smtClean="0">
              <a:solidFill>
                <a:schemeClr val="tx1"/>
              </a:solidFill>
            </a:rPr>
            <a:t>Acuerdos a título individual y </a:t>
          </a:r>
          <a:r>
            <a:rPr lang="en-US" dirty="0" err="1" smtClean="0">
              <a:solidFill>
                <a:schemeClr val="tx1"/>
              </a:solidFill>
            </a:rPr>
            <a:t>colectivo</a:t>
          </a:r>
          <a:endParaRPr lang="en-US" dirty="0" smtClean="0">
            <a:solidFill>
              <a:schemeClr val="tx1"/>
            </a:solidFill>
          </a:endParaRPr>
        </a:p>
      </dgm:t>
    </dgm:pt>
    <dgm:pt modelId="{2DD99039-7473-9D4C-851B-757879BDB912}" type="parTrans" cxnId="{C7821E0C-F28E-D14B-AD80-1AC9768DF72C}">
      <dgm:prSet/>
      <dgm:spPr/>
      <dgm:t>
        <a:bodyPr/>
        <a:lstStyle/>
        <a:p>
          <a:endParaRPr lang="en-US"/>
        </a:p>
      </dgm:t>
    </dgm:pt>
    <dgm:pt modelId="{CDC41F30-15C6-1948-B999-D4BC904A34F0}" type="sibTrans" cxnId="{C7821E0C-F28E-D14B-AD80-1AC9768DF72C}">
      <dgm:prSet/>
      <dgm:spPr/>
      <dgm:t>
        <a:bodyPr/>
        <a:lstStyle/>
        <a:p>
          <a:endParaRPr lang="en-US"/>
        </a:p>
      </dgm:t>
    </dgm:pt>
    <dgm:pt modelId="{5079E8D6-3776-574D-B291-969A7B15883C}">
      <dgm:prSet/>
      <dgm:spPr/>
      <dgm:t>
        <a:bodyPr/>
        <a:lstStyle/>
        <a:p>
          <a:r>
            <a:rPr dirty="0" err="1" smtClean="0"/>
            <a:t>Documentación</a:t>
          </a:r>
          <a:endParaRPr dirty="0"/>
        </a:p>
      </dgm:t>
    </dgm:pt>
    <dgm:pt modelId="{0358343C-1276-B84F-ADB6-B8A89C5B6AC6}" type="parTrans" cxnId="{70D9C319-968F-C241-A1E5-5F4FC9832ECF}">
      <dgm:prSet/>
      <dgm:spPr/>
      <dgm:t>
        <a:bodyPr/>
        <a:lstStyle/>
        <a:p>
          <a:endParaRPr lang="en-US"/>
        </a:p>
      </dgm:t>
    </dgm:pt>
    <dgm:pt modelId="{43FAB574-38F1-8544-A47A-B1F91CF5E43D}" type="sibTrans" cxnId="{70D9C319-968F-C241-A1E5-5F4FC9832ECF}">
      <dgm:prSet/>
      <dgm:spPr/>
      <dgm:t>
        <a:bodyPr/>
        <a:lstStyle/>
        <a:p>
          <a:endParaRPr lang="en-US"/>
        </a:p>
      </dgm:t>
    </dgm:pt>
    <dgm:pt modelId="{49B3CFC9-A01F-7A49-A471-0C3DA1540D24}">
      <dgm:prSet/>
      <dgm:spPr/>
      <dgm:t>
        <a:bodyPr/>
        <a:lstStyle/>
        <a:p>
          <a:r>
            <a:rPr lang="en-US" dirty="0" smtClean="0">
              <a:solidFill>
                <a:schemeClr val="tx1"/>
              </a:solidFill>
            </a:rPr>
            <a:t>Uso y ubicación de los </a:t>
          </a:r>
          <a:r>
            <a:rPr lang="en-US" dirty="0" err="1" smtClean="0">
              <a:solidFill>
                <a:schemeClr val="tx1"/>
              </a:solidFill>
            </a:rPr>
            <a:t>productos</a:t>
          </a:r>
          <a:endParaRPr lang="en-US" dirty="0" smtClean="0">
            <a:solidFill>
              <a:schemeClr val="tx1"/>
            </a:solidFill>
          </a:endParaRPr>
        </a:p>
      </dgm:t>
    </dgm:pt>
    <dgm:pt modelId="{3D61A701-7311-8E44-88B9-6704503BCAD3}" type="parTrans" cxnId="{59FC7379-259F-B546-9A7B-DF4319A156BA}">
      <dgm:prSet/>
      <dgm:spPr/>
      <dgm:t>
        <a:bodyPr/>
        <a:lstStyle/>
        <a:p>
          <a:endParaRPr lang="en-US"/>
        </a:p>
      </dgm:t>
    </dgm:pt>
    <dgm:pt modelId="{60F7C91F-14DD-C34B-90A9-CBD356DD77B0}" type="sibTrans" cxnId="{59FC7379-259F-B546-9A7B-DF4319A156BA}">
      <dgm:prSet/>
      <dgm:spPr/>
      <dgm:t>
        <a:bodyPr/>
        <a:lstStyle/>
        <a:p>
          <a:endParaRPr lang="en-US"/>
        </a:p>
      </dgm:t>
    </dgm:pt>
    <dgm:pt modelId="{BE28CA74-A941-AE4B-9B30-A9BE17F8CA0A}" type="pres">
      <dgm:prSet presAssocID="{7F7FC06E-CA4D-4943-9CB2-2858CDB7B2AB}" presName="CompostProcess" presStyleCnt="0">
        <dgm:presLayoutVars>
          <dgm:dir/>
          <dgm:resizeHandles val="exact"/>
        </dgm:presLayoutVars>
      </dgm:prSet>
      <dgm:spPr/>
      <dgm:t>
        <a:bodyPr/>
        <a:lstStyle/>
        <a:p>
          <a:endParaRPr lang="en-US"/>
        </a:p>
      </dgm:t>
    </dgm:pt>
    <dgm:pt modelId="{7E2F7224-9BE5-B849-BB8C-3375FCABC498}" type="pres">
      <dgm:prSet presAssocID="{7F7FC06E-CA4D-4943-9CB2-2858CDB7B2AB}" presName="arrow" presStyleLbl="bgShp" presStyleIdx="0" presStyleCnt="1"/>
      <dgm:spPr/>
      <dgm:t>
        <a:bodyPr/>
        <a:lstStyle/>
        <a:p>
          <a:endParaRPr lang="en-GB"/>
        </a:p>
      </dgm:t>
    </dgm:pt>
    <dgm:pt modelId="{115729F1-19B7-8647-A228-971B1089FFD3}" type="pres">
      <dgm:prSet presAssocID="{7F7FC06E-CA4D-4943-9CB2-2858CDB7B2AB}" presName="linearProcess" presStyleCnt="0"/>
      <dgm:spPr/>
    </dgm:pt>
    <dgm:pt modelId="{747B5C86-AE74-0B45-B348-18AAF80449CA}" type="pres">
      <dgm:prSet presAssocID="{222EC19F-24CF-5544-859D-806A13A0A60C}" presName="textNode" presStyleLbl="node1" presStyleIdx="0" presStyleCnt="3">
        <dgm:presLayoutVars>
          <dgm:bulletEnabled val="1"/>
        </dgm:presLayoutVars>
      </dgm:prSet>
      <dgm:spPr/>
      <dgm:t>
        <a:bodyPr/>
        <a:lstStyle/>
        <a:p>
          <a:endParaRPr lang="en-US"/>
        </a:p>
      </dgm:t>
    </dgm:pt>
    <dgm:pt modelId="{E16ACB5C-BDAA-C74F-8379-90219F78E555}" type="pres">
      <dgm:prSet presAssocID="{CDC41F30-15C6-1948-B999-D4BC904A34F0}" presName="sibTrans" presStyleCnt="0"/>
      <dgm:spPr/>
    </dgm:pt>
    <dgm:pt modelId="{B48D9F40-12EF-344E-AE03-1404C7A9EBE5}" type="pres">
      <dgm:prSet presAssocID="{5079E8D6-3776-574D-B291-969A7B15883C}" presName="textNode" presStyleLbl="node1" presStyleIdx="1" presStyleCnt="3">
        <dgm:presLayoutVars>
          <dgm:bulletEnabled val="1"/>
        </dgm:presLayoutVars>
      </dgm:prSet>
      <dgm:spPr/>
      <dgm:t>
        <a:bodyPr/>
        <a:lstStyle/>
        <a:p>
          <a:endParaRPr lang="en-US"/>
        </a:p>
      </dgm:t>
    </dgm:pt>
    <dgm:pt modelId="{70FFCD30-2F52-B849-9B79-01735C4C156E}" type="pres">
      <dgm:prSet presAssocID="{43FAB574-38F1-8544-A47A-B1F91CF5E43D}" presName="sibTrans" presStyleCnt="0"/>
      <dgm:spPr/>
    </dgm:pt>
    <dgm:pt modelId="{E7422F89-08B9-434F-A602-CAC69200CF6C}" type="pres">
      <dgm:prSet presAssocID="{49B3CFC9-A01F-7A49-A471-0C3DA1540D24}" presName="textNode" presStyleLbl="node1" presStyleIdx="2" presStyleCnt="3">
        <dgm:presLayoutVars>
          <dgm:bulletEnabled val="1"/>
        </dgm:presLayoutVars>
      </dgm:prSet>
      <dgm:spPr/>
      <dgm:t>
        <a:bodyPr/>
        <a:lstStyle/>
        <a:p>
          <a:endParaRPr lang="en-US"/>
        </a:p>
      </dgm:t>
    </dgm:pt>
  </dgm:ptLst>
  <dgm:cxnLst>
    <dgm:cxn modelId="{B0A3FA28-C653-4284-8076-8D130470BDBD}" type="presOf" srcId="{7F7FC06E-CA4D-4943-9CB2-2858CDB7B2AB}" destId="{BE28CA74-A941-AE4B-9B30-A9BE17F8CA0A}" srcOrd="0" destOrd="0" presId="urn:microsoft.com/office/officeart/2005/8/layout/hProcess9"/>
    <dgm:cxn modelId="{F9D65B74-E22B-47AA-85CF-9C5E576D6890}" type="presOf" srcId="{5079E8D6-3776-574D-B291-969A7B15883C}" destId="{B48D9F40-12EF-344E-AE03-1404C7A9EBE5}" srcOrd="0" destOrd="0" presId="urn:microsoft.com/office/officeart/2005/8/layout/hProcess9"/>
    <dgm:cxn modelId="{7BC80AE8-93CE-4187-B312-7F06785DEBDB}" type="presOf" srcId="{49B3CFC9-A01F-7A49-A471-0C3DA1540D24}" destId="{E7422F89-08B9-434F-A602-CAC69200CF6C}" srcOrd="0" destOrd="0" presId="urn:microsoft.com/office/officeart/2005/8/layout/hProcess9"/>
    <dgm:cxn modelId="{70D9C319-968F-C241-A1E5-5F4FC9832ECF}" srcId="{7F7FC06E-CA4D-4943-9CB2-2858CDB7B2AB}" destId="{5079E8D6-3776-574D-B291-969A7B15883C}" srcOrd="1" destOrd="0" parTransId="{0358343C-1276-B84F-ADB6-B8A89C5B6AC6}" sibTransId="{43FAB574-38F1-8544-A47A-B1F91CF5E43D}"/>
    <dgm:cxn modelId="{C7821E0C-F28E-D14B-AD80-1AC9768DF72C}" srcId="{7F7FC06E-CA4D-4943-9CB2-2858CDB7B2AB}" destId="{222EC19F-24CF-5544-859D-806A13A0A60C}" srcOrd="0" destOrd="0" parTransId="{2DD99039-7473-9D4C-851B-757879BDB912}" sibTransId="{CDC41F30-15C6-1948-B999-D4BC904A34F0}"/>
    <dgm:cxn modelId="{85BBCA82-9CFF-4CF6-A8DC-A935C3A38ECB}" type="presOf" srcId="{222EC19F-24CF-5544-859D-806A13A0A60C}" destId="{747B5C86-AE74-0B45-B348-18AAF80449CA}" srcOrd="0" destOrd="0" presId="urn:microsoft.com/office/officeart/2005/8/layout/hProcess9"/>
    <dgm:cxn modelId="{59FC7379-259F-B546-9A7B-DF4319A156BA}" srcId="{7F7FC06E-CA4D-4943-9CB2-2858CDB7B2AB}" destId="{49B3CFC9-A01F-7A49-A471-0C3DA1540D24}" srcOrd="2" destOrd="0" parTransId="{3D61A701-7311-8E44-88B9-6704503BCAD3}" sibTransId="{60F7C91F-14DD-C34B-90A9-CBD356DD77B0}"/>
    <dgm:cxn modelId="{CD2AE395-6F40-43B3-B419-AA12E4F5561E}" type="presParOf" srcId="{BE28CA74-A941-AE4B-9B30-A9BE17F8CA0A}" destId="{7E2F7224-9BE5-B849-BB8C-3375FCABC498}" srcOrd="0" destOrd="0" presId="urn:microsoft.com/office/officeart/2005/8/layout/hProcess9"/>
    <dgm:cxn modelId="{F0FF09FC-4D96-4BA3-8249-D0C2741B6362}" type="presParOf" srcId="{BE28CA74-A941-AE4B-9B30-A9BE17F8CA0A}" destId="{115729F1-19B7-8647-A228-971B1089FFD3}" srcOrd="1" destOrd="0" presId="urn:microsoft.com/office/officeart/2005/8/layout/hProcess9"/>
    <dgm:cxn modelId="{D16A74BB-CB80-485F-B3AB-E359715629B4}" type="presParOf" srcId="{115729F1-19B7-8647-A228-971B1089FFD3}" destId="{747B5C86-AE74-0B45-B348-18AAF80449CA}" srcOrd="0" destOrd="0" presId="urn:microsoft.com/office/officeart/2005/8/layout/hProcess9"/>
    <dgm:cxn modelId="{3A04A2B6-AF21-490D-9F6E-D287C63F24FA}" type="presParOf" srcId="{115729F1-19B7-8647-A228-971B1089FFD3}" destId="{E16ACB5C-BDAA-C74F-8379-90219F78E555}" srcOrd="1" destOrd="0" presId="urn:microsoft.com/office/officeart/2005/8/layout/hProcess9"/>
    <dgm:cxn modelId="{37872248-5DF8-4AB0-AC92-E053F61CAA38}" type="presParOf" srcId="{115729F1-19B7-8647-A228-971B1089FFD3}" destId="{B48D9F40-12EF-344E-AE03-1404C7A9EBE5}" srcOrd="2" destOrd="0" presId="urn:microsoft.com/office/officeart/2005/8/layout/hProcess9"/>
    <dgm:cxn modelId="{94DA615D-1F32-4D60-BD93-B83DD258BD0A}" type="presParOf" srcId="{115729F1-19B7-8647-A228-971B1089FFD3}" destId="{70FFCD30-2F52-B849-9B79-01735C4C156E}" srcOrd="3" destOrd="0" presId="urn:microsoft.com/office/officeart/2005/8/layout/hProcess9"/>
    <dgm:cxn modelId="{6226FD70-02FA-4151-8DF2-3D179E290D54}" type="presParOf" srcId="{115729F1-19B7-8647-A228-971B1089FFD3}" destId="{E7422F89-08B9-434F-A602-CAC69200CF6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F7224-9BE5-B849-BB8C-3375FCABC498}">
      <dsp:nvSpPr>
        <dsp:cNvPr id="0" name=""/>
        <dsp:cNvSpPr/>
      </dsp:nvSpPr>
      <dsp:spPr>
        <a:xfrm>
          <a:off x="617219" y="0"/>
          <a:ext cx="6995160" cy="4876800"/>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7B5C86-AE74-0B45-B348-18AAF80449CA}">
      <dsp:nvSpPr>
        <dsp:cNvPr id="0" name=""/>
        <dsp:cNvSpPr/>
      </dsp:nvSpPr>
      <dsp:spPr>
        <a:xfrm>
          <a:off x="8840" y="1463040"/>
          <a:ext cx="2648902" cy="195072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Acuerdos a título individual y </a:t>
          </a:r>
          <a:r>
            <a:rPr lang="en-US" sz="2500" kern="1200" dirty="0" err="1" smtClean="0">
              <a:solidFill>
                <a:schemeClr val="tx1"/>
              </a:solidFill>
            </a:rPr>
            <a:t>colectivo</a:t>
          </a:r>
          <a:endParaRPr lang="en-US" sz="2500" kern="1200" dirty="0" smtClean="0">
            <a:solidFill>
              <a:schemeClr val="tx1"/>
            </a:solidFill>
          </a:endParaRPr>
        </a:p>
      </dsp:txBody>
      <dsp:txXfrm>
        <a:off x="104066" y="1558266"/>
        <a:ext cx="2458450" cy="1760268"/>
      </dsp:txXfrm>
    </dsp:sp>
    <dsp:sp modelId="{B48D9F40-12EF-344E-AE03-1404C7A9EBE5}">
      <dsp:nvSpPr>
        <dsp:cNvPr id="0" name=""/>
        <dsp:cNvSpPr/>
      </dsp:nvSpPr>
      <dsp:spPr>
        <a:xfrm>
          <a:off x="2790348" y="1463040"/>
          <a:ext cx="2648902" cy="195072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sz="2500" kern="1200" dirty="0" err="1" smtClean="0"/>
            <a:t>Documentación</a:t>
          </a:r>
          <a:endParaRPr sz="2500" kern="1200" dirty="0"/>
        </a:p>
      </dsp:txBody>
      <dsp:txXfrm>
        <a:off x="2885574" y="1558266"/>
        <a:ext cx="2458450" cy="1760268"/>
      </dsp:txXfrm>
    </dsp:sp>
    <dsp:sp modelId="{E7422F89-08B9-434F-A602-CAC69200CF6C}">
      <dsp:nvSpPr>
        <dsp:cNvPr id="0" name=""/>
        <dsp:cNvSpPr/>
      </dsp:nvSpPr>
      <dsp:spPr>
        <a:xfrm>
          <a:off x="5571857" y="1463040"/>
          <a:ext cx="2648902" cy="1950720"/>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Uso y ubicación de los </a:t>
          </a:r>
          <a:r>
            <a:rPr lang="en-US" sz="2500" kern="1200" dirty="0" err="1" smtClean="0">
              <a:solidFill>
                <a:schemeClr val="tx1"/>
              </a:solidFill>
            </a:rPr>
            <a:t>productos</a:t>
          </a:r>
          <a:endParaRPr lang="en-US" sz="2500" kern="1200" dirty="0" smtClean="0">
            <a:solidFill>
              <a:schemeClr val="tx1"/>
            </a:solidFill>
          </a:endParaRPr>
        </a:p>
      </dsp:txBody>
      <dsp:txXfrm>
        <a:off x="5667083" y="1558266"/>
        <a:ext cx="2458450" cy="17602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875097-D007-4B40-9ED6-BFBDC4292629}" type="datetimeFigureOut">
              <a:rPr lang="fr-FR"/>
              <a:pPr>
                <a:defRPr/>
              </a:pPr>
              <a:t>23/04/2018</a:t>
            </a:fld>
            <a:endParaRPr lang="es-E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1C3CF877-ECD6-46C3-8100-29DB60430552}" type="slidenum">
              <a:rPr lang="fr-FR" altLang="en-US"/>
              <a:pPr>
                <a:defRPr/>
              </a:pPr>
              <a:t>‹#›</a:t>
            </a:fld>
            <a:endParaRPr lang="es-ES" altLang="en-US"/>
          </a:p>
        </p:txBody>
      </p:sp>
    </p:spTree>
    <p:extLst>
      <p:ext uri="{BB962C8B-B14F-4D97-AF65-F5344CB8AC3E}">
        <p14:creationId xmlns:p14="http://schemas.microsoft.com/office/powerpoint/2010/main" val="38987673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57747E3-4F2B-4F2C-A9AB-E4B2D285D00D}" type="datetimeFigureOut">
              <a:rPr lang="fr-FR"/>
              <a:pPr>
                <a:defRPr/>
              </a:pPr>
              <a:t>23/04/2018</a:t>
            </a:fld>
            <a:endParaRPr lang="es-E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C81114BC-FA9E-4B6E-88BE-045AE514CB1E}" type="slidenum">
              <a:rPr lang="fr-FR" altLang="en-US"/>
              <a:pPr>
                <a:defRPr/>
              </a:pPr>
              <a:t>‹#›</a:t>
            </a:fld>
            <a:endParaRPr lang="es-ES" altLang="en-US"/>
          </a:p>
        </p:txBody>
      </p:sp>
    </p:spTree>
    <p:extLst>
      <p:ext uri="{BB962C8B-B14F-4D97-AF65-F5344CB8AC3E}">
        <p14:creationId xmlns:p14="http://schemas.microsoft.com/office/powerpoint/2010/main" val="4300571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mtClean="0"/>
              <a:t>© DNPC, 2009</a:t>
            </a:r>
          </a:p>
          <a:p>
            <a:endParaRPr lang="fr-FR"/>
          </a:p>
        </p:txBody>
      </p:sp>
      <p:sp>
        <p:nvSpPr>
          <p:cNvPr id="4" name="Espace réservé du numéro de diapositive 3"/>
          <p:cNvSpPr>
            <a:spLocks noGrp="1"/>
          </p:cNvSpPr>
          <p:nvPr>
            <p:ph type="sldNum" sz="quarter" idx="10"/>
          </p:nvPr>
        </p:nvSpPr>
        <p:spPr/>
        <p:txBody>
          <a:bodyPr/>
          <a:lstStyle/>
          <a:p>
            <a:pPr>
              <a:defRPr/>
            </a:pPr>
            <a:fld id="{C81114BC-FA9E-4B6E-88BE-045AE514CB1E}" type="slidenum">
              <a:rPr lang="fr-FR" altLang="en-US" smtClean="0"/>
              <a:pPr>
                <a:defRPr/>
              </a:pPr>
              <a:t>1</a:t>
            </a:fld>
            <a:endParaRPr lang="es-ES" altLang="en-US"/>
          </a:p>
        </p:txBody>
      </p:sp>
    </p:spTree>
    <p:extLst>
      <p:ext uri="{BB962C8B-B14F-4D97-AF65-F5344CB8AC3E}">
        <p14:creationId xmlns:p14="http://schemas.microsoft.com/office/powerpoint/2010/main" val="70876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"Singers of the villages" [https://www.flickr.com/photos/sukanto_debnath/747654439/] by </a:t>
            </a:r>
            <a:r>
              <a:rPr lang="en-US" sz="1200" b="0" i="0" u="none" strike="noStrike" kern="1200" dirty="0" err="1" smtClean="0">
                <a:solidFill>
                  <a:schemeClr val="tx1"/>
                </a:solidFill>
                <a:effectLst/>
                <a:latin typeface="+mn-lt"/>
                <a:ea typeface="+mn-ea"/>
                <a:cs typeface="+mn-cs"/>
              </a:rPr>
              <a:t>Sukanto</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Debnath</a:t>
            </a:r>
            <a:r>
              <a:rPr lang="en-US" sz="1200" b="0" i="0" u="none" strike="noStrike" kern="1200" dirty="0" smtClean="0">
                <a:solidFill>
                  <a:schemeClr val="tx1"/>
                </a:solidFill>
                <a:effectLst/>
                <a:latin typeface="+mn-lt"/>
                <a:ea typeface="+mn-ea"/>
                <a:cs typeface="+mn-cs"/>
              </a:rPr>
              <a:t> [https://www.flickr.com/photos/sukanto_debnath/] is licensed under CC BY 2.0 [https://creativecommons.org/licenses/by/2.0/]</a:t>
            </a:r>
            <a:endParaRPr lang="fr-FR" smtClean="0"/>
          </a:p>
          <a:p>
            <a:endParaRPr lang="fr-FR"/>
          </a:p>
        </p:txBody>
      </p:sp>
      <p:sp>
        <p:nvSpPr>
          <p:cNvPr id="4" name="Espace réservé du numéro de diapositive 3"/>
          <p:cNvSpPr>
            <a:spLocks noGrp="1"/>
          </p:cNvSpPr>
          <p:nvPr>
            <p:ph type="sldNum" sz="quarter" idx="10"/>
          </p:nvPr>
        </p:nvSpPr>
        <p:spPr/>
        <p:txBody>
          <a:bodyPr/>
          <a:lstStyle/>
          <a:p>
            <a:pPr>
              <a:defRPr/>
            </a:pPr>
            <a:fld id="{C81114BC-FA9E-4B6E-88BE-045AE514CB1E}" type="slidenum">
              <a:rPr lang="fr-FR" altLang="en-US" smtClean="0"/>
              <a:pPr>
                <a:defRPr/>
              </a:pPr>
              <a:t>5</a:t>
            </a:fld>
            <a:endParaRPr lang="es-ES" altLang="en-US"/>
          </a:p>
        </p:txBody>
      </p:sp>
    </p:spTree>
    <p:extLst>
      <p:ext uri="{BB962C8B-B14F-4D97-AF65-F5344CB8AC3E}">
        <p14:creationId xmlns:p14="http://schemas.microsoft.com/office/powerpoint/2010/main" val="183553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"Traditional medicine" [https://www.flickr.com/photos/unamid-photo/7419277112/] by UNAMID [https://www.flickr.com/photos/unamid-photo/] is licensed under CC BY-NC-ND 2.0</a:t>
            </a:r>
            <a:r>
              <a:rPr lang="en-US" dirty="0" smtClean="0"/>
              <a:t> [https://creativecommons.org/licenses/by-nc-nd/2.0/]</a:t>
            </a:r>
            <a:endParaRPr lang="fr-FR" smtClean="0"/>
          </a:p>
          <a:p>
            <a:endParaRPr lang="fr-FR"/>
          </a:p>
        </p:txBody>
      </p:sp>
      <p:sp>
        <p:nvSpPr>
          <p:cNvPr id="4" name="Espace réservé du numéro de diapositive 3"/>
          <p:cNvSpPr>
            <a:spLocks noGrp="1"/>
          </p:cNvSpPr>
          <p:nvPr>
            <p:ph type="sldNum" sz="quarter" idx="10"/>
          </p:nvPr>
        </p:nvSpPr>
        <p:spPr/>
        <p:txBody>
          <a:bodyPr/>
          <a:lstStyle/>
          <a:p>
            <a:pPr>
              <a:defRPr/>
            </a:pPr>
            <a:fld id="{C81114BC-FA9E-4B6E-88BE-045AE514CB1E}" type="slidenum">
              <a:rPr lang="fr-FR" altLang="en-US" smtClean="0"/>
              <a:pPr>
                <a:defRPr/>
              </a:pPr>
              <a:t>6</a:t>
            </a:fld>
            <a:endParaRPr lang="es-ES" altLang="en-US"/>
          </a:p>
        </p:txBody>
      </p:sp>
    </p:spTree>
    <p:extLst>
      <p:ext uri="{BB962C8B-B14F-4D97-AF65-F5344CB8AC3E}">
        <p14:creationId xmlns:p14="http://schemas.microsoft.com/office/powerpoint/2010/main" val="371184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dirty="0" smtClean="0"/>
              <a:t>"</a:t>
            </a:r>
            <a:r>
              <a:rPr lang="fr-FR" dirty="0" err="1" smtClean="0"/>
              <a:t>Expedition</a:t>
            </a:r>
            <a:r>
              <a:rPr lang="fr-FR" dirty="0" smtClean="0"/>
              <a:t> 33 </a:t>
            </a:r>
            <a:r>
              <a:rPr lang="fr-FR" dirty="0" err="1" smtClean="0"/>
              <a:t>Soyuz</a:t>
            </a:r>
            <a:r>
              <a:rPr lang="fr-FR" dirty="0" smtClean="0"/>
              <a:t> Landing (201211190022HQ)" [https://www.flickr.com/photos/nasahqphoto/8203074905/] by NASA HQ PHOTO [https://www.flickr.com/photos/nasahqphoto/] (© NASA/Bill </a:t>
            </a:r>
            <a:r>
              <a:rPr lang="fr-FR" dirty="0" err="1" smtClean="0"/>
              <a:t>Ingalls</a:t>
            </a:r>
            <a:r>
              <a:rPr lang="fr-FR" dirty="0" smtClean="0"/>
              <a:t>) </a:t>
            </a:r>
            <a:r>
              <a:rPr lang="fr-FR" dirty="0" err="1" smtClean="0"/>
              <a:t>is</a:t>
            </a:r>
            <a:r>
              <a:rPr lang="fr-FR" dirty="0" smtClean="0"/>
              <a:t> </a:t>
            </a:r>
            <a:r>
              <a:rPr lang="fr-FR" dirty="0" err="1" smtClean="0"/>
              <a:t>licensed</a:t>
            </a:r>
            <a:r>
              <a:rPr lang="fr-FR" dirty="0" smtClean="0"/>
              <a:t> </a:t>
            </a:r>
            <a:r>
              <a:rPr lang="fr-FR" dirty="0" err="1" smtClean="0"/>
              <a:t>under</a:t>
            </a:r>
            <a:r>
              <a:rPr lang="fr-FR" smtClean="0"/>
              <a:t> CC BY-NC-NC 2.0 [https://creativecommons.org/licenses/by-nc-nd/2.0/]</a:t>
            </a:r>
          </a:p>
        </p:txBody>
      </p:sp>
      <p:sp>
        <p:nvSpPr>
          <p:cNvPr id="4" name="Espace réservé du numéro de diapositive 3"/>
          <p:cNvSpPr>
            <a:spLocks noGrp="1"/>
          </p:cNvSpPr>
          <p:nvPr>
            <p:ph type="sldNum" sz="quarter" idx="10"/>
          </p:nvPr>
        </p:nvSpPr>
        <p:spPr/>
        <p:txBody>
          <a:bodyPr/>
          <a:lstStyle/>
          <a:p>
            <a:pPr>
              <a:defRPr/>
            </a:pPr>
            <a:fld id="{C81114BC-FA9E-4B6E-88BE-045AE514CB1E}" type="slidenum">
              <a:rPr lang="fr-FR" altLang="en-US" smtClean="0"/>
              <a:pPr>
                <a:defRPr/>
              </a:pPr>
              <a:t>7</a:t>
            </a:fld>
            <a:endParaRPr lang="es-ES" altLang="en-US"/>
          </a:p>
        </p:txBody>
      </p:sp>
    </p:spTree>
    <p:extLst>
      <p:ext uri="{BB962C8B-B14F-4D97-AF65-F5344CB8AC3E}">
        <p14:creationId xmlns:p14="http://schemas.microsoft.com/office/powerpoint/2010/main" val="38518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"Cheese Counter" [https://www.flickr.com/photos/30928442@N08/5476024936/] by Christian </a:t>
            </a:r>
            <a:r>
              <a:rPr lang="en-US" sz="1200" b="0" i="0" u="none" strike="noStrike" kern="1200" dirty="0" err="1" smtClean="0">
                <a:solidFill>
                  <a:schemeClr val="tx1"/>
                </a:solidFill>
                <a:effectLst/>
                <a:latin typeface="+mn-lt"/>
                <a:ea typeface="+mn-ea"/>
                <a:cs typeface="+mn-cs"/>
              </a:rPr>
              <a:t>Senger</a:t>
            </a:r>
            <a:r>
              <a:rPr lang="en-US" sz="1200" b="0" i="0" u="none" strike="noStrike" kern="1200" smtClean="0">
                <a:solidFill>
                  <a:schemeClr val="tx1"/>
                </a:solidFill>
                <a:effectLst/>
                <a:latin typeface="+mn-lt"/>
                <a:ea typeface="+mn-ea"/>
                <a:cs typeface="+mn-cs"/>
              </a:rPr>
              <a:t> [https://www.flickr.com/photos/30928442@N08/] is licensed under CC BY-SA 2.0 [https://creativecommons.org/licenses/by-sa/2.0/]</a:t>
            </a:r>
            <a:endParaRPr lang="fr-FR"/>
          </a:p>
        </p:txBody>
      </p:sp>
      <p:sp>
        <p:nvSpPr>
          <p:cNvPr id="4" name="Espace réservé du numéro de diapositive 3"/>
          <p:cNvSpPr>
            <a:spLocks noGrp="1"/>
          </p:cNvSpPr>
          <p:nvPr>
            <p:ph type="sldNum" sz="quarter" idx="10"/>
          </p:nvPr>
        </p:nvSpPr>
        <p:spPr/>
        <p:txBody>
          <a:bodyPr/>
          <a:lstStyle/>
          <a:p>
            <a:pPr>
              <a:defRPr/>
            </a:pPr>
            <a:fld id="{C81114BC-FA9E-4B6E-88BE-045AE514CB1E}" type="slidenum">
              <a:rPr lang="fr-FR" altLang="en-US" smtClean="0"/>
              <a:pPr>
                <a:defRPr/>
              </a:pPr>
              <a:t>11</a:t>
            </a:fld>
            <a:endParaRPr lang="es-ES" altLang="en-US"/>
          </a:p>
        </p:txBody>
      </p:sp>
    </p:spTree>
    <p:extLst>
      <p:ext uri="{BB962C8B-B14F-4D97-AF65-F5344CB8AC3E}">
        <p14:creationId xmlns:p14="http://schemas.microsoft.com/office/powerpoint/2010/main" val="61177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"Neem" [https://www.flickr.com/photos/30247062@N03/4255238651/] by </a:t>
            </a:r>
            <a:r>
              <a:rPr lang="en-US" sz="1200" b="0" i="0" u="none" strike="noStrike" kern="1200" dirty="0" err="1" smtClean="0">
                <a:solidFill>
                  <a:schemeClr val="tx1"/>
                </a:solidFill>
                <a:effectLst/>
                <a:latin typeface="+mn-lt"/>
                <a:ea typeface="+mn-ea"/>
                <a:cs typeface="+mn-cs"/>
              </a:rPr>
              <a:t>Priya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Saihgal</a:t>
            </a:r>
            <a:r>
              <a:rPr lang="en-US" sz="1200" b="0" i="0" u="none" strike="noStrike" kern="1200" dirty="0" smtClean="0">
                <a:solidFill>
                  <a:schemeClr val="tx1"/>
                </a:solidFill>
                <a:effectLst/>
                <a:latin typeface="+mn-lt"/>
                <a:ea typeface="+mn-ea"/>
                <a:cs typeface="+mn-cs"/>
              </a:rPr>
              <a:t> [https://www.flickr.com/photos/30247062@N03/] is licensed under CC BY-NC-ND 2.0 [https://creativecommons.org/licenses/by-nc-nd/2.0/]</a:t>
            </a:r>
            <a:endParaRPr lang="fr-FR" smtClean="0"/>
          </a:p>
          <a:p>
            <a:endParaRPr lang="fr-FR"/>
          </a:p>
        </p:txBody>
      </p:sp>
      <p:sp>
        <p:nvSpPr>
          <p:cNvPr id="4" name="Espace réservé du numéro de diapositive 3"/>
          <p:cNvSpPr>
            <a:spLocks noGrp="1"/>
          </p:cNvSpPr>
          <p:nvPr>
            <p:ph type="sldNum" sz="quarter" idx="10"/>
          </p:nvPr>
        </p:nvSpPr>
        <p:spPr/>
        <p:txBody>
          <a:bodyPr/>
          <a:lstStyle/>
          <a:p>
            <a:pPr>
              <a:defRPr/>
            </a:pPr>
            <a:fld id="{C81114BC-FA9E-4B6E-88BE-045AE514CB1E}" type="slidenum">
              <a:rPr lang="fr-FR" altLang="en-US" smtClean="0"/>
              <a:pPr>
                <a:defRPr/>
              </a:pPr>
              <a:t>20</a:t>
            </a:fld>
            <a:endParaRPr lang="es-ES" altLang="en-US"/>
          </a:p>
        </p:txBody>
      </p:sp>
    </p:spTree>
    <p:extLst>
      <p:ext uri="{BB962C8B-B14F-4D97-AF65-F5344CB8AC3E}">
        <p14:creationId xmlns:p14="http://schemas.microsoft.com/office/powerpoint/2010/main" val="13746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smtClean="0">
                <a:solidFill>
                  <a:schemeClr val="tx1"/>
                </a:solidFill>
                <a:effectLst/>
                <a:latin typeface="+mn-lt"/>
                <a:ea typeface="+mn-ea"/>
                <a:cs typeface="+mn-cs"/>
              </a:rPr>
              <a:t>"Talavera Pottery“ [https://www.flickr.com/photos/robphoto/2606029292/] by Russ Bowling [https://www.flickr.com/photos/robphoto/] is licensed under CC BY 2.0 [https://creativecommons.org/licenses/by/2.0/]</a:t>
            </a:r>
            <a:endParaRPr lang="fr-FR"/>
          </a:p>
        </p:txBody>
      </p:sp>
      <p:sp>
        <p:nvSpPr>
          <p:cNvPr id="4" name="Espace réservé du numéro de diapositive 3"/>
          <p:cNvSpPr>
            <a:spLocks noGrp="1"/>
          </p:cNvSpPr>
          <p:nvPr>
            <p:ph type="sldNum" sz="quarter" idx="10"/>
          </p:nvPr>
        </p:nvSpPr>
        <p:spPr/>
        <p:txBody>
          <a:bodyPr/>
          <a:lstStyle/>
          <a:p>
            <a:pPr>
              <a:defRPr/>
            </a:pPr>
            <a:fld id="{C81114BC-FA9E-4B6E-88BE-045AE514CB1E}" type="slidenum">
              <a:rPr lang="fr-FR" altLang="en-US" smtClean="0"/>
              <a:pPr>
                <a:defRPr/>
              </a:pPr>
              <a:t>21</a:t>
            </a:fld>
            <a:endParaRPr lang="es-ES" altLang="en-US"/>
          </a:p>
        </p:txBody>
      </p:sp>
    </p:spTree>
    <p:extLst>
      <p:ext uri="{BB962C8B-B14F-4D97-AF65-F5344CB8AC3E}">
        <p14:creationId xmlns:p14="http://schemas.microsoft.com/office/powerpoint/2010/main" val="3041108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"Indonesia-Textile (Batik)” [https://www.flickr.com/photos/sarasha/130504517] by </a:t>
            </a:r>
            <a:r>
              <a:rPr lang="en-US" sz="1200" b="0" i="0" u="none" strike="noStrike" kern="1200" dirty="0" err="1" smtClean="0">
                <a:solidFill>
                  <a:schemeClr val="tx1"/>
                </a:solidFill>
                <a:effectLst/>
                <a:latin typeface="+mn-lt"/>
                <a:ea typeface="+mn-ea"/>
                <a:cs typeface="+mn-cs"/>
              </a:rPr>
              <a:t>Toshiie</a:t>
            </a:r>
            <a:r>
              <a:rPr lang="en-US" sz="1200" b="0" i="0" u="none" strike="noStrike" kern="1200" dirty="0" smtClean="0">
                <a:solidFill>
                  <a:schemeClr val="tx1"/>
                </a:solidFill>
                <a:effectLst/>
                <a:latin typeface="+mn-lt"/>
                <a:ea typeface="+mn-ea"/>
                <a:cs typeface="+mn-cs"/>
              </a:rPr>
              <a:t> Koike [https://www.flickr.com/photos/sarasha/] is licensed under CC BY-NC-ND 2.0 [https://creativecommons.org/licenses/by-nc-nd/2.0/]</a:t>
            </a:r>
            <a:endParaRPr lang="fr-FR" smtClean="0"/>
          </a:p>
          <a:p>
            <a:endParaRPr lang="fr-FR"/>
          </a:p>
        </p:txBody>
      </p:sp>
      <p:sp>
        <p:nvSpPr>
          <p:cNvPr id="4" name="Espace réservé du numéro de diapositive 3"/>
          <p:cNvSpPr>
            <a:spLocks noGrp="1"/>
          </p:cNvSpPr>
          <p:nvPr>
            <p:ph type="sldNum" sz="quarter" idx="10"/>
          </p:nvPr>
        </p:nvSpPr>
        <p:spPr/>
        <p:txBody>
          <a:bodyPr/>
          <a:lstStyle/>
          <a:p>
            <a:pPr>
              <a:defRPr/>
            </a:pPr>
            <a:fld id="{C81114BC-FA9E-4B6E-88BE-045AE514CB1E}" type="slidenum">
              <a:rPr lang="fr-FR" altLang="en-US" smtClean="0"/>
              <a:pPr>
                <a:defRPr/>
              </a:pPr>
              <a:t>22</a:t>
            </a:fld>
            <a:endParaRPr lang="es-ES" altLang="en-US"/>
          </a:p>
        </p:txBody>
      </p:sp>
    </p:spTree>
    <p:extLst>
      <p:ext uri="{BB962C8B-B14F-4D97-AF65-F5344CB8AC3E}">
        <p14:creationId xmlns:p14="http://schemas.microsoft.com/office/powerpoint/2010/main" val="2651147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14"/>
          <p:cNvSpPr/>
          <p:nvPr userDrawn="1"/>
        </p:nvSpPr>
        <p:spPr>
          <a:xfrm>
            <a:off x="0" y="0"/>
            <a:ext cx="64770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cxnSp>
        <p:nvCxnSpPr>
          <p:cNvPr id="6" name="Straight Connector 9"/>
          <p:cNvCxnSpPr/>
          <p:nvPr userDrawn="1"/>
        </p:nvCxnSpPr>
        <p:spPr>
          <a:xfrm>
            <a:off x="381000" y="1371600"/>
            <a:ext cx="5715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381000" y="1692000"/>
            <a:ext cx="5715000" cy="1169551"/>
          </a:xfrm>
        </p:spPr>
        <p:txBody>
          <a:bodyPr/>
          <a:lstStyle>
            <a:lvl1pPr algn="l">
              <a:defRPr sz="3800" b="1"/>
            </a:lvl1pPr>
          </a:lstStyle>
          <a:p>
            <a:r>
              <a:rPr lang="fr-FR" dirty="0" smtClean="0"/>
              <a:t>Cliquez et modifiez le titre</a:t>
            </a:r>
            <a:endParaRPr lang="fr-FR" dirty="0"/>
          </a:p>
        </p:txBody>
      </p:sp>
      <p:sp>
        <p:nvSpPr>
          <p:cNvPr id="3" name="Sous-titre 2"/>
          <p:cNvSpPr>
            <a:spLocks noGrp="1"/>
          </p:cNvSpPr>
          <p:nvPr>
            <p:ph type="subTitle" idx="1"/>
          </p:nvPr>
        </p:nvSpPr>
        <p:spPr>
          <a:xfrm>
            <a:off x="381000" y="4212000"/>
            <a:ext cx="5715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pour une image  10"/>
          <p:cNvSpPr>
            <a:spLocks noGrp="1"/>
          </p:cNvSpPr>
          <p:nvPr>
            <p:ph type="pic" sz="quarter" idx="10"/>
          </p:nvPr>
        </p:nvSpPr>
        <p:spPr>
          <a:xfrm>
            <a:off x="6478200" y="0"/>
            <a:ext cx="2667600" cy="6858000"/>
          </a:xfrm>
        </p:spPr>
        <p:txBody>
          <a:bodyPr rtlCol="0"/>
          <a:lstStyle/>
          <a:p>
            <a:pPr lvl="0"/>
            <a:endParaRPr lang="fr-FR" noProof="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155868"/>
            <a:ext cx="1677927" cy="1217320"/>
          </a:xfrm>
          <a:prstGeom prst="rect">
            <a:avLst/>
          </a:prstGeom>
        </p:spPr>
      </p:pic>
    </p:spTree>
    <p:extLst>
      <p:ext uri="{BB962C8B-B14F-4D97-AF65-F5344CB8AC3E}">
        <p14:creationId xmlns:p14="http://schemas.microsoft.com/office/powerpoint/2010/main" val="347162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29427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cxnSp>
        <p:nvCxnSpPr>
          <p:cNvPr id="4"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2285998" y="375262"/>
            <a:ext cx="6476999" cy="1846659"/>
          </a:xfrm>
        </p:spPr>
        <p:txBody>
          <a:bodyPr/>
          <a:lstStyle>
            <a:lvl1pPr algn="l">
              <a:defRPr sz="6000" b="1" cap="none"/>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2282824" y="2427807"/>
            <a:ext cx="6480173"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Tree>
    <p:extLst>
      <p:ext uri="{BB962C8B-B14F-4D97-AF65-F5344CB8AC3E}">
        <p14:creationId xmlns:p14="http://schemas.microsoft.com/office/powerpoint/2010/main" val="328459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contenu 3"/>
          <p:cNvSpPr>
            <a:spLocks noGrp="1"/>
          </p:cNvSpPr>
          <p:nvPr>
            <p:ph sz="half" idx="2"/>
          </p:nvPr>
        </p:nvSpPr>
        <p:spPr>
          <a:xfrm>
            <a:off x="3600000" y="1836000"/>
            <a:ext cx="5162998" cy="4217600"/>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pour une image  8"/>
          <p:cNvSpPr>
            <a:spLocks noGrp="1"/>
          </p:cNvSpPr>
          <p:nvPr>
            <p:ph type="pic" sz="quarter" idx="10"/>
          </p:nvPr>
        </p:nvSpPr>
        <p:spPr>
          <a:xfrm>
            <a:off x="416560" y="1908000"/>
            <a:ext cx="2880000" cy="3672206"/>
          </a:xfrm>
        </p:spPr>
        <p:txBody>
          <a:bodyPr rtlCol="0"/>
          <a:lstStyle/>
          <a:p>
            <a:pPr lvl="0"/>
            <a:endParaRPr lang="fr-FR" noProof="0" dirty="0"/>
          </a:p>
        </p:txBody>
      </p:sp>
      <p:sp>
        <p:nvSpPr>
          <p:cNvPr id="11" name="Espace réservé du contenu 10"/>
          <p:cNvSpPr>
            <a:spLocks noGrp="1"/>
          </p:cNvSpPr>
          <p:nvPr>
            <p:ph sz="quarter" idx="11"/>
          </p:nvPr>
        </p:nvSpPr>
        <p:spPr>
          <a:xfrm>
            <a:off x="416560" y="5647094"/>
            <a:ext cx="2879725"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8240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dirty="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2961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213454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70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371475" y="6356350"/>
            <a:ext cx="2133600" cy="274638"/>
          </a:xfrm>
          <a:prstGeom prst="rect">
            <a:avLst/>
          </a:prstGeom>
        </p:spPr>
        <p:txBody>
          <a:bodyPr/>
          <a:lstStyle>
            <a:lvl1pPr>
              <a:defRPr/>
            </a:lvl1pPr>
          </a:lstStyle>
          <a:p>
            <a:pPr>
              <a:defRPr/>
            </a:pPr>
            <a:fld id="{E6D463CC-4591-4171-8FAC-2D5EA90607B0}" type="datetimeFigureOut">
              <a:rPr lang="en-GB"/>
              <a:pPr>
                <a:defRPr/>
              </a:pPr>
              <a:t>23/04/2018</a:t>
            </a:fld>
            <a:endParaRPr lang="en-GB"/>
          </a:p>
        </p:txBody>
      </p:sp>
      <p:sp>
        <p:nvSpPr>
          <p:cNvPr id="8" name="Footer Placeholder 7"/>
          <p:cNvSpPr>
            <a:spLocks noGrp="1"/>
          </p:cNvSpPr>
          <p:nvPr>
            <p:ph type="ftr" sz="quarter" idx="11"/>
          </p:nvPr>
        </p:nvSpPr>
        <p:spPr>
          <a:xfrm>
            <a:off x="406400" y="6689725"/>
            <a:ext cx="1676400" cy="166688"/>
          </a:xfrm>
          <a:prstGeom prst="rect">
            <a:avLst/>
          </a:prstGeo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8234363" y="6354763"/>
            <a:ext cx="582612"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2D9CB82-7D2C-401C-A13E-DF93DEDB4FC4}" type="slidenum">
              <a:rPr lang="en-GB" altLang="es-ES_tradnl"/>
              <a:pPr>
                <a:defRPr/>
              </a:pPr>
              <a:t>‹#›</a:t>
            </a:fld>
            <a:endParaRPr lang="en-GB" altLang="es-ES_tradnl"/>
          </a:p>
        </p:txBody>
      </p:sp>
    </p:spTree>
    <p:extLst>
      <p:ext uri="{BB962C8B-B14F-4D97-AF65-F5344CB8AC3E}">
        <p14:creationId xmlns:p14="http://schemas.microsoft.com/office/powerpoint/2010/main" val="155144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cxnSp>
        <p:nvCxnSpPr>
          <p:cNvPr id="18"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sp>
        <p:nvSpPr>
          <p:cNvPr id="1031" name="Espace réservé du titre 1"/>
          <p:cNvSpPr>
            <a:spLocks noGrp="1"/>
          </p:cNvSpPr>
          <p:nvPr>
            <p:ph type="title"/>
          </p:nvPr>
        </p:nvSpPr>
        <p:spPr bwMode="auto">
          <a:xfrm>
            <a:off x="2282825" y="417513"/>
            <a:ext cx="6480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n-US" smtClean="0"/>
              <a:t>Cliquez et modifiez le titre</a:t>
            </a:r>
          </a:p>
        </p:txBody>
      </p:sp>
      <p:sp>
        <p:nvSpPr>
          <p:cNvPr id="1032" name="Espace réservé du texte 2"/>
          <p:cNvSpPr>
            <a:spLocks noGrp="1"/>
          </p:cNvSpPr>
          <p:nvPr>
            <p:ph type="body" idx="1"/>
          </p:nvPr>
        </p:nvSpPr>
        <p:spPr bwMode="auto">
          <a:xfrm>
            <a:off x="2282825" y="2016125"/>
            <a:ext cx="64801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cxnSp>
        <p:nvCxnSpPr>
          <p:cNvPr id="13"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ZoneTexte 13"/>
          <p:cNvSpPr txBox="1"/>
          <p:nvPr userDrawn="1"/>
        </p:nvSpPr>
        <p:spPr>
          <a:xfrm>
            <a:off x="406400" y="6338888"/>
            <a:ext cx="1041400" cy="215900"/>
          </a:xfrm>
          <a:prstGeom prst="rect">
            <a:avLst/>
          </a:prstGeom>
          <a:noFill/>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fld id="{4CF4411E-29FE-42E6-AE83-6C7C1A1C04EB}" type="slidenum">
              <a:rPr lang="fr-FR" altLang="en-US" sz="1400" b="1" smtClean="0">
                <a:solidFill>
                  <a:schemeClr val="accent1"/>
                </a:solidFill>
              </a:rPr>
              <a:pPr eaLnBrk="1" hangingPunct="1">
                <a:defRPr/>
              </a:pPr>
              <a:t>‹#›</a:t>
            </a:fld>
            <a:endParaRPr lang="es-ES" altLang="en-US" sz="1400" b="1" smtClean="0">
              <a:solidFill>
                <a:schemeClr val="accent1"/>
              </a:solidFill>
            </a:endParaRPr>
          </a:p>
        </p:txBody>
      </p:sp>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68401" y="344361"/>
            <a:ext cx="989055" cy="717550"/>
          </a:xfrm>
          <a:prstGeom prst="rect">
            <a:avLst/>
          </a:prstGeom>
        </p:spPr>
      </p:pic>
      <p:pic>
        <p:nvPicPr>
          <p:cNvPr id="23" name="Picture 16"/>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04875" y="6667500"/>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8" r:id="rId1"/>
    <p:sldLayoutId id="2147483873" r:id="rId2"/>
    <p:sldLayoutId id="2147483879" r:id="rId3"/>
    <p:sldLayoutId id="2147483874" r:id="rId4"/>
    <p:sldLayoutId id="2147483875" r:id="rId5"/>
    <p:sldLayoutId id="2147483876" r:id="rId6"/>
    <p:sldLayoutId id="2147483877" r:id="rId7"/>
    <p:sldLayoutId id="2147483880" r:id="rId8"/>
  </p:sldLayoutIdLst>
  <p:hf sldNum="0" hdr="0" dt="0"/>
  <p:txStyles>
    <p:titleStyle>
      <a:lvl1pPr algn="l" defTabSz="457200" rtl="0" eaLnBrk="0" fontAlgn="base" hangingPunct="0">
        <a:spcBef>
          <a:spcPct val="0"/>
        </a:spcBef>
        <a:spcAft>
          <a:spcPct val="0"/>
        </a:spcAft>
        <a:defRPr sz="3200" b="1" kern="1200">
          <a:solidFill>
            <a:schemeClr val="tx1"/>
          </a:solidFill>
          <a:latin typeface="+mj-lt"/>
          <a:ea typeface="+mj-ea"/>
          <a:cs typeface="+mj-cs"/>
        </a:defRPr>
      </a:lvl1pPr>
      <a:lvl2pPr algn="l" defTabSz="457200" rtl="0" eaLnBrk="0" fontAlgn="base" hangingPunct="0">
        <a:spcBef>
          <a:spcPct val="0"/>
        </a:spcBef>
        <a:spcAft>
          <a:spcPct val="0"/>
        </a:spcAft>
        <a:defRPr sz="3200" b="1">
          <a:solidFill>
            <a:schemeClr val="tx1"/>
          </a:solidFill>
          <a:latin typeface="Arial" panose="020B0604020202020204" pitchFamily="34" charset="0"/>
        </a:defRPr>
      </a:lvl2pPr>
      <a:lvl3pPr algn="l" defTabSz="457200" rtl="0" eaLnBrk="0" fontAlgn="base" hangingPunct="0">
        <a:spcBef>
          <a:spcPct val="0"/>
        </a:spcBef>
        <a:spcAft>
          <a:spcPct val="0"/>
        </a:spcAft>
        <a:defRPr sz="3200" b="1">
          <a:solidFill>
            <a:schemeClr val="tx1"/>
          </a:solidFill>
          <a:latin typeface="Arial" panose="020B0604020202020204" pitchFamily="34" charset="0"/>
        </a:defRPr>
      </a:lvl3pPr>
      <a:lvl4pPr algn="l" defTabSz="457200" rtl="0" eaLnBrk="0" fontAlgn="base" hangingPunct="0">
        <a:spcBef>
          <a:spcPct val="0"/>
        </a:spcBef>
        <a:spcAft>
          <a:spcPct val="0"/>
        </a:spcAft>
        <a:defRPr sz="3200" b="1">
          <a:solidFill>
            <a:schemeClr val="tx1"/>
          </a:solidFill>
          <a:latin typeface="Arial" panose="020B0604020202020204" pitchFamily="34" charset="0"/>
        </a:defRPr>
      </a:lvl4pPr>
      <a:lvl5pPr algn="l" defTabSz="457200" rtl="0" eaLnBrk="0" fontAlgn="base" hangingPunct="0">
        <a:spcBef>
          <a:spcPct val="0"/>
        </a:spcBef>
        <a:spcAft>
          <a:spcPct val="0"/>
        </a:spcAft>
        <a:defRPr sz="3200" b="1">
          <a:solidFill>
            <a:schemeClr val="tx1"/>
          </a:solidFill>
          <a:latin typeface="Arial" panose="020B0604020202020204" pitchFamily="34" charset="0"/>
        </a:defRPr>
      </a:lvl5pPr>
      <a:lvl6pPr marL="457200" algn="l" defTabSz="457200" rtl="0" fontAlgn="base">
        <a:spcBef>
          <a:spcPct val="0"/>
        </a:spcBef>
        <a:spcAft>
          <a:spcPct val="0"/>
        </a:spcAft>
        <a:defRPr sz="3200" b="1">
          <a:solidFill>
            <a:schemeClr val="tx1"/>
          </a:solidFill>
          <a:latin typeface="Arial" panose="020B0604020202020204" pitchFamily="34" charset="0"/>
        </a:defRPr>
      </a:lvl6pPr>
      <a:lvl7pPr marL="914400" algn="l" defTabSz="457200" rtl="0" fontAlgn="base">
        <a:spcBef>
          <a:spcPct val="0"/>
        </a:spcBef>
        <a:spcAft>
          <a:spcPct val="0"/>
        </a:spcAft>
        <a:defRPr sz="3200" b="1">
          <a:solidFill>
            <a:schemeClr val="tx1"/>
          </a:solidFill>
          <a:latin typeface="Arial" panose="020B0604020202020204" pitchFamily="34" charset="0"/>
        </a:defRPr>
      </a:lvl7pPr>
      <a:lvl8pPr marL="1371600" algn="l" defTabSz="457200" rtl="0" fontAlgn="base">
        <a:spcBef>
          <a:spcPct val="0"/>
        </a:spcBef>
        <a:spcAft>
          <a:spcPct val="0"/>
        </a:spcAft>
        <a:defRPr sz="3200" b="1">
          <a:solidFill>
            <a:schemeClr val="tx1"/>
          </a:solidFill>
          <a:latin typeface="Arial" panose="020B0604020202020204" pitchFamily="34" charset="0"/>
        </a:defRPr>
      </a:lvl8pPr>
      <a:lvl9pPr marL="1828800" algn="l" defTabSz="457200" rtl="0" fontAlgn="base">
        <a:spcBef>
          <a:spcPct val="0"/>
        </a:spcBef>
        <a:spcAft>
          <a:spcPct val="0"/>
        </a:spcAft>
        <a:defRPr sz="3200" b="1">
          <a:solidFill>
            <a:schemeClr val="tx1"/>
          </a:solidFill>
          <a:latin typeface="Arial" panose="020B0604020202020204"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pitchFamily="34" charset="0"/>
        <a:buChar char="•"/>
        <a:defRPr sz="2800" b="1" kern="1200">
          <a:solidFill>
            <a:srgbClr val="07DEDB"/>
          </a:solidFill>
          <a:latin typeface="+mn-lt"/>
          <a:ea typeface="+mn-ea"/>
          <a:cs typeface="+mn-cs"/>
        </a:defRPr>
      </a:lvl1pPr>
      <a:lvl2pPr marL="215900" indent="-215900" algn="l" defTabSz="457200" rtl="0" eaLnBrk="0" fontAlgn="base" hangingPunct="0">
        <a:spcBef>
          <a:spcPts val="1200"/>
        </a:spcBef>
        <a:spcAft>
          <a:spcPct val="0"/>
        </a:spcAft>
        <a:buFont typeface="Arial" pitchFamily="34" charset="0"/>
        <a:buChar char="•"/>
        <a:defRPr sz="2800" kern="1200">
          <a:solidFill>
            <a:schemeClr val="tx1"/>
          </a:solidFill>
          <a:latin typeface="+mn-lt"/>
          <a:ea typeface="+mn-ea"/>
          <a:cs typeface="+mn-cs"/>
        </a:defRPr>
      </a:lvl2pPr>
      <a:lvl3pPr algn="l" defTabSz="457200" rtl="0" eaLnBrk="0" fontAlgn="base" hangingPunct="0">
        <a:spcBef>
          <a:spcPts val="1200"/>
        </a:spcBef>
        <a:spcAft>
          <a:spcPct val="0"/>
        </a:spcAft>
        <a:defRPr sz="2800" kern="1200">
          <a:solidFill>
            <a:schemeClr val="tx1"/>
          </a:solidFill>
          <a:latin typeface="+mn-lt"/>
          <a:ea typeface="+mn-ea"/>
          <a:cs typeface="+mn-cs"/>
        </a:defRPr>
      </a:lvl3pPr>
      <a:lvl4pPr marL="466725" indent="-215900" algn="l" defTabSz="457200" rtl="0" eaLnBrk="0" fontAlgn="base" hangingPunct="0">
        <a:spcBef>
          <a:spcPts val="600"/>
        </a:spcBef>
        <a:spcAft>
          <a:spcPct val="0"/>
        </a:spcAft>
        <a:buClr>
          <a:schemeClr val="accent1"/>
        </a:buClr>
        <a:buFont typeface="Arial" pitchFamily="34" charset="0"/>
        <a:buChar char="•"/>
        <a:defRPr sz="2400" kern="1200">
          <a:solidFill>
            <a:schemeClr val="tx1"/>
          </a:solidFill>
          <a:latin typeface="+mn-lt"/>
          <a:ea typeface="+mn-ea"/>
          <a:cs typeface="+mn-cs"/>
        </a:defRPr>
      </a:lvl4pPr>
      <a:lvl5pPr marL="466725" algn="l" defTabSz="457200" rtl="0" eaLnBrk="0" fontAlgn="base" hangingPunct="0">
        <a:spcBef>
          <a:spcPts val="600"/>
        </a:spcBef>
        <a:spcAft>
          <a:spcPct val="0"/>
        </a:spcAft>
        <a:defRPr sz="2000" kern="1200">
          <a:solidFill>
            <a:srgbClr val="07DE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oiiho.co.n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5"/>
          <p:cNvSpPr>
            <a:spLocks noGrp="1"/>
          </p:cNvSpPr>
          <p:nvPr>
            <p:ph type="ctrTitle"/>
          </p:nvPr>
        </p:nvSpPr>
        <p:spPr>
          <a:xfrm>
            <a:off x="381000" y="1692275"/>
            <a:ext cx="5715000" cy="1908215"/>
          </a:xfrm>
        </p:spPr>
        <p:txBody>
          <a:bodyPr/>
          <a:lstStyle/>
          <a:p>
            <a:pPr eaLnBrk="1" hangingPunct="1"/>
            <a:r>
              <a:rPr lang="es-ES" altLang="en-US" sz="4400" dirty="0" smtClean="0"/>
              <a:t>Propiedad intelectual y </a:t>
            </a:r>
            <a:r>
              <a:rPr lang="es-ES" altLang="en-US" sz="4400" dirty="0" err="1" smtClean="0"/>
              <a:t>PCI</a:t>
            </a:r>
            <a:r>
              <a:rPr dirty="0"/>
              <a:t/>
            </a:r>
            <a:br>
              <a:rPr dirty="0"/>
            </a:br>
            <a:r>
              <a:rPr lang="es-ES" altLang="fr-FR" sz="1800" dirty="0" smtClean="0"/>
              <a:t>Presentación en PowerPoint 3 correspondiente a la Unidad 55</a:t>
            </a:r>
            <a:endParaRPr lang="es-ES" altLang="en-US" sz="1800" dirty="0" smtClean="0"/>
          </a:p>
        </p:txBody>
      </p:sp>
      <p:sp>
        <p:nvSpPr>
          <p:cNvPr id="6147" name="Sous-titre 6"/>
          <p:cNvSpPr>
            <a:spLocks noGrp="1"/>
          </p:cNvSpPr>
          <p:nvPr>
            <p:ph type="subTitle" idx="1"/>
          </p:nvPr>
        </p:nvSpPr>
        <p:spPr>
          <a:xfrm>
            <a:off x="381000" y="4991100"/>
            <a:ext cx="5715000" cy="747713"/>
          </a:xfrm>
        </p:spPr>
        <p:txBody>
          <a:bodyPr>
            <a:spAutoFit/>
          </a:bodyPr>
          <a:lstStyle/>
          <a:p>
            <a:pPr marL="342900" indent="-342900" algn="ctr" eaLnBrk="1" hangingPunct="1">
              <a:lnSpc>
                <a:spcPct val="80000"/>
              </a:lnSpc>
              <a:spcBef>
                <a:spcPct val="20000"/>
              </a:spcBef>
              <a:defRPr/>
            </a:pPr>
            <a:r>
              <a:rPr lang="es-ES" altLang="fr-FR" dirty="0"/>
              <a:t>Sección de Patrimonio Cultural Inmaterial </a:t>
            </a:r>
          </a:p>
          <a:p>
            <a:pPr marL="342900" indent="-342900" algn="ctr" eaLnBrk="1" hangingPunct="1">
              <a:lnSpc>
                <a:spcPct val="80000"/>
              </a:lnSpc>
              <a:spcBef>
                <a:spcPct val="20000"/>
              </a:spcBef>
              <a:defRPr/>
            </a:pPr>
            <a:r>
              <a:rPr lang="es-ES" altLang="fr-FR" dirty="0"/>
              <a:t>de la UNESCO</a:t>
            </a:r>
          </a:p>
          <a:p>
            <a:pPr eaLnBrk="1" hangingPunct="1">
              <a:spcBef>
                <a:spcPct val="0"/>
              </a:spcBef>
              <a:defRPr/>
            </a:pPr>
            <a:endParaRPr lang="es-ES" altLang="en-US" dirty="0" smtClean="0"/>
          </a:p>
        </p:txBody>
      </p:sp>
      <p:sp>
        <p:nvSpPr>
          <p:cNvPr id="5124" name="Rectangle 3"/>
          <p:cNvSpPr>
            <a:spLocks noChangeArrowheads="1"/>
          </p:cNvSpPr>
          <p:nvPr/>
        </p:nvSpPr>
        <p:spPr bwMode="auto">
          <a:xfrm>
            <a:off x="381000" y="5967413"/>
            <a:ext cx="1598613" cy="2762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200" b="1">
              <a:latin typeface="Arial Bold"/>
              <a:ea typeface="Arial Bold"/>
              <a:cs typeface="Arial Bold"/>
            </a:endParaRPr>
          </a:p>
        </p:txBody>
      </p:sp>
      <p:sp>
        <p:nvSpPr>
          <p:cNvPr id="5125" name="Rectangle 4"/>
          <p:cNvSpPr>
            <a:spLocks noChangeArrowheads="1"/>
          </p:cNvSpPr>
          <p:nvPr/>
        </p:nvSpPr>
        <p:spPr bwMode="auto">
          <a:xfrm>
            <a:off x="381000" y="6243638"/>
            <a:ext cx="1598613" cy="277812"/>
          </a:xfrm>
          <a:prstGeom prst="rect">
            <a:avLst/>
          </a:prstGeom>
          <a:solidFill>
            <a:schemeClr val="tx1"/>
          </a:solidFill>
          <a:ln w="25400" algn="ctr">
            <a:solidFill>
              <a:schemeClr val="tx1"/>
            </a:solidFill>
            <a:round/>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200" b="1">
              <a:solidFill>
                <a:schemeClr val="accent1"/>
              </a:solidFill>
              <a:latin typeface="Arial Bold"/>
              <a:ea typeface="Arial Bold"/>
              <a:cs typeface="Arial Bold"/>
            </a:endParaRPr>
          </a:p>
        </p:txBody>
      </p:sp>
      <p:pic>
        <p:nvPicPr>
          <p:cNvPr id="5126" name="Picture 8" descr="http://wa1.www.unesco.org/culture/ich/img/photo/thumb/05290-BIG.jpg"/>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478588" y="0"/>
            <a:ext cx="2667000" cy="6858000"/>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74888" y="642938"/>
            <a:ext cx="6480175" cy="523875"/>
          </a:xfrm>
        </p:spPr>
        <p:txBody>
          <a:bodyPr/>
          <a:lstStyle/>
          <a:p>
            <a:r>
              <a:rPr lang="es-ES" altLang="en-US" sz="3400" smtClean="0"/>
              <a:t>Marcas de certificación</a:t>
            </a:r>
          </a:p>
        </p:txBody>
      </p:sp>
      <p:sp>
        <p:nvSpPr>
          <p:cNvPr id="14339" name="Content Placeholder 2"/>
          <p:cNvSpPr>
            <a:spLocks noGrp="1"/>
          </p:cNvSpPr>
          <p:nvPr>
            <p:ph idx="1"/>
          </p:nvPr>
        </p:nvSpPr>
        <p:spPr>
          <a:xfrm>
            <a:off x="2281238" y="1895475"/>
            <a:ext cx="6480175" cy="4684359"/>
          </a:xfrm>
        </p:spPr>
        <p:txBody>
          <a:bodyPr/>
          <a:lstStyle/>
          <a:p>
            <a:pPr marL="0" indent="0">
              <a:buFont typeface="Arial" pitchFamily="34" charset="0"/>
              <a:buNone/>
            </a:pPr>
            <a:r>
              <a:rPr lang="es-ES" altLang="es-ES_tradnl" b="0" dirty="0" smtClean="0">
                <a:solidFill>
                  <a:schemeClr val="tx1"/>
                </a:solidFill>
              </a:rPr>
              <a:t>Las marcas de certificación se utilizan para indicar aquellos bienes y servicios que reúnen determinados criterios, como estar fabricados en un área determinada mediante un método específico. Todo grupo cuyos bienes o servicios reúnan esos criterios pueden hacer uso de la marca luego de un proceso de examen.</a:t>
            </a:r>
          </a:p>
          <a:p>
            <a:pPr marL="0" indent="0">
              <a:buFont typeface="Arial" pitchFamily="34" charset="0"/>
              <a:buNone/>
            </a:pPr>
            <a:endParaRPr lang="es-ES" altLang="en-US" b="0" dirty="0" smtClean="0">
              <a:solidFill>
                <a:schemeClr val="tx1"/>
              </a:solidFill>
            </a:endParaRPr>
          </a:p>
          <a:p>
            <a:pPr marL="0" indent="0">
              <a:buFont typeface="Arial" pitchFamily="34" charset="0"/>
              <a:buNone/>
            </a:pPr>
            <a:r>
              <a:rPr lang="es-ES" altLang="es-ES_tradnl" sz="1600" b="0" dirty="0" smtClean="0">
                <a:solidFill>
                  <a:schemeClr val="tx1"/>
                </a:solidFill>
              </a:rPr>
              <a:t>Cuando las marcas de certificación utilizan una designación geográfica de origen como uno de los criterios, éstas son en efecto muy similares a la indicación geográfica, aunque pueden ser administradas por distintos organismos.</a:t>
            </a:r>
            <a:endParaRPr lang="es-ES" altLang="en-US" sz="1600" b="0"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2825" y="642938"/>
            <a:ext cx="6480175" cy="523875"/>
          </a:xfrm>
        </p:spPr>
        <p:txBody>
          <a:bodyPr/>
          <a:lstStyle/>
          <a:p>
            <a:r>
              <a:rPr lang="es-ES" altLang="en-US" sz="3400" smtClean="0"/>
              <a:t>Indicaciones geográficas</a:t>
            </a:r>
          </a:p>
        </p:txBody>
      </p:sp>
      <p:sp>
        <p:nvSpPr>
          <p:cNvPr id="15363" name="Content Placeholder 2"/>
          <p:cNvSpPr>
            <a:spLocks noGrp="1"/>
          </p:cNvSpPr>
          <p:nvPr>
            <p:ph idx="1"/>
          </p:nvPr>
        </p:nvSpPr>
        <p:spPr>
          <a:xfrm>
            <a:off x="3840163" y="1455738"/>
            <a:ext cx="4872037" cy="3385542"/>
          </a:xfrm>
        </p:spPr>
        <p:txBody>
          <a:bodyPr/>
          <a:lstStyle/>
          <a:p>
            <a:r>
              <a:rPr lang="es-ES" altLang="en-US" sz="2000" b="0" dirty="0" smtClean="0">
                <a:solidFill>
                  <a:schemeClr val="tx1"/>
                </a:solidFill>
              </a:rPr>
              <a:t>Nombres o símbolos que señalan, de forma directa o indirecta, el origen geográfico de un producto determinado;</a:t>
            </a:r>
          </a:p>
          <a:p>
            <a:r>
              <a:rPr lang="es-ES" altLang="en-US" sz="2000" b="0" dirty="0" smtClean="0">
                <a:solidFill>
                  <a:schemeClr val="tx1"/>
                </a:solidFill>
              </a:rPr>
              <a:t>No se otorgan a un grupo ni individuo, sino a todo productor que reúne los criterios de producción;</a:t>
            </a:r>
          </a:p>
          <a:p>
            <a:r>
              <a:rPr lang="es-ES" altLang="en-US" sz="2000" b="0" dirty="0" smtClean="0">
                <a:solidFill>
                  <a:schemeClr val="tx1"/>
                </a:solidFill>
              </a:rPr>
              <a:t>Proceso de solicitud y registro;</a:t>
            </a:r>
          </a:p>
          <a:p>
            <a:r>
              <a:rPr lang="es-ES" altLang="en-US" sz="2000" b="0" dirty="0" smtClean="0">
                <a:solidFill>
                  <a:schemeClr val="tx1"/>
                </a:solidFill>
              </a:rPr>
              <a:t>Son a perpetuidad hasta su cancelación;</a:t>
            </a:r>
          </a:p>
          <a:p>
            <a:r>
              <a:rPr lang="es-ES" altLang="en-US" sz="2000" b="0" dirty="0" smtClean="0">
                <a:solidFill>
                  <a:schemeClr val="tx1"/>
                </a:solidFill>
              </a:rPr>
              <a:t>En general son administradas por el Estado.</a:t>
            </a:r>
          </a:p>
        </p:txBody>
      </p:sp>
      <p:pic>
        <p:nvPicPr>
          <p:cNvPr id="153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455738"/>
            <a:ext cx="3124200"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2825" y="639763"/>
            <a:ext cx="6480175" cy="523875"/>
          </a:xfrm>
        </p:spPr>
        <p:txBody>
          <a:bodyPr/>
          <a:lstStyle/>
          <a:p>
            <a:r>
              <a:rPr lang="es-ES" altLang="en-US" sz="3400" smtClean="0"/>
              <a:t>Sistemas </a:t>
            </a:r>
            <a:r>
              <a:rPr lang="es-ES" altLang="en-US" sz="3400" i="1" smtClean="0"/>
              <a:t>sui generis</a:t>
            </a:r>
          </a:p>
        </p:txBody>
      </p:sp>
      <p:sp>
        <p:nvSpPr>
          <p:cNvPr id="16387" name="Content Placeholder 2"/>
          <p:cNvSpPr>
            <a:spLocks noGrp="1"/>
          </p:cNvSpPr>
          <p:nvPr>
            <p:ph idx="1"/>
          </p:nvPr>
        </p:nvSpPr>
        <p:spPr>
          <a:xfrm>
            <a:off x="2274888" y="1917700"/>
            <a:ext cx="6480175" cy="3410164"/>
          </a:xfrm>
        </p:spPr>
        <p:txBody>
          <a:bodyPr/>
          <a:lstStyle/>
          <a:p>
            <a:r>
              <a:rPr lang="es-ES" altLang="en-US" b="0" dirty="0" smtClean="0">
                <a:solidFill>
                  <a:schemeClr val="tx1"/>
                </a:solidFill>
              </a:rPr>
              <a:t>Reconocen la titularidad colectiva y la autoría colectiva del </a:t>
            </a:r>
            <a:r>
              <a:rPr lang="es-ES" altLang="en-US" b="0" dirty="0" err="1" smtClean="0">
                <a:solidFill>
                  <a:schemeClr val="tx1"/>
                </a:solidFill>
              </a:rPr>
              <a:t>PCI</a:t>
            </a:r>
            <a:r>
              <a:rPr lang="es-ES" altLang="en-US" b="0" dirty="0" smtClean="0">
                <a:solidFill>
                  <a:schemeClr val="tx1"/>
                </a:solidFill>
              </a:rPr>
              <a:t>;</a:t>
            </a:r>
          </a:p>
          <a:p>
            <a:r>
              <a:rPr lang="es-ES" altLang="en-US" b="0" dirty="0" smtClean="0">
                <a:solidFill>
                  <a:schemeClr val="tx1"/>
                </a:solidFill>
              </a:rPr>
              <a:t>Diversos: protegen distintos tipos de derechos de diferentes maneras;</a:t>
            </a:r>
          </a:p>
          <a:p>
            <a:r>
              <a:rPr lang="es-ES" altLang="en-US" b="0" dirty="0" smtClean="0">
                <a:solidFill>
                  <a:schemeClr val="tx1"/>
                </a:solidFill>
              </a:rPr>
              <a:t>No hay acuerdos internacionales en la materia todavía, pero sí numerosos instrumentos nacionales y regionales al respecto.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2286000" y="1135063"/>
            <a:ext cx="6477000" cy="5170646"/>
          </a:xfrm>
        </p:spPr>
        <p:txBody>
          <a:bodyPr/>
          <a:lstStyle/>
          <a:p>
            <a:r>
              <a:rPr lang="es-ES" altLang="fr-FR" sz="4800" dirty="0" smtClean="0"/>
              <a:t>Desarrollo sostenible, salvaguardia del patrimonio cultural inmaterial y derechos de propiedad intelectual</a:t>
            </a:r>
            <a:r>
              <a:rPr sz="4800" dirty="0"/>
              <a:t/>
            </a:r>
            <a:br>
              <a:rPr sz="4800" dirty="0"/>
            </a:br>
            <a:endParaRPr lang="es-ES" altLang="en-US" sz="4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1238" y="379413"/>
            <a:ext cx="6480175" cy="985837"/>
          </a:xfrm>
        </p:spPr>
        <p:txBody>
          <a:bodyPr/>
          <a:lstStyle/>
          <a:p>
            <a:r>
              <a:rPr lang="es-ES" altLang="en-US" smtClean="0"/>
              <a:t>Nociones básicas sobre el desarrollo sostenible</a:t>
            </a:r>
          </a:p>
        </p:txBody>
      </p:sp>
      <p:sp>
        <p:nvSpPr>
          <p:cNvPr id="3" name="Content Placeholder 2"/>
          <p:cNvSpPr>
            <a:spLocks noGrp="1"/>
          </p:cNvSpPr>
          <p:nvPr>
            <p:ph idx="1"/>
          </p:nvPr>
        </p:nvSpPr>
        <p:spPr>
          <a:xfrm>
            <a:off x="2281238" y="1892300"/>
            <a:ext cx="6473825" cy="3171825"/>
          </a:xfrm>
        </p:spPr>
        <p:txBody>
          <a:bodyPr>
            <a:normAutofit fontScale="77500" lnSpcReduction="20000"/>
          </a:bodyPr>
          <a:lstStyle/>
          <a:p>
            <a:pPr>
              <a:lnSpc>
                <a:spcPct val="120000"/>
              </a:lnSpc>
              <a:defRPr/>
            </a:pPr>
            <a:r>
              <a:rPr lang="es-ES" b="0" dirty="0" smtClean="0">
                <a:solidFill>
                  <a:schemeClr val="tx1"/>
                </a:solidFill>
              </a:rPr>
              <a:t>Desarrollo social con inclusión: seguridad alimentaria, asistencia médica, agua, educación, igualdad de género, cohesión social;</a:t>
            </a:r>
          </a:p>
          <a:p>
            <a:pPr>
              <a:lnSpc>
                <a:spcPct val="120000"/>
              </a:lnSpc>
              <a:defRPr/>
            </a:pPr>
            <a:r>
              <a:rPr lang="es-ES" b="0" dirty="0" smtClean="0">
                <a:solidFill>
                  <a:schemeClr val="tx1"/>
                </a:solidFill>
              </a:rPr>
              <a:t>Sostenibilidad ambiental;</a:t>
            </a:r>
          </a:p>
          <a:p>
            <a:pPr>
              <a:lnSpc>
                <a:spcPct val="120000"/>
              </a:lnSpc>
              <a:defRPr/>
            </a:pPr>
            <a:r>
              <a:rPr lang="es-ES" b="0" dirty="0" smtClean="0">
                <a:solidFill>
                  <a:schemeClr val="tx1"/>
                </a:solidFill>
              </a:rPr>
              <a:t>Desarrollo económico con inclusión: ingresos, empleo, turismo;</a:t>
            </a:r>
          </a:p>
          <a:p>
            <a:pPr>
              <a:lnSpc>
                <a:spcPct val="120000"/>
              </a:lnSpc>
              <a:defRPr/>
            </a:pPr>
            <a:r>
              <a:rPr lang="es-ES" b="0" dirty="0" smtClean="0">
                <a:solidFill>
                  <a:schemeClr val="tx1"/>
                </a:solidFill>
              </a:rPr>
              <a:t>Paz y seguridad: resolución de litigios y conflictos, reconciliación;</a:t>
            </a:r>
            <a:endParaRPr lang="es-ES" b="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2825" y="417513"/>
            <a:ext cx="6480175" cy="984250"/>
          </a:xfrm>
        </p:spPr>
        <p:txBody>
          <a:bodyPr/>
          <a:lstStyle/>
          <a:p>
            <a:r>
              <a:rPr lang="es-ES" altLang="en-US" smtClean="0"/>
              <a:t>Los derechos de propiedad intelectual pueden contribuir a la salvaguardia del PCI</a:t>
            </a:r>
          </a:p>
        </p:txBody>
      </p:sp>
      <p:sp>
        <p:nvSpPr>
          <p:cNvPr id="19459" name="Content Placeholder 2"/>
          <p:cNvSpPr>
            <a:spLocks noGrp="1"/>
          </p:cNvSpPr>
          <p:nvPr>
            <p:ph idx="1"/>
          </p:nvPr>
        </p:nvSpPr>
        <p:spPr>
          <a:xfrm>
            <a:off x="2282825" y="1992088"/>
            <a:ext cx="5924550" cy="3354765"/>
          </a:xfrm>
        </p:spPr>
        <p:txBody>
          <a:bodyPr/>
          <a:lstStyle/>
          <a:p>
            <a:pPr marL="0" indent="0">
              <a:buFont typeface="Arial" pitchFamily="34" charset="0"/>
              <a:buNone/>
            </a:pPr>
            <a:r>
              <a:rPr lang="es-ES" altLang="en-US" sz="2000" dirty="0" smtClean="0">
                <a:solidFill>
                  <a:srgbClr val="C00000"/>
                </a:solidFill>
              </a:rPr>
              <a:t>“Mediante la aplicación, en particular, de los derechos de propiedad intelectual </a:t>
            </a:r>
            <a:r>
              <a:rPr lang="es-ES" altLang="en-US" sz="2000" b="0" dirty="0" smtClean="0">
                <a:solidFill>
                  <a:schemeClr val="tx1"/>
                </a:solidFill>
              </a:rPr>
              <a:t>[…] los Estados Partes se esforzarán por amparar debidamente los derechos de las comunidades, los grupos y los individuos que crean, detentan y transmiten su patrimonio cultural inmaterial están debidamente protegidos cuando se realicen actividades de sensibilización a ese patrimonio o se emprendan actividades comerciales”.</a:t>
            </a:r>
          </a:p>
          <a:p>
            <a:pPr marL="0" indent="0">
              <a:buFont typeface="Arial" pitchFamily="34" charset="0"/>
              <a:buNone/>
            </a:pPr>
            <a:endParaRPr lang="es-ES" altLang="en-US" sz="2000" b="0" dirty="0" smtClean="0">
              <a:solidFill>
                <a:schemeClr val="tx1"/>
              </a:solidFill>
            </a:endParaRPr>
          </a:p>
          <a:p>
            <a:pPr marL="0" indent="0">
              <a:buFont typeface="Arial" pitchFamily="34" charset="0"/>
              <a:buNone/>
            </a:pPr>
            <a:r>
              <a:rPr lang="es-ES" altLang="en-US" sz="2000" dirty="0" smtClean="0">
                <a:solidFill>
                  <a:schemeClr val="tx1"/>
                </a:solidFill>
              </a:rPr>
              <a:t>Párrafo 104 de las Directrices Operativas</a:t>
            </a:r>
            <a:endParaRPr lang="es-ES" altLang="en-US" sz="2000" b="0" dirty="0" smtClean="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53" y="2488413"/>
            <a:ext cx="1431231" cy="118105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2825" y="2471293"/>
            <a:ext cx="6384925" cy="3077766"/>
          </a:xfrm>
        </p:spPr>
        <p:txBody>
          <a:bodyPr/>
          <a:lstStyle/>
          <a:p>
            <a:pPr marL="45720" indent="0">
              <a:buFont typeface="Arial" pitchFamily="34" charset="0"/>
              <a:buNone/>
              <a:defRPr/>
            </a:pPr>
            <a:r>
              <a:rPr lang="es-ES" sz="2000" b="0" dirty="0" smtClean="0">
                <a:solidFill>
                  <a:schemeClr val="tx1"/>
                </a:solidFill>
              </a:rPr>
              <a:t>Artículo 3: Relación con otros instrumentos internacionales</a:t>
            </a:r>
          </a:p>
          <a:p>
            <a:pPr marL="45720" indent="0">
              <a:buFont typeface="Arial" pitchFamily="34" charset="0"/>
              <a:buNone/>
              <a:defRPr/>
            </a:pPr>
            <a:r>
              <a:rPr lang="es-ES" sz="2000" b="0" smtClean="0">
                <a:solidFill>
                  <a:schemeClr val="tx1"/>
                </a:solidFill>
              </a:rPr>
              <a:t>“Ninguna </a:t>
            </a:r>
            <a:r>
              <a:rPr lang="es-ES" sz="2000" b="0" dirty="0" smtClean="0">
                <a:solidFill>
                  <a:schemeClr val="tx1"/>
                </a:solidFill>
              </a:rPr>
              <a:t>disposición de la presente Convención podrá ser interpretada de tal manera que [...] afecte los derechos y obligaciones que tengan los Estados Partes en virtud de otros instrumentos internacionales relativos a los derechos de propiedad intelectual o a la utilización de los recursos biológicos y ecológicos de los que </a:t>
            </a:r>
            <a:r>
              <a:rPr lang="es-ES" sz="2000" b="0" smtClean="0">
                <a:solidFill>
                  <a:schemeClr val="tx1"/>
                </a:solidFill>
              </a:rPr>
              <a:t>sean partes”.</a:t>
            </a:r>
            <a:endParaRPr lang="es-ES" sz="2000" b="0" dirty="0" smtClean="0">
              <a:solidFill>
                <a:schemeClr val="tx1"/>
              </a:solidFill>
            </a:endParaRPr>
          </a:p>
          <a:p>
            <a:pPr>
              <a:defRPr/>
            </a:pPr>
            <a:endParaRPr lang="es-ES" sz="2000" b="0" dirty="0">
              <a:solidFill>
                <a:schemeClr val="tx1"/>
              </a:solidFill>
            </a:endParaRPr>
          </a:p>
        </p:txBody>
      </p:sp>
      <p:sp>
        <p:nvSpPr>
          <p:cNvPr id="20483" name="Title 3"/>
          <p:cNvSpPr>
            <a:spLocks noGrp="1"/>
          </p:cNvSpPr>
          <p:nvPr>
            <p:ph type="title"/>
          </p:nvPr>
        </p:nvSpPr>
        <p:spPr>
          <a:xfrm>
            <a:off x="2282825" y="417513"/>
            <a:ext cx="6480175" cy="1477962"/>
          </a:xfrm>
        </p:spPr>
        <p:txBody>
          <a:bodyPr/>
          <a:lstStyle/>
          <a:p>
            <a:r>
              <a:rPr lang="es-ES" altLang="en-US" smtClean="0"/>
              <a:t>La Convención no establece ningún nuevo derecho de propiedad intelectual asociado al PCI</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53" y="2829119"/>
            <a:ext cx="1431231" cy="118105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s-ES" dirty="0" smtClean="0"/>
              <a:t>La inscripción en las Listas no confiere ningún tipo de propiedad intelectual</a:t>
            </a:r>
            <a:endParaRPr lang="es-ES" dirty="0"/>
          </a:p>
        </p:txBody>
      </p:sp>
      <p:sp>
        <p:nvSpPr>
          <p:cNvPr id="21507" name="Content Placeholder 2"/>
          <p:cNvSpPr>
            <a:spLocks noGrp="1"/>
          </p:cNvSpPr>
          <p:nvPr>
            <p:ph idx="1"/>
          </p:nvPr>
        </p:nvSpPr>
        <p:spPr>
          <a:xfrm>
            <a:off x="2282825" y="1905000"/>
            <a:ext cx="6423025" cy="4585871"/>
          </a:xfrm>
        </p:spPr>
        <p:txBody>
          <a:bodyPr/>
          <a:lstStyle/>
          <a:p>
            <a:pPr>
              <a:lnSpc>
                <a:spcPct val="100000"/>
              </a:lnSpc>
              <a:defRPr/>
            </a:pPr>
            <a:r>
              <a:rPr lang="es-ES" altLang="en-US" sz="1600" b="0" dirty="0" smtClean="0">
                <a:solidFill>
                  <a:schemeClr val="tx1"/>
                </a:solidFill>
              </a:rPr>
              <a:t>“Patente” sobre un elemento específico del </a:t>
            </a:r>
            <a:r>
              <a:rPr lang="es-ES" altLang="en-US" sz="1600" b="0" dirty="0" err="1" smtClean="0">
                <a:solidFill>
                  <a:schemeClr val="tx1"/>
                </a:solidFill>
              </a:rPr>
              <a:t>PCI</a:t>
            </a:r>
            <a:r>
              <a:rPr lang="es-ES" altLang="en-US" sz="1600" b="0" dirty="0" smtClean="0">
                <a:solidFill>
                  <a:schemeClr val="tx1"/>
                </a:solidFill>
              </a:rPr>
              <a:t>;</a:t>
            </a:r>
          </a:p>
          <a:p>
            <a:pPr>
              <a:lnSpc>
                <a:spcPct val="100000"/>
              </a:lnSpc>
              <a:defRPr/>
            </a:pPr>
            <a:r>
              <a:rPr lang="es-ES" altLang="en-US" sz="1600" b="0" dirty="0" smtClean="0">
                <a:solidFill>
                  <a:schemeClr val="tx1"/>
                </a:solidFill>
              </a:rPr>
              <a:t>“Titularidad” del PCI por el Estado o la(s) nación(es) que corresponda(n);</a:t>
            </a:r>
          </a:p>
          <a:p>
            <a:pPr>
              <a:lnSpc>
                <a:spcPct val="100000"/>
              </a:lnSpc>
              <a:defRPr/>
            </a:pPr>
            <a:r>
              <a:rPr lang="es-ES" altLang="en-US" sz="1600" b="0" dirty="0" smtClean="0">
                <a:solidFill>
                  <a:schemeClr val="tx1"/>
                </a:solidFill>
              </a:rPr>
              <a:t>“Reconocimiento de la UNESCO” o “Certificado de Validación”;</a:t>
            </a:r>
          </a:p>
          <a:p>
            <a:pPr>
              <a:lnSpc>
                <a:spcPct val="100000"/>
              </a:lnSpc>
              <a:defRPr/>
            </a:pPr>
            <a:r>
              <a:rPr lang="es-ES" altLang="en-US" sz="1600" b="0" dirty="0" smtClean="0">
                <a:solidFill>
                  <a:schemeClr val="tx1"/>
                </a:solidFill>
              </a:rPr>
              <a:t>“Sello internacional de autenticidad” o “excelencia” (obras maestras);</a:t>
            </a:r>
          </a:p>
          <a:p>
            <a:pPr>
              <a:lnSpc>
                <a:spcPct val="100000"/>
              </a:lnSpc>
              <a:defRPr/>
            </a:pPr>
            <a:r>
              <a:rPr lang="es-ES" altLang="en-US" sz="1600" b="0" dirty="0" smtClean="0">
                <a:solidFill>
                  <a:schemeClr val="tx1"/>
                </a:solidFill>
              </a:rPr>
              <a:t>“Lista mundial del patrimonio cultural inmaterial”.</a:t>
            </a:r>
          </a:p>
          <a:p>
            <a:pPr marL="0" indent="0">
              <a:lnSpc>
                <a:spcPct val="100000"/>
              </a:lnSpc>
              <a:buFont typeface="Arial" pitchFamily="34" charset="0"/>
              <a:buNone/>
              <a:defRPr/>
            </a:pPr>
            <a:endParaRPr lang="es-ES" altLang="en-US" sz="1600" b="0" dirty="0" smtClean="0">
              <a:solidFill>
                <a:schemeClr val="tx1"/>
              </a:solidFill>
            </a:endParaRPr>
          </a:p>
          <a:p>
            <a:pPr>
              <a:lnSpc>
                <a:spcPct val="100000"/>
              </a:lnSpc>
              <a:defRPr/>
            </a:pPr>
            <a:r>
              <a:rPr lang="es-ES" altLang="en-US" sz="1600" b="0" dirty="0" smtClean="0">
                <a:solidFill>
                  <a:schemeClr val="tx1"/>
                </a:solidFill>
              </a:rPr>
              <a:t>Sensibiliza acerca de la diversidad del patrimonio cultural en todo el mundo;</a:t>
            </a:r>
          </a:p>
          <a:p>
            <a:pPr>
              <a:lnSpc>
                <a:spcPct val="100000"/>
              </a:lnSpc>
              <a:defRPr/>
            </a:pPr>
            <a:r>
              <a:rPr lang="es-ES" altLang="en-US" sz="1600" b="0" dirty="0" smtClean="0">
                <a:solidFill>
                  <a:schemeClr val="tx1"/>
                </a:solidFill>
              </a:rPr>
              <a:t>Sensibiliza acerca de su importancia para las comunidades interesadas;</a:t>
            </a:r>
          </a:p>
          <a:p>
            <a:pPr>
              <a:lnSpc>
                <a:spcPct val="100000"/>
              </a:lnSpc>
              <a:defRPr/>
            </a:pPr>
            <a:r>
              <a:rPr lang="es-ES" altLang="en-US" sz="1600" b="0" dirty="0" smtClean="0">
                <a:solidFill>
                  <a:schemeClr val="tx1"/>
                </a:solidFill>
              </a:rPr>
              <a:t>Sensibiliza acerca de los elementos del PCI en peligro;</a:t>
            </a:r>
          </a:p>
          <a:p>
            <a:pPr>
              <a:lnSpc>
                <a:spcPct val="100000"/>
              </a:lnSpc>
              <a:defRPr/>
            </a:pPr>
            <a:r>
              <a:rPr lang="es-ES" altLang="en-US" sz="1600" b="0" dirty="0" smtClean="0">
                <a:solidFill>
                  <a:schemeClr val="tx1"/>
                </a:solidFill>
              </a:rPr>
              <a:t>Moviliza la cooperación y la asistencia internacionales;</a:t>
            </a:r>
          </a:p>
        </p:txBody>
      </p:sp>
      <p:sp>
        <p:nvSpPr>
          <p:cNvPr id="4" name="Rectangle 3"/>
          <p:cNvSpPr/>
          <p:nvPr/>
        </p:nvSpPr>
        <p:spPr>
          <a:xfrm>
            <a:off x="428625" y="4805363"/>
            <a:ext cx="1216025" cy="922337"/>
          </a:xfrm>
          <a:prstGeom prst="rect">
            <a:avLst/>
          </a:prstGeom>
          <a:noFill/>
        </p:spPr>
        <p:txBody>
          <a:bodyPr wrap="none">
            <a:spAutoFit/>
          </a:bodyPr>
          <a:lstStyle/>
          <a:p>
            <a:pPr algn="ctr">
              <a:defRPr/>
            </a:pPr>
            <a:r>
              <a:rPr lang="es-ES" sz="5400" dirty="0">
                <a:ln w="0"/>
                <a:solidFill>
                  <a:srgbClr val="92D050"/>
                </a:solidFill>
                <a:effectLst>
                  <a:outerShdw blurRad="38100" dist="25400" dir="5400000" algn="ctr" rotWithShape="0">
                    <a:srgbClr val="6E747A">
                      <a:alpha val="43000"/>
                    </a:srgbClr>
                  </a:outerShdw>
                </a:effectLst>
              </a:rPr>
              <a:t>SÍ</a:t>
            </a:r>
          </a:p>
        </p:txBody>
      </p:sp>
      <p:sp>
        <p:nvSpPr>
          <p:cNvPr id="5" name="Rectangle 4"/>
          <p:cNvSpPr/>
          <p:nvPr/>
        </p:nvSpPr>
        <p:spPr>
          <a:xfrm>
            <a:off x="403225" y="2260600"/>
            <a:ext cx="1223963" cy="923925"/>
          </a:xfrm>
          <a:prstGeom prst="rect">
            <a:avLst/>
          </a:prstGeom>
          <a:noFill/>
        </p:spPr>
        <p:txBody>
          <a:bodyPr wrap="none">
            <a:spAutoFit/>
          </a:bodyPr>
          <a:lstStyle/>
          <a:p>
            <a:pPr algn="ctr">
              <a:defRPr/>
            </a:pPr>
            <a:r>
              <a:rPr lang="es-ES" sz="5400" dirty="0">
                <a:ln w="0"/>
                <a:solidFill>
                  <a:srgbClr val="FF0000"/>
                </a:solidFill>
                <a:effectLst>
                  <a:outerShdw blurRad="38100" dist="25400" dir="5400000" algn="ctr" rotWithShape="0">
                    <a:srgbClr val="6E747A">
                      <a:alpha val="43000"/>
                    </a:srgbClr>
                  </a:outerShdw>
                </a:effectLst>
              </a:rPr>
              <a:t>NO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2825" y="417513"/>
            <a:ext cx="6480175" cy="1970087"/>
          </a:xfrm>
        </p:spPr>
        <p:txBody>
          <a:bodyPr/>
          <a:lstStyle/>
          <a:p>
            <a:r>
              <a:rPr lang="es-ES" altLang="en-US" smtClean="0"/>
              <a:t>La protección de la propiedad intelectual puede, sin embargo, contribuir a la salvaguardia del PCI y el desarrollo sostenible</a:t>
            </a:r>
          </a:p>
        </p:txBody>
      </p:sp>
      <p:sp>
        <p:nvSpPr>
          <p:cNvPr id="22531" name="Content Placeholder 2"/>
          <p:cNvSpPr>
            <a:spLocks noGrp="1"/>
          </p:cNvSpPr>
          <p:nvPr>
            <p:ph idx="1"/>
          </p:nvPr>
        </p:nvSpPr>
        <p:spPr>
          <a:xfrm>
            <a:off x="2282825" y="2736850"/>
            <a:ext cx="6189663" cy="3031599"/>
          </a:xfrm>
        </p:spPr>
        <p:txBody>
          <a:bodyPr/>
          <a:lstStyle/>
          <a:p>
            <a:pPr eaLnBrk="1" hangingPunct="1"/>
            <a:r>
              <a:rPr lang="es-ES" altLang="en-US" sz="2000" b="0" dirty="0" smtClean="0">
                <a:solidFill>
                  <a:schemeClr val="tx1"/>
                </a:solidFill>
              </a:rPr>
              <a:t>Protege los derechos de las comunidades sobre su </a:t>
            </a:r>
            <a:r>
              <a:rPr lang="es-ES" altLang="en-US" sz="2000" b="0" dirty="0" err="1" smtClean="0">
                <a:solidFill>
                  <a:schemeClr val="tx1"/>
                </a:solidFill>
              </a:rPr>
              <a:t>PCI</a:t>
            </a:r>
            <a:r>
              <a:rPr lang="es-ES" altLang="en-US" sz="2000" b="0" dirty="0" smtClean="0">
                <a:solidFill>
                  <a:schemeClr val="tx1"/>
                </a:solidFill>
              </a:rPr>
              <a:t> (DO 104);</a:t>
            </a:r>
          </a:p>
          <a:p>
            <a:pPr eaLnBrk="1" hangingPunct="1"/>
            <a:r>
              <a:rPr lang="es-ES" altLang="en-US" sz="2000" b="0" dirty="0" smtClean="0">
                <a:solidFill>
                  <a:schemeClr val="tx1"/>
                </a:solidFill>
              </a:rPr>
              <a:t>Ayuda a las comunidades a obtener los beneficios derivados de la salvaguardia de su </a:t>
            </a:r>
            <a:r>
              <a:rPr lang="es-ES" altLang="en-US" sz="2000" b="0" dirty="0" err="1" smtClean="0">
                <a:solidFill>
                  <a:schemeClr val="tx1"/>
                </a:solidFill>
              </a:rPr>
              <a:t>PCI</a:t>
            </a:r>
            <a:r>
              <a:rPr lang="es-ES" altLang="en-US" sz="2000" b="0" dirty="0" smtClean="0">
                <a:solidFill>
                  <a:schemeClr val="tx1"/>
                </a:solidFill>
              </a:rPr>
              <a:t>;</a:t>
            </a:r>
          </a:p>
          <a:p>
            <a:pPr eaLnBrk="1" hangingPunct="1"/>
            <a:r>
              <a:rPr lang="es-ES" altLang="en-US" sz="2000" b="0" dirty="0" smtClean="0">
                <a:solidFill>
                  <a:schemeClr val="tx1"/>
                </a:solidFill>
              </a:rPr>
              <a:t>Protege a las comunidades en algunos casos contra:</a:t>
            </a:r>
          </a:p>
          <a:p>
            <a:pPr lvl="3" eaLnBrk="1" hangingPunct="1">
              <a:buClr>
                <a:schemeClr val="tx1"/>
              </a:buClr>
            </a:pPr>
            <a:r>
              <a:rPr lang="es-ES" altLang="en-US" sz="1800" dirty="0" smtClean="0"/>
              <a:t>El menoscabo de la imagen (apartado (b) de la DO 102);</a:t>
            </a:r>
          </a:p>
          <a:p>
            <a:pPr lvl="3" eaLnBrk="1" hangingPunct="1">
              <a:buClr>
                <a:schemeClr val="tx1"/>
              </a:buClr>
            </a:pPr>
            <a:r>
              <a:rPr lang="es-ES" altLang="en-US" sz="1800" dirty="0" smtClean="0"/>
              <a:t>El uso comercial indebido de su </a:t>
            </a:r>
            <a:r>
              <a:rPr lang="es-ES" altLang="en-US" sz="1800" dirty="0" err="1" smtClean="0"/>
              <a:t>PCI</a:t>
            </a:r>
            <a:r>
              <a:rPr lang="es-ES" altLang="en-US" sz="1800" dirty="0" smtClean="0"/>
              <a:t> (DO 117);</a:t>
            </a:r>
          </a:p>
          <a:p>
            <a:pPr lvl="3" eaLnBrk="1" hangingPunct="1">
              <a:buClr>
                <a:schemeClr val="tx1"/>
              </a:buClr>
            </a:pPr>
            <a:r>
              <a:rPr lang="es-ES" altLang="en-US" sz="1800" dirty="0" smtClean="0"/>
              <a:t>La distribución desigual de los beneficios (DO 116).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2825" y="611188"/>
            <a:ext cx="6480175" cy="523875"/>
          </a:xfrm>
        </p:spPr>
        <p:txBody>
          <a:bodyPr/>
          <a:lstStyle/>
          <a:p>
            <a:r>
              <a:rPr lang="es-ES" altLang="en-US" sz="3400" smtClean="0"/>
              <a:t>Ejemplo: Arte indígena</a:t>
            </a:r>
          </a:p>
        </p:txBody>
      </p:sp>
      <p:sp>
        <p:nvSpPr>
          <p:cNvPr id="23555" name="Content Placeholder 2"/>
          <p:cNvSpPr>
            <a:spLocks noGrp="1"/>
          </p:cNvSpPr>
          <p:nvPr>
            <p:ph idx="1"/>
          </p:nvPr>
        </p:nvSpPr>
        <p:spPr>
          <a:xfrm>
            <a:off x="2274888" y="1905000"/>
            <a:ext cx="6480175" cy="3101975"/>
          </a:xfrm>
        </p:spPr>
        <p:txBody>
          <a:bodyPr/>
          <a:lstStyle/>
          <a:p>
            <a:pPr marL="0" indent="0">
              <a:buFont typeface="Arial" pitchFamily="34" charset="0"/>
              <a:buNone/>
            </a:pPr>
            <a:r>
              <a:rPr lang="es-ES" altLang="en-US" b="0" smtClean="0">
                <a:solidFill>
                  <a:schemeClr val="tx1"/>
                </a:solidFill>
              </a:rPr>
              <a:t>En Australia, los artistas indígenas han empleado con éxito la ley de derechos de autor para impedir la copia no autorizada de sus obras de arte originales en alfombras y camisetas. Esto es posible porque las obras de arte, aunque están basadas en motivos e historias tradicionales, son creaciones contemporáneas independientes.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2289175" y="581025"/>
            <a:ext cx="6477000" cy="554038"/>
          </a:xfrm>
        </p:spPr>
        <p:txBody>
          <a:bodyPr/>
          <a:lstStyle/>
          <a:p>
            <a:pPr eaLnBrk="1" hangingPunct="1"/>
            <a:r>
              <a:rPr lang="es-ES" altLang="fr-FR" sz="3600" smtClean="0"/>
              <a:t>Esta presentación analizará ...</a:t>
            </a:r>
          </a:p>
        </p:txBody>
      </p:sp>
      <p:sp>
        <p:nvSpPr>
          <p:cNvPr id="6147" name="Espace réservé du texte 2"/>
          <p:cNvSpPr>
            <a:spLocks noGrp="1"/>
          </p:cNvSpPr>
          <p:nvPr>
            <p:ph type="body" idx="1"/>
          </p:nvPr>
        </p:nvSpPr>
        <p:spPr>
          <a:xfrm>
            <a:off x="2286000" y="1889125"/>
            <a:ext cx="6480175" cy="2733675"/>
          </a:xfrm>
        </p:spPr>
        <p:txBody>
          <a:bodyPr/>
          <a:lstStyle/>
          <a:p>
            <a:pPr marL="342900" indent="-342900" defTabSz="914400" eaLnBrk="1" hangingPunct="1">
              <a:lnSpc>
                <a:spcPct val="100000"/>
              </a:lnSpc>
              <a:spcBef>
                <a:spcPct val="20000"/>
              </a:spcBef>
              <a:buClrTx/>
              <a:buFont typeface="Arial" pitchFamily="34" charset="0"/>
              <a:buChar char="•"/>
            </a:pPr>
            <a:r>
              <a:rPr lang="es-ES" altLang="fr-FR" sz="2400" smtClean="0">
                <a:solidFill>
                  <a:schemeClr val="tx1"/>
                </a:solidFill>
              </a:rPr>
              <a:t>¿Qué es la propiedad intelectual?</a:t>
            </a:r>
          </a:p>
          <a:p>
            <a:pPr marL="342900" indent="-342900" defTabSz="914400" eaLnBrk="1" hangingPunct="1">
              <a:lnSpc>
                <a:spcPct val="100000"/>
              </a:lnSpc>
              <a:spcBef>
                <a:spcPct val="20000"/>
              </a:spcBef>
              <a:buClrTx/>
              <a:buFont typeface="Arial" pitchFamily="34" charset="0"/>
              <a:buChar char="•"/>
            </a:pPr>
            <a:r>
              <a:rPr lang="es-ES" altLang="fr-FR" sz="2400" smtClean="0">
                <a:solidFill>
                  <a:schemeClr val="tx1"/>
                </a:solidFill>
              </a:rPr>
              <a:t>Desarrollo sostenible, salvaguardia del patrimonio cultural inmaterial y derechos de propiedad intelectual;</a:t>
            </a:r>
          </a:p>
          <a:p>
            <a:pPr marL="342900" indent="-342900" defTabSz="914400" eaLnBrk="1" hangingPunct="1">
              <a:lnSpc>
                <a:spcPct val="100000"/>
              </a:lnSpc>
              <a:spcBef>
                <a:spcPct val="20000"/>
              </a:spcBef>
              <a:buClrTx/>
              <a:buFont typeface="Arial" pitchFamily="34" charset="0"/>
              <a:buChar char="•"/>
            </a:pPr>
            <a:r>
              <a:rPr lang="es-ES" altLang="en-US" sz="2400" smtClean="0"/>
              <a:t>Bases de datos sobre conocimientos tradicionales e inventarios del PCI;</a:t>
            </a:r>
            <a:endParaRPr lang="es-ES" altLang="fr-FR" sz="2400" smtClean="0">
              <a:solidFill>
                <a:schemeClr val="tx1"/>
              </a:solidFill>
            </a:endParaRPr>
          </a:p>
          <a:p>
            <a:pPr marL="342900" indent="-342900" defTabSz="914400" eaLnBrk="1" hangingPunct="1">
              <a:lnSpc>
                <a:spcPct val="100000"/>
              </a:lnSpc>
              <a:spcBef>
                <a:spcPct val="20000"/>
              </a:spcBef>
              <a:buClrTx/>
              <a:buFont typeface="Arial" pitchFamily="34" charset="0"/>
              <a:buChar char="•"/>
            </a:pPr>
            <a:endParaRPr lang="es-ES" altLang="fr-FR" sz="2000" smtClean="0">
              <a:solidFill>
                <a:schemeClr val="tx1"/>
              </a:solidFill>
            </a:endParaRPr>
          </a:p>
          <a:p>
            <a:pPr marL="342900" indent="-342900" defTabSz="914400" eaLnBrk="1" hangingPunct="1">
              <a:lnSpc>
                <a:spcPct val="100000"/>
              </a:lnSpc>
              <a:spcBef>
                <a:spcPct val="20000"/>
              </a:spcBef>
              <a:buClrTx/>
              <a:buFont typeface="Arial" pitchFamily="34" charset="0"/>
              <a:buChar char="•"/>
            </a:pPr>
            <a:endParaRPr lang="es-ES" altLang="fr-FR" sz="200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2825" y="417513"/>
            <a:ext cx="6480175" cy="984250"/>
          </a:xfrm>
        </p:spPr>
        <p:txBody>
          <a:bodyPr/>
          <a:lstStyle/>
          <a:p>
            <a:r>
              <a:rPr lang="es-ES" altLang="en-US" smtClean="0"/>
              <a:t>Ejemplo: usos medicinales del neem</a:t>
            </a:r>
          </a:p>
        </p:txBody>
      </p:sp>
      <p:sp>
        <p:nvSpPr>
          <p:cNvPr id="24579" name="Content Placeholder 2"/>
          <p:cNvSpPr>
            <a:spLocks noGrp="1"/>
          </p:cNvSpPr>
          <p:nvPr>
            <p:ph idx="1"/>
          </p:nvPr>
        </p:nvSpPr>
        <p:spPr>
          <a:xfrm>
            <a:off x="3721100" y="1673225"/>
            <a:ext cx="5033963" cy="4059238"/>
          </a:xfrm>
        </p:spPr>
        <p:txBody>
          <a:bodyPr/>
          <a:lstStyle/>
          <a:p>
            <a:pPr marL="0" indent="0">
              <a:buFont typeface="Arial" pitchFamily="34" charset="0"/>
              <a:buNone/>
            </a:pPr>
            <a:r>
              <a:rPr lang="es-ES" altLang="en-US" sz="2400" b="0" smtClean="0">
                <a:solidFill>
                  <a:schemeClr val="tx1"/>
                </a:solidFill>
              </a:rPr>
              <a:t>En 1995, se concedió una patente europea a una iniciativa comercial para un producto contra hongos elaborado a partir del árbol de neem. </a:t>
            </a:r>
          </a:p>
          <a:p>
            <a:pPr marL="0" indent="0">
              <a:buFont typeface="Arial" pitchFamily="34" charset="0"/>
              <a:buNone/>
            </a:pPr>
            <a:r>
              <a:rPr lang="es-ES" altLang="en-US" sz="2400" b="0" smtClean="0">
                <a:solidFill>
                  <a:schemeClr val="tx1"/>
                </a:solidFill>
              </a:rPr>
              <a:t>En 2005, el Gobierno de la India ganó un caso judicial contra la patente demostrando que el uso medicinal del árbol de neem formaba parte del conocimiento tradicional indio y por lo tanto, la invención patentada no era nueva. </a:t>
            </a:r>
          </a:p>
        </p:txBody>
      </p:sp>
      <p:pic>
        <p:nvPicPr>
          <p:cNvPr id="245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87513"/>
            <a:ext cx="30861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2825" y="642938"/>
            <a:ext cx="6480175" cy="492125"/>
          </a:xfrm>
        </p:spPr>
        <p:txBody>
          <a:bodyPr/>
          <a:lstStyle/>
          <a:p>
            <a:r>
              <a:rPr lang="es-ES" altLang="en-US" smtClean="0"/>
              <a:t>Ejemplo: Talavera de Puebla</a:t>
            </a:r>
          </a:p>
        </p:txBody>
      </p:sp>
      <p:sp>
        <p:nvSpPr>
          <p:cNvPr id="25603" name="Content Placeholder 2"/>
          <p:cNvSpPr>
            <a:spLocks noGrp="1"/>
          </p:cNvSpPr>
          <p:nvPr>
            <p:ph idx="1"/>
          </p:nvPr>
        </p:nvSpPr>
        <p:spPr>
          <a:xfrm>
            <a:off x="3840163" y="1905000"/>
            <a:ext cx="4914900" cy="2770188"/>
          </a:xfrm>
        </p:spPr>
        <p:txBody>
          <a:bodyPr/>
          <a:lstStyle/>
          <a:p>
            <a:pPr marL="0" indent="0">
              <a:buFont typeface="Arial" pitchFamily="34" charset="0"/>
              <a:buNone/>
            </a:pPr>
            <a:r>
              <a:rPr lang="es-ES" altLang="en-US" sz="2000" b="0" dirty="0" smtClean="0">
                <a:solidFill>
                  <a:schemeClr val="tx1"/>
                </a:solidFill>
              </a:rPr>
              <a:t>La técnica Talavera de producción de cerámica esmaltada es original de España, pero la ciudad de Puebla (México) es el mayor productor mundial de este tipo de cerámica. Un grupo de seis productores de Talavera en la ciudad registraron una designación de origen (un tipo de indicación geográfica) para impedir que los productos de imitación usen el nombre Talavera de Puebla.</a:t>
            </a:r>
          </a:p>
        </p:txBody>
      </p:sp>
      <p:pic>
        <p:nvPicPr>
          <p:cNvPr id="256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905000"/>
            <a:ext cx="32877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2825" y="373969"/>
            <a:ext cx="6480175" cy="984250"/>
          </a:xfrm>
        </p:spPr>
        <p:txBody>
          <a:bodyPr/>
          <a:lstStyle/>
          <a:p>
            <a:r>
              <a:rPr lang="es-ES" altLang="en-US" dirty="0" smtClean="0"/>
              <a:t>Ejemplo: Protección de los diseños tradicionales</a:t>
            </a:r>
          </a:p>
        </p:txBody>
      </p:sp>
      <p:sp>
        <p:nvSpPr>
          <p:cNvPr id="26627" name="Content Placeholder 2"/>
          <p:cNvSpPr>
            <a:spLocks noGrp="1"/>
          </p:cNvSpPr>
          <p:nvPr>
            <p:ph idx="1"/>
          </p:nvPr>
        </p:nvSpPr>
        <p:spPr>
          <a:xfrm>
            <a:off x="4851400" y="1416944"/>
            <a:ext cx="3670300" cy="4585871"/>
          </a:xfrm>
        </p:spPr>
        <p:txBody>
          <a:bodyPr/>
          <a:lstStyle/>
          <a:p>
            <a:pPr marL="0" indent="0">
              <a:buFont typeface="Arial" pitchFamily="34" charset="0"/>
              <a:buNone/>
            </a:pPr>
            <a:r>
              <a:rPr lang="es-ES" altLang="en-US" sz="2000" b="0" dirty="0" smtClean="0">
                <a:solidFill>
                  <a:schemeClr val="tx1"/>
                </a:solidFill>
              </a:rPr>
              <a:t>Indonesia: Los artistas de la técnica del </a:t>
            </a:r>
            <a:r>
              <a:rPr lang="es-ES" altLang="en-US" sz="2000" b="0" i="1" dirty="0" smtClean="0">
                <a:solidFill>
                  <a:schemeClr val="tx1"/>
                </a:solidFill>
              </a:rPr>
              <a:t>batik</a:t>
            </a:r>
            <a:r>
              <a:rPr lang="es-ES" altLang="en-US" sz="2000" b="0" dirty="0" smtClean="0">
                <a:solidFill>
                  <a:schemeClr val="tx1"/>
                </a:solidFill>
              </a:rPr>
              <a:t> se manifestaban preocupados por la producción de sus diseños por personas ajenas a la comunidad.</a:t>
            </a:r>
          </a:p>
          <a:p>
            <a:pPr marL="0" indent="0">
              <a:buFont typeface="Arial" pitchFamily="34" charset="0"/>
              <a:buNone/>
            </a:pPr>
            <a:r>
              <a:rPr lang="es-ES" altLang="en-US" sz="2000" b="0" dirty="0" smtClean="0">
                <a:solidFill>
                  <a:schemeClr val="tx1"/>
                </a:solidFill>
              </a:rPr>
              <a:t>El Gobierno local de Solo ha creado un programa (de diseño industrial) para “patentes de diseño” en el que se registran miles de motivos tradicionales de </a:t>
            </a:r>
            <a:r>
              <a:rPr lang="es-ES" altLang="en-US" sz="2000" b="0" i="1" dirty="0" smtClean="0">
                <a:solidFill>
                  <a:schemeClr val="tx1"/>
                </a:solidFill>
              </a:rPr>
              <a:t>batik</a:t>
            </a:r>
            <a:r>
              <a:rPr lang="es-ES" altLang="en-US" sz="2000" b="0" dirty="0" smtClean="0">
                <a:solidFill>
                  <a:schemeClr val="tx1"/>
                </a:solidFill>
              </a:rPr>
              <a:t> en la oficina de ese Gobierno. Los productores locales de </a:t>
            </a:r>
            <a:r>
              <a:rPr lang="es-ES" altLang="en-US" sz="2000" b="0" i="1" dirty="0" smtClean="0">
                <a:solidFill>
                  <a:schemeClr val="tx1"/>
                </a:solidFill>
              </a:rPr>
              <a:t>batik</a:t>
            </a:r>
            <a:r>
              <a:rPr lang="es-ES" altLang="en-US" sz="2000" b="0" dirty="0" smtClean="0">
                <a:solidFill>
                  <a:schemeClr val="tx1"/>
                </a:solidFill>
              </a:rPr>
              <a:t> y otras personas luego solicitan autorización para usarlos. </a:t>
            </a:r>
          </a:p>
        </p:txBody>
      </p:sp>
      <p:pic>
        <p:nvPicPr>
          <p:cNvPr id="266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63725"/>
            <a:ext cx="393382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2286000" y="1135063"/>
            <a:ext cx="6477000" cy="4985980"/>
          </a:xfrm>
        </p:spPr>
        <p:txBody>
          <a:bodyPr/>
          <a:lstStyle/>
          <a:p>
            <a:r>
              <a:rPr lang="es-ES" altLang="en-US" sz="5400" dirty="0" smtClean="0"/>
              <a:t>Bases de datos sobre conocimientos tradicionales e inventarios de los elementos del </a:t>
            </a:r>
            <a:r>
              <a:rPr lang="es-ES" altLang="en-US" sz="5400" dirty="0" err="1" smtClean="0"/>
              <a:t>PCI</a:t>
            </a:r>
            <a:endParaRPr lang="es-ES" altLang="en-US" sz="5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s-ES" altLang="en-US" smtClean="0"/>
              <a:t>Vinculados pero diferentes</a:t>
            </a:r>
          </a:p>
        </p:txBody>
      </p:sp>
      <p:sp>
        <p:nvSpPr>
          <p:cNvPr id="28675" name="Text Placeholder 2"/>
          <p:cNvSpPr>
            <a:spLocks noGrp="1"/>
          </p:cNvSpPr>
          <p:nvPr>
            <p:ph type="body" idx="1"/>
          </p:nvPr>
        </p:nvSpPr>
        <p:spPr>
          <a:xfrm>
            <a:off x="387350" y="1253028"/>
            <a:ext cx="4040188" cy="553998"/>
          </a:xfrm>
        </p:spPr>
        <p:txBody>
          <a:bodyPr/>
          <a:lstStyle/>
          <a:p>
            <a:r>
              <a:rPr lang="es-ES" altLang="en-US" sz="2000" b="1" dirty="0" smtClean="0">
                <a:solidFill>
                  <a:schemeClr val="tx1"/>
                </a:solidFill>
              </a:rPr>
              <a:t>Base de datos sobre conocimientos tradicionales</a:t>
            </a:r>
          </a:p>
        </p:txBody>
      </p:sp>
      <p:sp>
        <p:nvSpPr>
          <p:cNvPr id="4" name="Content Placeholder 3"/>
          <p:cNvSpPr>
            <a:spLocks noGrp="1"/>
          </p:cNvSpPr>
          <p:nvPr>
            <p:ph sz="half" idx="2"/>
          </p:nvPr>
        </p:nvSpPr>
        <p:spPr>
          <a:xfrm>
            <a:off x="387350" y="1905000"/>
            <a:ext cx="3900488" cy="3919538"/>
          </a:xfrm>
        </p:spPr>
        <p:txBody>
          <a:bodyPr>
            <a:normAutofit fontScale="55000" lnSpcReduction="20000"/>
          </a:bodyPr>
          <a:lstStyle/>
          <a:p>
            <a:pPr>
              <a:lnSpc>
                <a:spcPct val="120000"/>
              </a:lnSpc>
              <a:defRPr/>
            </a:pPr>
            <a:r>
              <a:rPr lang="es-ES" b="0" dirty="0" smtClean="0">
                <a:solidFill>
                  <a:schemeClr val="tx1"/>
                </a:solidFill>
              </a:rPr>
              <a:t>Su </a:t>
            </a:r>
            <a:r>
              <a:rPr lang="es-ES" b="0" dirty="0">
                <a:solidFill>
                  <a:schemeClr val="tx1"/>
                </a:solidFill>
              </a:rPr>
              <a:t>finalidad es la protección preventiva de los conocimientos tradicionales;</a:t>
            </a:r>
          </a:p>
          <a:p>
            <a:pPr>
              <a:lnSpc>
                <a:spcPct val="120000"/>
              </a:lnSpc>
              <a:defRPr/>
            </a:pPr>
            <a:r>
              <a:rPr lang="es-ES" b="0" dirty="0">
                <a:solidFill>
                  <a:schemeClr val="tx1"/>
                </a:solidFill>
              </a:rPr>
              <a:t>La comunidad identifica los conocimientos tradicionales, aunque se cuente con un organismo que </a:t>
            </a:r>
            <a:r>
              <a:rPr lang="es-ES" b="0" dirty="0" smtClean="0">
                <a:solidFill>
                  <a:schemeClr val="tx1"/>
                </a:solidFill>
              </a:rPr>
              <a:t>confecciona </a:t>
            </a:r>
            <a:r>
              <a:rPr lang="es-ES" b="0" dirty="0">
                <a:solidFill>
                  <a:schemeClr val="tx1"/>
                </a:solidFill>
              </a:rPr>
              <a:t>los inventarios;</a:t>
            </a:r>
          </a:p>
          <a:p>
            <a:pPr>
              <a:lnSpc>
                <a:spcPct val="120000"/>
              </a:lnSpc>
              <a:defRPr/>
            </a:pPr>
            <a:r>
              <a:rPr lang="es-ES" b="0" dirty="0">
                <a:solidFill>
                  <a:schemeClr val="tx1"/>
                </a:solidFill>
              </a:rPr>
              <a:t>Consentimiento libre, previo e informado, y </a:t>
            </a:r>
            <a:r>
              <a:rPr lang="es-ES" b="0" dirty="0" smtClean="0">
                <a:solidFill>
                  <a:schemeClr val="tx1"/>
                </a:solidFill>
              </a:rPr>
              <a:t>confidencialidad;</a:t>
            </a:r>
            <a:endParaRPr lang="es-ES" b="0" dirty="0">
              <a:solidFill>
                <a:schemeClr val="tx1"/>
              </a:solidFill>
            </a:endParaRPr>
          </a:p>
          <a:p>
            <a:pPr>
              <a:lnSpc>
                <a:spcPct val="120000"/>
              </a:lnSpc>
              <a:defRPr/>
            </a:pPr>
            <a:r>
              <a:rPr lang="es-ES" b="0" dirty="0">
                <a:solidFill>
                  <a:schemeClr val="tx1"/>
                </a:solidFill>
              </a:rPr>
              <a:t>Materia </a:t>
            </a:r>
            <a:r>
              <a:rPr lang="es-ES" b="0" dirty="0" smtClean="0">
                <a:solidFill>
                  <a:schemeClr val="tx1"/>
                </a:solidFill>
              </a:rPr>
              <a:t>patentable: conocimientos </a:t>
            </a:r>
            <a:r>
              <a:rPr lang="es-ES" b="0" dirty="0">
                <a:solidFill>
                  <a:schemeClr val="tx1"/>
                </a:solidFill>
              </a:rPr>
              <a:t>tradicionales y expresiones culturales </a:t>
            </a:r>
            <a:r>
              <a:rPr lang="es-ES" b="0" dirty="0" smtClean="0">
                <a:solidFill>
                  <a:schemeClr val="tx1"/>
                </a:solidFill>
              </a:rPr>
              <a:t>tradicionales;</a:t>
            </a:r>
            <a:endParaRPr lang="es-ES" b="0" dirty="0">
              <a:solidFill>
                <a:schemeClr val="tx1"/>
              </a:solidFill>
            </a:endParaRPr>
          </a:p>
          <a:p>
            <a:pPr>
              <a:lnSpc>
                <a:spcPct val="120000"/>
              </a:lnSpc>
              <a:defRPr/>
            </a:pPr>
            <a:r>
              <a:rPr lang="es-ES" b="0" dirty="0">
                <a:solidFill>
                  <a:schemeClr val="tx1"/>
                </a:solidFill>
              </a:rPr>
              <a:t>Los contenidos posibles incluyen datos técnicos pertinentes al uso comercial; </a:t>
            </a:r>
          </a:p>
          <a:p>
            <a:pPr>
              <a:lnSpc>
                <a:spcPct val="120000"/>
              </a:lnSpc>
              <a:defRPr/>
            </a:pPr>
            <a:r>
              <a:rPr lang="es-ES" b="0" dirty="0">
                <a:solidFill>
                  <a:schemeClr val="tx1"/>
                </a:solidFill>
              </a:rPr>
              <a:t>Incentivos para la inclusión: protección preventiva, posibles nuevos </a:t>
            </a:r>
            <a:r>
              <a:rPr lang="es-ES" b="0" dirty="0" smtClean="0">
                <a:solidFill>
                  <a:schemeClr val="tx1"/>
                </a:solidFill>
              </a:rPr>
              <a:t>derechos.</a:t>
            </a:r>
            <a:endParaRPr lang="es-ES" b="0" dirty="0">
              <a:solidFill>
                <a:schemeClr val="tx1"/>
              </a:solidFill>
            </a:endParaRPr>
          </a:p>
          <a:p>
            <a:pPr>
              <a:lnSpc>
                <a:spcPct val="120000"/>
              </a:lnSpc>
              <a:defRPr/>
            </a:pPr>
            <a:endParaRPr lang="es-ES" b="0" dirty="0" smtClean="0">
              <a:solidFill>
                <a:schemeClr val="tx1"/>
              </a:solidFill>
            </a:endParaRPr>
          </a:p>
        </p:txBody>
      </p:sp>
      <p:sp>
        <p:nvSpPr>
          <p:cNvPr id="28677" name="Text Placeholder 4"/>
          <p:cNvSpPr>
            <a:spLocks noGrp="1"/>
          </p:cNvSpPr>
          <p:nvPr>
            <p:ph type="body" sz="quarter" idx="3"/>
          </p:nvPr>
        </p:nvSpPr>
        <p:spPr>
          <a:xfrm>
            <a:off x="4564967" y="1305154"/>
            <a:ext cx="4070350" cy="331787"/>
          </a:xfrm>
        </p:spPr>
        <p:txBody>
          <a:bodyPr/>
          <a:lstStyle/>
          <a:p>
            <a:r>
              <a:rPr lang="es-ES" altLang="en-US" b="1" dirty="0" smtClean="0">
                <a:solidFill>
                  <a:schemeClr val="tx1"/>
                </a:solidFill>
              </a:rPr>
              <a:t>Inventarios del </a:t>
            </a:r>
            <a:r>
              <a:rPr lang="es-ES" altLang="en-US" b="1" dirty="0" err="1" smtClean="0">
                <a:solidFill>
                  <a:schemeClr val="tx1"/>
                </a:solidFill>
              </a:rPr>
              <a:t>PCI</a:t>
            </a:r>
            <a:endParaRPr lang="es-ES" altLang="en-US" b="1" dirty="0" smtClean="0">
              <a:solidFill>
                <a:schemeClr val="tx1"/>
              </a:solidFill>
            </a:endParaRPr>
          </a:p>
        </p:txBody>
      </p:sp>
      <p:sp>
        <p:nvSpPr>
          <p:cNvPr id="28678" name="Content Placeholder 5"/>
          <p:cNvSpPr>
            <a:spLocks noGrp="1"/>
          </p:cNvSpPr>
          <p:nvPr>
            <p:ph sz="quarter" idx="4"/>
          </p:nvPr>
        </p:nvSpPr>
        <p:spPr>
          <a:xfrm>
            <a:off x="4692650" y="1905000"/>
            <a:ext cx="4070350" cy="4462760"/>
          </a:xfrm>
        </p:spPr>
        <p:txBody>
          <a:bodyPr/>
          <a:lstStyle/>
          <a:p>
            <a:pPr>
              <a:lnSpc>
                <a:spcPct val="100000"/>
              </a:lnSpc>
            </a:pPr>
            <a:r>
              <a:rPr lang="es-ES" altLang="en-US" sz="1600" b="0" dirty="0" smtClean="0">
                <a:solidFill>
                  <a:schemeClr val="tx1"/>
                </a:solidFill>
              </a:rPr>
              <a:t>Su finalidad es la salvaguardia;</a:t>
            </a:r>
          </a:p>
          <a:p>
            <a:pPr>
              <a:lnSpc>
                <a:spcPct val="100000"/>
              </a:lnSpc>
            </a:pPr>
            <a:r>
              <a:rPr lang="es-ES" altLang="en-US" sz="1600" b="0" dirty="0" smtClean="0">
                <a:solidFill>
                  <a:schemeClr val="tx1"/>
                </a:solidFill>
              </a:rPr>
              <a:t>La comunidad identifica los elementos del </a:t>
            </a:r>
            <a:r>
              <a:rPr lang="es-ES" altLang="en-US" sz="1600" b="0" dirty="0" err="1" smtClean="0">
                <a:solidFill>
                  <a:schemeClr val="tx1"/>
                </a:solidFill>
              </a:rPr>
              <a:t>PCI</a:t>
            </a:r>
            <a:r>
              <a:rPr lang="es-ES" altLang="en-US" sz="1600" b="0" dirty="0" smtClean="0">
                <a:solidFill>
                  <a:schemeClr val="tx1"/>
                </a:solidFill>
              </a:rPr>
              <a:t>, aunque se cuente con un organismo que confecciona los inventarios;</a:t>
            </a:r>
          </a:p>
          <a:p>
            <a:pPr>
              <a:lnSpc>
                <a:spcPct val="100000"/>
              </a:lnSpc>
            </a:pPr>
            <a:r>
              <a:rPr lang="es-ES" altLang="en-US" sz="1600" b="0" dirty="0" smtClean="0">
                <a:solidFill>
                  <a:schemeClr val="tx1"/>
                </a:solidFill>
              </a:rPr>
              <a:t>Consentimiento libre, previo e informado, y confidencialidad; </a:t>
            </a:r>
          </a:p>
          <a:p>
            <a:pPr>
              <a:lnSpc>
                <a:spcPct val="100000"/>
              </a:lnSpc>
            </a:pPr>
            <a:r>
              <a:rPr lang="es-ES" altLang="en-US" sz="1600" b="0" dirty="0" smtClean="0">
                <a:solidFill>
                  <a:schemeClr val="tx1"/>
                </a:solidFill>
              </a:rPr>
              <a:t>Todos los elementos del </a:t>
            </a:r>
            <a:r>
              <a:rPr lang="es-ES" altLang="en-US" sz="1600" b="0" dirty="0" err="1" smtClean="0">
                <a:solidFill>
                  <a:schemeClr val="tx1"/>
                </a:solidFill>
              </a:rPr>
              <a:t>PCI</a:t>
            </a:r>
            <a:r>
              <a:rPr lang="es-ES" altLang="en-US" sz="1600" b="0" dirty="0" smtClean="0">
                <a:solidFill>
                  <a:schemeClr val="tx1"/>
                </a:solidFill>
              </a:rPr>
              <a:t>: conocimientos tradicionales y expresiones culturales tradicionales;</a:t>
            </a:r>
          </a:p>
          <a:p>
            <a:pPr>
              <a:lnSpc>
                <a:spcPct val="100000"/>
              </a:lnSpc>
            </a:pPr>
            <a:r>
              <a:rPr lang="es-ES" altLang="en-US" sz="1600" b="0" dirty="0" smtClean="0">
                <a:solidFill>
                  <a:schemeClr val="tx1"/>
                </a:solidFill>
              </a:rPr>
              <a:t>Los contenidos posibles incluyen: significado, viabilidad y salvaguardia;</a:t>
            </a:r>
          </a:p>
          <a:p>
            <a:pPr>
              <a:lnSpc>
                <a:spcPct val="100000"/>
              </a:lnSpc>
            </a:pPr>
            <a:r>
              <a:rPr lang="es-ES" altLang="en-US" sz="1600" b="0" dirty="0" smtClean="0">
                <a:solidFill>
                  <a:schemeClr val="tx1"/>
                </a:solidFill>
              </a:rPr>
              <a:t>Incentivos de inclusión: estado, sensibilización, candidaturas, financiamiento para la salvaguardia (cuando existe vínculo).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63775" y="415925"/>
            <a:ext cx="6491288" cy="1292662"/>
          </a:xfrm>
        </p:spPr>
        <p:txBody>
          <a:bodyPr/>
          <a:lstStyle/>
          <a:p>
            <a:r>
              <a:rPr lang="es-ES" altLang="en-US" sz="2800" dirty="0" smtClean="0"/>
              <a:t>La documentación y la confección de inventarios requiere la gestión de derechos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474068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4337050" y="2293938"/>
            <a:ext cx="822325" cy="822325"/>
          </a:xfrm>
          <a:prstGeom prst="downArrow">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29701" name="TextBox 7"/>
          <p:cNvSpPr txBox="1">
            <a:spLocks noChangeArrowheads="1"/>
          </p:cNvSpPr>
          <p:nvPr/>
        </p:nvSpPr>
        <p:spPr bwMode="auto">
          <a:xfrm>
            <a:off x="2128838" y="1654175"/>
            <a:ext cx="388937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es-ES" altLang="en-US" sz="1700" dirty="0"/>
              <a:t>Derechos de autor de la documentación y los inventarios del </a:t>
            </a:r>
            <a:r>
              <a:rPr lang="es-ES" altLang="en-US" sz="1700" dirty="0" err="1"/>
              <a:t>PCI</a:t>
            </a:r>
            <a:r>
              <a:rPr lang="es-ES" altLang="en-US" sz="1700" dirty="0"/>
              <a:t>: ¿quiénes son sus titulares?</a:t>
            </a:r>
          </a:p>
        </p:txBody>
      </p:sp>
      <p:sp>
        <p:nvSpPr>
          <p:cNvPr id="9" name="Up Arrow 8"/>
          <p:cNvSpPr/>
          <p:nvPr/>
        </p:nvSpPr>
        <p:spPr>
          <a:xfrm>
            <a:off x="527050" y="4797425"/>
            <a:ext cx="785813" cy="860425"/>
          </a:xfrm>
          <a:prstGeom prst="up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03" name="TextBox 9"/>
          <p:cNvSpPr txBox="1">
            <a:spLocks noChangeArrowheads="1"/>
          </p:cNvSpPr>
          <p:nvPr/>
        </p:nvSpPr>
        <p:spPr bwMode="auto">
          <a:xfrm>
            <a:off x="6520544" y="1568899"/>
            <a:ext cx="2328182"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es-ES" altLang="en-US" sz="1700" dirty="0"/>
              <a:t>¿Quiénes pueden acceder a los registros y qué pueden hacer con ellos?</a:t>
            </a:r>
          </a:p>
        </p:txBody>
      </p:sp>
      <p:sp>
        <p:nvSpPr>
          <p:cNvPr id="29704" name="TextBox 10"/>
          <p:cNvSpPr txBox="1">
            <a:spLocks noChangeArrowheads="1"/>
          </p:cNvSpPr>
          <p:nvPr/>
        </p:nvSpPr>
        <p:spPr bwMode="auto">
          <a:xfrm>
            <a:off x="828675" y="5810250"/>
            <a:ext cx="4389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es-ES" altLang="en-US" dirty="0"/>
              <a:t>¿Quién acuerda qué cosa y en nombre de quién?</a:t>
            </a:r>
          </a:p>
        </p:txBody>
      </p:sp>
      <p:sp>
        <p:nvSpPr>
          <p:cNvPr id="14" name="Down Arrow 13"/>
          <p:cNvSpPr/>
          <p:nvPr/>
        </p:nvSpPr>
        <p:spPr>
          <a:xfrm rot="10800000">
            <a:off x="7862888" y="2624138"/>
            <a:ext cx="822325" cy="822325"/>
          </a:xfrm>
          <a:prstGeom prst="downArrow">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1160" y="718317"/>
            <a:ext cx="5275879" cy="5421366"/>
          </a:xfrm>
          <a:prstGeom prst="rect">
            <a:avLst/>
          </a:prstGeom>
        </p:spPr>
      </p:pic>
    </p:spTree>
    <p:extLst>
      <p:ext uri="{BB962C8B-B14F-4D97-AF65-F5344CB8AC3E}">
        <p14:creationId xmlns:p14="http://schemas.microsoft.com/office/powerpoint/2010/main" val="377046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0" y="1162050"/>
            <a:ext cx="6477000" cy="2770188"/>
          </a:xfrm>
        </p:spPr>
        <p:txBody>
          <a:bodyPr/>
          <a:lstStyle/>
          <a:p>
            <a:r>
              <a:rPr lang="es-ES" altLang="en-US" smtClean="0"/>
              <a:t>¿Qué es la propiedad intelectual?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2268538" y="1905000"/>
            <a:ext cx="6664325" cy="3095625"/>
          </a:xfrm>
        </p:spPr>
        <p:txBody>
          <a:bodyPr/>
          <a:lstStyle/>
          <a:p>
            <a:r>
              <a:rPr lang="es-ES" altLang="en-US" b="0" smtClean="0">
                <a:solidFill>
                  <a:schemeClr val="tx1"/>
                </a:solidFill>
              </a:rPr>
              <a:t>Derechos de autor y derechos conexos;</a:t>
            </a:r>
          </a:p>
          <a:p>
            <a:r>
              <a:rPr lang="es-ES" altLang="en-US" b="0" smtClean="0">
                <a:solidFill>
                  <a:schemeClr val="tx1"/>
                </a:solidFill>
              </a:rPr>
              <a:t>Patentes;</a:t>
            </a:r>
          </a:p>
          <a:p>
            <a:r>
              <a:rPr lang="es-ES" altLang="en-US" b="0" smtClean="0">
                <a:solidFill>
                  <a:schemeClr val="tx1"/>
                </a:solidFill>
              </a:rPr>
              <a:t>Diseños industriales;</a:t>
            </a:r>
          </a:p>
          <a:p>
            <a:r>
              <a:rPr lang="es-ES" altLang="en-US" b="0" smtClean="0">
                <a:solidFill>
                  <a:schemeClr val="tx1"/>
                </a:solidFill>
              </a:rPr>
              <a:t>Marcas;</a:t>
            </a:r>
          </a:p>
          <a:p>
            <a:r>
              <a:rPr lang="es-ES" altLang="en-US" b="0" smtClean="0">
                <a:solidFill>
                  <a:schemeClr val="tx1"/>
                </a:solidFill>
              </a:rPr>
              <a:t>Indicaciones geográficas;</a:t>
            </a:r>
          </a:p>
          <a:p>
            <a:r>
              <a:rPr lang="es-ES" altLang="en-US" b="0" smtClean="0">
                <a:solidFill>
                  <a:schemeClr val="tx1"/>
                </a:solidFill>
              </a:rPr>
              <a:t>Sistemas </a:t>
            </a:r>
            <a:r>
              <a:rPr lang="es-ES" altLang="en-US" b="0" i="1" smtClean="0">
                <a:solidFill>
                  <a:schemeClr val="tx1"/>
                </a:solidFill>
              </a:rPr>
              <a:t>sui generis.</a:t>
            </a:r>
          </a:p>
        </p:txBody>
      </p:sp>
      <p:sp>
        <p:nvSpPr>
          <p:cNvPr id="8195" name="Title 2"/>
          <p:cNvSpPr>
            <a:spLocks noGrp="1"/>
          </p:cNvSpPr>
          <p:nvPr>
            <p:ph type="title"/>
          </p:nvPr>
        </p:nvSpPr>
        <p:spPr>
          <a:xfrm>
            <a:off x="2282825" y="642938"/>
            <a:ext cx="6480175" cy="523875"/>
          </a:xfrm>
        </p:spPr>
        <p:txBody>
          <a:bodyPr/>
          <a:lstStyle/>
          <a:p>
            <a:r>
              <a:rPr lang="es-ES" altLang="en-US" sz="3400" smtClean="0"/>
              <a:t>¿Qué es la propiedad intelectual?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74888" y="502328"/>
            <a:ext cx="6480175" cy="523875"/>
          </a:xfrm>
        </p:spPr>
        <p:txBody>
          <a:bodyPr/>
          <a:lstStyle/>
          <a:p>
            <a:r>
              <a:rPr lang="es-ES" altLang="en-US" sz="3400" dirty="0" smtClean="0"/>
              <a:t>Derechos de autor y derechos conexos</a:t>
            </a:r>
          </a:p>
        </p:txBody>
      </p:sp>
      <p:sp>
        <p:nvSpPr>
          <p:cNvPr id="9219" name="Content Placeholder 2"/>
          <p:cNvSpPr>
            <a:spLocks noGrp="1"/>
          </p:cNvSpPr>
          <p:nvPr>
            <p:ph idx="1"/>
          </p:nvPr>
        </p:nvSpPr>
        <p:spPr>
          <a:xfrm>
            <a:off x="3840163" y="1465263"/>
            <a:ext cx="5097008" cy="5201424"/>
          </a:xfrm>
        </p:spPr>
        <p:txBody>
          <a:bodyPr/>
          <a:lstStyle/>
          <a:p>
            <a:r>
              <a:rPr lang="es-ES" altLang="en-US" sz="2000" b="0" u="none" dirty="0" smtClean="0">
                <a:solidFill>
                  <a:schemeClr val="tx1"/>
                </a:solidFill>
              </a:rPr>
              <a:t>Obras</a:t>
            </a:r>
            <a:r>
              <a:rPr lang="es-ES" altLang="en-US" sz="2000" b="0" dirty="0" smtClean="0">
                <a:solidFill>
                  <a:schemeClr val="tx1"/>
                </a:solidFill>
              </a:rPr>
              <a:t> literarias, artísticas y científicas </a:t>
            </a:r>
            <a:r>
              <a:rPr lang="es-ES" altLang="en-US" sz="2000" b="0" u="sng" dirty="0" smtClean="0">
                <a:solidFill>
                  <a:schemeClr val="tx1"/>
                </a:solidFill>
              </a:rPr>
              <a:t>originales</a:t>
            </a:r>
            <a:r>
              <a:rPr lang="es-ES" altLang="en-US" sz="2000" b="0" dirty="0" smtClean="0">
                <a:solidFill>
                  <a:schemeClr val="tx1"/>
                </a:solidFill>
              </a:rPr>
              <a:t>, incluidas las variaciones y adaptaciones de los elementos del </a:t>
            </a:r>
            <a:r>
              <a:rPr lang="es-ES" altLang="en-US" sz="2000" b="0" dirty="0" err="1" smtClean="0">
                <a:solidFill>
                  <a:schemeClr val="tx1"/>
                </a:solidFill>
              </a:rPr>
              <a:t>PCI</a:t>
            </a:r>
            <a:r>
              <a:rPr lang="es-ES" altLang="en-US" sz="2000" b="0" dirty="0" smtClean="0">
                <a:solidFill>
                  <a:schemeClr val="tx1"/>
                </a:solidFill>
              </a:rPr>
              <a:t>;</a:t>
            </a:r>
          </a:p>
          <a:p>
            <a:r>
              <a:rPr lang="es-ES" altLang="en-US" sz="2000" b="0" dirty="0" smtClean="0">
                <a:solidFill>
                  <a:schemeClr val="tx1"/>
                </a:solidFill>
              </a:rPr>
              <a:t>Derecho a controlar e impedir el uso de la obra por un tercero;</a:t>
            </a:r>
          </a:p>
          <a:p>
            <a:r>
              <a:rPr lang="es-ES" altLang="en-US" sz="2000" b="0" dirty="0" smtClean="0">
                <a:solidFill>
                  <a:schemeClr val="tx1"/>
                </a:solidFill>
              </a:rPr>
              <a:t>No se exige registro, su vigencia es de 50 años como mínimo contados a partir de la muerte del autor;</a:t>
            </a:r>
          </a:p>
          <a:p>
            <a:r>
              <a:rPr lang="es-ES" altLang="en-US" sz="2000" b="0" dirty="0" smtClean="0">
                <a:solidFill>
                  <a:schemeClr val="tx1"/>
                </a:solidFill>
              </a:rPr>
              <a:t>Derechos morales (reivindicación de la paternidad de la obra y oposición a cualquier atentado que cause perjuicio a la obra);</a:t>
            </a:r>
          </a:p>
          <a:p>
            <a:r>
              <a:rPr lang="es-ES" altLang="en-US" sz="2000" b="0" dirty="0" smtClean="0">
                <a:solidFill>
                  <a:schemeClr val="tx1"/>
                </a:solidFill>
              </a:rPr>
              <a:t>Los intérpretes del </a:t>
            </a:r>
            <a:r>
              <a:rPr lang="es-ES" altLang="en-US" sz="2000" b="0" dirty="0" err="1" smtClean="0">
                <a:solidFill>
                  <a:schemeClr val="tx1"/>
                </a:solidFill>
              </a:rPr>
              <a:t>PCI</a:t>
            </a:r>
            <a:r>
              <a:rPr lang="es-ES" altLang="en-US" sz="2000" b="0" dirty="0" smtClean="0">
                <a:solidFill>
                  <a:schemeClr val="tx1"/>
                </a:solidFill>
              </a:rPr>
              <a:t> pueden tener algunos derechos conexos, por ejemplo, el derecho a autorizar sus interpretaciones.</a:t>
            </a:r>
          </a:p>
          <a:p>
            <a:endParaRPr lang="es-ES" altLang="en-US" sz="2000" b="0" dirty="0" smtClean="0">
              <a:solidFill>
                <a:schemeClr val="tx1"/>
              </a:solidFill>
            </a:endParaRPr>
          </a:p>
        </p:txBody>
      </p:sp>
      <p:pic>
        <p:nvPicPr>
          <p:cNvPr id="922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752600"/>
            <a:ext cx="3060924"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2825" y="642938"/>
            <a:ext cx="6480175" cy="492125"/>
          </a:xfrm>
        </p:spPr>
        <p:txBody>
          <a:bodyPr/>
          <a:lstStyle/>
          <a:p>
            <a:r>
              <a:rPr lang="es-ES" altLang="en-US" smtClean="0"/>
              <a:t>Patentes</a:t>
            </a:r>
          </a:p>
        </p:txBody>
      </p:sp>
      <p:sp>
        <p:nvSpPr>
          <p:cNvPr id="10243" name="Content Placeholder 2"/>
          <p:cNvSpPr>
            <a:spLocks noGrp="1"/>
          </p:cNvSpPr>
          <p:nvPr>
            <p:ph idx="1"/>
          </p:nvPr>
        </p:nvSpPr>
        <p:spPr>
          <a:xfrm>
            <a:off x="3840163" y="1628775"/>
            <a:ext cx="4914900" cy="4093428"/>
          </a:xfrm>
        </p:spPr>
        <p:txBody>
          <a:bodyPr/>
          <a:lstStyle/>
          <a:p>
            <a:r>
              <a:rPr lang="es-ES" altLang="en-US" sz="2000" b="0" dirty="0" smtClean="0">
                <a:solidFill>
                  <a:schemeClr val="tx1"/>
                </a:solidFill>
              </a:rPr>
              <a:t>Invenciones nuevas en cualquiera de los campos de la tecnología, incluidos los conocimientos tradicionales que se han mantenido en secreto;</a:t>
            </a:r>
          </a:p>
          <a:p>
            <a:r>
              <a:rPr lang="es-ES" altLang="en-US" sz="2000" b="0" dirty="0" smtClean="0">
                <a:solidFill>
                  <a:schemeClr val="tx1"/>
                </a:solidFill>
              </a:rPr>
              <a:t>Proceso de solicitud y concesión;</a:t>
            </a:r>
          </a:p>
          <a:p>
            <a:r>
              <a:rPr lang="es-ES" altLang="en-US" sz="2000" b="0" dirty="0" smtClean="0">
                <a:solidFill>
                  <a:schemeClr val="tx1"/>
                </a:solidFill>
              </a:rPr>
              <a:t>Derecho a impedir que terceras partes exploten la invención; </a:t>
            </a:r>
          </a:p>
          <a:p>
            <a:r>
              <a:rPr lang="es-ES" altLang="en-US" sz="2000" b="0" dirty="0" smtClean="0">
                <a:solidFill>
                  <a:schemeClr val="tx1"/>
                </a:solidFill>
              </a:rPr>
              <a:t>Duración de 20 años;</a:t>
            </a:r>
          </a:p>
          <a:p>
            <a:r>
              <a:rPr lang="es-ES" altLang="en-US" sz="2000" b="0" dirty="0" smtClean="0">
                <a:solidFill>
                  <a:schemeClr val="tx1"/>
                </a:solidFill>
              </a:rPr>
              <a:t>País o región específicos;</a:t>
            </a:r>
          </a:p>
          <a:p>
            <a:r>
              <a:rPr lang="es-ES" altLang="en-US" sz="2000" b="0" dirty="0" smtClean="0">
                <a:solidFill>
                  <a:schemeClr val="tx1"/>
                </a:solidFill>
              </a:rPr>
              <a:t>Posibilidad de protección preventiva (p. ej., para impedir que se patenten conocimientos tradicionales).</a:t>
            </a:r>
          </a:p>
        </p:txBody>
      </p:sp>
      <p:pic>
        <p:nvPicPr>
          <p:cNvPr id="102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28775"/>
            <a:ext cx="33020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5"/>
          <p:cNvSpPr>
            <a:spLocks noChangeArrowheads="1"/>
          </p:cNvSpPr>
          <p:nvPr/>
        </p:nvSpPr>
        <p:spPr bwMode="auto">
          <a:xfrm>
            <a:off x="403225" y="5508625"/>
            <a:ext cx="36750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es-ES" altLang="en-US" sz="1100" dirty="0"/>
              <a:t>UNAMID – medicinas tradicionales, el </a:t>
            </a:r>
            <a:r>
              <a:rPr lang="es-ES" altLang="en-US" sz="1100" dirty="0" smtClean="0"/>
              <a:t>Sudán</a:t>
            </a:r>
            <a:endParaRPr lang="es-ES" altLang="en-US"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55838" y="639763"/>
            <a:ext cx="6480175" cy="492125"/>
          </a:xfrm>
        </p:spPr>
        <p:txBody>
          <a:bodyPr/>
          <a:lstStyle/>
          <a:p>
            <a:r>
              <a:rPr lang="es-ES" altLang="en-US" smtClean="0"/>
              <a:t>Diseños industriales</a:t>
            </a:r>
          </a:p>
        </p:txBody>
      </p:sp>
      <p:sp>
        <p:nvSpPr>
          <p:cNvPr id="3" name="Content Placeholder 2"/>
          <p:cNvSpPr>
            <a:spLocks noGrp="1"/>
          </p:cNvSpPr>
          <p:nvPr>
            <p:ph idx="1"/>
          </p:nvPr>
        </p:nvSpPr>
        <p:spPr>
          <a:xfrm>
            <a:off x="3249613" y="1504950"/>
            <a:ext cx="5505450" cy="4801314"/>
          </a:xfrm>
        </p:spPr>
        <p:txBody>
          <a:bodyPr/>
          <a:lstStyle/>
          <a:p>
            <a:pPr>
              <a:defRPr/>
            </a:pPr>
            <a:r>
              <a:rPr lang="es-ES" sz="2000" b="0" dirty="0" smtClean="0">
                <a:solidFill>
                  <a:schemeClr val="tx1"/>
                </a:solidFill>
              </a:rPr>
              <a:t>Artículos de uso corriente que no son nuevos ni originales, incluidas </a:t>
            </a:r>
            <a:r>
              <a:rPr lang="es-ES" altLang="en-US" sz="2000" b="0" dirty="0" smtClean="0">
                <a:solidFill>
                  <a:schemeClr val="tx1"/>
                </a:solidFill>
              </a:rPr>
              <a:t>las adaptaciones contemporáneas de diseños tradicionales;</a:t>
            </a:r>
          </a:p>
          <a:p>
            <a:pPr>
              <a:defRPr/>
            </a:pPr>
            <a:r>
              <a:rPr lang="es-ES" sz="2000" b="0" dirty="0" smtClean="0">
                <a:solidFill>
                  <a:schemeClr val="tx1"/>
                </a:solidFill>
              </a:rPr>
              <a:t>Proceso de presentación y registro, o en algunos casos no se exigen formalidades;</a:t>
            </a:r>
          </a:p>
          <a:p>
            <a:pPr>
              <a:defRPr/>
            </a:pPr>
            <a:r>
              <a:rPr lang="es-ES" sz="2000" b="0" dirty="0" smtClean="0">
                <a:solidFill>
                  <a:schemeClr val="tx1"/>
                </a:solidFill>
              </a:rPr>
              <a:t>Derecho a impedir a terceras partes copiar, vender o importar el diseño;</a:t>
            </a:r>
          </a:p>
          <a:p>
            <a:pPr>
              <a:defRPr/>
            </a:pPr>
            <a:r>
              <a:rPr lang="es-ES" sz="2000" b="0" dirty="0" smtClean="0">
                <a:solidFill>
                  <a:schemeClr val="tx1"/>
                </a:solidFill>
              </a:rPr>
              <a:t>Duración de 10 años como mínimo.</a:t>
            </a:r>
          </a:p>
          <a:p>
            <a:pPr>
              <a:defRPr/>
            </a:pPr>
            <a:endParaRPr lang="es-ES" sz="2000" b="0" dirty="0" smtClean="0">
              <a:solidFill>
                <a:schemeClr val="tx1"/>
              </a:solidFill>
            </a:endParaRPr>
          </a:p>
          <a:p>
            <a:pPr marL="0" indent="0">
              <a:buFont typeface="Arial" pitchFamily="34" charset="0"/>
              <a:buNone/>
              <a:defRPr/>
            </a:pPr>
            <a:r>
              <a:rPr lang="es-ES" sz="2000" dirty="0">
                <a:solidFill>
                  <a:schemeClr val="tx1"/>
                </a:solidFill>
              </a:rPr>
              <a:t>En Kazajstán, se ha otorgado protección al derecho industrial para la apariencia externa de los atuendos nacionales, como los tocados para el cabello (</a:t>
            </a:r>
            <a:r>
              <a:rPr lang="es-ES" sz="2000" i="1" dirty="0">
                <a:solidFill>
                  <a:schemeClr val="tx1"/>
                </a:solidFill>
              </a:rPr>
              <a:t>sakyele</a:t>
            </a:r>
            <a:r>
              <a:rPr lang="es-ES" sz="2000" dirty="0">
                <a:solidFill>
                  <a:schemeClr val="tx1"/>
                </a:solidFill>
              </a:rPr>
              <a:t>)</a:t>
            </a:r>
            <a:endParaRPr lang="es-ES" sz="2000" b="0" dirty="0" smtClean="0">
              <a:solidFill>
                <a:schemeClr val="tx1"/>
              </a:solidFill>
            </a:endParaRPr>
          </a:p>
          <a:p>
            <a:pPr>
              <a:defRPr/>
            </a:pPr>
            <a:endParaRPr lang="es-ES" sz="2000" b="0" dirty="0">
              <a:solidFill>
                <a:schemeClr val="tx1"/>
              </a:solidFill>
            </a:endParaRPr>
          </a:p>
        </p:txBody>
      </p:sp>
      <p:pic>
        <p:nvPicPr>
          <p:cNvPr id="1126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482725"/>
            <a:ext cx="2587625"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403225" y="5999163"/>
            <a:ext cx="457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es-ES" altLang="en-US" sz="1100" b="1" dirty="0"/>
              <a:t>Tocados tradicionales kazajos para el cabello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2825" y="642938"/>
            <a:ext cx="6480175" cy="492125"/>
          </a:xfrm>
        </p:spPr>
        <p:txBody>
          <a:bodyPr/>
          <a:lstStyle/>
          <a:p>
            <a:r>
              <a:rPr lang="es-ES" altLang="en-US" smtClean="0"/>
              <a:t>Marcas</a:t>
            </a:r>
          </a:p>
        </p:txBody>
      </p:sp>
      <p:sp>
        <p:nvSpPr>
          <p:cNvPr id="3" name="Content Placeholder 2"/>
          <p:cNvSpPr>
            <a:spLocks noGrp="1"/>
          </p:cNvSpPr>
          <p:nvPr>
            <p:ph idx="1"/>
          </p:nvPr>
        </p:nvSpPr>
        <p:spPr>
          <a:xfrm>
            <a:off x="2355850" y="1562100"/>
            <a:ext cx="6472238" cy="3970318"/>
          </a:xfrm>
        </p:spPr>
        <p:txBody>
          <a:bodyPr/>
          <a:lstStyle/>
          <a:p>
            <a:pPr>
              <a:defRPr/>
            </a:pPr>
            <a:r>
              <a:rPr lang="es-ES" sz="2000" b="0" dirty="0" smtClean="0">
                <a:solidFill>
                  <a:schemeClr val="tx1"/>
                </a:solidFill>
              </a:rPr>
              <a:t>Signos: nombres, palabras, números, dibujos, sonidos, colores, formas, etc.;</a:t>
            </a:r>
          </a:p>
          <a:p>
            <a:pPr>
              <a:defRPr/>
            </a:pPr>
            <a:r>
              <a:rPr lang="es-ES" sz="2000" b="0" dirty="0" smtClean="0">
                <a:solidFill>
                  <a:schemeClr val="tx1"/>
                </a:solidFill>
              </a:rPr>
              <a:t>Distinguen los bienes o servicios de una empresa determinada de los de sus competidores;</a:t>
            </a:r>
          </a:p>
          <a:p>
            <a:pPr>
              <a:defRPr/>
            </a:pPr>
            <a:r>
              <a:rPr lang="es-ES" sz="2000" b="0" dirty="0" smtClean="0">
                <a:solidFill>
                  <a:schemeClr val="tx1"/>
                </a:solidFill>
              </a:rPr>
              <a:t>Proceso de solicitud y registro;</a:t>
            </a:r>
          </a:p>
          <a:p>
            <a:pPr>
              <a:defRPr/>
            </a:pPr>
            <a:r>
              <a:rPr lang="es-ES" sz="2000" b="0" dirty="0" smtClean="0">
                <a:solidFill>
                  <a:schemeClr val="tx1"/>
                </a:solidFill>
              </a:rPr>
              <a:t>Renovable cada 10 años;</a:t>
            </a:r>
          </a:p>
          <a:p>
            <a:pPr>
              <a:defRPr/>
            </a:pPr>
            <a:r>
              <a:rPr lang="es-ES" sz="2000" b="0" dirty="0" smtClean="0">
                <a:solidFill>
                  <a:schemeClr val="tx1"/>
                </a:solidFill>
              </a:rPr>
              <a:t>Se pueden utilizar para productos de mercado asociados al </a:t>
            </a:r>
            <a:r>
              <a:rPr lang="es-ES" sz="2000" b="0" dirty="0" err="1" smtClean="0">
                <a:solidFill>
                  <a:schemeClr val="tx1"/>
                </a:solidFill>
              </a:rPr>
              <a:t>PCI</a:t>
            </a:r>
            <a:r>
              <a:rPr lang="es-ES" sz="2000" b="0" dirty="0" smtClean="0">
                <a:solidFill>
                  <a:schemeClr val="tx1"/>
                </a:solidFill>
              </a:rPr>
              <a:t>.</a:t>
            </a:r>
          </a:p>
          <a:p>
            <a:pPr marL="0" indent="0">
              <a:buFont typeface="Arial" pitchFamily="34" charset="0"/>
              <a:buNone/>
              <a:defRPr/>
            </a:pPr>
            <a:endParaRPr lang="es-ES" sz="2000" b="0" dirty="0" smtClean="0">
              <a:solidFill>
                <a:schemeClr val="tx1"/>
              </a:solidFill>
            </a:endParaRPr>
          </a:p>
          <a:p>
            <a:pPr marL="0" indent="0">
              <a:buFont typeface="Arial" pitchFamily="34" charset="0"/>
              <a:buNone/>
              <a:defRPr/>
            </a:pPr>
            <a:endParaRPr lang="es-ES" sz="2000" b="0" dirty="0" smtClean="0">
              <a:solidFill>
                <a:schemeClr val="tx1"/>
              </a:solidFill>
            </a:endParaRPr>
          </a:p>
        </p:txBody>
      </p:sp>
      <p:sp>
        <p:nvSpPr>
          <p:cNvPr id="12293" name="Rectangle 8"/>
          <p:cNvSpPr>
            <a:spLocks noChangeArrowheads="1"/>
          </p:cNvSpPr>
          <p:nvPr/>
        </p:nvSpPr>
        <p:spPr bwMode="auto">
          <a:xfrm>
            <a:off x="2282824" y="4873605"/>
            <a:ext cx="6480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defRPr/>
            </a:pPr>
            <a:r>
              <a:rPr lang="es-ES" altLang="en-US" dirty="0" smtClean="0">
                <a:latin typeface="+mn-lt"/>
              </a:rPr>
              <a:t>En Nueva Zelandia, por ejemplo, el “toi</a:t>
            </a:r>
            <a:r>
              <a:rPr lang="es-ES" dirty="0" smtClean="0"/>
              <a:t> </a:t>
            </a:r>
            <a:r>
              <a:rPr lang="es-ES" altLang="en-US" dirty="0" smtClean="0">
                <a:latin typeface="+mn-lt"/>
              </a:rPr>
              <a:t>iho” es una marca específica maorí diseñada para promover y vender objetos de arte y artesanías maoríes. </a:t>
            </a:r>
            <a:r>
              <a:rPr lang="es-ES" altLang="en-US" dirty="0" smtClean="0">
                <a:latin typeface="Times New Roman" pitchFamily="18" charset="0"/>
                <a:hlinkClick r:id="rId2"/>
              </a:rPr>
              <a:t>http://www.toiiho.co.nz/</a:t>
            </a:r>
            <a:r>
              <a:rPr lang="es-ES"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2825" y="577850"/>
            <a:ext cx="6480175" cy="522288"/>
          </a:xfrm>
        </p:spPr>
        <p:txBody>
          <a:bodyPr/>
          <a:lstStyle/>
          <a:p>
            <a:r>
              <a:rPr lang="es-ES" altLang="es-ES_tradnl" sz="3400" smtClean="0"/>
              <a:t>Marcas colectivas</a:t>
            </a:r>
          </a:p>
        </p:txBody>
      </p:sp>
      <p:sp>
        <p:nvSpPr>
          <p:cNvPr id="13315" name="Content Placeholder 2"/>
          <p:cNvSpPr>
            <a:spLocks noGrp="1"/>
          </p:cNvSpPr>
          <p:nvPr>
            <p:ph idx="1"/>
          </p:nvPr>
        </p:nvSpPr>
        <p:spPr>
          <a:xfrm>
            <a:off x="2274888" y="1905000"/>
            <a:ext cx="6480175" cy="2327275"/>
          </a:xfrm>
        </p:spPr>
        <p:txBody>
          <a:bodyPr/>
          <a:lstStyle/>
          <a:p>
            <a:pPr marL="0" indent="0">
              <a:buFont typeface="Arial" pitchFamily="34" charset="0"/>
              <a:buNone/>
            </a:pPr>
            <a:r>
              <a:rPr lang="es-ES" altLang="es-ES_tradnl" b="0" smtClean="0">
                <a:solidFill>
                  <a:schemeClr val="tx1"/>
                </a:solidFill>
              </a:rPr>
              <a:t>Las marcas colectivas se emplean para indicar aquellos bienes y servicios de un grupo de personas, como los pueblos indígenas o comunidades locales. Pueden ser grupos con normas de membresía y límites de admisión.</a:t>
            </a:r>
          </a:p>
        </p:txBody>
      </p:sp>
      <p:sp>
        <p:nvSpPr>
          <p:cNvPr id="13319" name="Rectangle 5"/>
          <p:cNvSpPr>
            <a:spLocks noChangeArrowheads="1"/>
          </p:cNvSpPr>
          <p:nvPr/>
        </p:nvSpPr>
        <p:spPr bwMode="auto">
          <a:xfrm>
            <a:off x="2282825" y="4845050"/>
            <a:ext cx="593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es-ES" altLang="en-US" b="1"/>
              <a:t>La marca SÁMI DUODJI es usada en artesanías producidas por los sámi.</a:t>
            </a:r>
          </a:p>
        </p:txBody>
      </p:sp>
      <p:sp>
        <p:nvSpPr>
          <p:cNvPr id="7" name="Rectangle 7"/>
          <p:cNvSpPr>
            <a:spLocks noChangeArrowheads="1"/>
          </p:cNvSpPr>
          <p:nvPr/>
        </p:nvSpPr>
        <p:spPr bwMode="auto">
          <a:xfrm>
            <a:off x="2282825" y="5684838"/>
            <a:ext cx="6002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t>http://www.saamicouncil.net/en/organization/ossodagat/kulturossodat/sami-duodji-certificate/</a:t>
            </a:r>
          </a:p>
        </p:txBody>
      </p:sp>
    </p:spTree>
  </p:cSld>
  <p:clrMapOvr>
    <a:masterClrMapping/>
  </p:clrMapOvr>
</p:sld>
</file>

<file path=ppt/theme/theme1.xml><?xml version="1.0" encoding="utf-8"?>
<a:theme xmlns:a="http://schemas.openxmlformats.org/drawingml/2006/main" name="Thème Office">
  <a:themeElements>
    <a:clrScheme name="Unesco">
      <a:dk1>
        <a:sysClr val="windowText" lastClr="000000"/>
      </a:dk1>
      <a:lt1>
        <a:sysClr val="window" lastClr="FFFFFF"/>
      </a:lt1>
      <a:dk2>
        <a:srgbClr val="1F497D"/>
      </a:dk2>
      <a:lt2>
        <a:srgbClr val="EEECE1"/>
      </a:lt2>
      <a:accent1>
        <a:srgbClr val="07DEDB"/>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6564</TotalTime>
  <Words>1875</Words>
  <Application>Microsoft Office PowerPoint</Application>
  <PresentationFormat>On-screen Show (4:3)</PresentationFormat>
  <Paragraphs>144</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 Bold</vt:lpstr>
      <vt:lpstr>Arial</vt:lpstr>
      <vt:lpstr>Calibri</vt:lpstr>
      <vt:lpstr>Times New Roman</vt:lpstr>
      <vt:lpstr>Thème Office</vt:lpstr>
      <vt:lpstr>Propiedad intelectual y PCI Presentación en PowerPoint 3 correspondiente a la Unidad 55</vt:lpstr>
      <vt:lpstr>Esta presentación analizará ...</vt:lpstr>
      <vt:lpstr>¿Qué es la propiedad intelectual?</vt:lpstr>
      <vt:lpstr>¿Qué es la propiedad intelectual?</vt:lpstr>
      <vt:lpstr>Derechos de autor y derechos conexos</vt:lpstr>
      <vt:lpstr>Patentes</vt:lpstr>
      <vt:lpstr>Diseños industriales</vt:lpstr>
      <vt:lpstr>Marcas</vt:lpstr>
      <vt:lpstr>Marcas colectivas</vt:lpstr>
      <vt:lpstr>Marcas de certificación</vt:lpstr>
      <vt:lpstr>Indicaciones geográficas</vt:lpstr>
      <vt:lpstr>Sistemas sui generis</vt:lpstr>
      <vt:lpstr>Desarrollo sostenible, salvaguardia del patrimonio cultural inmaterial y derechos de propiedad intelectual </vt:lpstr>
      <vt:lpstr>Nociones básicas sobre el desarrollo sostenible</vt:lpstr>
      <vt:lpstr>Los derechos de propiedad intelectual pueden contribuir a la salvaguardia del PCI</vt:lpstr>
      <vt:lpstr>La Convención no establece ningún nuevo derecho de propiedad intelectual asociado al PCI</vt:lpstr>
      <vt:lpstr>La inscripción en las Listas no confiere ningún tipo de propiedad intelectual</vt:lpstr>
      <vt:lpstr>La protección de la propiedad intelectual puede, sin embargo, contribuir a la salvaguardia del PCI y el desarrollo sostenible</vt:lpstr>
      <vt:lpstr>Ejemplo: Arte indígena</vt:lpstr>
      <vt:lpstr>Ejemplo: usos medicinales del neem</vt:lpstr>
      <vt:lpstr>Ejemplo: Talavera de Puebla</vt:lpstr>
      <vt:lpstr>Ejemplo: Protección de los diseños tradicionales</vt:lpstr>
      <vt:lpstr>Bases de datos sobre conocimientos tradicionales e inventarios de los elementos del PCI</vt:lpstr>
      <vt:lpstr>Vinculados pero diferentes</vt:lpstr>
      <vt:lpstr>La documentación y la confección de inventarios requiere la gestión de derechos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Kim, Dain</cp:lastModifiedBy>
  <cp:revision>217</cp:revision>
  <dcterms:created xsi:type="dcterms:W3CDTF">2013-04-24T00:14:44Z</dcterms:created>
  <dcterms:modified xsi:type="dcterms:W3CDTF">2018-04-23T13:01:47Z</dcterms:modified>
</cp:coreProperties>
</file>