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7" r:id="rId2"/>
    <p:sldId id="266" r:id="rId3"/>
    <p:sldId id="283" r:id="rId4"/>
    <p:sldId id="284" r:id="rId5"/>
    <p:sldId id="292" r:id="rId6"/>
    <p:sldId id="293" r:id="rId7"/>
    <p:sldId id="268" r:id="rId8"/>
    <p:sldId id="285" r:id="rId9"/>
    <p:sldId id="286" r:id="rId10"/>
    <p:sldId id="294" r:id="rId11"/>
    <p:sldId id="295" r:id="rId12"/>
    <p:sldId id="296" r:id="rId13"/>
    <p:sldId id="298" r:id="rId14"/>
    <p:sldId id="299" r:id="rId15"/>
    <p:sldId id="300" r:id="rId16"/>
    <p:sldId id="301" r:id="rId17"/>
    <p:sldId id="302" r:id="rId18"/>
    <p:sldId id="303" r:id="rId19"/>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96" y="1122"/>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1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charset="-128"/>
              </a:defRPr>
            </a:lvl1pPr>
          </a:lstStyle>
          <a:p>
            <a:pPr>
              <a:defRPr/>
            </a:pPr>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charset="-128"/>
              </a:defRPr>
            </a:lvl1pPr>
          </a:lstStyle>
          <a:p>
            <a:pPr>
              <a:defRPr/>
            </a:pPr>
            <a:fld id="{7785DA5C-9A5B-40EE-8703-62E8ACD5CCCF}" type="datetime1">
              <a:rPr lang="fr-FR" altLang="fr-FR"/>
              <a:pPr>
                <a:defRPr/>
              </a:pPr>
              <a:t>19/04/2018</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charset="-128"/>
              </a:defRPr>
            </a:lvl1pPr>
          </a:lstStyle>
          <a:p>
            <a:pPr>
              <a:defRPr/>
            </a:pPr>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C6EC559-0088-446A-98BC-0FDD362D5F83}" type="slidenum">
              <a:rPr lang="fr-FR" altLang="fr-FR"/>
              <a:pPr>
                <a:defRPr/>
              </a:pPr>
              <a:t>‹#›</a:t>
            </a:fld>
            <a:endParaRPr lang="fr-FR" altLang="fr-FR"/>
          </a:p>
        </p:txBody>
      </p:sp>
    </p:spTree>
    <p:extLst>
      <p:ext uri="{BB962C8B-B14F-4D97-AF65-F5344CB8AC3E}">
        <p14:creationId xmlns:p14="http://schemas.microsoft.com/office/powerpoint/2010/main" val="33973226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charset="-128"/>
              </a:defRPr>
            </a:lvl1pPr>
          </a:lstStyle>
          <a:p>
            <a:pPr>
              <a:defRPr/>
            </a:pPr>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charset="-128"/>
              </a:defRPr>
            </a:lvl1pPr>
          </a:lstStyle>
          <a:p>
            <a:pPr>
              <a:defRPr/>
            </a:pPr>
            <a:fld id="{CD496A6B-5ABE-4F77-AE22-AE48B4476FD9}" type="datetime1">
              <a:rPr lang="fr-FR" altLang="fr-FR"/>
              <a:pPr>
                <a:defRPr/>
              </a:pPr>
              <a:t>19/04/2018</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alt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charset="-128"/>
              </a:defRPr>
            </a:lvl1pPr>
          </a:lstStyle>
          <a:p>
            <a:pPr>
              <a:defRPr/>
            </a:pPr>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00619A33-801F-4EEA-9EAE-FFA95AD0672A}" type="slidenum">
              <a:rPr lang="fr-FR" altLang="fr-FR"/>
              <a:pPr>
                <a:defRPr/>
              </a:pPr>
              <a:t>‹#›</a:t>
            </a:fld>
            <a:endParaRPr lang="fr-FR" altLang="fr-FR"/>
          </a:p>
        </p:txBody>
      </p:sp>
    </p:spTree>
    <p:extLst>
      <p:ext uri="{BB962C8B-B14F-4D97-AF65-F5344CB8AC3E}">
        <p14:creationId xmlns:p14="http://schemas.microsoft.com/office/powerpoint/2010/main" val="7909137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fr-FR" altLang="fr-FR" smtClean="0"/>
              <a:t>© 2009 by Chen Ming/Beijing Bureau of Culture</a:t>
            </a:r>
          </a:p>
          <a:p>
            <a:endParaRPr lang="fr-FR"/>
          </a:p>
        </p:txBody>
      </p:sp>
      <p:sp>
        <p:nvSpPr>
          <p:cNvPr id="4" name="Espace réservé du numéro de diapositive 3"/>
          <p:cNvSpPr>
            <a:spLocks noGrp="1"/>
          </p:cNvSpPr>
          <p:nvPr>
            <p:ph type="sldNum" sz="quarter" idx="10"/>
          </p:nvPr>
        </p:nvSpPr>
        <p:spPr/>
        <p:txBody>
          <a:bodyPr/>
          <a:lstStyle/>
          <a:p>
            <a:pPr>
              <a:defRPr/>
            </a:pPr>
            <a:fld id="{00619A33-801F-4EEA-9EAE-FFA95AD0672A}" type="slidenum">
              <a:rPr lang="fr-FR" altLang="fr-FR" smtClean="0"/>
              <a:pPr>
                <a:defRPr/>
              </a:pPr>
              <a:t>1</a:t>
            </a:fld>
            <a:endParaRPr lang="fr-FR" altLang="fr-FR"/>
          </a:p>
        </p:txBody>
      </p:sp>
    </p:spTree>
    <p:extLst>
      <p:ext uri="{BB962C8B-B14F-4D97-AF65-F5344CB8AC3E}">
        <p14:creationId xmlns:p14="http://schemas.microsoft.com/office/powerpoint/2010/main" val="1259484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pPr>
              <a:defRPr/>
            </a:pPr>
            <a:fld id="{00619A33-801F-4EEA-9EAE-FFA95AD0672A}" type="slidenum">
              <a:rPr lang="fr-FR" altLang="fr-FR" smtClean="0"/>
              <a:pPr>
                <a:defRPr/>
              </a:pPr>
              <a:t>18</a:t>
            </a:fld>
            <a:endParaRPr lang="fr-FR" altLang="fr-FR"/>
          </a:p>
        </p:txBody>
      </p:sp>
    </p:spTree>
    <p:extLst>
      <p:ext uri="{BB962C8B-B14F-4D97-AF65-F5344CB8AC3E}">
        <p14:creationId xmlns:p14="http://schemas.microsoft.com/office/powerpoint/2010/main" val="1990542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endParaRPr lang="en-US" altLang="fr-FR" sz="1800" smtClean="0">
              <a:solidFill>
                <a:srgbClr val="FFF10B"/>
              </a:solidFill>
            </a:endParaRPr>
          </a:p>
        </p:txBody>
      </p:sp>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8200" y="0"/>
            <a:ext cx="2667600" cy="6858000"/>
          </a:xfrm>
        </p:spPr>
        <p:txBody>
          <a:bodyPr rtlCol="0"/>
          <a:lstStyle/>
          <a:p>
            <a:pPr lvl="0"/>
            <a:endParaRPr lang="fr-FR"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3225" y="194674"/>
            <a:ext cx="1676400" cy="1077549"/>
          </a:xfrm>
          <a:prstGeom prst="rect">
            <a:avLst/>
          </a:prstGeom>
        </p:spPr>
      </p:pic>
    </p:spTree>
    <p:extLst>
      <p:ext uri="{BB962C8B-B14F-4D97-AF65-F5344CB8AC3E}">
        <p14:creationId xmlns:p14="http://schemas.microsoft.com/office/powerpoint/2010/main" val="278450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66069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236961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363711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dirty="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176809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extLst>
      <p:ext uri="{BB962C8B-B14F-4D97-AF65-F5344CB8AC3E}">
        <p14:creationId xmlns:p14="http://schemas.microsoft.com/office/powerpoint/2010/main" val="385718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74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endParaRPr lang="en-US" altLang="fr-FR" sz="1800" smtClean="0">
              <a:solidFill>
                <a:srgbClr val="FFF10B"/>
              </a:solidFill>
            </a:endParaRPr>
          </a:p>
        </p:txBody>
      </p:sp>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endParaRPr lang="en-US" altLang="fr-FR" sz="1800" smtClean="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ZoneTexte 13"/>
          <p:cNvSpPr txBox="1"/>
          <p:nvPr userDrawn="1"/>
        </p:nvSpPr>
        <p:spPr>
          <a:xfrm>
            <a:off x="406400" y="6338888"/>
            <a:ext cx="1041400" cy="215900"/>
          </a:xfrm>
          <a:prstGeom prst="rect">
            <a:avLst/>
          </a:prstGeom>
          <a:noFill/>
        </p:spPr>
        <p:txBody>
          <a:bodyPr lIns="0" tIns="0" rIns="0" bIns="0">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37931725" indent="-37474525"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fld id="{3A88F07B-CC6C-4539-A319-6F5ED7B47250}" type="slidenum">
              <a:rPr lang="fr-FR" altLang="fr-FR" sz="1400" b="1" smtClean="0">
                <a:solidFill>
                  <a:schemeClr val="accent1"/>
                </a:solidFill>
              </a:rPr>
              <a:pPr eaLnBrk="1" hangingPunct="1">
                <a:defRPr/>
              </a:pPr>
              <a:t>‹#›</a:t>
            </a:fld>
            <a:endParaRPr lang="fr-FR" altLang="fr-FR" sz="1400" b="1" smtClean="0">
              <a:solidFill>
                <a:schemeClr val="accent1"/>
              </a:solidFill>
            </a:endParaRPr>
          </a:p>
        </p:txBody>
      </p:sp>
      <p:pic>
        <p:nvPicPr>
          <p:cNvPr id="15" name="Picture 14"/>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63815" y="365759"/>
            <a:ext cx="1160399" cy="745876"/>
          </a:xfrm>
          <a:prstGeom prst="rect">
            <a:avLst/>
          </a:prstGeom>
        </p:spPr>
      </p:pic>
      <p:pic>
        <p:nvPicPr>
          <p:cNvPr id="23" name="Picture 16"/>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04875" y="6667500"/>
            <a:ext cx="5429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9" r:id="rId1"/>
    <p:sldLayoutId id="2147483874" r:id="rId2"/>
    <p:sldLayoutId id="2147483880" r:id="rId3"/>
    <p:sldLayoutId id="2147483875" r:id="rId4"/>
    <p:sldLayoutId id="2147483876" r:id="rId5"/>
    <p:sldLayoutId id="2147483877" r:id="rId6"/>
    <p:sldLayoutId id="2147483878" r:id="rId7"/>
  </p:sldLayoutIdLst>
  <p:timing>
    <p:tnLst>
      <p:par>
        <p:cTn id="1" dur="indefinite" restart="never" nodeType="tmRoot"/>
      </p:par>
    </p:tnLst>
  </p:timing>
  <p:hf sldNum="0" hdr="0" dt="0"/>
  <p:txStyles>
    <p:titleStyle>
      <a:lvl1pPr algn="l" defTabSz="457200" rtl="0" eaLnBrk="0" fontAlgn="base" hangingPunct="0">
        <a:spcBef>
          <a:spcPct val="0"/>
        </a:spcBef>
        <a:spcAft>
          <a:spcPct val="0"/>
        </a:spcAft>
        <a:defRPr sz="3200" b="1" kern="1200">
          <a:solidFill>
            <a:schemeClr val="tx1"/>
          </a:solidFill>
          <a:latin typeface="+mj-lt"/>
          <a:ea typeface="MS PGothic" panose="020B0600070205080204" pitchFamily="34" charset="-128"/>
          <a:cs typeface="ＭＳ Ｐゴシック" charset="-128"/>
        </a:defRPr>
      </a:lvl1pPr>
      <a:lvl2pPr algn="l" defTabSz="457200"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128"/>
        </a:defRPr>
      </a:lvl2pPr>
      <a:lvl3pPr algn="l" defTabSz="457200"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128"/>
        </a:defRPr>
      </a:lvl3pPr>
      <a:lvl4pPr algn="l" defTabSz="457200"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128"/>
        </a:defRPr>
      </a:lvl4pPr>
      <a:lvl5pPr algn="l" defTabSz="457200" rtl="0" eaLnBrk="0" fontAlgn="base" hangingPunct="0">
        <a:spcBef>
          <a:spcPct val="0"/>
        </a:spcBef>
        <a:spcAft>
          <a:spcPct val="0"/>
        </a:spcAft>
        <a:defRPr sz="3200" b="1">
          <a:solidFill>
            <a:schemeClr val="tx1"/>
          </a:solidFill>
          <a:latin typeface="Arial" charset="0"/>
          <a:ea typeface="MS PGothic" panose="020B0600070205080204" pitchFamily="34" charset="-128"/>
          <a:cs typeface="ＭＳ Ｐゴシック" charset="-128"/>
        </a:defRPr>
      </a:lvl5pPr>
      <a:lvl6pPr marL="457200" algn="l" defTabSz="457200" rtl="0" fontAlgn="base">
        <a:spcBef>
          <a:spcPct val="0"/>
        </a:spcBef>
        <a:spcAft>
          <a:spcPct val="0"/>
        </a:spcAft>
        <a:defRPr sz="3200" b="1">
          <a:solidFill>
            <a:schemeClr val="tx1"/>
          </a:solidFill>
          <a:latin typeface="Arial" charset="0"/>
        </a:defRPr>
      </a:lvl6pPr>
      <a:lvl7pPr marL="914400" algn="l" defTabSz="457200" rtl="0" fontAlgn="base">
        <a:spcBef>
          <a:spcPct val="0"/>
        </a:spcBef>
        <a:spcAft>
          <a:spcPct val="0"/>
        </a:spcAft>
        <a:defRPr sz="3200" b="1">
          <a:solidFill>
            <a:schemeClr val="tx1"/>
          </a:solidFill>
          <a:latin typeface="Arial" charset="0"/>
        </a:defRPr>
      </a:lvl7pPr>
      <a:lvl8pPr marL="1371600" algn="l" defTabSz="457200" rtl="0" fontAlgn="base">
        <a:spcBef>
          <a:spcPct val="0"/>
        </a:spcBef>
        <a:spcAft>
          <a:spcPct val="0"/>
        </a:spcAft>
        <a:defRPr sz="3200" b="1">
          <a:solidFill>
            <a:schemeClr val="tx1"/>
          </a:solidFill>
          <a:latin typeface="Arial" charset="0"/>
        </a:defRPr>
      </a:lvl8pPr>
      <a:lvl9pPr marL="1828800" algn="l" defTabSz="457200" rtl="0" fontAlgn="base">
        <a:spcBef>
          <a:spcPct val="0"/>
        </a:spcBef>
        <a:spcAft>
          <a:spcPct val="0"/>
        </a:spcAft>
        <a:defRPr sz="3200" b="1">
          <a:solidFill>
            <a:schemeClr val="tx1"/>
          </a:solidFill>
          <a:latin typeface="Arial"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anose="020B0604020202020204" pitchFamily="34" charset="0"/>
        <a:buChar char="•"/>
        <a:defRPr sz="2800" b="1" kern="1200">
          <a:solidFill>
            <a:srgbClr val="07DEDB"/>
          </a:solidFill>
          <a:latin typeface="+mn-lt"/>
          <a:ea typeface="MS PGothic" panose="020B0600070205080204" pitchFamily="34" charset="-128"/>
          <a:cs typeface="ＭＳ Ｐゴシック" charset="-128"/>
        </a:defRPr>
      </a:lvl1pPr>
      <a:lvl2pPr marL="215900" indent="-215900" algn="l" defTabSz="457200" rtl="0" eaLnBrk="0" fontAlgn="base" hangingPunct="0">
        <a:spcBef>
          <a:spcPts val="12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ts val="1200"/>
        </a:spcBef>
        <a:spcAft>
          <a:spcPct val="0"/>
        </a:spcAft>
        <a:buChar char="•"/>
        <a:defRPr sz="2800" kern="1200">
          <a:solidFill>
            <a:schemeClr val="tx1"/>
          </a:solidFill>
          <a:latin typeface="+mn-lt"/>
          <a:ea typeface="MS PGothic" panose="020B0600070205080204" pitchFamily="34" charset="-128"/>
          <a:cs typeface="+mn-cs"/>
        </a:defRPr>
      </a:lvl3pPr>
      <a:lvl4pPr marL="466725" indent="-215900" algn="l" defTabSz="457200" rtl="0" eaLnBrk="0" fontAlgn="base" hangingPunct="0">
        <a:spcBef>
          <a:spcPts val="600"/>
        </a:spcBef>
        <a:spcAft>
          <a:spcPct val="0"/>
        </a:spcAft>
        <a:buClr>
          <a:schemeClr val="accent1"/>
        </a:buClr>
        <a:buFont typeface="Arial" panose="020B0604020202020204" pitchFamily="34" charset="0"/>
        <a:buChar char="•"/>
        <a:defRPr sz="2400" kern="1200">
          <a:solidFill>
            <a:schemeClr val="tx1"/>
          </a:solidFill>
          <a:latin typeface="+mn-lt"/>
          <a:ea typeface="MS PGothic" panose="020B0600070205080204" pitchFamily="34" charset="-128"/>
          <a:cs typeface="+mn-cs"/>
        </a:defRPr>
      </a:lvl4pPr>
      <a:lvl5pPr marL="466725" indent="1362075" algn="l" defTabSz="457200" rtl="0" eaLnBrk="0" fontAlgn="base" hangingPunct="0">
        <a:spcBef>
          <a:spcPts val="600"/>
        </a:spcBef>
        <a:spcAft>
          <a:spcPct val="0"/>
        </a:spcAft>
        <a:buChar char="»"/>
        <a:defRPr sz="2000" kern="1200">
          <a:solidFill>
            <a:srgbClr val="07DEDB"/>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5"/>
          <p:cNvSpPr>
            <a:spLocks noGrp="1"/>
          </p:cNvSpPr>
          <p:nvPr>
            <p:ph type="ctrTitle"/>
          </p:nvPr>
        </p:nvSpPr>
        <p:spPr>
          <a:xfrm>
            <a:off x="403225" y="1416050"/>
            <a:ext cx="5715000" cy="3262313"/>
          </a:xfrm>
        </p:spPr>
        <p:txBody>
          <a:bodyPr/>
          <a:lstStyle/>
          <a:p>
            <a:pPr algn="r" eaLnBrk="1" hangingPunct="1"/>
            <a:r>
              <a:rPr lang="ar-IQ" altLang="fr-FR" sz="4400" dirty="0" smtClean="0">
                <a:latin typeface="Arial" panose="020B0604020202020204" pitchFamily="34" charset="0"/>
                <a:cs typeface="Arial" panose="020B0604020202020204" pitchFamily="34" charset="0"/>
              </a:rPr>
              <a:t>حلقة عمل عن</a:t>
            </a:r>
            <a:br>
              <a:rPr lang="ar-IQ" altLang="fr-FR" sz="4400" dirty="0" smtClean="0">
                <a:latin typeface="Arial" panose="020B0604020202020204" pitchFamily="34" charset="0"/>
                <a:cs typeface="Arial" panose="020B0604020202020204" pitchFamily="34" charset="0"/>
              </a:rPr>
            </a:br>
            <a:r>
              <a:rPr lang="ar-IQ" altLang="fr-FR" sz="4400" dirty="0" smtClean="0">
                <a:latin typeface="Arial" panose="020B0604020202020204" pitchFamily="34" charset="0"/>
                <a:cs typeface="Arial" panose="020B0604020202020204" pitchFamily="34" charset="0"/>
              </a:rPr>
              <a:t>عملية الحصر القائمة على المجتمعات المحلية والجماعات:</a:t>
            </a:r>
            <a:br>
              <a:rPr lang="ar-IQ" altLang="fr-FR" sz="4400" dirty="0" smtClean="0">
                <a:latin typeface="Arial" panose="020B0604020202020204" pitchFamily="34" charset="0"/>
                <a:cs typeface="Arial" panose="020B0604020202020204" pitchFamily="34" charset="0"/>
              </a:rPr>
            </a:br>
            <a:r>
              <a:rPr lang="ar-IQ" altLang="fr-FR" sz="4400" dirty="0" smtClean="0">
                <a:latin typeface="Arial" panose="020B0604020202020204" pitchFamily="34" charset="0"/>
                <a:cs typeface="Arial" panose="020B0604020202020204" pitchFamily="34" charset="0"/>
              </a:rPr>
              <a:t>مقدمة</a:t>
            </a:r>
            <a:r>
              <a:rPr lang="en-ZA" altLang="fr-FR" sz="4400" dirty="0" smtClean="0">
                <a:latin typeface="Arial" panose="020B0604020202020204" pitchFamily="34" charset="0"/>
                <a:cs typeface="Arial" panose="020B0604020202020204" pitchFamily="34" charset="0"/>
              </a:rPr>
              <a:t/>
            </a:r>
            <a:br>
              <a:rPr lang="en-ZA" altLang="fr-FR" sz="4400" dirty="0" smtClean="0">
                <a:latin typeface="Arial" panose="020B0604020202020204" pitchFamily="34" charset="0"/>
                <a:cs typeface="Arial" panose="020B0604020202020204" pitchFamily="34" charset="0"/>
              </a:rPr>
            </a:br>
            <a:r>
              <a:rPr lang="ar-IQ" altLang="fr-FR" sz="1800" dirty="0" smtClean="0">
                <a:latin typeface="Arial" panose="020B0604020202020204" pitchFamily="34" charset="0"/>
                <a:cs typeface="Arial" panose="020B0604020202020204" pitchFamily="34" charset="0"/>
              </a:rPr>
              <a:t>الوحدة 18: عرض تقديمي</a:t>
            </a:r>
            <a:r>
              <a:rPr lang="fr-FR" altLang="fr-FR" sz="1800" dirty="0" smtClean="0">
                <a:latin typeface="Arial" panose="020B0604020202020204" pitchFamily="34" charset="0"/>
                <a:cs typeface="Arial" panose="020B0604020202020204" pitchFamily="34" charset="0"/>
              </a:rPr>
              <a:t/>
            </a:r>
            <a:br>
              <a:rPr lang="fr-FR" altLang="fr-FR" sz="1800" dirty="0" smtClean="0">
                <a:latin typeface="Arial" panose="020B0604020202020204" pitchFamily="34" charset="0"/>
                <a:cs typeface="Arial" panose="020B0604020202020204" pitchFamily="34" charset="0"/>
              </a:rPr>
            </a:br>
            <a:endParaRPr lang="en-ZA" altLang="fr-FR" sz="1800" dirty="0" smtClean="0">
              <a:latin typeface="Arial" panose="020B0604020202020204" pitchFamily="34" charset="0"/>
              <a:cs typeface="Arial" panose="020B0604020202020204" pitchFamily="34" charset="0"/>
            </a:endParaRPr>
          </a:p>
        </p:txBody>
      </p:sp>
      <p:sp>
        <p:nvSpPr>
          <p:cNvPr id="6147" name="Sous-titre 6"/>
          <p:cNvSpPr>
            <a:spLocks noGrp="1"/>
          </p:cNvSpPr>
          <p:nvPr>
            <p:ph type="subTitle" idx="1"/>
          </p:nvPr>
        </p:nvSpPr>
        <p:spPr>
          <a:xfrm>
            <a:off x="403225" y="4675188"/>
            <a:ext cx="5715000" cy="811212"/>
          </a:xfrm>
        </p:spPr>
        <p:txBody>
          <a:bodyPr>
            <a:spAutoFit/>
          </a:bodyPr>
          <a:lstStyle/>
          <a:p>
            <a:pPr marL="342900" indent="-342900" algn="ctr" eaLnBrk="1" hangingPunct="1">
              <a:lnSpc>
                <a:spcPct val="80000"/>
              </a:lnSpc>
              <a:spcBef>
                <a:spcPct val="20000"/>
              </a:spcBef>
            </a:pPr>
            <a:r>
              <a:rPr lang="en-US" altLang="fr-FR" sz="2000" dirty="0" smtClean="0">
                <a:latin typeface="Traditional Arabic" panose="02020603050405020304" pitchFamily="18" charset="-78"/>
                <a:cs typeface="+mn-cs"/>
              </a:rPr>
              <a:t/>
            </a:r>
            <a:br>
              <a:rPr lang="en-US" altLang="fr-FR" sz="2000" dirty="0" smtClean="0">
                <a:latin typeface="Traditional Arabic" panose="02020603050405020304" pitchFamily="18" charset="-78"/>
                <a:cs typeface="+mn-cs"/>
              </a:rPr>
            </a:br>
            <a:r>
              <a:rPr lang="ar-IQ" altLang="fr-FR" sz="2000" dirty="0" smtClean="0">
                <a:latin typeface="Traditional Arabic" panose="02020603050405020304" pitchFamily="18" charset="-78"/>
                <a:cs typeface="+mn-cs"/>
              </a:rPr>
              <a:t>اليونسكو</a:t>
            </a:r>
            <a:endParaRPr lang="en-US" altLang="fr-FR" sz="2000" dirty="0" smtClean="0">
              <a:latin typeface="Traditional Arabic" panose="02020603050405020304" pitchFamily="18" charset="-78"/>
              <a:cs typeface="+mn-cs"/>
            </a:endParaRPr>
          </a:p>
          <a:p>
            <a:pPr marL="342900" indent="-342900" algn="ctr" eaLnBrk="1" hangingPunct="1">
              <a:lnSpc>
                <a:spcPct val="80000"/>
              </a:lnSpc>
              <a:spcBef>
                <a:spcPct val="20000"/>
              </a:spcBef>
            </a:pPr>
            <a:r>
              <a:rPr lang="ar-IQ" altLang="fr-FR" sz="2000" dirty="0" smtClean="0">
                <a:latin typeface="Traditional Arabic" panose="02020603050405020304" pitchFamily="18" charset="-78"/>
                <a:cs typeface="+mn-cs"/>
              </a:rPr>
              <a:t>شعبة التراث الثقافي غير المادي</a:t>
            </a:r>
            <a:endParaRPr lang="en-US" altLang="fr-FR" sz="2000" dirty="0" smtClean="0">
              <a:latin typeface="Traditional Arabic" panose="02020603050405020304" pitchFamily="18" charset="-78"/>
              <a:cs typeface="+mn-cs"/>
            </a:endParaRPr>
          </a:p>
        </p:txBody>
      </p:sp>
      <p:pic>
        <p:nvPicPr>
          <p:cNvPr id="6148" name="Espace réservé pour une image  8" descr="danseuse.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2" b="32"/>
          <a:stretch>
            <a:fillRect/>
          </a:stretch>
        </p:blipFill>
        <p:spPr>
          <a:xfrm>
            <a:off x="6478588" y="0"/>
            <a:ext cx="2667000" cy="6858000"/>
          </a:xfrm>
        </p:spPr>
      </p:pic>
      <p:sp>
        <p:nvSpPr>
          <p:cNvPr id="6149" name="Rectangle 3"/>
          <p:cNvSpPr>
            <a:spLocks noChangeArrowheads="1"/>
          </p:cNvSpPr>
          <p:nvPr/>
        </p:nvSpPr>
        <p:spPr bwMode="auto">
          <a:xfrm>
            <a:off x="381000" y="5967413"/>
            <a:ext cx="1598613" cy="276225"/>
          </a:xfrm>
          <a:prstGeom prst="rect">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eaLnBrk="1" hangingPunct="1">
              <a:lnSpc>
                <a:spcPct val="100000"/>
              </a:lnSpc>
              <a:spcBef>
                <a:spcPct val="0"/>
              </a:spcBef>
              <a:buClrTx/>
              <a:buFontTx/>
              <a:buNone/>
            </a:pPr>
            <a:endParaRPr lang="en-GB" altLang="fr-FR" sz="1200">
              <a:solidFill>
                <a:schemeClr val="tx1"/>
              </a:solidFill>
              <a:latin typeface="Traditional Arabic" panose="02020603050405020304" pitchFamily="18" charset="-78"/>
              <a:cs typeface="Traditional Arabic" panose="02020603050405020304" pitchFamily="18" charset="-78"/>
            </a:endParaRPr>
          </a:p>
        </p:txBody>
      </p:sp>
      <p:sp>
        <p:nvSpPr>
          <p:cNvPr id="6150" name="Rectangle 4"/>
          <p:cNvSpPr>
            <a:spLocks noChangeArrowheads="1"/>
          </p:cNvSpPr>
          <p:nvPr/>
        </p:nvSpPr>
        <p:spPr bwMode="auto">
          <a:xfrm>
            <a:off x="381000" y="6243638"/>
            <a:ext cx="1598613" cy="277812"/>
          </a:xfrm>
          <a:prstGeom prst="rect">
            <a:avLst/>
          </a:prstGeom>
          <a:solidFill>
            <a:schemeClr val="tx1"/>
          </a:solidFill>
          <a:ln w="25400">
            <a:solidFill>
              <a:schemeClr val="tx1"/>
            </a:solidFill>
            <a:round/>
            <a:headEnd/>
            <a:tailEnd/>
          </a:ln>
        </p:spPr>
        <p:txBody>
          <a:bodyPr>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eaLnBrk="1" hangingPunct="1">
              <a:lnSpc>
                <a:spcPct val="100000"/>
              </a:lnSpc>
              <a:spcBef>
                <a:spcPct val="0"/>
              </a:spcBef>
              <a:buClrTx/>
              <a:buFontTx/>
              <a:buNone/>
            </a:pPr>
            <a:endParaRPr lang="en-GB" altLang="fr-FR" sz="1200">
              <a:solidFill>
                <a:schemeClr val="accent1"/>
              </a:solidFill>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2286000" y="374650"/>
            <a:ext cx="6477000" cy="11080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Arial" panose="020B0604020202020204" pitchFamily="34" charset="0"/>
                <a:cs typeface="Arial" panose="020B0604020202020204" pitchFamily="34" charset="0"/>
              </a:rPr>
              <a:t> الخصائص الرئيسية لعملية الحصر القائمة على المجتمعات المحلية والجماعات (3)</a:t>
            </a:r>
            <a:endParaRPr lang="fr-FR" altLang="fr-FR" sz="3600" dirty="0">
              <a:latin typeface="Arial" panose="020B0604020202020204" pitchFamily="34" charset="0"/>
              <a:cs typeface="Arial" panose="020B0604020202020204" pitchFamily="34" charset="0"/>
            </a:endParaRPr>
          </a:p>
        </p:txBody>
      </p:sp>
      <p:sp>
        <p:nvSpPr>
          <p:cNvPr id="15364" name="Text Placeholder 8"/>
          <p:cNvSpPr txBox="1">
            <a:spLocks/>
          </p:cNvSpPr>
          <p:nvPr/>
        </p:nvSpPr>
        <p:spPr bwMode="auto">
          <a:xfrm>
            <a:off x="2286000" y="2427288"/>
            <a:ext cx="6477000" cy="409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buClrTx/>
            </a:pPr>
            <a:r>
              <a:rPr lang="ar-IQ" altLang="fr-FR" sz="2000" b="0" dirty="0">
                <a:solidFill>
                  <a:schemeClr val="tx1"/>
                </a:solidFill>
              </a:rPr>
              <a:t>	تعترف عملية الحصر القائمة على المجتمعات المحلية والجماعات بالتنوع ضمن هذه المجتمعات والجماعات فيما يتعلق بتراثها الثقافي غير المادي.</a:t>
            </a:r>
          </a:p>
          <a:p>
            <a:pPr algn="r" rtl="1" eaLnBrk="1" hangingPunct="1">
              <a:lnSpc>
                <a:spcPct val="100000"/>
              </a:lnSpc>
              <a:spcBef>
                <a:spcPct val="0"/>
              </a:spcBef>
              <a:buClrTx/>
            </a:pPr>
            <a:r>
              <a:rPr lang="ar-IQ" altLang="fr-FR" sz="2000" b="0" dirty="0">
                <a:solidFill>
                  <a:schemeClr val="tx1"/>
                </a:solidFill>
              </a:rPr>
              <a:t>	تُقدر عملية الحصر القائمة على المجتمعات المحلية والجماعات تباين الآراء واختلافها. فالقصد ليس إثبات وإقرار حقيقية واحدة مطلقة بل التماهي مع التراث الثقافي غير المادي وإبداء الرأي.</a:t>
            </a:r>
          </a:p>
          <a:p>
            <a:pPr algn="r" rtl="1" eaLnBrk="1" hangingPunct="1">
              <a:lnSpc>
                <a:spcPct val="100000"/>
              </a:lnSpc>
              <a:spcBef>
                <a:spcPct val="0"/>
              </a:spcBef>
              <a:buClrTx/>
            </a:pPr>
            <a:r>
              <a:rPr lang="ar-IQ" altLang="fr-FR" sz="2000" b="0" dirty="0">
                <a:solidFill>
                  <a:schemeClr val="tx1"/>
                </a:solidFill>
              </a:rPr>
              <a:t>تعتبر حالة التغير والتقلب التي يمر بها التراث الثقافي غير المادي من صميم طبيعته.</a:t>
            </a:r>
            <a:endParaRPr lang="en-US" altLang="fr-FR" sz="2000" b="0" dirty="0">
              <a:solidFill>
                <a:schemeClr val="tx1"/>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2286000" y="374650"/>
            <a:ext cx="6477000" cy="11080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Arial" panose="020B0604020202020204" pitchFamily="34" charset="0"/>
                <a:cs typeface="Arial" panose="020B0604020202020204" pitchFamily="34" charset="0"/>
              </a:rPr>
              <a:t> الخصائص الرئيسية لعملية الحصر القائمة على المجتمعات المحلية والجماعات (4)</a:t>
            </a:r>
            <a:endParaRPr lang="fr-FR" altLang="fr-FR" sz="3600" dirty="0">
              <a:latin typeface="Arial" panose="020B0604020202020204" pitchFamily="34" charset="0"/>
              <a:cs typeface="Arial" panose="020B0604020202020204" pitchFamily="34" charset="0"/>
            </a:endParaRPr>
          </a:p>
        </p:txBody>
      </p:sp>
      <p:sp>
        <p:nvSpPr>
          <p:cNvPr id="16388" name="Text Placeholder 8"/>
          <p:cNvSpPr txBox="1">
            <a:spLocks/>
          </p:cNvSpPr>
          <p:nvPr/>
        </p:nvSpPr>
        <p:spPr bwMode="auto">
          <a:xfrm>
            <a:off x="2286000" y="2427288"/>
            <a:ext cx="6477000" cy="409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buClrTx/>
            </a:pPr>
            <a:r>
              <a:rPr lang="ar-IQ" altLang="fr-FR" sz="2000" b="0" dirty="0">
                <a:solidFill>
                  <a:schemeClr val="tx1"/>
                </a:solidFill>
              </a:rPr>
              <a:t>تعترف عملية الحصر القائمة على المجتمعات المحلية والجماعات بأهمية صوت الشباب وآرائهم فيما يتعلق بالتراث الثقافي غير المادي كما تعترف بدورهم الرئيسي في تحديد هذا التراث ونقله.</a:t>
            </a:r>
          </a:p>
          <a:p>
            <a:pPr algn="r" rtl="1" eaLnBrk="1" hangingPunct="1">
              <a:lnSpc>
                <a:spcPct val="100000"/>
              </a:lnSpc>
              <a:spcBef>
                <a:spcPct val="0"/>
              </a:spcBef>
              <a:buClrTx/>
            </a:pPr>
            <a:r>
              <a:rPr lang="ar-IQ" altLang="fr-FR" sz="2000" b="0" dirty="0">
                <a:solidFill>
                  <a:schemeClr val="tx1"/>
                </a:solidFill>
              </a:rPr>
              <a:t>ضرورة إشراك الشباب في جميع الأنشطة المتعلقة بالتراث الثقافي غير المادي.</a:t>
            </a:r>
            <a:endParaRPr lang="en-US" altLang="fr-FR" sz="2000" b="0" dirty="0">
              <a:solidFill>
                <a:schemeClr val="tx1"/>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2286000" y="488950"/>
            <a:ext cx="6477000" cy="5540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Arial" panose="020B0604020202020204" pitchFamily="34" charset="0"/>
                <a:cs typeface="Arial" panose="020B0604020202020204" pitchFamily="34" charset="0"/>
              </a:rPr>
              <a:t>هدف حلقة العمل</a:t>
            </a:r>
            <a:endParaRPr lang="fr-FR" altLang="fr-FR" sz="3600" dirty="0">
              <a:latin typeface="Arial" panose="020B0604020202020204" pitchFamily="34" charset="0"/>
              <a:cs typeface="Arial" panose="020B0604020202020204" pitchFamily="34" charset="0"/>
            </a:endParaRPr>
          </a:p>
        </p:txBody>
      </p:sp>
      <p:sp>
        <p:nvSpPr>
          <p:cNvPr id="17412" name="Text Placeholder 8"/>
          <p:cNvSpPr txBox="1">
            <a:spLocks/>
          </p:cNvSpPr>
          <p:nvPr/>
        </p:nvSpPr>
        <p:spPr bwMode="auto">
          <a:xfrm>
            <a:off x="2278063" y="1905000"/>
            <a:ext cx="64770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buClrTx/>
            </a:pPr>
            <a:r>
              <a:rPr lang="ar-IQ" altLang="fr-FR" sz="2000" b="0" dirty="0">
                <a:solidFill>
                  <a:schemeClr val="tx1"/>
                </a:solidFill>
              </a:rPr>
              <a:t>تزويد المشاركين بالمعارف والمهارات الأساسية لتصميم وتيسير عملية الحصر القائمة على المجتمعات المحلية والجماعات المكيفة لتلائم ظروفهم الخاصة.</a:t>
            </a:r>
            <a:endParaRPr lang="en-US" altLang="fr-FR" sz="2000" b="0" dirty="0">
              <a:solidFill>
                <a:schemeClr val="tx1"/>
              </a:solidFill>
              <a:cs typeface="Arial" panose="020B0604020202020204" pitchFamily="34" charset="0"/>
            </a:endParaRPr>
          </a:p>
          <a:p>
            <a:pPr eaLnBrk="1" hangingPunct="1">
              <a:lnSpc>
                <a:spcPct val="100000"/>
              </a:lnSpc>
              <a:spcBef>
                <a:spcPct val="0"/>
              </a:spcBef>
              <a:buClrTx/>
            </a:pPr>
            <a:endParaRPr lang="en-US" altLang="fr-FR" sz="2000" b="0" dirty="0">
              <a:solidFill>
                <a:schemeClr val="tx1"/>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2286000" y="374650"/>
            <a:ext cx="6477000" cy="554038"/>
          </a:xfrm>
        </p:spPr>
        <p:txBody>
          <a:bodyPr/>
          <a:lstStyle/>
          <a:p>
            <a:pPr algn="r" rtl="1" eaLnBrk="1" hangingPunct="1"/>
            <a:r>
              <a:rPr lang="ar-IQ" altLang="fr-FR" sz="3600" dirty="0" smtClean="0">
                <a:latin typeface="Arial" panose="020B0604020202020204" pitchFamily="34" charset="0"/>
                <a:cs typeface="Arial" panose="020B0604020202020204" pitchFamily="34" charset="0"/>
              </a:rPr>
              <a:t>الإنجازات المتوقعة في مجال التعلّم (1)</a:t>
            </a:r>
            <a:endParaRPr lang="fr-FR" altLang="fr-FR" sz="3600" dirty="0" smtClean="0">
              <a:latin typeface="Arial" panose="020B0604020202020204" pitchFamily="34" charset="0"/>
              <a:cs typeface="Arial" panose="020B0604020202020204" pitchFamily="34" charset="0"/>
            </a:endParaRPr>
          </a:p>
        </p:txBody>
      </p:sp>
      <p:sp>
        <p:nvSpPr>
          <p:cNvPr id="18436" name="Text Placeholder 8"/>
          <p:cNvSpPr txBox="1">
            <a:spLocks/>
          </p:cNvSpPr>
          <p:nvPr/>
        </p:nvSpPr>
        <p:spPr bwMode="auto">
          <a:xfrm>
            <a:off x="2286000" y="1905000"/>
            <a:ext cx="6477000" cy="409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7675" indent="-447675">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indent="-37147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lvl="1" algn="r" rtl="1" eaLnBrk="1" hangingPunct="1">
              <a:spcBef>
                <a:spcPts val="600"/>
              </a:spcBef>
              <a:spcAft>
                <a:spcPts val="600"/>
              </a:spcAft>
            </a:pPr>
            <a:r>
              <a:rPr lang="ar-IQ" altLang="fr-FR" sz="2000" dirty="0"/>
              <a:t>أن يكون بمقدور المشاركين تقديم سبب أو سببين لاختيار نهج الحصر القائم على المجتمعات المحلية والجماعات في إطار الاتفاقية.</a:t>
            </a:r>
          </a:p>
          <a:p>
            <a:pPr lvl="1" algn="r" rtl="1" eaLnBrk="1" hangingPunct="1">
              <a:spcBef>
                <a:spcPts val="600"/>
              </a:spcBef>
              <a:spcAft>
                <a:spcPts val="600"/>
              </a:spcAft>
            </a:pPr>
            <a:r>
              <a:rPr lang="ar-IQ" altLang="fr-FR" sz="2000" dirty="0"/>
              <a:t>أن يكون بالإمكان شرح العلاقة بين صون التراث الثقافي غير المادي وعملية حصره.</a:t>
            </a:r>
          </a:p>
          <a:p>
            <a:pPr lvl="1" algn="r" rtl="1" eaLnBrk="1" hangingPunct="1">
              <a:spcBef>
                <a:spcPts val="600"/>
              </a:spcBef>
              <a:spcAft>
                <a:spcPts val="600"/>
              </a:spcAft>
            </a:pPr>
            <a:r>
              <a:rPr lang="ar-IQ" altLang="fr-FR" sz="2000" dirty="0"/>
              <a:t>أن يكون بالإمكان تحديد ما المقصود بعملية الحصر القائمة على المجتمعات المحلية والجماعات.</a:t>
            </a:r>
          </a:p>
          <a:p>
            <a:pPr algn="r" rtl="1" eaLnBrk="1" hangingPunct="1">
              <a:lnSpc>
                <a:spcPct val="100000"/>
              </a:lnSpc>
              <a:spcBef>
                <a:spcPct val="0"/>
              </a:spcBef>
              <a:buClrTx/>
            </a:pPr>
            <a:endParaRPr lang="en-US" altLang="fr-FR" sz="2000" b="0" dirty="0">
              <a:solidFill>
                <a:srgbClr val="7F7F7F"/>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2286000" y="374650"/>
            <a:ext cx="6477000" cy="5540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Arial" panose="020B0604020202020204" pitchFamily="34" charset="0"/>
                <a:cs typeface="Arial" panose="020B0604020202020204" pitchFamily="34" charset="0"/>
              </a:rPr>
              <a:t>الإنجازات المتوقعة في مجال التعلّم (2)</a:t>
            </a:r>
            <a:endParaRPr lang="fr-FR" altLang="fr-FR" sz="3600" dirty="0">
              <a:latin typeface="Arial" panose="020B0604020202020204" pitchFamily="34" charset="0"/>
              <a:cs typeface="Arial" panose="020B0604020202020204" pitchFamily="34" charset="0"/>
            </a:endParaRPr>
          </a:p>
        </p:txBody>
      </p:sp>
      <p:sp>
        <p:nvSpPr>
          <p:cNvPr id="19460" name="Text Placeholder 8"/>
          <p:cNvSpPr txBox="1">
            <a:spLocks/>
          </p:cNvSpPr>
          <p:nvPr/>
        </p:nvSpPr>
        <p:spPr bwMode="auto">
          <a:xfrm>
            <a:off x="2278063" y="1905000"/>
            <a:ext cx="6477000" cy="409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1950" indent="-36195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ts val="600"/>
              </a:spcBef>
              <a:spcAft>
                <a:spcPts val="600"/>
              </a:spcAft>
              <a:buClrTx/>
            </a:pPr>
            <a:r>
              <a:rPr lang="ar-IQ" altLang="fr-FR" sz="2000" b="0" dirty="0">
                <a:solidFill>
                  <a:schemeClr val="tx1"/>
                </a:solidFill>
              </a:rPr>
              <a:t>أن يكون بمقدور المشاركين تحديد دور أو أدوار و/أو إمكانيات كل منهم في المستقبل في إطار عمليات الحصر القائمة على المجتمعات المحلية والجماعات.</a:t>
            </a:r>
          </a:p>
          <a:p>
            <a:pPr algn="r" rtl="1" eaLnBrk="1" hangingPunct="1">
              <a:lnSpc>
                <a:spcPct val="100000"/>
              </a:lnSpc>
              <a:spcBef>
                <a:spcPts val="600"/>
              </a:spcBef>
              <a:spcAft>
                <a:spcPts val="600"/>
              </a:spcAft>
              <a:buClrTx/>
            </a:pPr>
            <a:r>
              <a:rPr lang="ar-IQ" altLang="fr-FR" sz="2000" b="0" dirty="0">
                <a:solidFill>
                  <a:schemeClr val="tx1"/>
                </a:solidFill>
              </a:rPr>
              <a:t>تحقيق القدرة على إعداد إطار عمل نموذجي لعملية الحصر أو اعتماد إطار عمل موجود يُكيَّف وفقاً لمنهج الحصر القائم على المجتمعات المحلية والجماعات. </a:t>
            </a:r>
          </a:p>
          <a:p>
            <a:pPr algn="r" rtl="1" eaLnBrk="1" hangingPunct="1">
              <a:lnSpc>
                <a:spcPct val="100000"/>
              </a:lnSpc>
              <a:spcBef>
                <a:spcPts val="600"/>
              </a:spcBef>
              <a:spcAft>
                <a:spcPts val="600"/>
              </a:spcAft>
              <a:buClrTx/>
            </a:pPr>
            <a:r>
              <a:rPr lang="ar-IQ" altLang="fr-FR" sz="2000" b="0" dirty="0">
                <a:solidFill>
                  <a:schemeClr val="tx1"/>
                </a:solidFill>
              </a:rPr>
              <a:t>القدرة على تبيان كيف يمكن الحصول على الموافقة الحرة والمسبقة والواعية للمجتمعات المحلية والجماعات.</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2286000" y="374650"/>
            <a:ext cx="6477000" cy="5540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Traditional Arabic" panose="02020603050405020304" pitchFamily="18" charset="-78"/>
                <a:cs typeface="+mn-cs"/>
              </a:rPr>
              <a:t>الإنجازات المتوقعة في مجال التعلّم (3)</a:t>
            </a:r>
            <a:endParaRPr lang="fr-FR" altLang="fr-FR" sz="3600" dirty="0">
              <a:latin typeface="Traditional Arabic" panose="02020603050405020304" pitchFamily="18" charset="-78"/>
              <a:cs typeface="+mn-cs"/>
            </a:endParaRPr>
          </a:p>
        </p:txBody>
      </p:sp>
      <p:sp>
        <p:nvSpPr>
          <p:cNvPr id="20484" name="Text Placeholder 8"/>
          <p:cNvSpPr txBox="1">
            <a:spLocks/>
          </p:cNvSpPr>
          <p:nvPr/>
        </p:nvSpPr>
        <p:spPr bwMode="auto">
          <a:xfrm>
            <a:off x="2278063" y="1905000"/>
            <a:ext cx="6477000" cy="409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1950" indent="-36195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ts val="600"/>
              </a:spcBef>
              <a:spcAft>
                <a:spcPts val="600"/>
              </a:spcAft>
              <a:buClrTx/>
            </a:pPr>
            <a:r>
              <a:rPr lang="ar-IQ" altLang="fr-FR" sz="2000" b="0" dirty="0">
                <a:solidFill>
                  <a:schemeClr val="tx1"/>
                </a:solidFill>
              </a:rPr>
              <a:t>أن يكون بالإمكان إثبات القدرة على تطبيق واحد أو أكثر من الأساليب/المهارات البحثية التشاركية المكتسبة.</a:t>
            </a:r>
          </a:p>
          <a:p>
            <a:pPr algn="r" rtl="1" eaLnBrk="1" hangingPunct="1">
              <a:lnSpc>
                <a:spcPct val="100000"/>
              </a:lnSpc>
              <a:spcBef>
                <a:spcPts val="600"/>
              </a:spcBef>
              <a:spcAft>
                <a:spcPts val="600"/>
              </a:spcAft>
              <a:buClrTx/>
            </a:pPr>
            <a:r>
              <a:rPr lang="ar-IQ" altLang="fr-FR" sz="2000" b="0" dirty="0">
                <a:solidFill>
                  <a:schemeClr val="tx1"/>
                </a:solidFill>
              </a:rPr>
              <a:t>إثبات القدرة على فهم كيفية تشغيل معدات التوثيق المقدمة لحلقة العمل.</a:t>
            </a:r>
          </a:p>
          <a:p>
            <a:pPr algn="r" rtl="1" eaLnBrk="1" hangingPunct="1">
              <a:lnSpc>
                <a:spcPct val="100000"/>
              </a:lnSpc>
              <a:spcBef>
                <a:spcPts val="600"/>
              </a:spcBef>
              <a:spcAft>
                <a:spcPts val="600"/>
              </a:spcAft>
              <a:buClrTx/>
            </a:pPr>
            <a:r>
              <a:rPr lang="ar-IQ" altLang="fr-FR" sz="2000" b="0" dirty="0">
                <a:solidFill>
                  <a:schemeClr val="tx1"/>
                </a:solidFill>
              </a:rPr>
              <a:t>القدرة على تنظيم نتائج البحوث بصورة دائمة لكي ينتفع بها الآخرون.</a:t>
            </a:r>
          </a:p>
          <a:p>
            <a:pPr eaLnBrk="1" hangingPunct="1">
              <a:lnSpc>
                <a:spcPct val="100000"/>
              </a:lnSpc>
              <a:spcBef>
                <a:spcPts val="600"/>
              </a:spcBef>
              <a:spcAft>
                <a:spcPts val="600"/>
              </a:spcAft>
              <a:buClrTx/>
            </a:pPr>
            <a:endParaRPr lang="fr-FR" altLang="fr-FR" sz="2000" b="0" dirty="0">
              <a:solidFill>
                <a:srgbClr val="7F7F7F"/>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2286000" y="488950"/>
            <a:ext cx="6477000" cy="5540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Arial" panose="020B0604020202020204" pitchFamily="34" charset="0"/>
                <a:cs typeface="Arial" panose="020B0604020202020204" pitchFamily="34" charset="0"/>
              </a:rPr>
              <a:t>أسئلة وتوقعات</a:t>
            </a:r>
            <a:endParaRPr lang="fr-FR" altLang="fr-FR" sz="3600" dirty="0">
              <a:latin typeface="Arial" panose="020B0604020202020204" pitchFamily="34" charset="0"/>
              <a:cs typeface="Arial" panose="020B0604020202020204" pitchFamily="34" charset="0"/>
            </a:endParaRPr>
          </a:p>
        </p:txBody>
      </p:sp>
      <p:sp>
        <p:nvSpPr>
          <p:cNvPr id="21508" name="Text Placeholder 8"/>
          <p:cNvSpPr txBox="1">
            <a:spLocks/>
          </p:cNvSpPr>
          <p:nvPr/>
        </p:nvSpPr>
        <p:spPr bwMode="auto">
          <a:xfrm>
            <a:off x="2286000" y="1893888"/>
            <a:ext cx="6477000"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ts val="800"/>
              </a:spcBef>
              <a:spcAft>
                <a:spcPts val="800"/>
              </a:spcAft>
              <a:buClrTx/>
            </a:pPr>
            <a:r>
              <a:rPr lang="ar-IQ" altLang="fr-FR" sz="2000" b="0">
                <a:solidFill>
                  <a:schemeClr val="tx1"/>
                </a:solidFill>
              </a:rPr>
              <a:t>ما هي الأسئلة التي تود الإجابة عليها في سياق حلقة العمل؟</a:t>
            </a:r>
          </a:p>
          <a:p>
            <a:pPr algn="r" rtl="1" eaLnBrk="1" hangingPunct="1">
              <a:lnSpc>
                <a:spcPct val="100000"/>
              </a:lnSpc>
              <a:spcBef>
                <a:spcPts val="800"/>
              </a:spcBef>
              <a:spcAft>
                <a:spcPts val="800"/>
              </a:spcAft>
              <a:buClrTx/>
            </a:pPr>
            <a:r>
              <a:rPr lang="ar-IQ" altLang="fr-FR" sz="2000" b="0">
                <a:solidFill>
                  <a:schemeClr val="tx1"/>
                </a:solidFill>
              </a:rPr>
              <a:t>ما هي توقعاتك؟</a:t>
            </a:r>
            <a:endParaRPr lang="fr-FR" altLang="fr-FR" sz="2000" b="0">
              <a:solidFill>
                <a:srgbClr val="7F7F7F"/>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2286000" y="374650"/>
            <a:ext cx="6477000" cy="554038"/>
          </a:xfrm>
        </p:spPr>
        <p:txBody>
          <a:bodyPr/>
          <a:lstStyle/>
          <a:p>
            <a:pPr algn="r" rtl="1" eaLnBrk="1" hangingPunct="1"/>
            <a:r>
              <a:rPr lang="ar-IQ" altLang="fr-FR" sz="3600" dirty="0" smtClean="0">
                <a:latin typeface="Arial" panose="020B0604020202020204" pitchFamily="34" charset="0"/>
                <a:cs typeface="Arial" panose="020B0604020202020204" pitchFamily="34" charset="0"/>
              </a:rPr>
              <a:t>لمحة عامة عن حلقة العمل</a:t>
            </a:r>
            <a:endParaRPr lang="fr-FR" altLang="fr-FR" sz="3600" dirty="0" smtClean="0">
              <a:latin typeface="Arial" panose="020B0604020202020204" pitchFamily="34" charset="0"/>
              <a:cs typeface="Arial" panose="020B0604020202020204" pitchFamily="34" charset="0"/>
            </a:endParaRPr>
          </a:p>
        </p:txBody>
      </p:sp>
      <p:sp>
        <p:nvSpPr>
          <p:cNvPr id="22532" name="Text Placeholder 8"/>
          <p:cNvSpPr txBox="1">
            <a:spLocks/>
          </p:cNvSpPr>
          <p:nvPr/>
        </p:nvSpPr>
        <p:spPr bwMode="auto">
          <a:xfrm>
            <a:off x="2278063" y="1905000"/>
            <a:ext cx="6477000"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ts val="600"/>
              </a:spcBef>
              <a:spcAft>
                <a:spcPts val="600"/>
              </a:spcAft>
              <a:buClrTx/>
              <a:buFontTx/>
              <a:buNone/>
            </a:pPr>
            <a:r>
              <a:rPr lang="ar-IQ" altLang="fr-FR" sz="2000" dirty="0">
                <a:solidFill>
                  <a:schemeClr val="tx1"/>
                </a:solidFill>
              </a:rPr>
              <a:t>ملاحظة للميسرين:</a:t>
            </a:r>
          </a:p>
          <a:p>
            <a:pPr algn="r" rtl="1" eaLnBrk="1" hangingPunct="1">
              <a:lnSpc>
                <a:spcPct val="100000"/>
              </a:lnSpc>
              <a:spcBef>
                <a:spcPts val="600"/>
              </a:spcBef>
              <a:spcAft>
                <a:spcPts val="600"/>
              </a:spcAft>
              <a:buClrTx/>
              <a:buFontTx/>
              <a:buNone/>
            </a:pPr>
            <a:r>
              <a:rPr lang="ar-IQ" altLang="fr-FR" sz="2000" b="0">
                <a:solidFill>
                  <a:srgbClr val="000000"/>
                </a:solidFill>
              </a:rPr>
              <a:t>يرجى أن تدرجوا هنا جدول محتويات حلقة العمل الذي قمتم بجمع عناصره على ضوء سياق حلقة العمل والمشاركين فيها.</a:t>
            </a:r>
            <a:endParaRPr lang="en-GB" altLang="fr-FR" sz="2000" b="0" dirty="0">
              <a:solidFill>
                <a:srgbClr val="000000"/>
              </a:solidFill>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388123" y="265649"/>
            <a:ext cx="6121910" cy="6326702"/>
          </a:xfrm>
          <a:prstGeom prst="rect">
            <a:avLst/>
          </a:prstGeom>
        </p:spPr>
      </p:pic>
    </p:spTree>
    <p:extLst>
      <p:ext uri="{BB962C8B-B14F-4D97-AF65-F5344CB8AC3E}">
        <p14:creationId xmlns:p14="http://schemas.microsoft.com/office/powerpoint/2010/main" val="251843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2286000" y="374650"/>
            <a:ext cx="6477000" cy="5540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Traditional Arabic" panose="02020603050405020304" pitchFamily="18" charset="-78"/>
                <a:cs typeface="+mn-cs"/>
              </a:rPr>
              <a:t>يشمل هذا العرض:</a:t>
            </a:r>
            <a:endParaRPr lang="fr-FR" altLang="fr-FR" sz="3600" dirty="0">
              <a:latin typeface="Traditional Arabic" panose="02020603050405020304" pitchFamily="18" charset="-78"/>
              <a:cs typeface="+mn-cs"/>
            </a:endParaRPr>
          </a:p>
        </p:txBody>
      </p:sp>
      <p:sp>
        <p:nvSpPr>
          <p:cNvPr id="7171" name="Espace réservé du texte 2"/>
          <p:cNvSpPr>
            <a:spLocks noGrp="1"/>
          </p:cNvSpPr>
          <p:nvPr>
            <p:ph type="body" idx="1"/>
          </p:nvPr>
        </p:nvSpPr>
        <p:spPr>
          <a:xfrm>
            <a:off x="2282825" y="1922463"/>
            <a:ext cx="5527675" cy="1831975"/>
          </a:xfrm>
        </p:spPr>
        <p:txBody>
          <a:bodyPr/>
          <a:lstStyle/>
          <a:p>
            <a:pPr marL="342900" indent="-342900" algn="r" rtl="1">
              <a:spcBef>
                <a:spcPts val="600"/>
              </a:spcBef>
              <a:buSzPct val="85000"/>
              <a:buFont typeface="Arial" panose="020B0604020202020204" pitchFamily="34" charset="0"/>
              <a:buChar char="•"/>
            </a:pPr>
            <a:r>
              <a:rPr lang="ar-IQ" altLang="fr-FR" sz="2200" dirty="0" smtClean="0">
                <a:latin typeface="Traditional Arabic" panose="02020603050405020304" pitchFamily="18" charset="-78"/>
                <a:cs typeface="+mn-cs"/>
              </a:rPr>
              <a:t>غرض حلقة العمل وأساسها المنطقي</a:t>
            </a:r>
          </a:p>
          <a:p>
            <a:pPr marL="342900" indent="-342900" algn="r" rtl="1">
              <a:spcBef>
                <a:spcPts val="600"/>
              </a:spcBef>
              <a:buSzPct val="85000"/>
              <a:buFont typeface="Arial" panose="020B0604020202020204" pitchFamily="34" charset="0"/>
              <a:buChar char="•"/>
            </a:pPr>
            <a:r>
              <a:rPr lang="ar-IQ" altLang="fr-FR" sz="2200" dirty="0" smtClean="0">
                <a:latin typeface="Traditional Arabic" panose="02020603050405020304" pitchFamily="18" charset="-78"/>
                <a:cs typeface="+mn-cs"/>
              </a:rPr>
              <a:t>حول الحصر القائم على المجتمعات المحلية والجماعات</a:t>
            </a:r>
          </a:p>
          <a:p>
            <a:pPr marL="342900" indent="-342900" algn="r" rtl="1">
              <a:spcBef>
                <a:spcPts val="600"/>
              </a:spcBef>
              <a:buSzPct val="85000"/>
              <a:buFont typeface="Arial" panose="020B0604020202020204" pitchFamily="34" charset="0"/>
              <a:buChar char="•"/>
            </a:pPr>
            <a:r>
              <a:rPr lang="ar-IQ" altLang="fr-FR" sz="2200" dirty="0" smtClean="0">
                <a:latin typeface="Traditional Arabic" panose="02020603050405020304" pitchFamily="18" charset="-78"/>
                <a:cs typeface="+mn-cs"/>
              </a:rPr>
              <a:t>أهداف التعلّم التي تنطوي عليها حلقة العمل</a:t>
            </a:r>
          </a:p>
          <a:p>
            <a:pPr marL="342900" indent="-342900" algn="r" rtl="1">
              <a:spcBef>
                <a:spcPts val="600"/>
              </a:spcBef>
              <a:buSzPct val="85000"/>
              <a:buFont typeface="Arial" panose="020B0604020202020204" pitchFamily="34" charset="0"/>
              <a:buChar char="•"/>
            </a:pPr>
            <a:r>
              <a:rPr lang="ar-IQ" altLang="fr-FR" sz="2200" dirty="0" smtClean="0">
                <a:latin typeface="Traditional Arabic" panose="02020603050405020304" pitchFamily="18" charset="-78"/>
                <a:cs typeface="+mn-cs"/>
              </a:rPr>
              <a:t>الأسئلة والتوقعات</a:t>
            </a:r>
          </a:p>
          <a:p>
            <a:pPr marL="342900" indent="-342900" algn="r" rtl="1">
              <a:spcBef>
                <a:spcPts val="600"/>
              </a:spcBef>
              <a:buSzPct val="85000"/>
              <a:buFont typeface="Arial" panose="020B0604020202020204" pitchFamily="34" charset="0"/>
              <a:buChar char="•"/>
            </a:pPr>
            <a:r>
              <a:rPr lang="ar-IQ" altLang="fr-FR" sz="2200" dirty="0" smtClean="0">
                <a:latin typeface="Traditional Arabic" panose="02020603050405020304" pitchFamily="18" charset="-78"/>
                <a:cs typeface="+mn-cs"/>
              </a:rPr>
              <a:t>	لمحة عامة عن حلقة العمل</a:t>
            </a:r>
            <a:endParaRPr lang="en-ZA" altLang="fr-FR" sz="2600" dirty="0" smtClean="0">
              <a:latin typeface="Traditional Arabic" panose="02020603050405020304" pitchFamily="18" charset="-7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286000" y="374650"/>
            <a:ext cx="6477000" cy="554038"/>
          </a:xfrm>
        </p:spPr>
        <p:txBody>
          <a:bodyPr/>
          <a:lstStyle/>
          <a:p>
            <a:pPr algn="r" rtl="1" eaLnBrk="1" hangingPunct="1"/>
            <a:r>
              <a:rPr lang="ar-IQ" altLang="fr-FR" sz="3600" dirty="0" smtClean="0">
                <a:latin typeface="Traditional Arabic" panose="02020603050405020304" pitchFamily="18" charset="-78"/>
                <a:cs typeface="+mn-cs"/>
              </a:rPr>
              <a:t>غرض حلقة العمل وأساسها المنطقي (</a:t>
            </a:r>
            <a:r>
              <a:rPr lang="ar-SA" altLang="fr-FR" sz="3200" dirty="0" smtClean="0">
                <a:latin typeface="Traditional Arabic" panose="02020603050405020304" pitchFamily="18" charset="-78"/>
                <a:cs typeface="+mn-cs"/>
              </a:rPr>
              <a:t>1</a:t>
            </a:r>
            <a:r>
              <a:rPr lang="ar-IQ" altLang="fr-FR" sz="3600" dirty="0" smtClean="0">
                <a:latin typeface="Traditional Arabic" panose="02020603050405020304" pitchFamily="18" charset="-78"/>
                <a:cs typeface="+mn-cs"/>
              </a:rPr>
              <a:t>)</a:t>
            </a:r>
            <a:endParaRPr lang="fr-FR" altLang="fr-FR" sz="3600" dirty="0" smtClean="0">
              <a:latin typeface="Traditional Arabic" panose="02020603050405020304" pitchFamily="18" charset="-78"/>
              <a:cs typeface="+mn-cs"/>
            </a:endParaRPr>
          </a:p>
        </p:txBody>
      </p:sp>
      <p:sp>
        <p:nvSpPr>
          <p:cNvPr id="8195" name="Espace réservé du texte 2"/>
          <p:cNvSpPr>
            <a:spLocks noGrp="1"/>
          </p:cNvSpPr>
          <p:nvPr>
            <p:ph type="body" idx="1"/>
          </p:nvPr>
        </p:nvSpPr>
        <p:spPr>
          <a:xfrm>
            <a:off x="2306638" y="1922463"/>
            <a:ext cx="6480175" cy="1184275"/>
          </a:xfrm>
        </p:spPr>
        <p:txBody>
          <a:bodyPr/>
          <a:lstStyle/>
          <a:p>
            <a:pPr marL="342900" indent="-342900" algn="r" rtl="1">
              <a:spcBef>
                <a:spcPts val="600"/>
              </a:spcBef>
              <a:buSzPct val="85000"/>
              <a:buFont typeface="Arial" panose="020B0604020202020204" pitchFamily="34" charset="0"/>
              <a:buChar char="•"/>
            </a:pPr>
            <a:r>
              <a:rPr lang="ar-IQ" altLang="fr-FR" sz="2000" dirty="0" smtClean="0">
                <a:latin typeface="Traditional Arabic" panose="02020603050405020304" pitchFamily="18" charset="-78"/>
                <a:cs typeface="+mn-cs"/>
              </a:rPr>
              <a:t>تزويد المشاركين بالمعارف والمهارات الأساسية لتصميم وتيسير عملية الحصر القائمة على المجتمعات المحلية والجماعات.</a:t>
            </a:r>
          </a:p>
          <a:p>
            <a:pPr marL="342900" indent="-342900" algn="r" rtl="1">
              <a:spcBef>
                <a:spcPts val="600"/>
              </a:spcBef>
              <a:buSzPct val="85000"/>
              <a:buFont typeface="Arial" panose="020B0604020202020204" pitchFamily="34" charset="0"/>
              <a:buChar char="•"/>
            </a:pPr>
            <a:r>
              <a:rPr lang="ar-IQ" altLang="fr-FR" sz="2000" dirty="0" smtClean="0">
                <a:latin typeface="Traditional Arabic" panose="02020603050405020304" pitchFamily="18" charset="-78"/>
                <a:cs typeface="+mn-cs"/>
              </a:rPr>
              <a:t>البرهنة على أن دور أفراد المجتمعات المحلية والجماعات لا يقتصر فقط على تقديم المعلومات وإنما بإمكانهم أن يشاركوا مشاركة فعالة في عملية الحصر.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2286000" y="374650"/>
            <a:ext cx="6477000" cy="554038"/>
          </a:xfrm>
        </p:spPr>
        <p:txBody>
          <a:bodyPr/>
          <a:lstStyle/>
          <a:p>
            <a:pPr algn="r" rtl="1" eaLnBrk="1" hangingPunct="1"/>
            <a:r>
              <a:rPr lang="ar-IQ" altLang="fr-FR" sz="3600" dirty="0" smtClean="0">
                <a:latin typeface="Arial" panose="020B0604020202020204" pitchFamily="34" charset="0"/>
                <a:cs typeface="Arial" panose="020B0604020202020204" pitchFamily="34" charset="0"/>
              </a:rPr>
              <a:t>غرض حلقة العمل وأساسها المنطقي (2)</a:t>
            </a:r>
            <a:endParaRPr lang="fr-FR" altLang="fr-FR" sz="3600" dirty="0" smtClean="0">
              <a:latin typeface="Arial" panose="020B0604020202020204" pitchFamily="34" charset="0"/>
              <a:cs typeface="Arial" panose="020B0604020202020204" pitchFamily="34" charset="0"/>
            </a:endParaRPr>
          </a:p>
        </p:txBody>
      </p:sp>
      <p:sp>
        <p:nvSpPr>
          <p:cNvPr id="9219" name="Espace réservé du texte 2"/>
          <p:cNvSpPr>
            <a:spLocks noGrp="1"/>
          </p:cNvSpPr>
          <p:nvPr>
            <p:ph type="body" idx="1"/>
          </p:nvPr>
        </p:nvSpPr>
        <p:spPr>
          <a:xfrm>
            <a:off x="2274888" y="1903413"/>
            <a:ext cx="6480175" cy="1846262"/>
          </a:xfrm>
        </p:spPr>
        <p:txBody>
          <a:bodyPr/>
          <a:lstStyle/>
          <a:p>
            <a:pPr marL="431800" indent="-342900" algn="r" rtl="1">
              <a:buFont typeface="Arial" panose="020B0604020202020204" pitchFamily="34" charset="0"/>
              <a:buChar char="•"/>
            </a:pPr>
            <a:r>
              <a:rPr lang="ar-IQ" altLang="fr-FR" sz="2000" smtClean="0">
                <a:latin typeface="Arial" panose="020B0604020202020204" pitchFamily="34" charset="0"/>
                <a:cs typeface="Arial" panose="020B0604020202020204" pitchFamily="34" charset="0"/>
              </a:rPr>
              <a:t>من التزامات الدولة الطرف بموجب الاتفاقية إعداد قائمة حصر واحدة أو أكثر للتراث الثقافي غير المادي.</a:t>
            </a:r>
          </a:p>
          <a:p>
            <a:pPr marL="431800" indent="-342900" algn="r" rtl="1">
              <a:buFont typeface="Arial" panose="020B0604020202020204" pitchFamily="34" charset="0"/>
              <a:buChar char="•"/>
            </a:pPr>
            <a:r>
              <a:rPr lang="ar-IQ" altLang="fr-FR" sz="2000" smtClean="0">
                <a:latin typeface="Arial" panose="020B0604020202020204" pitchFamily="34" charset="0"/>
                <a:cs typeface="Arial" panose="020B0604020202020204" pitchFamily="34" charset="0"/>
              </a:rPr>
              <a:t>	الغرض الرئيسي هو الصون.</a:t>
            </a:r>
          </a:p>
          <a:p>
            <a:pPr marL="431800" indent="-342900" algn="r" rtl="1">
              <a:buFont typeface="Arial" panose="020B0604020202020204" pitchFamily="34" charset="0"/>
              <a:buChar char="•"/>
            </a:pPr>
            <a:r>
              <a:rPr lang="ar-IQ" altLang="fr-FR" sz="2000" smtClean="0">
                <a:latin typeface="Arial" panose="020B0604020202020204" pitchFamily="34" charset="0"/>
                <a:cs typeface="Arial" panose="020B0604020202020204" pitchFamily="34" charset="0"/>
              </a:rPr>
              <a:t>تتسم هذه العملية بالديناميكية والإبداع.</a:t>
            </a:r>
          </a:p>
          <a:p>
            <a:pPr marL="431800" indent="-342900"/>
            <a:r>
              <a:rPr lang="en-US" altLang="fr-FR" sz="2000" smtClean="0">
                <a:latin typeface="Arial" panose="020B0604020202020204" pitchFamily="34" charset="0"/>
                <a:cs typeface="Arial" panose="020B0604020202020204" pitchFamily="34" charset="0"/>
              </a:rPr>
              <a:t>.</a:t>
            </a:r>
            <a:endParaRPr lang="fr-FR" altLang="fr-FR" sz="200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2286000" y="374650"/>
            <a:ext cx="6477000" cy="554038"/>
          </a:xfrm>
        </p:spPr>
        <p:txBody>
          <a:bodyPr/>
          <a:lstStyle/>
          <a:p>
            <a:pPr algn="r" rtl="1" eaLnBrk="1" hangingPunct="1"/>
            <a:r>
              <a:rPr lang="ar-IQ" altLang="fr-FR" sz="3600" dirty="0" smtClean="0">
                <a:latin typeface="Traditional Arabic" panose="02020603050405020304" pitchFamily="18" charset="-78"/>
                <a:cs typeface="+mn-cs"/>
              </a:rPr>
              <a:t>غرض حلقة العمل وأساسها المنطقي (3)</a:t>
            </a:r>
            <a:endParaRPr lang="fr-FR" altLang="fr-FR" sz="3600" dirty="0" smtClean="0">
              <a:latin typeface="Traditional Arabic" panose="02020603050405020304" pitchFamily="18" charset="-78"/>
              <a:cs typeface="+mn-cs"/>
            </a:endParaRPr>
          </a:p>
        </p:txBody>
      </p:sp>
      <p:sp>
        <p:nvSpPr>
          <p:cNvPr id="10243" name="Espace réservé du texte 2"/>
          <p:cNvSpPr>
            <a:spLocks noGrp="1"/>
          </p:cNvSpPr>
          <p:nvPr>
            <p:ph type="body" idx="1"/>
          </p:nvPr>
        </p:nvSpPr>
        <p:spPr>
          <a:xfrm>
            <a:off x="2286000" y="1905000"/>
            <a:ext cx="6480175" cy="1262063"/>
          </a:xfrm>
        </p:spPr>
        <p:txBody>
          <a:bodyPr/>
          <a:lstStyle/>
          <a:p>
            <a:pPr marL="342900" indent="-342900" algn="r" rtl="1">
              <a:buFont typeface="Arial" panose="020B0604020202020204" pitchFamily="34" charset="0"/>
              <a:buChar char="•"/>
            </a:pPr>
            <a:r>
              <a:rPr lang="ar-IQ" altLang="fr-FR" sz="2000" dirty="0" smtClean="0">
                <a:latin typeface="Traditional Arabic" panose="02020603050405020304" pitchFamily="18" charset="-78"/>
                <a:cs typeface="+mn-cs"/>
              </a:rPr>
              <a:t>	تشدد الاتفاقية على الدور الأساسي للمجتمعات المحلية والجماعات في تحديد التراث الثقافي غير المادي والحفاظ عليه ونقله.</a:t>
            </a:r>
          </a:p>
          <a:p>
            <a:pPr marL="342900" indent="-342900" algn="r" rtl="1">
              <a:buFont typeface="Arial" panose="020B0604020202020204" pitchFamily="34" charset="0"/>
              <a:buChar char="•"/>
            </a:pPr>
            <a:r>
              <a:rPr lang="ar-IQ" altLang="fr-FR" sz="2000" dirty="0" smtClean="0">
                <a:latin typeface="Traditional Arabic" panose="02020603050405020304" pitchFamily="18" charset="-78"/>
                <a:cs typeface="+mn-cs"/>
              </a:rPr>
              <a:t>	يُطلب من الدول الأطراف أن تبين في تقاريرها الدورية كيف شاركت المجتمعات المحلية والجماعات في عمليات الحصر.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2286000" y="374650"/>
            <a:ext cx="6477000" cy="554038"/>
          </a:xfrm>
        </p:spPr>
        <p:txBody>
          <a:bodyPr/>
          <a:lstStyle/>
          <a:p>
            <a:pPr algn="r" rtl="1" eaLnBrk="1" hangingPunct="1"/>
            <a:r>
              <a:rPr lang="ar-IQ" altLang="fr-FR" sz="3600" dirty="0" smtClean="0">
                <a:latin typeface="Arial" panose="020B0604020202020204" pitchFamily="34" charset="0"/>
                <a:cs typeface="Arial" panose="020B0604020202020204" pitchFamily="34" charset="0"/>
              </a:rPr>
              <a:t>غرض حلقة العمل وأساسها المنطقي (4)</a:t>
            </a:r>
            <a:endParaRPr lang="fr-FR" altLang="fr-FR" sz="3600" dirty="0" smtClean="0">
              <a:latin typeface="Arial" panose="020B0604020202020204" pitchFamily="34" charset="0"/>
              <a:cs typeface="Arial" panose="020B0604020202020204" pitchFamily="34" charset="0"/>
            </a:endParaRPr>
          </a:p>
        </p:txBody>
      </p:sp>
      <p:sp>
        <p:nvSpPr>
          <p:cNvPr id="11267" name="Espace réservé du texte 2"/>
          <p:cNvSpPr>
            <a:spLocks noGrp="1"/>
          </p:cNvSpPr>
          <p:nvPr>
            <p:ph type="body" idx="1"/>
          </p:nvPr>
        </p:nvSpPr>
        <p:spPr>
          <a:xfrm>
            <a:off x="2282825" y="1905000"/>
            <a:ext cx="6480175" cy="2649956"/>
          </a:xfrm>
        </p:spPr>
        <p:txBody>
          <a:bodyPr/>
          <a:lstStyle/>
          <a:p>
            <a:pPr marL="177800" indent="-177800" algn="r" rtl="1">
              <a:buFont typeface="Arial" panose="020B0604020202020204" pitchFamily="34" charset="0"/>
              <a:buChar char="•"/>
            </a:pPr>
            <a:r>
              <a:rPr lang="ar-IQ" altLang="fr-FR" sz="2000" dirty="0" smtClean="0">
                <a:latin typeface="Arial" panose="020B0604020202020204" pitchFamily="34" charset="0"/>
                <a:cs typeface="Arial" panose="020B0604020202020204" pitchFamily="34" charset="0"/>
              </a:rPr>
              <a:t>تشكل عملية الحصول على موافقة المجتمعات المحلية والجماعات على التعاون في عملية الحصر جزءاً أساسياً من عملية إعداد قائمة الحصر. ولما كانت عملية الحصول على الموافقة تجري إلى حد كبير داخل المجتمعات المحلية والجماعات فإنها تتطلب عملية قائمة على هذه المجتمعات والجماعات.</a:t>
            </a:r>
          </a:p>
          <a:p>
            <a:pPr marL="177800" indent="-177800" algn="r" rtl="1">
              <a:buFont typeface="Arial" panose="020B0604020202020204" pitchFamily="34" charset="0"/>
              <a:buChar char="•"/>
            </a:pPr>
            <a:r>
              <a:rPr lang="ar-IQ" altLang="fr-FR" sz="2000" dirty="0" smtClean="0">
                <a:latin typeface="Arial" panose="020B0604020202020204" pitchFamily="34" charset="0"/>
                <a:cs typeface="Arial" panose="020B0604020202020204" pitchFamily="34" charset="0"/>
              </a:rPr>
              <a:t>إن عملية توليد وتقديم المعلومات اللازمة لإعداد قائمة الحصر تتطلب أولاً وقبل كل شيء مشاركة المجتمعات المحلية والجماعات المعنية.</a:t>
            </a:r>
          </a:p>
          <a:p>
            <a:pPr marL="177800" indent="-177800" algn="r" rtl="1">
              <a:buFont typeface="Arial" panose="020B0604020202020204" pitchFamily="34" charset="0"/>
              <a:buChar char="•"/>
            </a:pPr>
            <a:r>
              <a:rPr lang="ar-IQ" altLang="fr-FR" sz="2000" dirty="0" smtClean="0">
                <a:latin typeface="Arial" panose="020B0604020202020204" pitchFamily="34" charset="0"/>
                <a:cs typeface="Arial" panose="020B0604020202020204" pitchFamily="34" charset="0"/>
              </a:rPr>
              <a:t>ضرورة الحوار والاتفاق مع المجتمعات المحلية والجماعات.</a:t>
            </a:r>
          </a:p>
          <a:p>
            <a:pPr marL="177800" indent="-177800" algn="r" rtl="1">
              <a:buFont typeface="Arial" panose="020B0604020202020204" pitchFamily="34" charset="0"/>
              <a:buChar char="•"/>
            </a:pPr>
            <a:endParaRPr lang="en-GB" altLang="fr-FR" sz="1800" dirty="0" smtClean="0">
              <a:solidFill>
                <a:srgbClr val="7F7F7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2286000" y="374650"/>
            <a:ext cx="6477000" cy="1108075"/>
          </a:xfrm>
        </p:spPr>
        <p:txBody>
          <a:bodyPr/>
          <a:lstStyle/>
          <a:p>
            <a:pPr algn="r" rtl="1" eaLnBrk="1" hangingPunct="1"/>
            <a:r>
              <a:rPr lang="ar-IQ" altLang="fr-FR" sz="3600" dirty="0">
                <a:latin typeface="Arial" panose="020B0604020202020204" pitchFamily="34" charset="0"/>
                <a:cs typeface="Arial" panose="020B0604020202020204" pitchFamily="34" charset="0"/>
              </a:rPr>
              <a:t>كيف تتم عملية الحصر القائمة على المجتمعات المحلية والجماعات؟</a:t>
            </a:r>
            <a:endParaRPr lang="fr-FR" altLang="fr-FR" sz="3600" dirty="0">
              <a:latin typeface="Arial" panose="020B0604020202020204" pitchFamily="34" charset="0"/>
              <a:cs typeface="Arial" panose="020B0604020202020204" pitchFamily="34" charset="0"/>
            </a:endParaRPr>
          </a:p>
        </p:txBody>
      </p:sp>
      <p:sp>
        <p:nvSpPr>
          <p:cNvPr id="12292" name="Text Placeholder 8"/>
          <p:cNvSpPr txBox="1">
            <a:spLocks/>
          </p:cNvSpPr>
          <p:nvPr/>
        </p:nvSpPr>
        <p:spPr bwMode="auto">
          <a:xfrm>
            <a:off x="2286000" y="1884363"/>
            <a:ext cx="6477000" cy="409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271463" indent="-271463">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lvl="1" algn="r" rtl="1" eaLnBrk="1" hangingPunct="1">
              <a:spcBef>
                <a:spcPct val="0"/>
              </a:spcBef>
              <a:spcAft>
                <a:spcPts val="1200"/>
              </a:spcAft>
            </a:pPr>
            <a:r>
              <a:rPr lang="ar-IQ" altLang="fr-FR" sz="2200" dirty="0"/>
              <a:t>التحدي الكبير: كيف تتم هذه العملية؟</a:t>
            </a:r>
          </a:p>
          <a:p>
            <a:pPr lvl="1" algn="r" rtl="1" eaLnBrk="1" hangingPunct="1">
              <a:spcBef>
                <a:spcPct val="0"/>
              </a:spcBef>
              <a:spcAft>
                <a:spcPts val="1200"/>
              </a:spcAft>
            </a:pPr>
            <a:r>
              <a:rPr lang="ar-IQ" altLang="fr-FR" sz="2200" dirty="0"/>
              <a:t>ممارسة ناشئة.</a:t>
            </a:r>
          </a:p>
          <a:p>
            <a:pPr lvl="1" algn="r" rtl="1" eaLnBrk="1" hangingPunct="1">
              <a:spcBef>
                <a:spcPct val="0"/>
              </a:spcBef>
              <a:spcAft>
                <a:spcPts val="1200"/>
              </a:spcAft>
            </a:pPr>
            <a:r>
              <a:rPr lang="ar-IQ" altLang="fr-FR" sz="2200" dirty="0"/>
              <a:t>تستخدم عملية الحصر القائمة على المجتمعات المحلية والجماعات تقنيات مختلفة لتحقيق غرضها مثل المقابلات الفردية والجماعية، وإعداد الخرائط التشاركية، والتعبير عن الرأي والذات من خلال التصوير الفوتوغرافي وأفلام الفيديو التشاركية بوصفها وسائل تفاعلية لتوليد </a:t>
            </a:r>
            <a:r>
              <a:rPr lang="ar-IQ" altLang="fr-FR" sz="2200" dirty="0" err="1"/>
              <a:t>ومنهجة</a:t>
            </a:r>
            <a:r>
              <a:rPr lang="ar-IQ" altLang="fr-FR" sz="2200" dirty="0"/>
              <a:t> المعرفة بشأن التراث الثقافي غير المادي لمجتمع محلي معين أو لجماعة معينة.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2286000" y="374650"/>
            <a:ext cx="6477000" cy="1108075"/>
          </a:xfrm>
        </p:spPr>
        <p:txBody>
          <a:bodyPr/>
          <a:lstStyle/>
          <a:p>
            <a:pPr algn="r" rtl="1" eaLnBrk="1" hangingPunct="1"/>
            <a:r>
              <a:rPr lang="ar-IQ" altLang="fr-FR" sz="3600" dirty="0">
                <a:latin typeface="Arial" panose="020B0604020202020204" pitchFamily="34" charset="0"/>
                <a:cs typeface="Arial" panose="020B0604020202020204" pitchFamily="34" charset="0"/>
              </a:rPr>
              <a:t>الخصائص الرئيسية لعملية الحصر القائمة على المجتمعات المحلية والجماعات</a:t>
            </a:r>
            <a:endParaRPr lang="fr-FR" altLang="fr-FR" sz="3600" dirty="0">
              <a:latin typeface="Arial" panose="020B0604020202020204" pitchFamily="34" charset="0"/>
              <a:cs typeface="Arial" panose="020B0604020202020204" pitchFamily="34" charset="0"/>
            </a:endParaRPr>
          </a:p>
        </p:txBody>
      </p:sp>
      <p:sp>
        <p:nvSpPr>
          <p:cNvPr id="13316" name="Text Placeholder 8"/>
          <p:cNvSpPr txBox="1">
            <a:spLocks/>
          </p:cNvSpPr>
          <p:nvPr/>
        </p:nvSpPr>
        <p:spPr bwMode="auto">
          <a:xfrm>
            <a:off x="2278063" y="2293938"/>
            <a:ext cx="6477000" cy="242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spcAft>
                <a:spcPts val="1200"/>
              </a:spcAft>
              <a:buClrTx/>
            </a:pPr>
            <a:r>
              <a:rPr lang="ar-IQ" altLang="fr-FR" sz="2000" b="0" dirty="0">
                <a:solidFill>
                  <a:schemeClr val="tx1"/>
                </a:solidFill>
              </a:rPr>
              <a:t>إن عملية الحصر القائمة على المجتمعات المحلية والجماعات ليست غاية بحد ذاتها، وإنما خطوة رئيسية في سبيل إقامة حوار من أجل صون التراث الثقافي غير المادي.</a:t>
            </a:r>
          </a:p>
          <a:p>
            <a:pPr algn="r" rtl="1" eaLnBrk="1" hangingPunct="1">
              <a:lnSpc>
                <a:spcPct val="100000"/>
              </a:lnSpc>
              <a:spcBef>
                <a:spcPct val="0"/>
              </a:spcBef>
              <a:spcAft>
                <a:spcPts val="1200"/>
              </a:spcAft>
              <a:buClrTx/>
            </a:pPr>
            <a:r>
              <a:rPr lang="ar-IQ" altLang="fr-FR" sz="2000" b="0" dirty="0">
                <a:solidFill>
                  <a:schemeClr val="tx1"/>
                </a:solidFill>
              </a:rPr>
              <a:t>إن عملية الحصر القائمة على المجتمعات المحلية والجماعات عملية إبداعية لتوليد </a:t>
            </a:r>
            <a:r>
              <a:rPr lang="ar-IQ" altLang="fr-FR" sz="2000" b="0" dirty="0" err="1">
                <a:solidFill>
                  <a:schemeClr val="tx1"/>
                </a:solidFill>
              </a:rPr>
              <a:t>ومنهجة</a:t>
            </a:r>
            <a:r>
              <a:rPr lang="ar-IQ" altLang="fr-FR" sz="2000" b="0" dirty="0">
                <a:solidFill>
                  <a:schemeClr val="tx1"/>
                </a:solidFill>
              </a:rPr>
              <a:t> المعلومات مع وضمن المجتمع المحلي والجماعة وليس استخراج المعلومات منهما.</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2286000" y="374650"/>
            <a:ext cx="6477000" cy="11080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rtl="1" eaLnBrk="1" hangingPunct="1"/>
            <a:r>
              <a:rPr lang="ar-IQ" altLang="fr-FR" sz="3600" dirty="0">
                <a:latin typeface="Arial" panose="020B0604020202020204" pitchFamily="34" charset="0"/>
                <a:cs typeface="Arial" panose="020B0604020202020204" pitchFamily="34" charset="0"/>
              </a:rPr>
              <a:t>الخصائص</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الرئيسية</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لعملية</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الحصر</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القائمة</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على</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المجتمعات</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المحلية</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والجماعات</a:t>
            </a:r>
            <a:r>
              <a:rPr lang="ar-IQ" altLang="fr-FR" sz="3600" dirty="0">
                <a:latin typeface="Traditional Arabic" panose="02020603050405020304" pitchFamily="18" charset="-78"/>
                <a:cs typeface="Traditional Arabic" panose="02020603050405020304" pitchFamily="18" charset="-78"/>
              </a:rPr>
              <a:t> </a:t>
            </a:r>
            <a:r>
              <a:rPr lang="ar-IQ" altLang="fr-FR" sz="3600" dirty="0">
                <a:latin typeface="Arial" panose="020B0604020202020204" pitchFamily="34" charset="0"/>
                <a:cs typeface="Arial" panose="020B0604020202020204" pitchFamily="34" charset="0"/>
              </a:rPr>
              <a:t>(2)</a:t>
            </a:r>
            <a:endParaRPr lang="fr-FR" altLang="fr-FR" sz="3600" dirty="0">
              <a:latin typeface="Arial" panose="020B0604020202020204" pitchFamily="34" charset="0"/>
              <a:cs typeface="Arial" panose="020B0604020202020204" pitchFamily="34" charset="0"/>
            </a:endParaRPr>
          </a:p>
        </p:txBody>
      </p:sp>
      <p:sp>
        <p:nvSpPr>
          <p:cNvPr id="14340" name="Text Placeholder 8"/>
          <p:cNvSpPr txBox="1">
            <a:spLocks/>
          </p:cNvSpPr>
          <p:nvPr/>
        </p:nvSpPr>
        <p:spPr bwMode="auto">
          <a:xfrm>
            <a:off x="2286000" y="2427288"/>
            <a:ext cx="6477000" cy="409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37931725" indent="-37474525">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a:spcBef>
                <a:spcPts val="1200"/>
              </a:spcBef>
              <a:buChar char="•"/>
              <a:defRPr sz="2800">
                <a:solidFill>
                  <a:schemeClr val="tx1"/>
                </a:solidFill>
                <a:latin typeface="Arial" panose="020B0604020202020204" pitchFamily="34" charset="0"/>
                <a:ea typeface="MS PGothic" panose="020B0600070205080204" pitchFamily="34" charset="-128"/>
              </a:defRPr>
            </a:lvl3pPr>
            <a:lvl4pPr marL="466725" indent="-2159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466725" indent="1362075">
              <a:spcBef>
                <a:spcPts val="600"/>
              </a:spcBef>
              <a:buChar char="»"/>
              <a:defRPr sz="2000">
                <a:solidFill>
                  <a:srgbClr val="07DEDB"/>
                </a:solidFill>
                <a:latin typeface="Arial" panose="020B0604020202020204" pitchFamily="34" charset="0"/>
                <a:ea typeface="MS PGothic" panose="020B0600070205080204" pitchFamily="34" charset="-128"/>
              </a:defRPr>
            </a:lvl5pPr>
            <a:lvl6pPr marL="9239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6pPr>
            <a:lvl7pPr marL="13811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7pPr>
            <a:lvl8pPr marL="18383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8pPr>
            <a:lvl9pPr marL="2295525" indent="1362075" defTabSz="457200" eaLnBrk="0" fontAlgn="base" hangingPunct="0">
              <a:spcBef>
                <a:spcPts val="600"/>
              </a:spcBef>
              <a:spcAft>
                <a:spcPct val="0"/>
              </a:spcAft>
              <a:buChar char="»"/>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spcAft>
                <a:spcPts val="1200"/>
              </a:spcAft>
              <a:buClrTx/>
            </a:pPr>
            <a:r>
              <a:rPr lang="ar-IQ" altLang="fr-FR" sz="2000" b="0" dirty="0">
                <a:solidFill>
                  <a:schemeClr val="tx1"/>
                </a:solidFill>
              </a:rPr>
              <a:t>ترى عملية الحصر القائمة على المجتمعات المحلية والجماعات أفراد هذه المجتمعات والجماعات كمبدعين لتراثهم وخبراء فيه وليس مجرد مصدر للمعلومات.</a:t>
            </a:r>
          </a:p>
          <a:p>
            <a:pPr algn="r" rtl="1" eaLnBrk="1" hangingPunct="1">
              <a:lnSpc>
                <a:spcPct val="100000"/>
              </a:lnSpc>
              <a:spcBef>
                <a:spcPct val="0"/>
              </a:spcBef>
              <a:spcAft>
                <a:spcPts val="1200"/>
              </a:spcAft>
              <a:buClrTx/>
            </a:pPr>
            <a:r>
              <a:rPr lang="ar-IQ" altLang="fr-FR" sz="2000" b="0" dirty="0">
                <a:solidFill>
                  <a:schemeClr val="tx1"/>
                </a:solidFill>
              </a:rPr>
              <a:t>يقوم المشاركون الذين لا ينتمون إلى المجتمع المحلي أو الجماعة بدور ميسرين مشاركين يجتهدون في معرفة التراث الثقافي غير المادي موضع البحث ويعملون على مساعدة المجتمعات المحلية والجماعات في عملية التوثيق الذاتي.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4752</TotalTime>
  <Words>704</Words>
  <Application>Microsoft Office PowerPoint</Application>
  <PresentationFormat>On-screen Show (4:3)</PresentationFormat>
  <Paragraphs>64</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ＭＳ Ｐゴシック</vt:lpstr>
      <vt:lpstr>Arial</vt:lpstr>
      <vt:lpstr>Calibri</vt:lpstr>
      <vt:lpstr>Traditional Arabic</vt:lpstr>
      <vt:lpstr>Thème Office</vt:lpstr>
      <vt:lpstr>حلقة عمل عن عملية الحصر القائمة على المجتمعات المحلية والجماعات: مقدمة الوحدة 18: عرض تقديمي </vt:lpstr>
      <vt:lpstr>يشمل هذا العرض:</vt:lpstr>
      <vt:lpstr>غرض حلقة العمل وأساسها المنطقي (1)</vt:lpstr>
      <vt:lpstr>غرض حلقة العمل وأساسها المنطقي (2)</vt:lpstr>
      <vt:lpstr>غرض حلقة العمل وأساسها المنطقي (3)</vt:lpstr>
      <vt:lpstr>غرض حلقة العمل وأساسها المنطقي (4)</vt:lpstr>
      <vt:lpstr>كيف تتم عملية الحصر القائمة على المجتمعات المحلية والجماعات؟</vt:lpstr>
      <vt:lpstr>الخصائص الرئيسية لعملية الحصر القائمة على المجتمعات المحلية والجماعات</vt:lpstr>
      <vt:lpstr>الخصائص الرئيسية لعملية الحصر القائمة على المجتمعات المحلية والجماعات (2)</vt:lpstr>
      <vt:lpstr> الخصائص الرئيسية لعملية الحصر القائمة على المجتمعات المحلية والجماعات (3)</vt:lpstr>
      <vt:lpstr> الخصائص الرئيسية لعملية الحصر القائمة على المجتمعات المحلية والجماعات (4)</vt:lpstr>
      <vt:lpstr>هدف حلقة العمل</vt:lpstr>
      <vt:lpstr>الإنجازات المتوقعة في مجال التعلّم (1)</vt:lpstr>
      <vt:lpstr>الإنجازات المتوقعة في مجال التعلّم (2)</vt:lpstr>
      <vt:lpstr>الإنجازات المتوقعة في مجال التعلّم (3)</vt:lpstr>
      <vt:lpstr>أسئلة وتوقعات</vt:lpstr>
      <vt:lpstr>لمحة عامة عن حلقة العمل</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Kim, Dain</cp:lastModifiedBy>
  <cp:revision>92</cp:revision>
  <dcterms:created xsi:type="dcterms:W3CDTF">2013-10-23T14:59:18Z</dcterms:created>
  <dcterms:modified xsi:type="dcterms:W3CDTF">2018-04-19T09:59:02Z</dcterms:modified>
</cp:coreProperties>
</file>