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09" r:id="rId3"/>
    <p:sldId id="294" r:id="rId4"/>
    <p:sldId id="295" r:id="rId5"/>
    <p:sldId id="296" r:id="rId6"/>
    <p:sldId id="297" r:id="rId7"/>
    <p:sldId id="298" r:id="rId8"/>
    <p:sldId id="275" r:id="rId9"/>
    <p:sldId id="299" r:id="rId10"/>
    <p:sldId id="300" r:id="rId11"/>
    <p:sldId id="301" r:id="rId12"/>
    <p:sldId id="302" r:id="rId13"/>
    <p:sldId id="308" r:id="rId14"/>
    <p:sldId id="306" r:id="rId15"/>
    <p:sldId id="305" r:id="rId16"/>
    <p:sldId id="307" r:id="rId17"/>
    <p:sldId id="304" r:id="rId18"/>
    <p:sldId id="310" r:id="rId19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DFC"/>
    <a:srgbClr val="9CF2E8"/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9" autoAdjust="0"/>
    <p:restoredTop sz="94606" autoAdjust="0"/>
  </p:normalViewPr>
  <p:slideViewPr>
    <p:cSldViewPr snapToGrid="0" snapToObjects="1">
      <p:cViewPr varScale="1">
        <p:scale>
          <a:sx n="50" d="100"/>
          <a:sy n="50" d="100"/>
        </p:scale>
        <p:origin x="54" y="1146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1D099-1633-498D-9EE7-CD59D5130D8C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2E796318-53A7-408F-88A2-936F08B1E333}">
      <dgm:prSet phldrT="[Text]"/>
      <dgm:spPr>
        <a:xfrm>
          <a:off x="4118" y="1188719"/>
          <a:ext cx="1981051" cy="1584960"/>
        </a:xfr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ZA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31 </a:t>
          </a:r>
          <a:r>
            <a:rPr lang="ru-RU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марта</a:t>
          </a:r>
          <a:r>
            <a:rPr lang="en-ZA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</a:t>
          </a:r>
          <a:r>
            <a:rPr lang="ru-RU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Номинации подаются государствами-участниками</a:t>
          </a:r>
          <a:endParaRPr lang="en-ZA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C37DF8F8-6078-4246-ACD4-2ED594C41BD5}" type="parTrans" cxnId="{EAB4DA61-4F27-4E9E-9699-E9D24BBDF1BB}">
      <dgm:prSet/>
      <dgm:spPr/>
      <dgm:t>
        <a:bodyPr/>
        <a:lstStyle/>
        <a:p>
          <a:endParaRPr lang="en-ZA"/>
        </a:p>
      </dgm:t>
    </dgm:pt>
    <dgm:pt modelId="{BF5945FA-5B6D-4508-8812-00412B40BB13}" type="sibTrans" cxnId="{EAB4DA61-4F27-4E9E-9699-E9D24BBDF1BB}">
      <dgm:prSet/>
      <dgm:spPr/>
      <dgm:t>
        <a:bodyPr/>
        <a:lstStyle/>
        <a:p>
          <a:endParaRPr lang="en-ZA"/>
        </a:p>
      </dgm:t>
    </dgm:pt>
    <dgm:pt modelId="{7BEC40E9-C124-49CB-A674-78269BBDEA37}">
      <dgm:prSet phldrT="[Text]"/>
      <dgm:spPr>
        <a:xfrm>
          <a:off x="2084222" y="1188719"/>
          <a:ext cx="1981051" cy="1584960"/>
        </a:xfr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Апрель – сентябрь</a:t>
          </a:r>
          <a:r>
            <a:rPr lang="en-ZA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</a:t>
          </a:r>
          <a:r>
            <a:rPr lang="ru-RU" dirty="0" err="1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Номинационные</a:t>
          </a:r>
          <a:r>
            <a:rPr lang="ru-RU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досье проверяются Секретариатом и дополняются государствами-участниками</a:t>
          </a:r>
          <a:endParaRPr lang="en-ZA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9D252019-5781-4D68-A0FA-2CBA2CE4DD3F}" type="parTrans" cxnId="{E751D771-5A97-4E64-AF3E-C6975394A1C9}">
      <dgm:prSet/>
      <dgm:spPr/>
      <dgm:t>
        <a:bodyPr/>
        <a:lstStyle/>
        <a:p>
          <a:endParaRPr lang="en-ZA"/>
        </a:p>
      </dgm:t>
    </dgm:pt>
    <dgm:pt modelId="{1A132F04-6A20-4B4D-AD1C-36A4537A7DBA}" type="sibTrans" cxnId="{E751D771-5A97-4E64-AF3E-C6975394A1C9}">
      <dgm:prSet/>
      <dgm:spPr/>
      <dgm:t>
        <a:bodyPr/>
        <a:lstStyle/>
        <a:p>
          <a:endParaRPr lang="en-ZA"/>
        </a:p>
      </dgm:t>
    </dgm:pt>
    <dgm:pt modelId="{86734FE9-1EA8-4082-A0ED-D525929EC91C}">
      <dgm:prSet phldrT="[Text]"/>
      <dgm:spPr>
        <a:xfrm>
          <a:off x="4164326" y="1188719"/>
          <a:ext cx="1981051" cy="1584960"/>
        </a:xfrm>
        <a:solidFill>
          <a:srgbClr val="9CF2E8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Декабрь – июнь</a:t>
          </a:r>
          <a:r>
            <a:rPr lang="en-ZA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</a:t>
          </a:r>
          <a:br>
            <a:rPr lang="en-ZA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</a:br>
          <a:r>
            <a:rPr lang="ru-RU" dirty="0" err="1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Номинационные</a:t>
          </a:r>
          <a:r>
            <a:rPr lang="ru-RU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досье оцениваются Оценочным органом</a:t>
          </a:r>
          <a:endParaRPr lang="en-ZA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8D6FE73B-CE95-4375-AB6B-DA1D8170CFE6}" type="parTrans" cxnId="{14E6D1EA-DC1F-42F8-BA77-72CC559D0B25}">
      <dgm:prSet/>
      <dgm:spPr/>
      <dgm:t>
        <a:bodyPr/>
        <a:lstStyle/>
        <a:p>
          <a:endParaRPr lang="en-ZA"/>
        </a:p>
      </dgm:t>
    </dgm:pt>
    <dgm:pt modelId="{C98C9EE5-76C0-4522-98EF-0ED87E557442}" type="sibTrans" cxnId="{14E6D1EA-DC1F-42F8-BA77-72CC559D0B25}">
      <dgm:prSet/>
      <dgm:spPr/>
      <dgm:t>
        <a:bodyPr/>
        <a:lstStyle/>
        <a:p>
          <a:endParaRPr lang="en-ZA"/>
        </a:p>
      </dgm:t>
    </dgm:pt>
    <dgm:pt modelId="{321609E7-98CD-4D6A-9111-8943876A2583}">
      <dgm:prSet phldrT="[Text]"/>
      <dgm:spPr>
        <a:xfrm>
          <a:off x="6244430" y="1188719"/>
          <a:ext cx="1981051" cy="1584960"/>
        </a:xfr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Ноябрь</a:t>
          </a:r>
          <a:r>
            <a:rPr lang="en-ZA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</a:t>
          </a:r>
          <a:br>
            <a:rPr lang="en-ZA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</a:br>
          <a:r>
            <a:rPr lang="ru-RU" dirty="0" err="1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Номинационные</a:t>
          </a:r>
          <a:r>
            <a:rPr lang="ru-RU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досье рассматриваются Комитетом</a:t>
          </a:r>
          <a:endParaRPr lang="en-ZA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F88745E6-29AD-4BB8-9270-7A3B22627C7F}" type="parTrans" cxnId="{8AFAA16B-5815-45F6-934E-A0C1107A384F}">
      <dgm:prSet/>
      <dgm:spPr/>
      <dgm:t>
        <a:bodyPr/>
        <a:lstStyle/>
        <a:p>
          <a:endParaRPr lang="en-ZA"/>
        </a:p>
      </dgm:t>
    </dgm:pt>
    <dgm:pt modelId="{EB74D3E3-122F-4FF4-93B1-F2C83502ACF5}" type="sibTrans" cxnId="{8AFAA16B-5815-45F6-934E-A0C1107A384F}">
      <dgm:prSet/>
      <dgm:spPr/>
      <dgm:t>
        <a:bodyPr/>
        <a:lstStyle/>
        <a:p>
          <a:endParaRPr lang="en-ZA"/>
        </a:p>
      </dgm:t>
    </dgm:pt>
    <dgm:pt modelId="{C6606B03-7DDD-46FB-A54F-1909C90CCC09}" type="pres">
      <dgm:prSet presAssocID="{B941D099-1633-498D-9EE7-CD59D5130D8C}" presName="CompostProcess" presStyleCnt="0">
        <dgm:presLayoutVars>
          <dgm:dir/>
          <dgm:resizeHandles val="exact"/>
        </dgm:presLayoutVars>
      </dgm:prSet>
      <dgm:spPr/>
    </dgm:pt>
    <dgm:pt modelId="{662911A4-71D6-4144-8C5C-A38BFC92E47D}" type="pres">
      <dgm:prSet presAssocID="{B941D099-1633-498D-9EE7-CD59D5130D8C}" presName="arrow" presStyleLbl="bgShp" presStyleIdx="0" presStyleCnt="1"/>
      <dgm:spPr>
        <a:xfrm>
          <a:off x="617219" y="0"/>
          <a:ext cx="6995160" cy="3962400"/>
        </a:xfrm>
        <a:prstGeom prst="rightArrow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gm:spPr>
    </dgm:pt>
    <dgm:pt modelId="{93958B13-28E3-4F34-991F-8D543BA9B6ED}" type="pres">
      <dgm:prSet presAssocID="{B941D099-1633-498D-9EE7-CD59D5130D8C}" presName="linearProcess" presStyleCnt="0"/>
      <dgm:spPr/>
    </dgm:pt>
    <dgm:pt modelId="{B6D16306-B09C-420E-A24C-5FABF0230D2A}" type="pres">
      <dgm:prSet presAssocID="{2E796318-53A7-408F-88A2-936F08B1E333}" presName="text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323EEEFE-4B01-4AFD-B18A-8902802AD8FA}" type="pres">
      <dgm:prSet presAssocID="{BF5945FA-5B6D-4508-8812-00412B40BB13}" presName="sibTrans" presStyleCnt="0"/>
      <dgm:spPr/>
    </dgm:pt>
    <dgm:pt modelId="{C07F7C3C-E931-4E8B-B8D8-BA7B7BC8E5AA}" type="pres">
      <dgm:prSet presAssocID="{7BEC40E9-C124-49CB-A674-78269BBDEA37}" presName="text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52E247B6-7989-41CA-AF58-D387A915379B}" type="pres">
      <dgm:prSet presAssocID="{1A132F04-6A20-4B4D-AD1C-36A4537A7DBA}" presName="sibTrans" presStyleCnt="0"/>
      <dgm:spPr/>
    </dgm:pt>
    <dgm:pt modelId="{04D6F2D0-9BB0-4BB4-B167-9B4C97C24BBA}" type="pres">
      <dgm:prSet presAssocID="{86734FE9-1EA8-4082-A0ED-D525929EC91C}" presName="text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  <dgm:pt modelId="{DD1B22D4-5864-4658-A5FD-879468D7A331}" type="pres">
      <dgm:prSet presAssocID="{C98C9EE5-76C0-4522-98EF-0ED87E557442}" presName="sibTrans" presStyleCnt="0"/>
      <dgm:spPr/>
    </dgm:pt>
    <dgm:pt modelId="{CD2A0C35-C48E-4583-B2D6-B14569739961}" type="pres">
      <dgm:prSet presAssocID="{321609E7-98CD-4D6A-9111-8943876A2583}" presName="textNode" presStyleLbl="node1" presStyleIdx="3" presStyleCnt="4" custLinFactNeighborX="378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ZA"/>
        </a:p>
      </dgm:t>
    </dgm:pt>
  </dgm:ptLst>
  <dgm:cxnLst>
    <dgm:cxn modelId="{14E6D1EA-DC1F-42F8-BA77-72CC559D0B25}" srcId="{B941D099-1633-498D-9EE7-CD59D5130D8C}" destId="{86734FE9-1EA8-4082-A0ED-D525929EC91C}" srcOrd="2" destOrd="0" parTransId="{8D6FE73B-CE95-4375-AB6B-DA1D8170CFE6}" sibTransId="{C98C9EE5-76C0-4522-98EF-0ED87E557442}"/>
    <dgm:cxn modelId="{EAB4DA61-4F27-4E9E-9699-E9D24BBDF1BB}" srcId="{B941D099-1633-498D-9EE7-CD59D5130D8C}" destId="{2E796318-53A7-408F-88A2-936F08B1E333}" srcOrd="0" destOrd="0" parTransId="{C37DF8F8-6078-4246-ACD4-2ED594C41BD5}" sibTransId="{BF5945FA-5B6D-4508-8812-00412B40BB13}"/>
    <dgm:cxn modelId="{E861E476-3665-4A8E-B09B-6AA5F72DA721}" type="presOf" srcId="{B941D099-1633-498D-9EE7-CD59D5130D8C}" destId="{C6606B03-7DDD-46FB-A54F-1909C90CCC09}" srcOrd="0" destOrd="0" presId="urn:microsoft.com/office/officeart/2005/8/layout/hProcess9"/>
    <dgm:cxn modelId="{DFBA9FDE-6EF2-4081-BCAD-F6243D126C61}" type="presOf" srcId="{321609E7-98CD-4D6A-9111-8943876A2583}" destId="{CD2A0C35-C48E-4583-B2D6-B14569739961}" srcOrd="0" destOrd="0" presId="urn:microsoft.com/office/officeart/2005/8/layout/hProcess9"/>
    <dgm:cxn modelId="{A9EAD365-BC64-4965-ACC6-D3AC3A46D5FC}" type="presOf" srcId="{86734FE9-1EA8-4082-A0ED-D525929EC91C}" destId="{04D6F2D0-9BB0-4BB4-B167-9B4C97C24BBA}" srcOrd="0" destOrd="0" presId="urn:microsoft.com/office/officeart/2005/8/layout/hProcess9"/>
    <dgm:cxn modelId="{69EBBC56-08B7-4E2A-A09D-6366EEB79EFD}" type="presOf" srcId="{2E796318-53A7-408F-88A2-936F08B1E333}" destId="{B6D16306-B09C-420E-A24C-5FABF0230D2A}" srcOrd="0" destOrd="0" presId="urn:microsoft.com/office/officeart/2005/8/layout/hProcess9"/>
    <dgm:cxn modelId="{8AFAA16B-5815-45F6-934E-A0C1107A384F}" srcId="{B941D099-1633-498D-9EE7-CD59D5130D8C}" destId="{321609E7-98CD-4D6A-9111-8943876A2583}" srcOrd="3" destOrd="0" parTransId="{F88745E6-29AD-4BB8-9270-7A3B22627C7F}" sibTransId="{EB74D3E3-122F-4FF4-93B1-F2C83502ACF5}"/>
    <dgm:cxn modelId="{E3FC39C4-FCA4-44FE-8156-F0B21791A36C}" type="presOf" srcId="{7BEC40E9-C124-49CB-A674-78269BBDEA37}" destId="{C07F7C3C-E931-4E8B-B8D8-BA7B7BC8E5AA}" srcOrd="0" destOrd="0" presId="urn:microsoft.com/office/officeart/2005/8/layout/hProcess9"/>
    <dgm:cxn modelId="{E751D771-5A97-4E64-AF3E-C6975394A1C9}" srcId="{B941D099-1633-498D-9EE7-CD59D5130D8C}" destId="{7BEC40E9-C124-49CB-A674-78269BBDEA37}" srcOrd="1" destOrd="0" parTransId="{9D252019-5781-4D68-A0FA-2CBA2CE4DD3F}" sibTransId="{1A132F04-6A20-4B4D-AD1C-36A4537A7DBA}"/>
    <dgm:cxn modelId="{178A88F2-5426-476B-8522-613C4F504DC3}" type="presParOf" srcId="{C6606B03-7DDD-46FB-A54F-1909C90CCC09}" destId="{662911A4-71D6-4144-8C5C-A38BFC92E47D}" srcOrd="0" destOrd="0" presId="urn:microsoft.com/office/officeart/2005/8/layout/hProcess9"/>
    <dgm:cxn modelId="{BA50F1A3-CE9C-4CEE-B4D0-F394756D2858}" type="presParOf" srcId="{C6606B03-7DDD-46FB-A54F-1909C90CCC09}" destId="{93958B13-28E3-4F34-991F-8D543BA9B6ED}" srcOrd="1" destOrd="0" presId="urn:microsoft.com/office/officeart/2005/8/layout/hProcess9"/>
    <dgm:cxn modelId="{CEF82BBC-FA15-4132-B5AB-C4A8A7847791}" type="presParOf" srcId="{93958B13-28E3-4F34-991F-8D543BA9B6ED}" destId="{B6D16306-B09C-420E-A24C-5FABF0230D2A}" srcOrd="0" destOrd="0" presId="urn:microsoft.com/office/officeart/2005/8/layout/hProcess9"/>
    <dgm:cxn modelId="{D261243D-0D01-4B54-82D1-E734A42EE008}" type="presParOf" srcId="{93958B13-28E3-4F34-991F-8D543BA9B6ED}" destId="{323EEEFE-4B01-4AFD-B18A-8902802AD8FA}" srcOrd="1" destOrd="0" presId="urn:microsoft.com/office/officeart/2005/8/layout/hProcess9"/>
    <dgm:cxn modelId="{1A603A4F-0B6C-4CEF-9FCB-10D320679A52}" type="presParOf" srcId="{93958B13-28E3-4F34-991F-8D543BA9B6ED}" destId="{C07F7C3C-E931-4E8B-B8D8-BA7B7BC8E5AA}" srcOrd="2" destOrd="0" presId="urn:microsoft.com/office/officeart/2005/8/layout/hProcess9"/>
    <dgm:cxn modelId="{AB72E68C-6ACE-471A-AC64-0DDDD6462C8D}" type="presParOf" srcId="{93958B13-28E3-4F34-991F-8D543BA9B6ED}" destId="{52E247B6-7989-41CA-AF58-D387A915379B}" srcOrd="3" destOrd="0" presId="urn:microsoft.com/office/officeart/2005/8/layout/hProcess9"/>
    <dgm:cxn modelId="{1DFD5906-01F5-4764-B754-28EBA7754E97}" type="presParOf" srcId="{93958B13-28E3-4F34-991F-8D543BA9B6ED}" destId="{04D6F2D0-9BB0-4BB4-B167-9B4C97C24BBA}" srcOrd="4" destOrd="0" presId="urn:microsoft.com/office/officeart/2005/8/layout/hProcess9"/>
    <dgm:cxn modelId="{E5AD1E42-7DE4-4D93-A137-CCE830AE06CB}" type="presParOf" srcId="{93958B13-28E3-4F34-991F-8D543BA9B6ED}" destId="{DD1B22D4-5864-4658-A5FD-879468D7A331}" srcOrd="5" destOrd="0" presId="urn:microsoft.com/office/officeart/2005/8/layout/hProcess9"/>
    <dgm:cxn modelId="{D7587F53-F6BB-403E-94EE-BF367A0AB3B2}" type="presParOf" srcId="{93958B13-28E3-4F34-991F-8D543BA9B6ED}" destId="{CD2A0C35-C48E-4583-B2D6-B1456973996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41D099-1633-498D-9EE7-CD59D5130D8C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2E796318-53A7-408F-88A2-936F08B1E333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b="1" dirty="0" smtClean="0">
              <a:solidFill>
                <a:schemeClr val="tx1"/>
              </a:solidFill>
            </a:rPr>
            <a:t>31 </a:t>
          </a:r>
          <a:r>
            <a:rPr lang="ru-RU" b="1" dirty="0" smtClean="0">
              <a:solidFill>
                <a:schemeClr val="tx1"/>
              </a:solidFill>
            </a:rPr>
            <a:t>марта</a:t>
          </a:r>
          <a:r>
            <a:rPr lang="en-ZA" b="1" dirty="0" smtClean="0">
              <a:solidFill>
                <a:schemeClr val="tx1"/>
              </a:solidFill>
            </a:rPr>
            <a:t> (</a:t>
          </a:r>
          <a:r>
            <a:rPr lang="ru-RU" b="1" dirty="0" smtClean="0">
              <a:solidFill>
                <a:schemeClr val="tx1"/>
              </a:solidFill>
            </a:rPr>
            <a:t>год</a:t>
          </a:r>
          <a:r>
            <a:rPr lang="en-ZA" b="1" dirty="0" smtClean="0">
              <a:solidFill>
                <a:schemeClr val="tx1"/>
              </a:solidFill>
            </a:rPr>
            <a:t> 1):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</a:rPr>
            <a:t>Просьба о МП свыше </a:t>
          </a:r>
          <a:r>
            <a:rPr lang="en-ZA" dirty="0" smtClean="0">
              <a:solidFill>
                <a:schemeClr val="tx1"/>
              </a:solidFill>
            </a:rPr>
            <a:t>25,000</a:t>
          </a:r>
          <a:r>
            <a:rPr lang="ru-RU" dirty="0" smtClean="0">
              <a:solidFill>
                <a:schemeClr val="tx1"/>
              </a:solidFill>
            </a:rPr>
            <a:t>  долл.</a:t>
          </a:r>
          <a:endParaRPr lang="en-ZA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dirty="0" smtClean="0">
            <a:solidFill>
              <a:schemeClr val="tx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tx1"/>
              </a:solidFill>
            </a:rPr>
            <a:t>Помощь на подготовку досье</a:t>
          </a:r>
          <a:endParaRPr lang="en-ZA" dirty="0" smtClean="0">
            <a:solidFill>
              <a:schemeClr val="tx1"/>
            </a:solidFill>
          </a:endParaRPr>
        </a:p>
      </dgm:t>
    </dgm:pt>
    <dgm:pt modelId="{C37DF8F8-6078-4246-ACD4-2ED594C41BD5}" type="parTrans" cxnId="{EAB4DA61-4F27-4E9E-9699-E9D24BBDF1BB}">
      <dgm:prSet/>
      <dgm:spPr/>
      <dgm:t>
        <a:bodyPr/>
        <a:lstStyle/>
        <a:p>
          <a:endParaRPr lang="en-ZA"/>
        </a:p>
      </dgm:t>
    </dgm:pt>
    <dgm:pt modelId="{BF5945FA-5B6D-4508-8812-00412B40BB13}" type="sibTrans" cxnId="{EAB4DA61-4F27-4E9E-9699-E9D24BBDF1BB}">
      <dgm:prSet/>
      <dgm:spPr/>
      <dgm:t>
        <a:bodyPr/>
        <a:lstStyle/>
        <a:p>
          <a:endParaRPr lang="en-ZA"/>
        </a:p>
      </dgm:t>
    </dgm:pt>
    <dgm:pt modelId="{7BEC40E9-C124-49CB-A674-78269BBDEA37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Любое время</a:t>
          </a:r>
          <a:r>
            <a:rPr lang="en-ZA" b="1" dirty="0" smtClean="0">
              <a:solidFill>
                <a:schemeClr val="tx1"/>
              </a:solidFill>
            </a:rPr>
            <a:t>: </a:t>
          </a:r>
          <a:endParaRPr lang="en-ZA" b="0" dirty="0" smtClean="0">
            <a:solidFill>
              <a:schemeClr val="tx1"/>
            </a:solidFill>
          </a:endParaRPr>
        </a:p>
        <a:p>
          <a:r>
            <a:rPr lang="ru-RU" b="0" dirty="0" smtClean="0">
              <a:solidFill>
                <a:schemeClr val="tx1"/>
              </a:solidFill>
            </a:rPr>
            <a:t>Срочные просьбы о МП</a:t>
          </a:r>
          <a:endParaRPr lang="en-ZA" b="0" dirty="0" smtClean="0">
            <a:solidFill>
              <a:schemeClr val="tx1"/>
            </a:solidFill>
          </a:endParaRPr>
        </a:p>
        <a:p>
          <a:r>
            <a:rPr lang="ru-RU" b="0" dirty="0" smtClean="0">
              <a:solidFill>
                <a:schemeClr val="tx1"/>
              </a:solidFill>
            </a:rPr>
            <a:t>Просьбы о МП менее </a:t>
          </a:r>
          <a:r>
            <a:rPr lang="en-ZA" b="0" dirty="0" smtClean="0">
              <a:solidFill>
                <a:schemeClr val="tx1"/>
              </a:solidFill>
            </a:rPr>
            <a:t>25,000</a:t>
          </a:r>
          <a:r>
            <a:rPr lang="ru-RU" b="0" dirty="0" smtClean="0">
              <a:solidFill>
                <a:schemeClr val="tx1"/>
              </a:solidFill>
            </a:rPr>
            <a:t> долл.</a:t>
          </a:r>
          <a:endParaRPr lang="en-ZA" b="0" dirty="0">
            <a:solidFill>
              <a:schemeClr val="tx1"/>
            </a:solidFill>
          </a:endParaRPr>
        </a:p>
      </dgm:t>
    </dgm:pt>
    <dgm:pt modelId="{9D252019-5781-4D68-A0FA-2CBA2CE4DD3F}" type="parTrans" cxnId="{E751D771-5A97-4E64-AF3E-C6975394A1C9}">
      <dgm:prSet/>
      <dgm:spPr/>
      <dgm:t>
        <a:bodyPr/>
        <a:lstStyle/>
        <a:p>
          <a:endParaRPr lang="en-ZA"/>
        </a:p>
      </dgm:t>
    </dgm:pt>
    <dgm:pt modelId="{1A132F04-6A20-4B4D-AD1C-36A4537A7DBA}" type="sibTrans" cxnId="{E751D771-5A97-4E64-AF3E-C6975394A1C9}">
      <dgm:prSet/>
      <dgm:spPr/>
      <dgm:t>
        <a:bodyPr/>
        <a:lstStyle/>
        <a:p>
          <a:endParaRPr lang="en-ZA"/>
        </a:p>
      </dgm:t>
    </dgm:pt>
    <dgm:pt modelId="{86734FE9-1EA8-4082-A0ED-D525929EC91C}">
      <dgm:prSet phldrT="[Text]"/>
      <dgm:spPr>
        <a:solidFill>
          <a:schemeClr val="accent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Просьбы менее</a:t>
          </a:r>
          <a:r>
            <a:rPr lang="en-ZA" b="1" dirty="0" smtClean="0">
              <a:solidFill>
                <a:schemeClr val="tx1"/>
              </a:solidFill>
            </a:rPr>
            <a:t> 25,000</a:t>
          </a:r>
          <a:r>
            <a:rPr lang="ru-RU" b="1" dirty="0" smtClean="0">
              <a:solidFill>
                <a:schemeClr val="tx1"/>
              </a:solidFill>
            </a:rPr>
            <a:t> долл., все срочные просьбы и просьбы на подготовку досье</a:t>
          </a:r>
          <a:endParaRPr lang="en-ZA" b="1" dirty="0" smtClean="0">
            <a:solidFill>
              <a:schemeClr val="tx1"/>
            </a:solidFill>
          </a:endParaRPr>
        </a:p>
        <a:p>
          <a:r>
            <a:rPr lang="ru-RU" smtClean="0">
              <a:solidFill>
                <a:schemeClr val="tx1"/>
              </a:solidFill>
            </a:rPr>
            <a:t>рассматриваются </a:t>
          </a:r>
          <a:r>
            <a:rPr lang="ru-RU" dirty="0" smtClean="0">
              <a:solidFill>
                <a:schemeClr val="tx1"/>
              </a:solidFill>
            </a:rPr>
            <a:t>Президиумом</a:t>
          </a:r>
          <a:endParaRPr lang="en-ZA" dirty="0">
            <a:solidFill>
              <a:schemeClr val="tx1"/>
            </a:solidFill>
          </a:endParaRPr>
        </a:p>
      </dgm:t>
    </dgm:pt>
    <dgm:pt modelId="{8D6FE73B-CE95-4375-AB6B-DA1D8170CFE6}" type="parTrans" cxnId="{14E6D1EA-DC1F-42F8-BA77-72CC559D0B25}">
      <dgm:prSet/>
      <dgm:spPr/>
      <dgm:t>
        <a:bodyPr/>
        <a:lstStyle/>
        <a:p>
          <a:endParaRPr lang="en-ZA"/>
        </a:p>
      </dgm:t>
    </dgm:pt>
    <dgm:pt modelId="{C98C9EE5-76C0-4522-98EF-0ED87E557442}" type="sibTrans" cxnId="{14E6D1EA-DC1F-42F8-BA77-72CC559D0B25}">
      <dgm:prSet/>
      <dgm:spPr/>
      <dgm:t>
        <a:bodyPr/>
        <a:lstStyle/>
        <a:p>
          <a:endParaRPr lang="en-ZA"/>
        </a:p>
      </dgm:t>
    </dgm:pt>
    <dgm:pt modelId="{321609E7-98CD-4D6A-9111-8943876A2583}">
      <dgm:prSet phldrT="[Text]"/>
      <dgm:spPr>
        <a:solidFill>
          <a:schemeClr val="accent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Просьбы свыше</a:t>
          </a:r>
          <a:r>
            <a:rPr lang="en-ZA" b="1" dirty="0" smtClean="0">
              <a:solidFill>
                <a:schemeClr val="tx1"/>
              </a:solidFill>
            </a:rPr>
            <a:t> 25,000 </a:t>
          </a:r>
          <a:r>
            <a:rPr lang="ru-RU" b="1" dirty="0" smtClean="0">
              <a:solidFill>
                <a:schemeClr val="tx1"/>
              </a:solidFill>
            </a:rPr>
            <a:t>долл. </a:t>
          </a:r>
          <a:r>
            <a:rPr lang="ru-RU" b="0" dirty="0" smtClean="0">
              <a:solidFill>
                <a:schemeClr val="tx1"/>
              </a:solidFill>
            </a:rPr>
            <a:t>оцениваются Оценочным органом</a:t>
          </a:r>
          <a:endParaRPr lang="en-ZA" b="0" dirty="0">
            <a:solidFill>
              <a:schemeClr val="tx1"/>
            </a:solidFill>
          </a:endParaRPr>
        </a:p>
      </dgm:t>
    </dgm:pt>
    <dgm:pt modelId="{F88745E6-29AD-4BB8-9270-7A3B22627C7F}" type="parTrans" cxnId="{8AFAA16B-5815-45F6-934E-A0C1107A384F}">
      <dgm:prSet/>
      <dgm:spPr/>
      <dgm:t>
        <a:bodyPr/>
        <a:lstStyle/>
        <a:p>
          <a:endParaRPr lang="en-ZA"/>
        </a:p>
      </dgm:t>
    </dgm:pt>
    <dgm:pt modelId="{EB74D3E3-122F-4FF4-93B1-F2C83502ACF5}" type="sibTrans" cxnId="{8AFAA16B-5815-45F6-934E-A0C1107A384F}">
      <dgm:prSet/>
      <dgm:spPr/>
      <dgm:t>
        <a:bodyPr/>
        <a:lstStyle/>
        <a:p>
          <a:endParaRPr lang="en-ZA"/>
        </a:p>
      </dgm:t>
    </dgm:pt>
    <dgm:pt modelId="{C6606B03-7DDD-46FB-A54F-1909C90CCC09}" type="pres">
      <dgm:prSet presAssocID="{B941D099-1633-498D-9EE7-CD59D5130D8C}" presName="CompostProcess" presStyleCnt="0">
        <dgm:presLayoutVars>
          <dgm:dir/>
          <dgm:resizeHandles val="exact"/>
        </dgm:presLayoutVars>
      </dgm:prSet>
      <dgm:spPr/>
    </dgm:pt>
    <dgm:pt modelId="{662911A4-71D6-4144-8C5C-A38BFC92E47D}" type="pres">
      <dgm:prSet presAssocID="{B941D099-1633-498D-9EE7-CD59D5130D8C}" presName="arrow" presStyleLbl="bgShp" presStyleIdx="0" presStyleCnt="1" custScaleX="67940"/>
      <dgm:spPr>
        <a:solidFill>
          <a:srgbClr val="CAEDFC"/>
        </a:solidFill>
      </dgm:spPr>
    </dgm:pt>
    <dgm:pt modelId="{93958B13-28E3-4F34-991F-8D543BA9B6ED}" type="pres">
      <dgm:prSet presAssocID="{B941D099-1633-498D-9EE7-CD59D5130D8C}" presName="linearProcess" presStyleCnt="0"/>
      <dgm:spPr/>
    </dgm:pt>
    <dgm:pt modelId="{B6D16306-B09C-420E-A24C-5FABF0230D2A}" type="pres">
      <dgm:prSet presAssocID="{2E796318-53A7-408F-88A2-936F08B1E333}" presName="textNode" presStyleLbl="node1" presStyleIdx="0" presStyleCnt="4" custScaleY="118075" custLinFactNeighborX="6285" custLinFactNeighborY="-7055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23EEEFE-4B01-4AFD-B18A-8902802AD8FA}" type="pres">
      <dgm:prSet presAssocID="{BF5945FA-5B6D-4508-8812-00412B40BB13}" presName="sibTrans" presStyleCnt="0"/>
      <dgm:spPr/>
    </dgm:pt>
    <dgm:pt modelId="{C07F7C3C-E931-4E8B-B8D8-BA7B7BC8E5AA}" type="pres">
      <dgm:prSet presAssocID="{7BEC40E9-C124-49CB-A674-78269BBDEA37}" presName="textNode" presStyleLbl="node1" presStyleIdx="1" presStyleCnt="4" custScaleY="131536" custLinFactX="-99686" custLinFactNeighborX="-100000" custLinFactNeighborY="6793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2E247B6-7989-41CA-AF58-D387A915379B}" type="pres">
      <dgm:prSet presAssocID="{1A132F04-6A20-4B4D-AD1C-36A4537A7DBA}" presName="sibTrans" presStyleCnt="0"/>
      <dgm:spPr/>
    </dgm:pt>
    <dgm:pt modelId="{04D6F2D0-9BB0-4BB4-B167-9B4C97C24BBA}" type="pres">
      <dgm:prSet presAssocID="{86734FE9-1EA8-4082-A0ED-D525929EC91C}" presName="textNode" presStyleLbl="node1" presStyleIdx="2" presStyleCnt="4" custScaleY="117733" custLinFactX="-55657" custLinFactNeighborX="-100000" custLinFactNeighborY="6557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D1B22D4-5864-4658-A5FD-879468D7A331}" type="pres">
      <dgm:prSet presAssocID="{C98C9EE5-76C0-4522-98EF-0ED87E557442}" presName="sibTrans" presStyleCnt="0"/>
      <dgm:spPr/>
    </dgm:pt>
    <dgm:pt modelId="{CD2A0C35-C48E-4583-B2D6-B14569739961}" type="pres">
      <dgm:prSet presAssocID="{321609E7-98CD-4D6A-9111-8943876A2583}" presName="textNode" presStyleLbl="node1" presStyleIdx="3" presStyleCnt="4" custLinFactX="-159292" custLinFactNeighborX="-200000" custLinFactNeighborY="-7504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F1376DE-CE02-45FD-8712-DD2CB4F8092A}" type="presOf" srcId="{321609E7-98CD-4D6A-9111-8943876A2583}" destId="{CD2A0C35-C48E-4583-B2D6-B14569739961}" srcOrd="0" destOrd="0" presId="urn:microsoft.com/office/officeart/2005/8/layout/hProcess9"/>
    <dgm:cxn modelId="{5E1B092C-C640-4AE0-B4EF-1C2DD324F5F4}" type="presOf" srcId="{B941D099-1633-498D-9EE7-CD59D5130D8C}" destId="{C6606B03-7DDD-46FB-A54F-1909C90CCC09}" srcOrd="0" destOrd="0" presId="urn:microsoft.com/office/officeart/2005/8/layout/hProcess9"/>
    <dgm:cxn modelId="{14E6D1EA-DC1F-42F8-BA77-72CC559D0B25}" srcId="{B941D099-1633-498D-9EE7-CD59D5130D8C}" destId="{86734FE9-1EA8-4082-A0ED-D525929EC91C}" srcOrd="2" destOrd="0" parTransId="{8D6FE73B-CE95-4375-AB6B-DA1D8170CFE6}" sibTransId="{C98C9EE5-76C0-4522-98EF-0ED87E557442}"/>
    <dgm:cxn modelId="{2962F156-33EB-4235-8F93-725A7E222923}" type="presOf" srcId="{2E796318-53A7-408F-88A2-936F08B1E333}" destId="{B6D16306-B09C-420E-A24C-5FABF0230D2A}" srcOrd="0" destOrd="0" presId="urn:microsoft.com/office/officeart/2005/8/layout/hProcess9"/>
    <dgm:cxn modelId="{544B4892-3FC3-40FF-989B-4371853A64DC}" type="presOf" srcId="{7BEC40E9-C124-49CB-A674-78269BBDEA37}" destId="{C07F7C3C-E931-4E8B-B8D8-BA7B7BC8E5AA}" srcOrd="0" destOrd="0" presId="urn:microsoft.com/office/officeart/2005/8/layout/hProcess9"/>
    <dgm:cxn modelId="{EAB4DA61-4F27-4E9E-9699-E9D24BBDF1BB}" srcId="{B941D099-1633-498D-9EE7-CD59D5130D8C}" destId="{2E796318-53A7-408F-88A2-936F08B1E333}" srcOrd="0" destOrd="0" parTransId="{C37DF8F8-6078-4246-ACD4-2ED594C41BD5}" sibTransId="{BF5945FA-5B6D-4508-8812-00412B40BB13}"/>
    <dgm:cxn modelId="{2D3B6F6E-700C-4D1C-AA3E-4CBECDD68CE2}" type="presOf" srcId="{86734FE9-1EA8-4082-A0ED-D525929EC91C}" destId="{04D6F2D0-9BB0-4BB4-B167-9B4C97C24BBA}" srcOrd="0" destOrd="0" presId="urn:microsoft.com/office/officeart/2005/8/layout/hProcess9"/>
    <dgm:cxn modelId="{8AFAA16B-5815-45F6-934E-A0C1107A384F}" srcId="{B941D099-1633-498D-9EE7-CD59D5130D8C}" destId="{321609E7-98CD-4D6A-9111-8943876A2583}" srcOrd="3" destOrd="0" parTransId="{F88745E6-29AD-4BB8-9270-7A3B22627C7F}" sibTransId="{EB74D3E3-122F-4FF4-93B1-F2C83502ACF5}"/>
    <dgm:cxn modelId="{E751D771-5A97-4E64-AF3E-C6975394A1C9}" srcId="{B941D099-1633-498D-9EE7-CD59D5130D8C}" destId="{7BEC40E9-C124-49CB-A674-78269BBDEA37}" srcOrd="1" destOrd="0" parTransId="{9D252019-5781-4D68-A0FA-2CBA2CE4DD3F}" sibTransId="{1A132F04-6A20-4B4D-AD1C-36A4537A7DBA}"/>
    <dgm:cxn modelId="{03241D04-8D18-43E7-82DA-FDA8436C09E6}" type="presParOf" srcId="{C6606B03-7DDD-46FB-A54F-1909C90CCC09}" destId="{662911A4-71D6-4144-8C5C-A38BFC92E47D}" srcOrd="0" destOrd="0" presId="urn:microsoft.com/office/officeart/2005/8/layout/hProcess9"/>
    <dgm:cxn modelId="{B477798F-26B6-42AC-BE09-ED2CAEE5DC2B}" type="presParOf" srcId="{C6606B03-7DDD-46FB-A54F-1909C90CCC09}" destId="{93958B13-28E3-4F34-991F-8D543BA9B6ED}" srcOrd="1" destOrd="0" presId="urn:microsoft.com/office/officeart/2005/8/layout/hProcess9"/>
    <dgm:cxn modelId="{E03D23F8-6F16-4E6B-B199-18B0F10CD832}" type="presParOf" srcId="{93958B13-28E3-4F34-991F-8D543BA9B6ED}" destId="{B6D16306-B09C-420E-A24C-5FABF0230D2A}" srcOrd="0" destOrd="0" presId="urn:microsoft.com/office/officeart/2005/8/layout/hProcess9"/>
    <dgm:cxn modelId="{9D14E1AE-7CD2-4F86-91B4-816FEAF36E1E}" type="presParOf" srcId="{93958B13-28E3-4F34-991F-8D543BA9B6ED}" destId="{323EEEFE-4B01-4AFD-B18A-8902802AD8FA}" srcOrd="1" destOrd="0" presId="urn:microsoft.com/office/officeart/2005/8/layout/hProcess9"/>
    <dgm:cxn modelId="{6DDD7F1C-C547-4C14-981F-54B958CFB4AD}" type="presParOf" srcId="{93958B13-28E3-4F34-991F-8D543BA9B6ED}" destId="{C07F7C3C-E931-4E8B-B8D8-BA7B7BC8E5AA}" srcOrd="2" destOrd="0" presId="urn:microsoft.com/office/officeart/2005/8/layout/hProcess9"/>
    <dgm:cxn modelId="{D61D0D77-8BDA-4A52-81BE-ACD3963A7942}" type="presParOf" srcId="{93958B13-28E3-4F34-991F-8D543BA9B6ED}" destId="{52E247B6-7989-41CA-AF58-D387A915379B}" srcOrd="3" destOrd="0" presId="urn:microsoft.com/office/officeart/2005/8/layout/hProcess9"/>
    <dgm:cxn modelId="{5EDC0947-22ED-4B12-A281-5D6D517D07C4}" type="presParOf" srcId="{93958B13-28E3-4F34-991F-8D543BA9B6ED}" destId="{04D6F2D0-9BB0-4BB4-B167-9B4C97C24BBA}" srcOrd="4" destOrd="0" presId="urn:microsoft.com/office/officeart/2005/8/layout/hProcess9"/>
    <dgm:cxn modelId="{E835BE9D-B902-49D8-A898-EF323101AF10}" type="presParOf" srcId="{93958B13-28E3-4F34-991F-8D543BA9B6ED}" destId="{DD1B22D4-5864-4658-A5FD-879468D7A331}" srcOrd="5" destOrd="0" presId="urn:microsoft.com/office/officeart/2005/8/layout/hProcess9"/>
    <dgm:cxn modelId="{8282F866-0B08-4202-9326-309A7313586C}" type="presParOf" srcId="{93958B13-28E3-4F34-991F-8D543BA9B6ED}" destId="{CD2A0C35-C48E-4583-B2D6-B14569739961}" srcOrd="6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911A4-71D6-4144-8C5C-A38BFC92E47D}">
      <dsp:nvSpPr>
        <dsp:cNvPr id="0" name=""/>
        <dsp:cNvSpPr/>
      </dsp:nvSpPr>
      <dsp:spPr>
        <a:xfrm>
          <a:off x="617219" y="0"/>
          <a:ext cx="6995160" cy="3962400"/>
        </a:xfrm>
        <a:prstGeom prst="rightArrow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16306-B09C-420E-A24C-5FABF0230D2A}">
      <dsp:nvSpPr>
        <dsp:cNvPr id="0" name=""/>
        <dsp:cNvSpPr/>
      </dsp:nvSpPr>
      <dsp:spPr>
        <a:xfrm>
          <a:off x="4118" y="1188719"/>
          <a:ext cx="1981051" cy="158496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31 </a:t>
          </a:r>
          <a:r>
            <a:rPr lang="ru-RU" sz="13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марта</a:t>
          </a:r>
          <a:r>
            <a:rPr lang="en-ZA" sz="13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</a:t>
          </a:r>
          <a:r>
            <a:rPr lang="ru-RU" sz="13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Номинации подаются государствами-участниками</a:t>
          </a:r>
          <a:endParaRPr lang="en-ZA" sz="13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81489" y="1266090"/>
        <a:ext cx="1826309" cy="1430218"/>
      </dsp:txXfrm>
    </dsp:sp>
    <dsp:sp modelId="{C07F7C3C-E931-4E8B-B8D8-BA7B7BC8E5AA}">
      <dsp:nvSpPr>
        <dsp:cNvPr id="0" name=""/>
        <dsp:cNvSpPr/>
      </dsp:nvSpPr>
      <dsp:spPr>
        <a:xfrm>
          <a:off x="2084222" y="1188719"/>
          <a:ext cx="1981051" cy="15849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Апрель – сентябрь</a:t>
          </a:r>
          <a:r>
            <a:rPr lang="en-ZA" sz="13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</a:t>
          </a:r>
          <a:r>
            <a:rPr lang="ru-RU" sz="1300" kern="1200" dirty="0" err="1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Номинационные</a:t>
          </a:r>
          <a:r>
            <a:rPr lang="ru-RU" sz="13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досье проверяются Секретариатом и дополняются государствами-участниками</a:t>
          </a:r>
          <a:endParaRPr lang="en-ZA" sz="13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2161593" y="1266090"/>
        <a:ext cx="1826309" cy="1430218"/>
      </dsp:txXfrm>
    </dsp:sp>
    <dsp:sp modelId="{04D6F2D0-9BB0-4BB4-B167-9B4C97C24BBA}">
      <dsp:nvSpPr>
        <dsp:cNvPr id="0" name=""/>
        <dsp:cNvSpPr/>
      </dsp:nvSpPr>
      <dsp:spPr>
        <a:xfrm>
          <a:off x="4164326" y="1188719"/>
          <a:ext cx="1981051" cy="1584960"/>
        </a:xfrm>
        <a:prstGeom prst="roundRect">
          <a:avLst/>
        </a:prstGeom>
        <a:solidFill>
          <a:srgbClr val="9CF2E8"/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Декабрь – июнь</a:t>
          </a:r>
          <a:r>
            <a:rPr lang="en-ZA" sz="13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</a:t>
          </a:r>
          <a:br>
            <a:rPr lang="en-ZA" sz="13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</a:br>
          <a:r>
            <a:rPr lang="ru-RU" sz="1300" kern="1200" dirty="0" err="1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Номинационные</a:t>
          </a:r>
          <a:r>
            <a:rPr lang="ru-RU" sz="13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досье оцениваются Оценочным органом</a:t>
          </a:r>
          <a:endParaRPr lang="en-ZA" sz="13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4241697" y="1266090"/>
        <a:ext cx="1826309" cy="1430218"/>
      </dsp:txXfrm>
    </dsp:sp>
    <dsp:sp modelId="{CD2A0C35-C48E-4583-B2D6-B14569739961}">
      <dsp:nvSpPr>
        <dsp:cNvPr id="0" name=""/>
        <dsp:cNvSpPr/>
      </dsp:nvSpPr>
      <dsp:spPr>
        <a:xfrm>
          <a:off x="6248548" y="1188719"/>
          <a:ext cx="1981051" cy="15849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Ноябрь</a:t>
          </a:r>
          <a:r>
            <a:rPr lang="en-ZA" sz="13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</a:t>
          </a:r>
          <a:br>
            <a:rPr lang="en-ZA" sz="13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</a:br>
          <a:r>
            <a:rPr lang="ru-RU" sz="1300" kern="1200" dirty="0" err="1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Номинационные</a:t>
          </a:r>
          <a:r>
            <a:rPr lang="ru-RU" sz="1300" kern="120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досье рассматриваются Комитетом</a:t>
          </a:r>
          <a:endParaRPr lang="en-ZA" sz="1300" kern="120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sp:txBody>
      <dsp:txXfrm>
        <a:off x="6325919" y="1266090"/>
        <a:ext cx="1826309" cy="1430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911A4-71D6-4144-8C5C-A38BFC92E47D}">
      <dsp:nvSpPr>
        <dsp:cNvPr id="0" name=""/>
        <dsp:cNvSpPr/>
      </dsp:nvSpPr>
      <dsp:spPr>
        <a:xfrm>
          <a:off x="1738544" y="0"/>
          <a:ext cx="4752511" cy="3962400"/>
        </a:xfrm>
        <a:prstGeom prst="rightArrow">
          <a:avLst/>
        </a:prstGeom>
        <a:solidFill>
          <a:srgbClr val="CAEDF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16306-B09C-420E-A24C-5FABF0230D2A}">
      <dsp:nvSpPr>
        <dsp:cNvPr id="0" name=""/>
        <dsp:cNvSpPr/>
      </dsp:nvSpPr>
      <dsp:spPr>
        <a:xfrm>
          <a:off x="10344" y="0"/>
          <a:ext cx="1981051" cy="1871441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b="1" kern="1200" dirty="0" smtClean="0">
              <a:solidFill>
                <a:schemeClr val="tx1"/>
              </a:solidFill>
            </a:rPr>
            <a:t>31 </a:t>
          </a:r>
          <a:r>
            <a:rPr lang="ru-RU" sz="1300" b="1" kern="1200" dirty="0" smtClean="0">
              <a:solidFill>
                <a:schemeClr val="tx1"/>
              </a:solidFill>
            </a:rPr>
            <a:t>марта</a:t>
          </a:r>
          <a:r>
            <a:rPr lang="en-ZA" sz="1300" b="1" kern="1200" dirty="0" smtClean="0">
              <a:solidFill>
                <a:schemeClr val="tx1"/>
              </a:solidFill>
            </a:rPr>
            <a:t> (</a:t>
          </a:r>
          <a:r>
            <a:rPr lang="ru-RU" sz="1300" b="1" kern="1200" dirty="0" smtClean="0">
              <a:solidFill>
                <a:schemeClr val="tx1"/>
              </a:solidFill>
            </a:rPr>
            <a:t>год</a:t>
          </a:r>
          <a:r>
            <a:rPr lang="en-ZA" sz="1300" b="1" kern="1200" dirty="0" smtClean="0">
              <a:solidFill>
                <a:schemeClr val="tx1"/>
              </a:solidFill>
            </a:rPr>
            <a:t> 1):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</a:rPr>
            <a:t>Просьба о МП свыше </a:t>
          </a:r>
          <a:r>
            <a:rPr lang="en-ZA" sz="1300" kern="1200" dirty="0" smtClean="0">
              <a:solidFill>
                <a:schemeClr val="tx1"/>
              </a:solidFill>
            </a:rPr>
            <a:t>25,000</a:t>
          </a:r>
          <a:r>
            <a:rPr lang="ru-RU" sz="1300" kern="1200" dirty="0" smtClean="0">
              <a:solidFill>
                <a:schemeClr val="tx1"/>
              </a:solidFill>
            </a:rPr>
            <a:t>  долл.</a:t>
          </a:r>
          <a:endParaRPr lang="en-ZA" sz="1300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ZA" sz="13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Помощь на подготовку досье</a:t>
          </a:r>
          <a:endParaRPr lang="en-ZA" sz="1300" kern="1200" dirty="0" smtClean="0">
            <a:solidFill>
              <a:schemeClr val="tx1"/>
            </a:solidFill>
          </a:endParaRPr>
        </a:p>
      </dsp:txBody>
      <dsp:txXfrm>
        <a:off x="101700" y="91356"/>
        <a:ext cx="1798339" cy="1688729"/>
      </dsp:txXfrm>
    </dsp:sp>
    <dsp:sp modelId="{C07F7C3C-E931-4E8B-B8D8-BA7B7BC8E5AA}">
      <dsp:nvSpPr>
        <dsp:cNvPr id="0" name=""/>
        <dsp:cNvSpPr/>
      </dsp:nvSpPr>
      <dsp:spPr>
        <a:xfrm>
          <a:off x="10339" y="1877607"/>
          <a:ext cx="1981051" cy="208479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Любое время</a:t>
          </a:r>
          <a:r>
            <a:rPr lang="en-ZA" sz="1300" b="1" kern="1200" dirty="0" smtClean="0">
              <a:solidFill>
                <a:schemeClr val="tx1"/>
              </a:solidFill>
            </a:rPr>
            <a:t>: </a:t>
          </a:r>
          <a:endParaRPr lang="en-ZA" sz="1300" b="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</a:rPr>
            <a:t>Срочные просьбы о МП</a:t>
          </a:r>
          <a:endParaRPr lang="en-ZA" sz="1300" b="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</a:rPr>
            <a:t>Просьбы о МП менее </a:t>
          </a:r>
          <a:r>
            <a:rPr lang="en-ZA" sz="1300" b="0" kern="1200" dirty="0" smtClean="0">
              <a:solidFill>
                <a:schemeClr val="tx1"/>
              </a:solidFill>
            </a:rPr>
            <a:t>25,000</a:t>
          </a:r>
          <a:r>
            <a:rPr lang="ru-RU" sz="1300" b="0" kern="1200" dirty="0" smtClean="0">
              <a:solidFill>
                <a:schemeClr val="tx1"/>
              </a:solidFill>
            </a:rPr>
            <a:t> долл.</a:t>
          </a:r>
          <a:endParaRPr lang="en-ZA" sz="1300" b="0" kern="1200" dirty="0">
            <a:solidFill>
              <a:schemeClr val="tx1"/>
            </a:solidFill>
          </a:endParaRPr>
        </a:p>
      </dsp:txBody>
      <dsp:txXfrm>
        <a:off x="107046" y="1974314"/>
        <a:ext cx="1787637" cy="1891378"/>
      </dsp:txXfrm>
    </dsp:sp>
    <dsp:sp modelId="{04D6F2D0-9BB0-4BB4-B167-9B4C97C24BBA}">
      <dsp:nvSpPr>
        <dsp:cNvPr id="0" name=""/>
        <dsp:cNvSpPr/>
      </dsp:nvSpPr>
      <dsp:spPr>
        <a:xfrm>
          <a:off x="2962680" y="2087495"/>
          <a:ext cx="1981051" cy="186602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Просьбы менее</a:t>
          </a:r>
          <a:r>
            <a:rPr lang="en-ZA" sz="1300" b="1" kern="1200" dirty="0" smtClean="0">
              <a:solidFill>
                <a:schemeClr val="tx1"/>
              </a:solidFill>
            </a:rPr>
            <a:t> 25,000</a:t>
          </a:r>
          <a:r>
            <a:rPr lang="ru-RU" sz="1300" b="1" kern="1200" dirty="0" smtClean="0">
              <a:solidFill>
                <a:schemeClr val="tx1"/>
              </a:solidFill>
            </a:rPr>
            <a:t> долл., все срочные просьбы и просьбы на подготовку досье</a:t>
          </a:r>
          <a:endParaRPr lang="en-ZA" sz="1300" b="1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solidFill>
                <a:schemeClr val="tx1"/>
              </a:solidFill>
            </a:rPr>
            <a:t>рассматриваются </a:t>
          </a:r>
          <a:r>
            <a:rPr lang="ru-RU" sz="1300" kern="1200" dirty="0" smtClean="0">
              <a:solidFill>
                <a:schemeClr val="tx1"/>
              </a:solidFill>
            </a:rPr>
            <a:t>Президиумом</a:t>
          </a:r>
          <a:endParaRPr lang="en-ZA" sz="1300" kern="1200" dirty="0">
            <a:solidFill>
              <a:schemeClr val="tx1"/>
            </a:solidFill>
          </a:endParaRPr>
        </a:p>
      </dsp:txBody>
      <dsp:txXfrm>
        <a:off x="3053772" y="2178587"/>
        <a:ext cx="1798867" cy="1683836"/>
      </dsp:txXfrm>
    </dsp:sp>
    <dsp:sp modelId="{CD2A0C35-C48E-4583-B2D6-B14569739961}">
      <dsp:nvSpPr>
        <dsp:cNvPr id="0" name=""/>
        <dsp:cNvSpPr/>
      </dsp:nvSpPr>
      <dsp:spPr>
        <a:xfrm>
          <a:off x="2890668" y="0"/>
          <a:ext cx="1981051" cy="158496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Просьбы свыше</a:t>
          </a:r>
          <a:r>
            <a:rPr lang="en-ZA" sz="1300" b="1" kern="1200" dirty="0" smtClean="0">
              <a:solidFill>
                <a:schemeClr val="tx1"/>
              </a:solidFill>
            </a:rPr>
            <a:t> 25,000 </a:t>
          </a:r>
          <a:r>
            <a:rPr lang="ru-RU" sz="1300" b="1" kern="1200" dirty="0" smtClean="0">
              <a:solidFill>
                <a:schemeClr val="tx1"/>
              </a:solidFill>
            </a:rPr>
            <a:t>долл. </a:t>
          </a:r>
          <a:r>
            <a:rPr lang="ru-RU" sz="1300" b="0" kern="1200" dirty="0" smtClean="0">
              <a:solidFill>
                <a:schemeClr val="tx1"/>
              </a:solidFill>
            </a:rPr>
            <a:t>оцениваются Оценочным органом</a:t>
          </a:r>
          <a:endParaRPr lang="en-ZA" sz="1300" b="0" kern="1200" dirty="0">
            <a:solidFill>
              <a:schemeClr val="tx1"/>
            </a:solidFill>
          </a:endParaRPr>
        </a:p>
      </dsp:txBody>
      <dsp:txXfrm>
        <a:off x="2968039" y="77371"/>
        <a:ext cx="1826309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72586EB-2AE6-47C5-8040-1DF2454DFEFD}" type="datetime1">
              <a:rPr lang="fr-FR" altLang="fr-FR"/>
              <a:pPr>
                <a:defRPr/>
              </a:pPr>
              <a:t>20/04/2018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59AAAF0-F097-4EDB-9B22-6FFF5B448CB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41505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EE3B3C9-9BFC-4EB8-AF9D-26350EF3B70F}" type="datetime1">
              <a:rPr lang="fr-FR" altLang="fr-FR"/>
              <a:pPr>
                <a:defRPr/>
              </a:pPr>
              <a:t>20/04/2018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FCA952E-1438-4517-B557-D70F5C9A25E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12010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mtClean="0"/>
              <a:t>© 2009 by Chen Ming/Beijing Bureau of Culture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CA952E-1438-4517-B557-D70F5C9A25EF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207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5" y="190500"/>
            <a:ext cx="1925793" cy="11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9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90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3338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7324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887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91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64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3573600E-82D3-4E7D-8DAC-F919950B039C}" type="slidenum">
              <a:rPr lang="fr-FR" altLang="fr-FR" sz="1400" b="1" smtClean="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lang="fr-FR" altLang="fr-FR" sz="1400" b="1" smtClean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32066"/>
            <a:ext cx="1308100" cy="803344"/>
          </a:xfrm>
          <a:prstGeom prst="rect">
            <a:avLst/>
          </a:prstGeom>
        </p:spPr>
      </p:pic>
      <p:pic>
        <p:nvPicPr>
          <p:cNvPr id="23" name="Picture 1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667500"/>
            <a:ext cx="542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9" r:id="rId2"/>
    <p:sldLayoutId id="2147483835" r:id="rId3"/>
    <p:sldLayoutId id="2147483830" r:id="rId4"/>
    <p:sldLayoutId id="2147483831" r:id="rId5"/>
    <p:sldLayoutId id="2147483832" r:id="rId6"/>
    <p:sldLayoutId id="2147483833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•"/>
        <a:defRPr sz="2800" b="1" kern="1200">
          <a:solidFill>
            <a:srgbClr val="07DEDB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7DEDB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sco.org/culture/ich/en/lists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4832092"/>
          </a:xfrm>
        </p:spPr>
        <p:txBody>
          <a:bodyPr/>
          <a:lstStyle/>
          <a:p>
            <a:pPr defTabSz="914400" eaLnBrk="1" hangingPunct="1"/>
            <a:r>
              <a:rPr lang="ru-RU" altLang="fr-FR" sz="4400" dirty="0" smtClean="0"/>
              <a:t>Имплементация Конвенции на международном уровне</a:t>
            </a:r>
            <a:r>
              <a:rPr lang="en-GB" altLang="fr-FR" sz="4400" dirty="0" smtClean="0"/>
              <a:t/>
            </a:r>
            <a:br>
              <a:rPr lang="en-GB" altLang="fr-FR" sz="4400" dirty="0" smtClean="0"/>
            </a:br>
            <a:r>
              <a:rPr lang="ru-RU" altLang="fr-FR" sz="1800" dirty="0" smtClean="0"/>
              <a:t>Презентация 2 </a:t>
            </a:r>
            <a:r>
              <a:rPr lang="en-GB" altLang="fr-FR" sz="1800" dirty="0" smtClean="0"/>
              <a:t>PowerPoint </a:t>
            </a:r>
            <a:r>
              <a:rPr lang="ru-RU" altLang="fr-FR" sz="1800" dirty="0" smtClean="0"/>
              <a:t> к разделу 16</a:t>
            </a:r>
            <a:r>
              <a:rPr lang="en-GB" altLang="fr-FR" sz="4000" dirty="0" smtClean="0"/>
              <a:t/>
            </a:r>
            <a:br>
              <a:rPr lang="en-GB" altLang="fr-FR" sz="4000" dirty="0" smtClean="0"/>
            </a:br>
            <a:r>
              <a:rPr lang="en-ZA" altLang="fr-FR" sz="4000" dirty="0" smtClean="0"/>
              <a:t/>
            </a:r>
            <a:br>
              <a:rPr lang="en-ZA" altLang="fr-FR" sz="4000" dirty="0" smtClean="0"/>
            </a:br>
            <a:r>
              <a:rPr lang="en-ZA" altLang="fr-FR" sz="4000" dirty="0" smtClean="0"/>
              <a:t/>
            </a:r>
            <a:br>
              <a:rPr lang="en-ZA" altLang="fr-FR" sz="4000" dirty="0" smtClean="0"/>
            </a:br>
            <a:r>
              <a:rPr lang="en-ZA" altLang="fr-FR" sz="4000" dirty="0" smtClean="0"/>
              <a:t> </a:t>
            </a:r>
          </a:p>
        </p:txBody>
      </p:sp>
      <p:sp>
        <p:nvSpPr>
          <p:cNvPr id="4099" name="Sous-titre 6"/>
          <p:cNvSpPr>
            <a:spLocks noGrp="1"/>
          </p:cNvSpPr>
          <p:nvPr>
            <p:ph type="subTitle" idx="1"/>
          </p:nvPr>
        </p:nvSpPr>
        <p:spPr>
          <a:xfrm>
            <a:off x="395288" y="5008563"/>
            <a:ext cx="5715000" cy="800219"/>
          </a:xfrm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fr-FR" sz="2000" dirty="0" smtClean="0"/>
              <a:t>ЮНЕСКО</a:t>
            </a:r>
            <a:r>
              <a:rPr lang="en-US" altLang="fr-FR" sz="2000" dirty="0" smtClean="0"/>
              <a:t>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fr-FR" sz="2000" dirty="0" smtClean="0"/>
              <a:t>Секция нематериального культурного наследия</a:t>
            </a:r>
            <a:endParaRPr lang="en-US" altLang="fr-FR" sz="2000" dirty="0" smtClean="0"/>
          </a:p>
        </p:txBody>
      </p:sp>
      <p:pic>
        <p:nvPicPr>
          <p:cNvPr id="4100" name="Espace réservé pour une image  8" descr="danseuse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8588" y="0"/>
            <a:ext cx="2667000" cy="6858000"/>
          </a:xfrm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tx1"/>
              </a:solidFill>
              <a:latin typeface="Arial Bold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accent1"/>
              </a:solidFill>
              <a:latin typeface="Arial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Номинации в Реестр Конвенции</a:t>
            </a:r>
            <a:endParaRPr lang="fr-FR" altLang="fr-FR" sz="3600" dirty="0" smtClean="0"/>
          </a:p>
        </p:txBody>
      </p:sp>
      <p:sp>
        <p:nvSpPr>
          <p:cNvPr id="13316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1905000"/>
            <a:ext cx="5807075" cy="4154984"/>
          </a:xfrm>
        </p:spPr>
        <p:txBody>
          <a:bodyPr/>
          <a:lstStyle/>
          <a:p>
            <a:pPr marL="268288" indent="-268288" defTabSz="91440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ct val="85000"/>
              <a:buFont typeface="Wingdings 2" charset="2"/>
              <a:buChar char=""/>
            </a:pPr>
            <a:r>
              <a:rPr lang="ru-RU" altLang="es-ES_tradnl" sz="2000" dirty="0" smtClean="0"/>
              <a:t>Государства-участники номинируют программы, проекты или мероприятия при участии сообществ</a:t>
            </a:r>
            <a:endParaRPr lang="en-US" altLang="es-ES_tradnl" sz="2000" dirty="0" smtClean="0"/>
          </a:p>
          <a:p>
            <a:pPr marL="268288" indent="-268288" defTabSz="91440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ct val="85000"/>
              <a:buFont typeface="Wingdings 2" charset="2"/>
              <a:buChar char=""/>
            </a:pPr>
            <a:r>
              <a:rPr lang="ru-RU" altLang="es-ES_tradnl" sz="2000" dirty="0" err="1" smtClean="0"/>
              <a:t>Номинационная</a:t>
            </a:r>
            <a:r>
              <a:rPr lang="ru-RU" altLang="es-ES_tradnl" sz="2000" dirty="0" smtClean="0"/>
              <a:t> форма</a:t>
            </a:r>
            <a:r>
              <a:rPr lang="en-US" altLang="es-ES_tradnl" sz="2000" dirty="0" smtClean="0"/>
              <a:t> </a:t>
            </a:r>
          </a:p>
          <a:p>
            <a:pPr marL="268288" indent="-268288" defTabSz="91440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ct val="85000"/>
              <a:buFont typeface="Wingdings 2" charset="2"/>
              <a:buChar char=""/>
            </a:pPr>
            <a:r>
              <a:rPr lang="ru-RU" altLang="es-ES_tradnl" sz="2000" dirty="0" smtClean="0"/>
              <a:t>Критерии включения</a:t>
            </a:r>
            <a:r>
              <a:rPr lang="en-US" altLang="es-ES_tradnl" sz="2000" dirty="0" smtClean="0"/>
              <a:t> (O</a:t>
            </a:r>
            <a:r>
              <a:rPr lang="ru-RU" altLang="es-ES_tradnl" sz="2000" dirty="0" smtClean="0"/>
              <a:t>Р</a:t>
            </a:r>
            <a:r>
              <a:rPr lang="en-US" altLang="es-ES_tradnl" sz="2000" dirty="0" smtClean="0"/>
              <a:t>)</a:t>
            </a:r>
          </a:p>
          <a:p>
            <a:pPr marL="268288" indent="-268288" defTabSz="91440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ct val="85000"/>
              <a:buFont typeface="Wingdings 2" charset="2"/>
              <a:buChar char=""/>
            </a:pPr>
            <a:r>
              <a:rPr lang="ru-RU" altLang="es-ES_tradnl" sz="2000" dirty="0" smtClean="0"/>
              <a:t>Оценка Оценочным органом</a:t>
            </a:r>
            <a:endParaRPr lang="en-US" altLang="es-ES_tradnl" sz="2000" dirty="0" smtClean="0"/>
          </a:p>
          <a:p>
            <a:pPr marL="268288" indent="-268288" defTabSz="91440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ct val="85000"/>
              <a:buFont typeface="Wingdings 2" charset="2"/>
              <a:buChar char=""/>
            </a:pPr>
            <a:r>
              <a:rPr lang="ru-RU" altLang="es-ES_tradnl" sz="2000" dirty="0" smtClean="0"/>
              <a:t>Доступна помощь для подготовки</a:t>
            </a:r>
            <a:endParaRPr lang="en-ZA" altLang="es-ES_tradnl" sz="2000" dirty="0" smtClean="0"/>
          </a:p>
          <a:p>
            <a:pPr marL="268288" indent="-268288" defTabSz="91440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ct val="85000"/>
              <a:buFont typeface="Wingdings 2" charset="2"/>
              <a:buChar char=""/>
            </a:pPr>
            <a:r>
              <a:rPr lang="ru-RU" altLang="es-ES_tradnl" sz="2000" dirty="0" smtClean="0"/>
              <a:t>Комитет включает или не включает в Реестр</a:t>
            </a:r>
            <a:endParaRPr lang="en-ZA" altLang="es-ES_tradnl" sz="2000" dirty="0" smtClean="0"/>
          </a:p>
          <a:p>
            <a:pPr marL="268288" indent="-268288" defTabSz="91440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ct val="85000"/>
              <a:buFont typeface="Wingdings 2" charset="2"/>
              <a:buChar char=""/>
            </a:pPr>
            <a:r>
              <a:rPr lang="ru-RU" altLang="es-ES_tradnl" sz="2000" dirty="0" smtClean="0"/>
              <a:t>Секретариат распространяет информацию</a:t>
            </a:r>
            <a:endParaRPr lang="en-ZA" altLang="es-ES_trad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Номинации в Списки и Реестр</a:t>
            </a:r>
            <a:r>
              <a:rPr lang="en-ZA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:</a:t>
            </a: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расписание оценки</a:t>
            </a:r>
            <a:endParaRPr lang="fr-FR" altLang="fr-FR" sz="3600" dirty="0" smtClean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612783"/>
              </p:ext>
            </p:extLst>
          </p:nvPr>
        </p:nvGraphicFramePr>
        <p:xfrm>
          <a:off x="457200" y="2133600"/>
          <a:ext cx="8229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8313" y="2565400"/>
            <a:ext cx="4535487" cy="368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ГОД </a:t>
            </a:r>
            <a:r>
              <a:rPr lang="en-ZA" kern="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en-ZA" kern="0" dirty="0">
              <a:solidFill>
                <a:prstClr val="whit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725" y="2565400"/>
            <a:ext cx="3600450" cy="368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ГОД</a:t>
            </a:r>
            <a:r>
              <a:rPr lang="en-ZA" kern="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ZA" kern="0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8" name="Down Arrow 7"/>
          <p:cNvSpPr/>
          <p:nvPr/>
        </p:nvSpPr>
        <p:spPr>
          <a:xfrm>
            <a:off x="7308850" y="5013325"/>
            <a:ext cx="647700" cy="576263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25" y="5876925"/>
            <a:ext cx="2303463" cy="646331"/>
          </a:xfrm>
          <a:prstGeom prst="rect">
            <a:avLst/>
          </a:prstGeom>
          <a:solidFill>
            <a:srgbClr val="4E5B6F">
              <a:lumMod val="75000"/>
            </a:srgbClr>
          </a:solidFill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prstClr val="white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Решение о включении</a:t>
            </a:r>
            <a:endParaRPr lang="en-ZA" kern="0" dirty="0">
              <a:solidFill>
                <a:prstClr val="white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Международное сотрудничество</a:t>
            </a:r>
            <a:r>
              <a:rPr lang="en-US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br>
              <a:rPr lang="en-US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en-US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(</a:t>
            </a: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статья</a:t>
            </a:r>
            <a:r>
              <a:rPr lang="en-US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en-US" sz="3600" spc="-100" dirty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19) </a:t>
            </a:r>
            <a:endParaRPr lang="fr-FR" altLang="fr-FR" sz="3600" dirty="0" smtClean="0"/>
          </a:p>
        </p:txBody>
      </p:sp>
      <p:sp>
        <p:nvSpPr>
          <p:cNvPr id="15364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2217420"/>
            <a:ext cx="6256338" cy="3539430"/>
          </a:xfrm>
        </p:spPr>
        <p:txBody>
          <a:bodyPr/>
          <a:lstStyle/>
          <a:p>
            <a:pPr marL="342900" lvl="1" indent="-342900" defTabSz="914400">
              <a:spcAft>
                <a:spcPts val="600"/>
              </a:spcAft>
              <a:buClr>
                <a:srgbClr val="000000"/>
              </a:buClr>
              <a:buSzPct val="85000"/>
              <a:buFont typeface="Arial" charset="0"/>
              <a:buChar char="•"/>
            </a:pPr>
            <a:r>
              <a:rPr lang="ru-RU" altLang="fr-FR" sz="2000" dirty="0" smtClean="0">
                <a:solidFill>
                  <a:srgbClr val="000000"/>
                </a:solidFill>
              </a:rPr>
              <a:t>Обмен информацией и экспертизами</a:t>
            </a:r>
            <a:endParaRPr lang="en-US" altLang="fr-FR" sz="2000" dirty="0" smtClean="0">
              <a:solidFill>
                <a:srgbClr val="000000"/>
              </a:solidFill>
            </a:endParaRPr>
          </a:p>
          <a:p>
            <a:pPr marL="342900" lvl="1" indent="-342900" defTabSz="914400">
              <a:spcAft>
                <a:spcPts val="600"/>
              </a:spcAft>
              <a:buClr>
                <a:srgbClr val="000000"/>
              </a:buClr>
              <a:buSzPct val="85000"/>
              <a:buFont typeface="Arial" charset="0"/>
              <a:buChar char="•"/>
            </a:pPr>
            <a:r>
              <a:rPr lang="ru-RU" altLang="fr-FR" sz="2000" dirty="0" smtClean="0">
                <a:solidFill>
                  <a:srgbClr val="000000"/>
                </a:solidFill>
              </a:rPr>
              <a:t>Многонациональные номинации в Списки и Реестр</a:t>
            </a:r>
            <a:endParaRPr lang="en-US" altLang="fr-FR" sz="2000" dirty="0" smtClean="0">
              <a:solidFill>
                <a:srgbClr val="000000"/>
              </a:solidFill>
            </a:endParaRPr>
          </a:p>
          <a:p>
            <a:pPr marL="342900" lvl="1" indent="-342900" defTabSz="914400">
              <a:spcAft>
                <a:spcPts val="600"/>
              </a:spcAft>
              <a:buClr>
                <a:srgbClr val="000000"/>
              </a:buClr>
              <a:buSzPct val="85000"/>
              <a:buFont typeface="Arial" charset="0"/>
              <a:buChar char="•"/>
            </a:pPr>
            <a:r>
              <a:rPr lang="ru-RU" altLang="fr-FR" sz="2000" dirty="0" smtClean="0">
                <a:solidFill>
                  <a:srgbClr val="000000"/>
                </a:solidFill>
              </a:rPr>
              <a:t>Совместные инициативы и проекты</a:t>
            </a:r>
            <a:endParaRPr lang="en-US" altLang="fr-FR" sz="2000" dirty="0" smtClean="0">
              <a:solidFill>
                <a:srgbClr val="000000"/>
              </a:solidFill>
            </a:endParaRPr>
          </a:p>
          <a:p>
            <a:pPr marL="342900" lvl="1" indent="-342900" defTabSz="914400">
              <a:spcAft>
                <a:spcPts val="600"/>
              </a:spcAft>
              <a:buClr>
                <a:srgbClr val="000000"/>
              </a:buClr>
              <a:buSzPct val="85000"/>
              <a:buFont typeface="Arial" charset="0"/>
              <a:buChar char="•"/>
            </a:pPr>
            <a:r>
              <a:rPr lang="ru-RU" altLang="fr-FR" sz="2000" dirty="0" smtClean="0">
                <a:solidFill>
                  <a:srgbClr val="000000"/>
                </a:solidFill>
              </a:rPr>
              <a:t>Участие в органах Конвенции</a:t>
            </a:r>
            <a:endParaRPr lang="en-US" altLang="fr-FR" sz="2000" dirty="0" smtClean="0">
              <a:solidFill>
                <a:srgbClr val="000000"/>
              </a:solidFill>
            </a:endParaRPr>
          </a:p>
          <a:p>
            <a:pPr marL="342900" lvl="1" indent="-342900" defTabSz="914400">
              <a:spcAft>
                <a:spcPts val="600"/>
              </a:spcAft>
              <a:buClr>
                <a:srgbClr val="000000"/>
              </a:buClr>
              <a:buSzPct val="85000"/>
              <a:buFont typeface="Arial" charset="0"/>
              <a:buChar char="•"/>
            </a:pPr>
            <a:r>
              <a:rPr lang="ru-RU" altLang="fr-FR" sz="2000" dirty="0" smtClean="0">
                <a:solidFill>
                  <a:srgbClr val="000000"/>
                </a:solidFill>
              </a:rPr>
              <a:t>Участие в специализированных центрах категории 2</a:t>
            </a:r>
            <a:endParaRPr lang="en-US" altLang="fr-FR" sz="2000" dirty="0" smtClean="0">
              <a:solidFill>
                <a:srgbClr val="000000"/>
              </a:solidFill>
            </a:endParaRPr>
          </a:p>
          <a:p>
            <a:pPr marL="273050" indent="-273050" defTabSz="914400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  <a:buFont typeface="Wingdings 2" charset="2"/>
              <a:buChar char=""/>
            </a:pPr>
            <a:endParaRPr lang="en-US" alt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М</a:t>
            </a: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ногонациональные мероприятия в отношении совместного наследия</a:t>
            </a:r>
            <a:endParaRPr lang="fr-FR" altLang="fr-FR" sz="3600" dirty="0" smtClean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2197100"/>
            <a:ext cx="5807075" cy="3924151"/>
          </a:xfrm>
        </p:spPr>
        <p:txBody>
          <a:bodyPr/>
          <a:lstStyle/>
          <a:p>
            <a:pPr marL="273050" indent="-273050"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Многое НКН является трансграничным</a:t>
            </a:r>
            <a:endParaRPr lang="en-US" sz="2000" dirty="0">
              <a:solidFill>
                <a:prstClr val="black"/>
              </a:solidFill>
            </a:endParaRPr>
          </a:p>
          <a:p>
            <a:pPr marL="273050" indent="-273050"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Сотрудничество способствует охране совместного наследия, что также приносит пользу заинтересованным сообществам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n-US" sz="2000" dirty="0">
              <a:solidFill>
                <a:prstClr val="black"/>
              </a:solidFill>
            </a:endParaRPr>
          </a:p>
          <a:p>
            <a:pPr marL="273050" indent="-273050"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Совместная работа повышает роль межгосударственного сотрудничества в сфере культуры и наследия</a:t>
            </a:r>
            <a:endParaRPr lang="en-US" sz="2000" dirty="0">
              <a:solidFill>
                <a:prstClr val="black"/>
              </a:solidFill>
            </a:endParaRPr>
          </a:p>
          <a:p>
            <a:pPr marL="273050" indent="-273050"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ОР поощряет совместные акции в отношении общего наследия</a:t>
            </a:r>
            <a:endParaRPr lang="en-US" sz="2000" dirty="0">
              <a:solidFill>
                <a:prstClr val="black"/>
              </a:solidFill>
            </a:endParaRPr>
          </a:p>
          <a:p>
            <a:pPr defTabSz="914400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Международная помощь</a:t>
            </a:r>
            <a:endParaRPr lang="fr-FR" altLang="fr-FR" sz="3600" dirty="0" smtClean="0"/>
          </a:p>
        </p:txBody>
      </p:sp>
      <p:sp>
        <p:nvSpPr>
          <p:cNvPr id="17411" name="Espace réservé du texte 2"/>
          <p:cNvSpPr>
            <a:spLocks noGrp="1"/>
          </p:cNvSpPr>
          <p:nvPr>
            <p:ph type="body" idx="1"/>
          </p:nvPr>
        </p:nvSpPr>
        <p:spPr>
          <a:xfrm>
            <a:off x="2281238" y="1936793"/>
            <a:ext cx="5422900" cy="1566776"/>
          </a:xfrm>
        </p:spPr>
        <p:txBody>
          <a:bodyPr anchor="ctr"/>
          <a:lstStyle/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SzPct val="85000"/>
            </a:pPr>
            <a:r>
              <a:rPr lang="ru-RU" altLang="fr-FR" sz="2000" b="1" dirty="0" smtClean="0"/>
              <a:t>Финансовая помощь </a:t>
            </a:r>
          </a:p>
          <a:p>
            <a:pPr defTabSz="914400" eaLnBrk="1" hangingPunct="1">
              <a:lnSpc>
                <a:spcPct val="150000"/>
              </a:lnSpc>
              <a:spcBef>
                <a:spcPct val="0"/>
              </a:spcBef>
              <a:buClrTx/>
              <a:buSzPct val="85000"/>
            </a:pPr>
            <a:r>
              <a:rPr lang="ru-RU" altLang="fr-FR" sz="2000" dirty="0" smtClean="0"/>
              <a:t>предоставляется Комитетом из Фонда НКН</a:t>
            </a:r>
            <a:endParaRPr lang="en-US" altLang="fr-FR" sz="2000" dirty="0" smtClean="0"/>
          </a:p>
          <a:p>
            <a:pPr defTabSz="914400" eaLnBrk="1" hangingPunct="1">
              <a:lnSpc>
                <a:spcPct val="150000"/>
              </a:lnSpc>
              <a:spcBef>
                <a:spcPts val="600"/>
              </a:spcBef>
              <a:buClrTx/>
              <a:buSzPct val="85000"/>
            </a:pPr>
            <a:endParaRPr lang="en-US" alt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616840" cy="55399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Цели международной помощи</a:t>
            </a:r>
            <a:endParaRPr lang="fr-FR" altLang="fr-FR" sz="3600" dirty="0" smtClean="0"/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>
          <a:xfrm>
            <a:off x="2281238" y="1417955"/>
            <a:ext cx="5807075" cy="4385816"/>
          </a:xfrm>
        </p:spPr>
        <p:txBody>
          <a:bodyPr/>
          <a:lstStyle/>
          <a:p>
            <a:pPr defTabSz="914400">
              <a:lnSpc>
                <a:spcPct val="100000"/>
              </a:lnSpc>
              <a:spcAft>
                <a:spcPts val="600"/>
              </a:spcAft>
              <a:buSzPct val="85000"/>
              <a:defRPr/>
            </a:pPr>
            <a:r>
              <a:rPr lang="ru-RU" sz="2000" b="1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Статьи</a:t>
            </a:r>
            <a:r>
              <a:rPr lang="en-GB" sz="2000" b="1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ru-RU" sz="2000" b="1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и</a:t>
            </a:r>
            <a:r>
              <a:rPr lang="en-GB" sz="2000" b="1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 21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defTabSz="914400">
              <a:lnSpc>
                <a:spcPct val="100000"/>
              </a:lnSpc>
              <a:spcAft>
                <a:spcPts val="600"/>
              </a:spcAft>
              <a:buSzPct val="85000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Поддержка следующих видов деятельности</a:t>
            </a:r>
            <a:r>
              <a:rPr lang="en-US" sz="2000" dirty="0" smtClean="0">
                <a:solidFill>
                  <a:prstClr val="black"/>
                </a:solidFill>
              </a:rPr>
              <a:t>:</a:t>
            </a:r>
            <a:endParaRPr lang="en-US" sz="2000" dirty="0">
              <a:solidFill>
                <a:prstClr val="black"/>
              </a:solidFill>
            </a:endParaRPr>
          </a:p>
          <a:p>
            <a:pPr marL="273050" indent="-273050" defTabSz="914400">
              <a:lnSpc>
                <a:spcPct val="100000"/>
              </a:lnSpc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Охрана элементов из Списка срочной охраны</a:t>
            </a:r>
            <a:endParaRPr lang="en-US" sz="2000" dirty="0">
              <a:solidFill>
                <a:prstClr val="black"/>
              </a:solidFill>
            </a:endParaRPr>
          </a:p>
          <a:p>
            <a:pPr marL="273050" indent="-273050" defTabSz="914400">
              <a:lnSpc>
                <a:spcPct val="100000"/>
              </a:lnSpc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Подготовка перечней</a:t>
            </a:r>
            <a:endParaRPr lang="en-ZA" sz="2000" dirty="0">
              <a:solidFill>
                <a:prstClr val="black"/>
              </a:solidFill>
            </a:endParaRPr>
          </a:p>
          <a:p>
            <a:pPr marL="273050" indent="-273050" defTabSz="914400">
              <a:lnSpc>
                <a:spcPct val="100000"/>
              </a:lnSpc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Программы и проекты по охране НКН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n-ZA" sz="2000" dirty="0">
              <a:solidFill>
                <a:prstClr val="black"/>
              </a:solidFill>
            </a:endParaRPr>
          </a:p>
          <a:p>
            <a:pPr marL="273050" indent="-273050" defTabSz="914400">
              <a:lnSpc>
                <a:spcPct val="100000"/>
              </a:lnSpc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Любая другая деятельность, которую Комитет считает необходимой (например, помощь в подготовке номинаций и укрепление потенциала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  <a:endParaRPr lang="en-ZA" sz="2000" dirty="0">
              <a:solidFill>
                <a:prstClr val="black"/>
              </a:solidFill>
            </a:endParaRPr>
          </a:p>
          <a:p>
            <a:pPr marL="273050" indent="-273050" defTabSz="914400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  <a:buFont typeface="Wingdings 2" pitchFamily="18" charset="2"/>
              <a:buChar char=""/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Подготовка просьбы</a:t>
            </a:r>
            <a:r>
              <a:rPr lang="en-ZA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: </a:t>
            </a: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формы</a:t>
            </a:r>
            <a:endParaRPr lang="fr-FR" altLang="fr-FR" sz="3600" dirty="0" smtClean="0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3455988" y="1530350"/>
            <a:ext cx="5100637" cy="1214438"/>
            <a:chOff x="2868554" y="9495"/>
            <a:chExt cx="5099653" cy="1214641"/>
          </a:xfrm>
        </p:grpSpPr>
        <p:sp>
          <p:nvSpPr>
            <p:cNvPr id="21" name="Round Same Side Corner Rectangle 20"/>
            <p:cNvSpPr/>
            <p:nvPr/>
          </p:nvSpPr>
          <p:spPr>
            <a:xfrm rot="5400000">
              <a:off x="4811060" y="-1933012"/>
              <a:ext cx="1214641" cy="5099653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 Same Side Corner Rectangle 4"/>
            <p:cNvSpPr/>
            <p:nvPr/>
          </p:nvSpPr>
          <p:spPr>
            <a:xfrm>
              <a:off x="2868554" y="68243"/>
              <a:ext cx="5040927" cy="1097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32385" rIns="64770" bIns="32385" spcCol="1270" anchor="ctr"/>
            <a:lstStyle/>
            <a:p>
              <a:pPr marL="171450" lvl="1" indent="-171450" defTabSz="7556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700" dirty="0" smtClean="0">
                  <a:solidFill>
                    <a:schemeClr val="tx1"/>
                  </a:solidFill>
                </a:rPr>
                <a:t>Просьбы на проекты по охране НКН</a:t>
              </a:r>
              <a:r>
                <a:rPr lang="en-ZA" sz="1700" dirty="0" smtClean="0"/>
                <a:t> </a:t>
              </a:r>
              <a:endParaRPr lang="en-ZA" sz="1700" dirty="0"/>
            </a:p>
            <a:p>
              <a:pPr marL="342900" lvl="2" indent="-171450" defTabSz="7556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700" dirty="0" smtClean="0"/>
                <a:t>менее </a:t>
              </a:r>
              <a:r>
                <a:rPr lang="en-GB" sz="1700" dirty="0" smtClean="0"/>
                <a:t>25</a:t>
              </a:r>
              <a:r>
                <a:rPr lang="ru-RU" sz="1700" dirty="0" smtClean="0"/>
                <a:t> </a:t>
              </a:r>
              <a:r>
                <a:rPr lang="en-GB" sz="1700" dirty="0" smtClean="0"/>
                <a:t>000</a:t>
              </a:r>
              <a:r>
                <a:rPr lang="ru-RU" sz="1700" dirty="0" smtClean="0"/>
                <a:t> долл.</a:t>
              </a:r>
              <a:endParaRPr lang="en-ZA" sz="1700" dirty="0"/>
            </a:p>
            <a:p>
              <a:pPr marL="342900" lvl="2" indent="-171450" defTabSz="7556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700" dirty="0" smtClean="0"/>
                <a:t>более </a:t>
              </a:r>
              <a:r>
                <a:rPr lang="en-GB" sz="1700" dirty="0" smtClean="0"/>
                <a:t>25</a:t>
              </a:r>
              <a:r>
                <a:rPr lang="ru-RU" sz="1700" dirty="0" smtClean="0"/>
                <a:t> </a:t>
              </a:r>
              <a:r>
                <a:rPr lang="en-GB" sz="1700" dirty="0" smtClean="0"/>
                <a:t>000</a:t>
              </a:r>
              <a:r>
                <a:rPr lang="ru-RU" sz="1700" dirty="0" smtClean="0"/>
                <a:t> долл.</a:t>
              </a:r>
              <a:endParaRPr lang="en-ZA" sz="1700" dirty="0"/>
            </a:p>
            <a:p>
              <a:pPr marL="342900" lvl="2" indent="-171450" defTabSz="7556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700" dirty="0" smtClean="0"/>
                <a:t>срочной охраны</a:t>
              </a:r>
              <a:endParaRPr lang="en-ZA" sz="1700" dirty="0"/>
            </a:p>
          </p:txBody>
        </p:sp>
      </p:grp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587375" y="1522413"/>
            <a:ext cx="2868613" cy="1230312"/>
            <a:chOff x="0" y="1863"/>
            <a:chExt cx="2868554" cy="1229902"/>
          </a:xfrm>
        </p:grpSpPr>
        <p:sp>
          <p:nvSpPr>
            <p:cNvPr id="19" name="Rounded Rectangle 18"/>
            <p:cNvSpPr/>
            <p:nvPr/>
          </p:nvSpPr>
          <p:spPr>
            <a:xfrm>
              <a:off x="0" y="1863"/>
              <a:ext cx="2868554" cy="122990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/>
            <p:cNvSpPr/>
            <p:nvPr/>
          </p:nvSpPr>
          <p:spPr>
            <a:xfrm>
              <a:off x="60324" y="62168"/>
              <a:ext cx="2747906" cy="1109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900" dirty="0" smtClean="0"/>
                <a:t>Форма</a:t>
              </a:r>
              <a:r>
                <a:rPr lang="en-ZA" sz="2900" dirty="0" smtClean="0"/>
                <a:t> </a:t>
              </a:r>
              <a:r>
                <a:rPr lang="en-ZA" sz="2900" dirty="0"/>
                <a:t>ICH-04</a:t>
              </a:r>
            </a:p>
          </p:txBody>
        </p:sp>
      </p:grp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3455988" y="2936875"/>
            <a:ext cx="5100637" cy="984250"/>
            <a:chOff x="2868554" y="1416252"/>
            <a:chExt cx="5099653" cy="983921"/>
          </a:xfrm>
        </p:grpSpPr>
        <p:sp>
          <p:nvSpPr>
            <p:cNvPr id="17" name="Round Same Side Corner Rectangle 16"/>
            <p:cNvSpPr/>
            <p:nvPr/>
          </p:nvSpPr>
          <p:spPr>
            <a:xfrm rot="5400000">
              <a:off x="4926420" y="-641614"/>
              <a:ext cx="983921" cy="5099653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 Same Side Corner Rectangle 8"/>
            <p:cNvSpPr/>
            <p:nvPr/>
          </p:nvSpPr>
          <p:spPr>
            <a:xfrm>
              <a:off x="2868554" y="1463861"/>
              <a:ext cx="5052037" cy="888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32385" rIns="64770" bIns="32385" spcCol="1270" anchor="ctr"/>
            <a:lstStyle/>
            <a:p>
              <a:pPr marL="171450" lvl="1" indent="-171450" defTabSz="7556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700" dirty="0" smtClean="0">
                  <a:solidFill>
                    <a:schemeClr val="tx1"/>
                  </a:solidFill>
                </a:rPr>
                <a:t>Просьбы о помощи в подготовке досье в ССО</a:t>
              </a:r>
              <a:endParaRPr lang="en-ZA" sz="1700" dirty="0"/>
            </a:p>
          </p:txBody>
        </p:sp>
      </p:grpSp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587375" y="2814638"/>
            <a:ext cx="2868613" cy="1228725"/>
            <a:chOff x="0" y="1293260"/>
            <a:chExt cx="2868554" cy="1229902"/>
          </a:xfrm>
        </p:grpSpPr>
        <p:sp>
          <p:nvSpPr>
            <p:cNvPr id="15" name="Rounded Rectangle 14"/>
            <p:cNvSpPr/>
            <p:nvPr/>
          </p:nvSpPr>
          <p:spPr>
            <a:xfrm>
              <a:off x="0" y="1293260"/>
              <a:ext cx="2868554" cy="122990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0"/>
            <p:cNvSpPr/>
            <p:nvPr/>
          </p:nvSpPr>
          <p:spPr>
            <a:xfrm>
              <a:off x="60324" y="1353643"/>
              <a:ext cx="2747906" cy="1109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900" dirty="0" smtClean="0"/>
                <a:t>Форма</a:t>
              </a:r>
              <a:r>
                <a:rPr lang="en-ZA" sz="2900" dirty="0" smtClean="0"/>
                <a:t> </a:t>
              </a:r>
              <a:r>
                <a:rPr lang="en-ZA" sz="2900" dirty="0"/>
                <a:t>ICH-05</a:t>
              </a:r>
            </a:p>
          </p:txBody>
        </p:sp>
      </p:grp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3455988" y="4229100"/>
            <a:ext cx="5100637" cy="982663"/>
            <a:chOff x="2868554" y="2707648"/>
            <a:chExt cx="5099653" cy="983921"/>
          </a:xfrm>
        </p:grpSpPr>
        <p:sp>
          <p:nvSpPr>
            <p:cNvPr id="13" name="Round Same Side Corner Rectangle 12"/>
            <p:cNvSpPr/>
            <p:nvPr/>
          </p:nvSpPr>
          <p:spPr>
            <a:xfrm rot="5400000">
              <a:off x="4926420" y="649782"/>
              <a:ext cx="983921" cy="5099653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 Same Side Corner Rectangle 12"/>
            <p:cNvSpPr/>
            <p:nvPr/>
          </p:nvSpPr>
          <p:spPr>
            <a:xfrm>
              <a:off x="2868554" y="2755334"/>
              <a:ext cx="5052037" cy="888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32385" rIns="64770" bIns="32385" spcCol="1270" anchor="ctr"/>
            <a:lstStyle/>
            <a:p>
              <a:pPr marL="0" lvl="1" defTabSz="914400" fontAlgn="auto">
                <a:spcAft>
                  <a:spcPts val="0"/>
                </a:spcAft>
                <a:buFontTx/>
                <a:buChar char="••"/>
                <a:tabLst>
                  <a:tab pos="180975" algn="l"/>
                </a:tabLst>
                <a:defRPr/>
              </a:pPr>
              <a:r>
                <a:rPr lang="en-ZA" sz="1700" dirty="0">
                  <a:solidFill>
                    <a:schemeClr val="tx1"/>
                  </a:solidFill>
                </a:rPr>
                <a:t> </a:t>
              </a:r>
              <a:r>
                <a:rPr lang="ru-RU" sz="1700" dirty="0" smtClean="0">
                  <a:solidFill>
                    <a:schemeClr val="tx1"/>
                  </a:solidFill>
                </a:rPr>
                <a:t>Просьбы о помощи в подготовке досье в Реестр</a:t>
              </a:r>
              <a:r>
                <a:rPr lang="en-ZA" sz="1700" dirty="0" smtClean="0"/>
                <a:t> </a:t>
              </a:r>
              <a:endParaRPr lang="en-ZA" sz="1700" dirty="0"/>
            </a:p>
          </p:txBody>
        </p:sp>
      </p:grp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587375" y="4105275"/>
            <a:ext cx="2868613" cy="1230313"/>
            <a:chOff x="0" y="2584658"/>
            <a:chExt cx="2868554" cy="1229902"/>
          </a:xfrm>
        </p:grpSpPr>
        <p:sp>
          <p:nvSpPr>
            <p:cNvPr id="11" name="Rounded Rectangle 10"/>
            <p:cNvSpPr/>
            <p:nvPr/>
          </p:nvSpPr>
          <p:spPr>
            <a:xfrm>
              <a:off x="0" y="2584658"/>
              <a:ext cx="2868554" cy="122990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4"/>
            <p:cNvSpPr/>
            <p:nvPr/>
          </p:nvSpPr>
          <p:spPr>
            <a:xfrm>
              <a:off x="60324" y="2644963"/>
              <a:ext cx="2747906" cy="1109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68580" rIns="137160" bIns="6858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900" dirty="0" smtClean="0"/>
                <a:t>Форма</a:t>
              </a:r>
              <a:r>
                <a:rPr lang="en-ZA" sz="2900" dirty="0" smtClean="0"/>
                <a:t> </a:t>
              </a:r>
              <a:r>
                <a:rPr lang="en-ZA" sz="2900" dirty="0"/>
                <a:t>ICH-06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213948"/>
              </p:ext>
            </p:extLst>
          </p:nvPr>
        </p:nvGraphicFramePr>
        <p:xfrm>
          <a:off x="457200" y="2133600"/>
          <a:ext cx="8229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Подготовка просьбы</a:t>
            </a:r>
            <a:r>
              <a:rPr lang="en-US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: </a:t>
            </a: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расписание</a:t>
            </a:r>
            <a:endParaRPr lang="fr-FR" altLang="fr-FR" sz="36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6659563" y="4292600"/>
            <a:ext cx="2089150" cy="16573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6" name="Rounded Rectangle 5"/>
          <p:cNvSpPr/>
          <p:nvPr/>
        </p:nvSpPr>
        <p:spPr>
          <a:xfrm>
            <a:off x="6588125" y="2276475"/>
            <a:ext cx="2160588" cy="13684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0" name="Right Arrow 9"/>
          <p:cNvSpPr/>
          <p:nvPr/>
        </p:nvSpPr>
        <p:spPr>
          <a:xfrm>
            <a:off x="2339975" y="4724400"/>
            <a:ext cx="1152525" cy="43338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1" name="Right Arrow 10"/>
          <p:cNvSpPr/>
          <p:nvPr/>
        </p:nvSpPr>
        <p:spPr>
          <a:xfrm>
            <a:off x="5219700" y="2636838"/>
            <a:ext cx="1368425" cy="4318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6948488" y="4652963"/>
            <a:ext cx="165576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Решение Президиума как можно скорее</a:t>
            </a:r>
            <a:endParaRPr lang="en-ZA" sz="1600" dirty="0">
              <a:latin typeface="+mn-lt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292725" y="4508500"/>
            <a:ext cx="1366838" cy="43338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6732588" y="2492375"/>
            <a:ext cx="20161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Решение комитета в ноябре</a:t>
            </a:r>
            <a:r>
              <a:rPr lang="en-ZA" sz="1600" dirty="0" smtClean="0">
                <a:latin typeface="+mn-lt"/>
              </a:rPr>
              <a:t> (</a:t>
            </a:r>
            <a:r>
              <a:rPr lang="ru-RU" sz="1600" dirty="0" smtClean="0">
                <a:latin typeface="+mn-lt"/>
              </a:rPr>
              <a:t>год</a:t>
            </a:r>
            <a:r>
              <a:rPr lang="en-ZA" sz="1600" dirty="0" smtClean="0">
                <a:latin typeface="+mn-lt"/>
              </a:rPr>
              <a:t> </a:t>
            </a:r>
            <a:r>
              <a:rPr lang="en-ZA" sz="1600" dirty="0">
                <a:latin typeface="+mn-lt"/>
              </a:rPr>
              <a:t>2)</a:t>
            </a:r>
          </a:p>
        </p:txBody>
      </p:sp>
      <p:sp>
        <p:nvSpPr>
          <p:cNvPr id="15" name="Right Arrow 14"/>
          <p:cNvSpPr/>
          <p:nvPr/>
        </p:nvSpPr>
        <p:spPr>
          <a:xfrm rot="1260000">
            <a:off x="2287588" y="3706813"/>
            <a:ext cx="1381125" cy="40798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16" name="Right Arrow 15"/>
          <p:cNvSpPr/>
          <p:nvPr/>
        </p:nvSpPr>
        <p:spPr>
          <a:xfrm>
            <a:off x="2339975" y="2636838"/>
            <a:ext cx="1079500" cy="4318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080" y="333359"/>
            <a:ext cx="5617340" cy="619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604918"/>
            <a:ext cx="6477000" cy="553998"/>
          </a:xfrm>
          <a:extLst/>
        </p:spPr>
        <p:txBody>
          <a:bodyPr anchor="ctr"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В этой презентации </a:t>
            </a:r>
            <a:r>
              <a:rPr lang="en-GB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…</a:t>
            </a:r>
            <a:endParaRPr lang="fr-FR" altLang="fr-FR" sz="3600" dirty="0" smtClean="0"/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>
          <a:xfrm>
            <a:off x="2281238" y="1936750"/>
            <a:ext cx="5807075" cy="1846659"/>
          </a:xfrm>
        </p:spPr>
        <p:txBody>
          <a:bodyPr/>
          <a:lstStyle/>
          <a:p>
            <a:pPr marL="273050" indent="-273050" defTabSz="914400" eaLnBrk="1" hangingPunct="1">
              <a:lnSpc>
                <a:spcPct val="150000"/>
              </a:lnSpc>
              <a:spcAft>
                <a:spcPts val="600"/>
              </a:spcAft>
              <a:buClr>
                <a:prstClr val="black"/>
              </a:buClr>
              <a:buSzPct val="85000"/>
              <a:buFont typeface="Wingdings 2" pitchFamily="18" charset="2"/>
              <a:buChar char=""/>
              <a:defRPr/>
            </a:pP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Два Списка Конвенции</a:t>
            </a:r>
            <a:endParaRPr lang="en-GB" sz="2000" dirty="0">
              <a:solidFill>
                <a:prstClr val="black"/>
              </a:solidFill>
            </a:endParaRPr>
          </a:p>
          <a:p>
            <a:pPr marL="273050" indent="-273050" defTabSz="914400" eaLnBrk="1" hangingPunct="1">
              <a:lnSpc>
                <a:spcPct val="150000"/>
              </a:lnSpc>
              <a:spcAft>
                <a:spcPts val="600"/>
              </a:spcAft>
              <a:buClr>
                <a:prstClr val="black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Реестр передовых практик по охране</a:t>
            </a:r>
            <a:endParaRPr lang="en-US" sz="2000" dirty="0">
              <a:solidFill>
                <a:prstClr val="black"/>
              </a:solidFill>
            </a:endParaRPr>
          </a:p>
          <a:p>
            <a:pPr marL="273050" indent="-273050" defTabSz="914400" eaLnBrk="1" hangingPunct="1">
              <a:lnSpc>
                <a:spcPct val="150000"/>
              </a:lnSpc>
              <a:spcAft>
                <a:spcPts val="600"/>
              </a:spcAft>
              <a:buClr>
                <a:prstClr val="black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Международная помощь и сотрудничество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591730"/>
            <a:ext cx="6477000" cy="553998"/>
          </a:xfrm>
          <a:extLst/>
        </p:spPr>
        <p:txBody>
          <a:bodyPr anchor="ctr"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Списки Конвенции</a:t>
            </a:r>
            <a:endParaRPr lang="fr-FR" altLang="fr-FR" sz="3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014913" y="1905000"/>
            <a:ext cx="3608387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defTabSz="914400" eaLnBrk="0" fontAlgn="auto" hangingPunct="0">
              <a:spcBef>
                <a:spcPts val="1200"/>
              </a:spcBef>
              <a:spcAft>
                <a:spcPts val="600"/>
              </a:spcAft>
              <a:buSzPct val="85000"/>
              <a:defRPr/>
            </a:pP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Репрезентативный список</a:t>
            </a:r>
            <a:r>
              <a:rPr lang="en-ZA" sz="2000" b="1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(</a:t>
            </a: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ст.</a:t>
            </a:r>
            <a:r>
              <a:rPr lang="en-ZA" sz="2000" b="1" kern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16</a:t>
            </a:r>
            <a:r>
              <a:rPr lang="en-ZA" sz="2000" b="1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273050" indent="-273050" defTabSz="914400" eaLnBrk="0" fontAlgn="auto" hangingPunct="0">
              <a:spcBef>
                <a:spcPts val="120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+mn-lt"/>
              </a:rPr>
              <a:t>Жизнеспособное НКН</a:t>
            </a:r>
            <a:endParaRPr lang="en-US" sz="2000" kern="0" dirty="0">
              <a:solidFill>
                <a:prstClr val="black"/>
              </a:solidFill>
              <a:latin typeface="+mn-lt"/>
            </a:endParaRPr>
          </a:p>
          <a:p>
            <a:pPr marL="273050" indent="-273050" defTabSz="914400" eaLnBrk="0" fontAlgn="auto" hangingPunct="0">
              <a:spcBef>
                <a:spcPts val="120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+mn-lt"/>
              </a:rPr>
              <a:t>Повышение жизнеспособности и осведомлённости</a:t>
            </a:r>
            <a:endParaRPr lang="en-ZA" sz="2000" kern="0" dirty="0">
              <a:solidFill>
                <a:prstClr val="black"/>
              </a:solidFill>
              <a:latin typeface="+mn-lt"/>
            </a:endParaRPr>
          </a:p>
          <a:p>
            <a:pPr marL="273050" indent="-273050" defTabSz="914400" eaLnBrk="0" fontAlgn="auto" hangingPunct="0">
              <a:spcBef>
                <a:spcPts val="120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+mn-lt"/>
              </a:rPr>
              <a:t>Поощряет диалог, уважающий культурное разнообразие</a:t>
            </a:r>
            <a:endParaRPr lang="en-ZA" sz="2000" kern="0" dirty="0">
              <a:solidFill>
                <a:prstClr val="black"/>
              </a:solidFill>
              <a:latin typeface="+mn-lt"/>
            </a:endParaRPr>
          </a:p>
          <a:p>
            <a:pPr marL="273050" indent="-273050" defTabSz="914400" eaLnBrk="0" fontAlgn="auto" hangingPunct="0">
              <a:spcBef>
                <a:spcPts val="120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+mn-lt"/>
              </a:rPr>
              <a:t>Включает </a:t>
            </a:r>
            <a:r>
              <a:rPr lang="en-ZA" sz="2000" kern="0" dirty="0" smtClean="0">
                <a:solidFill>
                  <a:prstClr val="black"/>
                </a:solidFill>
                <a:latin typeface="+mn-lt"/>
              </a:rPr>
              <a:t>90 </a:t>
            </a:r>
            <a:r>
              <a:rPr lang="ru-RU" sz="2000" kern="0" dirty="0" smtClean="0">
                <a:solidFill>
                  <a:prstClr val="black"/>
                </a:solidFill>
                <a:latin typeface="+mn-lt"/>
              </a:rPr>
              <a:t>бывших шедевров</a:t>
            </a:r>
            <a:endParaRPr lang="fr-FR" sz="20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400" y="1906588"/>
            <a:ext cx="4248150" cy="32470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defTabSz="914400" eaLnBrk="0" hangingPunct="0">
              <a:spcBef>
                <a:spcPts val="1200"/>
              </a:spcBef>
              <a:spcAft>
                <a:spcPts val="600"/>
              </a:spcAft>
              <a:buSzPct val="85000"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Список срочной охраны</a:t>
            </a:r>
            <a:r>
              <a:rPr lang="en-ZA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(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ст.</a:t>
            </a:r>
            <a:r>
              <a:rPr lang="en-ZA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17</a:t>
            </a:r>
            <a:r>
              <a:rPr lang="en-ZA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273050" indent="-273050" defTabSz="914400" eaLnBrk="0" hangingPunct="0">
              <a:spcBef>
                <a:spcPts val="120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НКН, находящееся под угрозой</a:t>
            </a:r>
            <a:endParaRPr lang="en-US" sz="2000" dirty="0" smtClean="0">
              <a:solidFill>
                <a:prstClr val="black"/>
              </a:solidFill>
              <a:latin typeface="+mn-lt"/>
            </a:endParaRPr>
          </a:p>
          <a:p>
            <a:pPr marL="273050" indent="-273050" defTabSz="914400" eaLnBrk="0" hangingPunct="0">
              <a:spcBef>
                <a:spcPts val="120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Способствует охране и предоставляет помощь, включая финансовую</a:t>
            </a:r>
            <a:endParaRPr lang="en-US" sz="2000" dirty="0" smtClean="0">
              <a:solidFill>
                <a:prstClr val="black"/>
              </a:solidFill>
              <a:latin typeface="+mn-lt"/>
            </a:endParaRPr>
          </a:p>
          <a:p>
            <a:pPr marL="273050" indent="-273050" defTabSz="914400" eaLnBrk="0" hangingPunct="0">
              <a:spcBef>
                <a:spcPts val="1200"/>
              </a:spcBef>
              <a:spcAft>
                <a:spcPts val="600"/>
              </a:spcAft>
              <a:buSzPct val="85000"/>
              <a:buFont typeface="Wingdings 2" pitchFamily="18" charset="2"/>
              <a:buChar char=""/>
              <a:defRPr/>
            </a:pP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Признаёт ценность НКН, находящегося под угрозой, для сообществ</a:t>
            </a:r>
            <a:endParaRPr lang="en-US" sz="2000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6000" y="194509"/>
            <a:ext cx="6477000" cy="1107996"/>
          </a:xfrm>
        </p:spPr>
        <p:txBody>
          <a:bodyPr anchor="ctr"/>
          <a:lstStyle/>
          <a:p>
            <a:pPr eaLnBrk="1" hangingPunct="1"/>
            <a:r>
              <a:rPr lang="ru-RU" altLang="fr-FR" sz="3600" dirty="0" smtClean="0"/>
              <a:t>Включение в Списки в </a:t>
            </a:r>
            <a:r>
              <a:rPr lang="en-ZA" altLang="fr-FR" sz="3600" dirty="0" smtClean="0"/>
              <a:t>2008-2013</a:t>
            </a:r>
            <a:r>
              <a:rPr lang="ru-RU" altLang="fr-FR" sz="3600" dirty="0" smtClean="0"/>
              <a:t> гг.</a:t>
            </a:r>
            <a:endParaRPr lang="fr-FR" altLang="fr-FR" sz="3600" dirty="0" smtClean="0"/>
          </a:p>
        </p:txBody>
      </p:sp>
      <p:pic>
        <p:nvPicPr>
          <p:cNvPr id="1026" name="Picture 2" descr="D:\BSU\перевод ЮНЕСКО 2015-1\Включе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1584960"/>
            <a:ext cx="7998685" cy="439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195993"/>
            <a:ext cx="6477000" cy="1661993"/>
          </a:xfrm>
          <a:extLst/>
        </p:spPr>
        <p:txBody>
          <a:bodyPr anchor="ctr"/>
          <a:lstStyle/>
          <a:p>
            <a:pPr eaLnBrk="1" hangingPunct="1">
              <a:defRPr/>
            </a:pPr>
            <a:r>
              <a:rPr lang="ru-RU" sz="3600" spc="-100" dirty="0" err="1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Санке</a:t>
            </a: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ru-RU" sz="3600" spc="-100" dirty="0" err="1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мон</a:t>
            </a:r>
            <a:r>
              <a:rPr lang="en-ZA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: </a:t>
            </a:r>
            <a:br>
              <a:rPr lang="en-ZA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ритуал коллективной рыбной ловли на о. </a:t>
            </a:r>
            <a:r>
              <a:rPr lang="ru-RU" sz="3600" spc="-100" dirty="0" err="1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Санке</a:t>
            </a:r>
            <a:endParaRPr lang="fr-FR" altLang="fr-FR" sz="3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8000" y="5329238"/>
            <a:ext cx="40767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fr-FR" sz="1100" dirty="0">
                <a:solidFill>
                  <a:prstClr val="black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© Direction nationale du patrimoine culturel, Ministère de la culture du Mali</a:t>
            </a:r>
            <a:endParaRPr lang="en-ZA" sz="1100" dirty="0">
              <a:solidFill>
                <a:prstClr val="black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4651375" y="1941513"/>
            <a:ext cx="4111625" cy="4539704"/>
          </a:xfr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600"/>
              </a:spcBef>
              <a:buClr>
                <a:srgbClr val="EA157A"/>
              </a:buClr>
              <a:buSzPct val="85000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Ритуал коллективной рыбной ловли </a:t>
            </a:r>
            <a:r>
              <a:rPr lang="ru-RU" sz="2000" dirty="0" err="1" smtClean="0">
                <a:solidFill>
                  <a:prstClr val="black"/>
                </a:solidFill>
              </a:rPr>
              <a:t>Санке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Мон</a:t>
            </a:r>
            <a:r>
              <a:rPr lang="ru-RU" sz="2000" dirty="0" smtClean="0">
                <a:solidFill>
                  <a:prstClr val="black"/>
                </a:solidFill>
              </a:rPr>
              <a:t> совершается ежегодно в  области </a:t>
            </a:r>
            <a:r>
              <a:rPr lang="ru-RU" sz="2000" dirty="0" err="1" smtClean="0">
                <a:solidFill>
                  <a:prstClr val="black"/>
                </a:solidFill>
              </a:rPr>
              <a:t>Сегу</a:t>
            </a:r>
            <a:r>
              <a:rPr lang="ru-RU" sz="2000" dirty="0" smtClean="0">
                <a:solidFill>
                  <a:prstClr val="black"/>
                </a:solidFill>
              </a:rPr>
              <a:t> Мали, отмечая начало сезона дождей    и основание города Сан</a:t>
            </a:r>
            <a:r>
              <a:rPr lang="en-GB" sz="2000" dirty="0" smtClean="0">
                <a:solidFill>
                  <a:prstClr val="black"/>
                </a:solidFill>
              </a:rPr>
              <a:t>.</a:t>
            </a:r>
          </a:p>
          <a:p>
            <a:pPr defTabSz="914400">
              <a:lnSpc>
                <a:spcPct val="100000"/>
              </a:lnSpc>
              <a:spcBef>
                <a:spcPts val="600"/>
              </a:spcBef>
              <a:buClr>
                <a:srgbClr val="EA157A"/>
              </a:buClr>
              <a:buSzPct val="85000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Последние годы в ритуале участвует всё меньше людей,              что связано с уменьшением осведомлённости о его функциях и истории, происходящими несчастными случаями и деградацией озера Сан.</a:t>
            </a:r>
            <a:endParaRPr lang="en-GB" sz="2000" dirty="0" smtClean="0"/>
          </a:p>
          <a:p>
            <a:pPr defTabSz="914400">
              <a:lnSpc>
                <a:spcPct val="100000"/>
              </a:lnSpc>
              <a:spcBef>
                <a:spcPts val="600"/>
              </a:spcBef>
              <a:buClr>
                <a:srgbClr val="EA157A"/>
              </a:buClr>
              <a:buSzPct val="85000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Включён в ССО</a:t>
            </a:r>
            <a:r>
              <a:rPr lang="en-GB" sz="2000" dirty="0" smtClean="0">
                <a:solidFill>
                  <a:prstClr val="black"/>
                </a:solidFill>
              </a:rPr>
              <a:t>. </a:t>
            </a:r>
            <a:endParaRPr lang="en-GB" sz="2000" dirty="0">
              <a:solidFill>
                <a:prstClr val="black"/>
              </a:solidFill>
            </a:endParaRPr>
          </a:p>
          <a:p>
            <a:pPr marL="273050" indent="-273050" defTabSz="914400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  <a:buFont typeface="Wingdings 2" pitchFamily="18" charset="2"/>
              <a:buChar char=""/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9" name="Picture 7" descr="C:\Users\c_sagnier\Downloads\01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50" y="2328753"/>
            <a:ext cx="3707799" cy="288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569749"/>
            <a:ext cx="6477000" cy="553998"/>
          </a:xfrm>
          <a:extLst/>
        </p:spPr>
        <p:txBody>
          <a:bodyPr anchor="ctr"/>
          <a:lstStyle/>
          <a:p>
            <a:pPr eaLnBrk="1" hangingPunct="1">
              <a:defRPr/>
            </a:pPr>
            <a:r>
              <a:rPr lang="en-ZA" sz="3600" b="0" spc="-100" dirty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Танго</a:t>
            </a:r>
            <a:endParaRPr lang="fr-FR" altLang="fr-FR" sz="3600" dirty="0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905000"/>
            <a:ext cx="2533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6400" y="5970588"/>
            <a:ext cx="45720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s-ES" sz="1100" dirty="0">
                <a:solidFill>
                  <a:prstClr val="black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© 2008, </a:t>
            </a:r>
            <a:r>
              <a:rPr lang="es-ES" sz="1100" dirty="0" err="1">
                <a:solidFill>
                  <a:prstClr val="black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by</a:t>
            </a:r>
            <a:r>
              <a:rPr lang="es-ES" sz="1100" dirty="0">
                <a:solidFill>
                  <a:prstClr val="black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Ministerio de Cultura Ciudad de Buenos Aires</a:t>
            </a:r>
            <a:endParaRPr lang="en-ZA" sz="1100" dirty="0">
              <a:solidFill>
                <a:prstClr val="black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2" name="Espace réservé du texte 2"/>
          <p:cNvSpPr>
            <a:spLocks noGrp="1"/>
          </p:cNvSpPr>
          <p:nvPr>
            <p:ph type="body" idx="1"/>
          </p:nvPr>
        </p:nvSpPr>
        <p:spPr>
          <a:xfrm>
            <a:off x="3402013" y="1905000"/>
            <a:ext cx="5073650" cy="4078039"/>
          </a:xfrm>
        </p:spPr>
        <p:txBody>
          <a:bodyPr/>
          <a:lstStyle/>
          <a:p>
            <a:pPr defTabSz="914400">
              <a:lnSpc>
                <a:spcPct val="100000"/>
              </a:lnSpc>
              <a:spcAft>
                <a:spcPts val="600"/>
              </a:spcAft>
              <a:buClr>
                <a:srgbClr val="EA157A"/>
              </a:buClr>
              <a:buSzPct val="85000"/>
            </a:pPr>
            <a:r>
              <a:rPr lang="ru-RU" altLang="es-ES_tradnl" sz="2000" dirty="0" smtClean="0"/>
              <a:t>Танго – это символ народной культуры Аргентины и Парагвая, особенно их столиц.</a:t>
            </a:r>
            <a:r>
              <a:rPr lang="en-ZA" altLang="es-ES_tradnl" sz="2000" dirty="0" smtClean="0"/>
              <a:t> </a:t>
            </a:r>
          </a:p>
          <a:p>
            <a:pPr defTabSz="914400">
              <a:lnSpc>
                <a:spcPct val="100000"/>
              </a:lnSpc>
              <a:spcAft>
                <a:spcPts val="600"/>
              </a:spcAft>
              <a:buClr>
                <a:srgbClr val="EA157A"/>
              </a:buClr>
              <a:buSzPct val="85000"/>
            </a:pPr>
            <a:r>
              <a:rPr lang="ru-RU" altLang="es-ES_tradnl" sz="2000" dirty="0" smtClean="0"/>
              <a:t>Зародившись в рабочих кварталах Буэнос-Айреса и Монтевидео, танго уходит корнями в конец </a:t>
            </a:r>
            <a:r>
              <a:rPr lang="en-US" altLang="es-ES_tradnl" sz="2000" dirty="0" smtClean="0"/>
              <a:t>XIX</a:t>
            </a:r>
            <a:r>
              <a:rPr lang="be-BY" altLang="es-ES_tradnl" sz="2000" dirty="0" smtClean="0"/>
              <a:t> века.</a:t>
            </a:r>
            <a:r>
              <a:rPr lang="en-ZA" altLang="es-ES_tradnl" sz="2000" dirty="0" smtClean="0"/>
              <a:t> </a:t>
            </a:r>
          </a:p>
          <a:p>
            <a:pPr defTabSz="914400">
              <a:lnSpc>
                <a:spcPct val="100000"/>
              </a:lnSpc>
              <a:spcAft>
                <a:spcPts val="600"/>
              </a:spcAft>
              <a:buClr>
                <a:srgbClr val="EA157A"/>
              </a:buClr>
              <a:buSzPct val="85000"/>
            </a:pPr>
            <a:r>
              <a:rPr lang="ru-RU" altLang="es-ES_tradnl" sz="2000" dirty="0" smtClean="0"/>
              <a:t>Исполняемое как спонтанно, так и в более формальной обстановке, оно обрело огромную популярность как в местном, так и во всемирном масштабе</a:t>
            </a:r>
            <a:r>
              <a:rPr lang="en-ZA" altLang="es-ES_tradnl" sz="2000" dirty="0" smtClean="0"/>
              <a:t>.</a:t>
            </a:r>
          </a:p>
          <a:p>
            <a:pPr defTabSz="914400">
              <a:lnSpc>
                <a:spcPct val="100000"/>
              </a:lnSpc>
              <a:spcAft>
                <a:spcPts val="600"/>
              </a:spcAft>
              <a:buClr>
                <a:srgbClr val="EA157A"/>
              </a:buClr>
              <a:buSzPct val="85000"/>
            </a:pPr>
            <a:r>
              <a:rPr lang="ru-RU" altLang="es-ES_tradnl" sz="2000" dirty="0" smtClean="0"/>
              <a:t>Включено в РС</a:t>
            </a:r>
            <a:r>
              <a:rPr lang="en-ZA" altLang="es-ES_tradnl" sz="2000" dirty="0" smtClean="0"/>
              <a:t>.</a:t>
            </a:r>
            <a:endParaRPr lang="en-US" altLang="es-ES_trad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Номинации в Списки Конвенции</a:t>
            </a:r>
            <a:endParaRPr lang="fr-FR" altLang="fr-FR" sz="3600" b="0" dirty="0" smtClean="0"/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4579938" y="1905000"/>
            <a:ext cx="4183062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Tx/>
              <a:buNone/>
              <a:defRPr/>
            </a:pPr>
            <a:r>
              <a:rPr lang="ru-RU" altLang="fr-FR" sz="1900" dirty="0" smtClean="0">
                <a:solidFill>
                  <a:schemeClr val="accent1">
                    <a:lumMod val="75000"/>
                  </a:schemeClr>
                </a:solidFill>
              </a:rPr>
              <a:t>Репрезентативный список</a:t>
            </a:r>
            <a:r>
              <a:rPr lang="en-ZA" altLang="fr-FR" sz="1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  <a:defRPr/>
            </a:pPr>
            <a:r>
              <a:rPr lang="ru-RU" altLang="fr-FR" sz="1900" b="0" dirty="0" smtClean="0">
                <a:solidFill>
                  <a:srgbClr val="000000"/>
                </a:solidFill>
              </a:rPr>
              <a:t>Номинируют государства-участники при участии сообществ</a:t>
            </a:r>
            <a:endParaRPr lang="en-US" altLang="fr-FR" sz="1900" b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  <a:defRPr/>
            </a:pPr>
            <a:r>
              <a:rPr lang="ru-RU" altLang="fr-FR" sz="1900" b="0" dirty="0" err="1" smtClean="0">
                <a:solidFill>
                  <a:srgbClr val="000000"/>
                </a:solidFill>
              </a:rPr>
              <a:t>Номинационная</a:t>
            </a:r>
            <a:r>
              <a:rPr lang="ru-RU" altLang="fr-FR" sz="1900" b="0" dirty="0" smtClean="0">
                <a:solidFill>
                  <a:srgbClr val="000000"/>
                </a:solidFill>
              </a:rPr>
              <a:t> форма </a:t>
            </a:r>
            <a:r>
              <a:rPr lang="en-US" altLang="fr-FR" sz="1900" b="0" dirty="0" smtClean="0">
                <a:solidFill>
                  <a:srgbClr val="000000"/>
                </a:solidFill>
              </a:rPr>
              <a:t>ICH-02</a:t>
            </a:r>
          </a:p>
          <a:p>
            <a:pPr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  <a:defRPr/>
            </a:pPr>
            <a:r>
              <a:rPr lang="ru-RU" altLang="fr-FR" sz="1900" b="0" dirty="0" smtClean="0">
                <a:solidFill>
                  <a:srgbClr val="000000"/>
                </a:solidFill>
              </a:rPr>
              <a:t>Надо соблюсти </a:t>
            </a:r>
            <a:r>
              <a:rPr lang="en-US" altLang="fr-FR" sz="1900" b="0" dirty="0" smtClean="0">
                <a:solidFill>
                  <a:srgbClr val="000000"/>
                </a:solidFill>
              </a:rPr>
              <a:t>5 </a:t>
            </a:r>
            <a:r>
              <a:rPr lang="ru-RU" altLang="fr-FR" sz="1900" b="0" dirty="0" smtClean="0">
                <a:solidFill>
                  <a:srgbClr val="000000"/>
                </a:solidFill>
              </a:rPr>
              <a:t>критериев</a:t>
            </a:r>
            <a:endParaRPr lang="en-US" altLang="fr-FR" sz="1900" b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  <a:defRPr/>
            </a:pPr>
            <a:r>
              <a:rPr lang="ru-RU" altLang="fr-FR" sz="1900" b="0" dirty="0" smtClean="0">
                <a:solidFill>
                  <a:srgbClr val="000000"/>
                </a:solidFill>
              </a:rPr>
              <a:t>Оценка Оценочным органом</a:t>
            </a:r>
            <a:endParaRPr lang="en-US" altLang="fr-FR" sz="1900" b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  <a:defRPr/>
            </a:pPr>
            <a:r>
              <a:rPr lang="ru-RU" altLang="fr-FR" sz="1900" b="0" dirty="0" smtClean="0">
                <a:solidFill>
                  <a:srgbClr val="000000"/>
                </a:solidFill>
              </a:rPr>
              <a:t>Нет помощи на подготовку</a:t>
            </a:r>
            <a:endParaRPr lang="en-US" altLang="fr-FR" sz="1900" b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  <a:defRPr/>
            </a:pPr>
            <a:r>
              <a:rPr lang="ru-RU" altLang="fr-FR" sz="1900" b="0" dirty="0" smtClean="0">
                <a:solidFill>
                  <a:srgbClr val="000000"/>
                </a:solidFill>
              </a:rPr>
              <a:t>Периодичность докладов</a:t>
            </a:r>
            <a:r>
              <a:rPr lang="en-ZA" altLang="fr-FR" sz="1900" b="0" dirty="0" smtClean="0">
                <a:solidFill>
                  <a:srgbClr val="000000"/>
                </a:solidFill>
              </a:rPr>
              <a:t> = 6 </a:t>
            </a:r>
            <a:r>
              <a:rPr lang="ru-RU" altLang="fr-FR" sz="1900" b="0" dirty="0" smtClean="0">
                <a:solidFill>
                  <a:srgbClr val="000000"/>
                </a:solidFill>
              </a:rPr>
              <a:t>лет</a:t>
            </a:r>
            <a:endParaRPr lang="en-US" altLang="fr-FR" sz="1900" b="0" dirty="0" smtClean="0">
              <a:solidFill>
                <a:srgbClr val="000000"/>
              </a:solidFill>
            </a:endParaRPr>
          </a:p>
        </p:txBody>
      </p:sp>
      <p:sp>
        <p:nvSpPr>
          <p:cNvPr id="10245" name="Rectangle 3"/>
          <p:cNvSpPr txBox="1">
            <a:spLocks noChangeArrowheads="1"/>
          </p:cNvSpPr>
          <p:nvPr/>
        </p:nvSpPr>
        <p:spPr bwMode="auto">
          <a:xfrm>
            <a:off x="403225" y="1905000"/>
            <a:ext cx="42862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639763" indent="-2730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04888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79525" indent="-2286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54163" indent="-228600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2011363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2468563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2925763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3382963" indent="-2286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None/>
              <a:defRPr/>
            </a:pPr>
            <a:r>
              <a:rPr lang="ru-RU" altLang="fr-FR" sz="1900" dirty="0" smtClean="0">
                <a:solidFill>
                  <a:schemeClr val="accent1">
                    <a:lumMod val="75000"/>
                  </a:schemeClr>
                </a:solidFill>
              </a:rPr>
              <a:t>Список срочной охраны</a:t>
            </a:r>
            <a:endParaRPr lang="en-ZA" altLang="fr-FR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  <a:defRPr/>
            </a:pPr>
            <a:r>
              <a:rPr lang="ru-RU" altLang="fr-FR" sz="1900" b="0" dirty="0" smtClean="0">
                <a:solidFill>
                  <a:srgbClr val="000000"/>
                </a:solidFill>
              </a:rPr>
              <a:t>Номинируют государства-участники при участии сообществ</a:t>
            </a:r>
            <a:endParaRPr lang="en-US" altLang="fr-FR" sz="1900" b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  <a:defRPr/>
            </a:pPr>
            <a:r>
              <a:rPr lang="ru-RU" altLang="fr-FR" sz="1900" b="0" dirty="0" err="1" smtClean="0">
                <a:solidFill>
                  <a:srgbClr val="000000"/>
                </a:solidFill>
              </a:rPr>
              <a:t>Номинационная</a:t>
            </a:r>
            <a:r>
              <a:rPr lang="ru-RU" altLang="fr-FR" sz="1900" b="0" dirty="0" smtClean="0">
                <a:solidFill>
                  <a:srgbClr val="000000"/>
                </a:solidFill>
              </a:rPr>
              <a:t> форма</a:t>
            </a:r>
            <a:r>
              <a:rPr lang="en-US" altLang="fr-FR" sz="1900" b="0" dirty="0" smtClean="0">
                <a:solidFill>
                  <a:srgbClr val="000000"/>
                </a:solidFill>
              </a:rPr>
              <a:t> ICH-01</a:t>
            </a:r>
          </a:p>
          <a:p>
            <a:pPr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  <a:defRPr/>
            </a:pPr>
            <a:r>
              <a:rPr lang="ru-RU" altLang="fr-FR" sz="1900" b="0" dirty="0" smtClean="0">
                <a:solidFill>
                  <a:srgbClr val="000000"/>
                </a:solidFill>
              </a:rPr>
              <a:t>Надо соблюсти </a:t>
            </a:r>
            <a:r>
              <a:rPr lang="en-US" altLang="fr-FR" sz="1900" b="0" dirty="0" smtClean="0">
                <a:solidFill>
                  <a:srgbClr val="000000"/>
                </a:solidFill>
              </a:rPr>
              <a:t>5 </a:t>
            </a:r>
            <a:r>
              <a:rPr lang="ru-RU" altLang="fr-FR" sz="1900" b="0" dirty="0" smtClean="0">
                <a:solidFill>
                  <a:srgbClr val="000000"/>
                </a:solidFill>
              </a:rPr>
              <a:t>или</a:t>
            </a:r>
            <a:r>
              <a:rPr lang="en-US" altLang="fr-FR" sz="1900" b="0" dirty="0" smtClean="0">
                <a:solidFill>
                  <a:srgbClr val="000000"/>
                </a:solidFill>
              </a:rPr>
              <a:t> 6 </a:t>
            </a:r>
            <a:r>
              <a:rPr lang="ru-RU" altLang="fr-FR" sz="1900" b="0" dirty="0" smtClean="0">
                <a:solidFill>
                  <a:srgbClr val="000000"/>
                </a:solidFill>
              </a:rPr>
              <a:t>критериев</a:t>
            </a:r>
            <a:endParaRPr lang="en-US" altLang="fr-FR" sz="1900" b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  <a:defRPr/>
            </a:pPr>
            <a:r>
              <a:rPr lang="ru-RU" altLang="fr-FR" sz="1900" b="0" dirty="0" smtClean="0">
                <a:solidFill>
                  <a:srgbClr val="000000"/>
                </a:solidFill>
              </a:rPr>
              <a:t>Оценка Оценочным органом</a:t>
            </a:r>
            <a:endParaRPr lang="en-US" altLang="fr-FR" sz="1900" b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  <a:defRPr/>
            </a:pPr>
            <a:r>
              <a:rPr lang="ru-RU" altLang="fr-FR" sz="1900" b="0" dirty="0" smtClean="0">
                <a:solidFill>
                  <a:srgbClr val="000000"/>
                </a:solidFill>
              </a:rPr>
              <a:t>Помощь на подготовку</a:t>
            </a:r>
            <a:endParaRPr lang="en-US" altLang="fr-FR" sz="1900" b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spcAft>
                <a:spcPts val="600"/>
              </a:spcAft>
              <a:buClrTx/>
              <a:buSzPct val="85000"/>
              <a:buFont typeface="Wingdings 2" charset="2"/>
              <a:buChar char=""/>
              <a:defRPr/>
            </a:pPr>
            <a:r>
              <a:rPr lang="ru-RU" altLang="fr-FR" sz="1900" b="0" dirty="0" smtClean="0">
                <a:solidFill>
                  <a:srgbClr val="000000"/>
                </a:solidFill>
              </a:rPr>
              <a:t>Периодичность докладов</a:t>
            </a:r>
            <a:r>
              <a:rPr lang="en-ZA" altLang="fr-FR" sz="1900" b="0" dirty="0" smtClean="0">
                <a:solidFill>
                  <a:srgbClr val="000000"/>
                </a:solidFill>
              </a:rPr>
              <a:t> = 4 </a:t>
            </a:r>
            <a:r>
              <a:rPr lang="ru-RU" altLang="fr-FR" sz="1900" b="0" dirty="0" smtClean="0">
                <a:solidFill>
                  <a:srgbClr val="000000"/>
                </a:solidFill>
              </a:rPr>
              <a:t>года</a:t>
            </a:r>
            <a:endParaRPr lang="en-US" altLang="fr-FR" sz="19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Реестр передовых практик</a:t>
            </a:r>
            <a:r>
              <a:rPr lang="en-GB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br>
              <a:rPr lang="en-GB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</a:br>
            <a:r>
              <a:rPr lang="en-GB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(</a:t>
            </a: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статья</a:t>
            </a:r>
            <a:r>
              <a:rPr lang="en-GB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en-GB" sz="3600" spc="-100" dirty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18)</a:t>
            </a:r>
            <a:endParaRPr lang="fr-FR" altLang="fr-FR" sz="3600" dirty="0" smtClean="0"/>
          </a:p>
        </p:txBody>
      </p:sp>
      <p:sp>
        <p:nvSpPr>
          <p:cNvPr id="11268" name="Espace réservé du texte 2"/>
          <p:cNvSpPr>
            <a:spLocks noGrp="1"/>
          </p:cNvSpPr>
          <p:nvPr>
            <p:ph type="body" idx="1"/>
          </p:nvPr>
        </p:nvSpPr>
        <p:spPr>
          <a:xfrm>
            <a:off x="2281238" y="1912938"/>
            <a:ext cx="5807075" cy="3385542"/>
          </a:xfrm>
        </p:spPr>
        <p:txBody>
          <a:bodyPr/>
          <a:lstStyle/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fr-FR" sz="2000" dirty="0" smtClean="0">
                <a:cs typeface="Arial Unicode MS" charset="0"/>
              </a:rPr>
              <a:t>Комитет отбирает программы, проекты и мероприятия по охране и другие, наилучшим образом отражающие принципы и цели Конвенции</a:t>
            </a:r>
            <a:endParaRPr lang="en-US" altLang="fr-FR" sz="2000" dirty="0" smtClean="0">
              <a:cs typeface="Arial Unicode MS" charset="0"/>
            </a:endParaRPr>
          </a:p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fr-FR" sz="2000" dirty="0" smtClean="0">
                <a:cs typeface="Arial Unicode MS" charset="0"/>
              </a:rPr>
              <a:t>Цель</a:t>
            </a:r>
            <a:r>
              <a:rPr lang="en-US" altLang="fr-FR" sz="2000" dirty="0" smtClean="0">
                <a:cs typeface="Arial Unicode MS" charset="0"/>
              </a:rPr>
              <a:t>: </a:t>
            </a:r>
            <a:r>
              <a:rPr lang="ru-RU" altLang="fr-FR" sz="2000" dirty="0" smtClean="0">
                <a:cs typeface="Arial Unicode MS" charset="0"/>
              </a:rPr>
              <a:t>распространение передового опыта реализации Конвенции или охраны НКН</a:t>
            </a:r>
            <a:endParaRPr lang="en-ZA" altLang="fr-FR" sz="2000" dirty="0" smtClean="0">
              <a:cs typeface="Arial Unicode MS" charset="0"/>
            </a:endParaRPr>
          </a:p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altLang="fr-FR" sz="2000" dirty="0" smtClean="0">
                <a:cs typeface="Arial Unicode MS" charset="0"/>
              </a:rPr>
              <a:t>Включённые практики</a:t>
            </a:r>
            <a:r>
              <a:rPr lang="en-ZA" altLang="fr-FR" sz="2000" dirty="0" smtClean="0">
                <a:cs typeface="Arial Unicode MS" charset="0"/>
              </a:rPr>
              <a:t>: </a:t>
            </a:r>
            <a:r>
              <a:rPr lang="en-ZA" altLang="fr-FR" sz="2000" dirty="0" smtClean="0">
                <a:cs typeface="Arial Unicode MS" charset="0"/>
                <a:hlinkClick r:id="rId2"/>
              </a:rPr>
              <a:t>http://www.unesco.org/culture/ich/en/lists/</a:t>
            </a:r>
            <a:endParaRPr lang="en-ZA" altLang="fr-FR" sz="2000" dirty="0" smtClean="0">
              <a:cs typeface="Arial Unicode MS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  <a:defRPr/>
            </a:pPr>
            <a:endParaRPr lang="en-US" alt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Школьный музей в </a:t>
            </a:r>
            <a:r>
              <a:rPr lang="ru-RU" sz="3600" spc="-100" dirty="0" err="1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Пусоле</a:t>
            </a:r>
            <a:r>
              <a:rPr lang="en-ZA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(</a:t>
            </a:r>
            <a:r>
              <a:rPr lang="ru-RU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Испания)</a:t>
            </a:r>
            <a:r>
              <a:rPr lang="en-ZA" sz="3600" spc="-100" dirty="0" smtClean="0">
                <a:ln w="3200">
                  <a:solidFill>
                    <a:srgbClr val="D6ECFF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endParaRPr lang="fr-FR" altLang="fr-FR" sz="3600" dirty="0" smtClean="0"/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>
          <a:xfrm>
            <a:off x="5418138" y="1905000"/>
            <a:ext cx="3336925" cy="2539157"/>
          </a:xfr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600"/>
              </a:spcBef>
              <a:buClr>
                <a:srgbClr val="EA157A"/>
              </a:buClr>
              <a:buSzPct val="85000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Под руководством учителей дети изучают богатое наследие муниципалитета </a:t>
            </a:r>
            <a:r>
              <a:rPr lang="ru-RU" sz="2000" dirty="0" err="1" smtClean="0">
                <a:solidFill>
                  <a:prstClr val="black"/>
                </a:solidFill>
              </a:rPr>
              <a:t>Эльче</a:t>
            </a:r>
            <a:r>
              <a:rPr lang="ru-RU" sz="2000" dirty="0" smtClean="0">
                <a:solidFill>
                  <a:prstClr val="black"/>
                </a:solidFill>
              </a:rPr>
              <a:t>, работая с носителями традиции и документируя своё наследие</a:t>
            </a:r>
            <a:r>
              <a:rPr lang="en-ZA" sz="2000" dirty="0" smtClean="0">
                <a:solidFill>
                  <a:prstClr val="black"/>
                </a:solidFill>
              </a:rPr>
              <a:t>. </a:t>
            </a:r>
            <a:endParaRPr lang="en-ZA" sz="2000" dirty="0">
              <a:solidFill>
                <a:prstClr val="black"/>
              </a:solidFill>
            </a:endParaRPr>
          </a:p>
          <a:p>
            <a:pPr marL="273050" indent="-273050" defTabSz="914400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  <a:buFont typeface="Wingdings 2" pitchFamily="18" charset="2"/>
              <a:buChar char=""/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9050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225" y="563562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ZA" sz="1100" dirty="0">
                <a:solidFill>
                  <a:prstClr val="black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(c) 2010 </a:t>
            </a:r>
            <a:r>
              <a:rPr lang="ru-RU" sz="1100" dirty="0" smtClean="0">
                <a:solidFill>
                  <a:prstClr val="black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Центр традиционной культуры, школьный музей в </a:t>
            </a:r>
            <a:r>
              <a:rPr lang="ru-RU" sz="1100" dirty="0" err="1" smtClean="0">
                <a:solidFill>
                  <a:prstClr val="black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Пусоле</a:t>
            </a:r>
            <a:endParaRPr lang="en-ZA" sz="1100" dirty="0">
              <a:solidFill>
                <a:prstClr val="black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5827</TotalTime>
  <Words>690</Words>
  <Application>Microsoft Office PowerPoint</Application>
  <PresentationFormat>On-screen Show (4:3)</PresentationFormat>
  <Paragraphs>113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Unicode MS</vt:lpstr>
      <vt:lpstr>MS PGothic</vt:lpstr>
      <vt:lpstr>Arial</vt:lpstr>
      <vt:lpstr>Arial Bold</vt:lpstr>
      <vt:lpstr>Calibri</vt:lpstr>
      <vt:lpstr>Wingdings 2</vt:lpstr>
      <vt:lpstr>Thème Office</vt:lpstr>
      <vt:lpstr>Имплементация Конвенции на международном уровне Презентация 2 PowerPoint  к разделу 16    </vt:lpstr>
      <vt:lpstr>В этой презентации …</vt:lpstr>
      <vt:lpstr>Списки Конвенции</vt:lpstr>
      <vt:lpstr>Включение в Списки в 2008-2013 гг.</vt:lpstr>
      <vt:lpstr>Санке мон:  ритуал коллективной рыбной ловли на о. Санке</vt:lpstr>
      <vt:lpstr> Танго</vt:lpstr>
      <vt:lpstr>Номинации в Списки Конвенции</vt:lpstr>
      <vt:lpstr>Реестр передовых практик  (статья 18)</vt:lpstr>
      <vt:lpstr>Школьный музей в Пусоле (Испания) </vt:lpstr>
      <vt:lpstr>Номинации в Реестр Конвенции</vt:lpstr>
      <vt:lpstr>Номинации в Списки и Реестр: расписание оценки</vt:lpstr>
      <vt:lpstr>Международное сотрудничество  (статья 19) </vt:lpstr>
      <vt:lpstr>Многонациональные мероприятия в отношении совместного наследия</vt:lpstr>
      <vt:lpstr>Международная помощь</vt:lpstr>
      <vt:lpstr>Цели международной помощи</vt:lpstr>
      <vt:lpstr>Подготовка просьбы: формы</vt:lpstr>
      <vt:lpstr>Подготовка просьбы: расписание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139</cp:revision>
  <dcterms:created xsi:type="dcterms:W3CDTF">2013-10-08T08:22:11Z</dcterms:created>
  <dcterms:modified xsi:type="dcterms:W3CDTF">2018-04-20T14:54:18Z</dcterms:modified>
</cp:coreProperties>
</file>