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62" r:id="rId3"/>
    <p:sldId id="275" r:id="rId4"/>
    <p:sldId id="276" r:id="rId5"/>
    <p:sldId id="278" r:id="rId6"/>
    <p:sldId id="277" r:id="rId7"/>
    <p:sldId id="279" r:id="rId8"/>
    <p:sldId id="280" r:id="rId9"/>
    <p:sldId id="281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4" r:id="rId18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5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1437">
          <p15:clr>
            <a:srgbClr val="A4A3A4"/>
          </p15:clr>
        </p15:guide>
        <p15:guide id="5" pos="2419">
          <p15:clr>
            <a:srgbClr val="A4A3A4"/>
          </p15:clr>
        </p15:guide>
        <p15:guide id="6" pos="5515">
          <p15:clr>
            <a:srgbClr val="A4A3A4"/>
          </p15:clr>
        </p15:guide>
        <p15:guide id="7" pos="1310">
          <p15:clr>
            <a:srgbClr val="A4A3A4"/>
          </p15:clr>
        </p15:guide>
        <p15:guide id="8" pos="2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1" autoAdjust="0"/>
    <p:restoredTop sz="95296" autoAdjust="0"/>
  </p:normalViewPr>
  <p:slideViewPr>
    <p:cSldViewPr snapToGrid="0" snapToObjects="1">
      <p:cViewPr varScale="1">
        <p:scale>
          <a:sx n="51" d="100"/>
          <a:sy n="51" d="100"/>
        </p:scale>
        <p:origin x="96" y="1164"/>
      </p:cViewPr>
      <p:guideLst>
        <p:guide orient="horz" pos="715"/>
        <p:guide orient="horz" pos="1200"/>
        <p:guide orient="horz" pos="2160"/>
        <p:guide pos="1437"/>
        <p:guide pos="2419"/>
        <p:guide pos="5515"/>
        <p:guide pos="1310"/>
        <p:guide pos="2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315D036-1B7A-41E5-BFF4-7BAF7F024892}" type="datetime1">
              <a:rPr lang="fr-FR" altLang="fr-FR"/>
              <a:pPr>
                <a:defRPr/>
              </a:pPr>
              <a:t>20/04/2018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9B435C8-C0AB-44C7-98BC-33C5F87EFDE6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621550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3F805C1-242B-4C2A-A826-D7E6172C2AA0}" type="datetime1">
              <a:rPr lang="fr-FR" altLang="fr-FR"/>
              <a:pPr>
                <a:defRPr/>
              </a:pPr>
              <a:t>20/04/2018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F000A0B-3406-4CCE-A4B7-BAA53422CFB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813866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mtClean="0"/>
              <a:t>© 2009 by Chen Ming/Beijing Bureau of Culture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000A0B-3406-4CCE-A4B7-BAA53422CFBE}" type="slidenum">
              <a:rPr lang="fr-FR" altLang="fr-FR" smtClean="0"/>
              <a:pPr>
                <a:defRPr/>
              </a:pPr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46937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/>
          <p:nvPr userDrawn="1"/>
        </p:nvSpPr>
        <p:spPr>
          <a:xfrm>
            <a:off x="0" y="0"/>
            <a:ext cx="64770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cxnSp>
        <p:nvCxnSpPr>
          <p:cNvPr id="7" name="Straight Connector 9"/>
          <p:cNvCxnSpPr/>
          <p:nvPr userDrawn="1"/>
        </p:nvCxnSpPr>
        <p:spPr>
          <a:xfrm>
            <a:off x="381000" y="1371600"/>
            <a:ext cx="5715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0" y="1692000"/>
            <a:ext cx="5715000" cy="1169551"/>
          </a:xfrm>
        </p:spPr>
        <p:txBody>
          <a:bodyPr/>
          <a:lstStyle>
            <a:lvl1pPr algn="l">
              <a:defRPr sz="38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1000" y="4212000"/>
            <a:ext cx="5715000" cy="166527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6478200" y="0"/>
            <a:ext cx="2667600" cy="685800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45" y="190500"/>
            <a:ext cx="1925793" cy="118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8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715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998" y="375262"/>
            <a:ext cx="6476999" cy="1846659"/>
          </a:xfrm>
        </p:spPr>
        <p:txBody>
          <a:bodyPr/>
          <a:lstStyle>
            <a:lvl1pPr algn="l">
              <a:defRPr sz="6000" b="1" cap="none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2824" y="2427807"/>
            <a:ext cx="6480173" cy="1118255"/>
          </a:xfrm>
        </p:spPr>
        <p:txBody>
          <a:bodyPr/>
          <a:lstStyle>
            <a:lvl1pPr marL="0" indent="0">
              <a:buNone/>
              <a:defRPr sz="4000" b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6778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00000" y="1836000"/>
            <a:ext cx="5162998" cy="42176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0"/>
          </p:nvPr>
        </p:nvSpPr>
        <p:spPr>
          <a:xfrm>
            <a:off x="416560" y="1908000"/>
            <a:ext cx="2880000" cy="3672206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1"/>
          </p:nvPr>
        </p:nvSpPr>
        <p:spPr>
          <a:xfrm>
            <a:off x="416560" y="5647094"/>
            <a:ext cx="287972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5747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2282825" y="1908001"/>
            <a:ext cx="6480175" cy="424896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1"/>
          </p:nvPr>
        </p:nvSpPr>
        <p:spPr>
          <a:xfrm>
            <a:off x="2282825" y="6156325"/>
            <a:ext cx="648017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000000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6885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949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000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cxnSp>
        <p:nvCxnSpPr>
          <p:cNvPr id="18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"/>
          <p:cNvCxnSpPr/>
          <p:nvPr userDrawn="1"/>
        </p:nvCxnSpPr>
        <p:spPr>
          <a:xfrm>
            <a:off x="2286000" y="66294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91540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sp>
        <p:nvSpPr>
          <p:cNvPr id="103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282825" y="417513"/>
            <a:ext cx="6480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3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282825" y="2016125"/>
            <a:ext cx="6480175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cxnSp>
        <p:nvCxnSpPr>
          <p:cNvPr id="13" name="Straight Connector 17"/>
          <p:cNvCxnSpPr/>
          <p:nvPr userDrawn="1"/>
        </p:nvCxnSpPr>
        <p:spPr>
          <a:xfrm flipV="1">
            <a:off x="406400" y="66294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 userDrawn="1"/>
        </p:nvSpPr>
        <p:spPr>
          <a:xfrm>
            <a:off x="406400" y="6338888"/>
            <a:ext cx="1041400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BA75DB5D-B5A0-4DA3-9D7B-2504CAD24081}" type="slidenum">
              <a:rPr lang="fr-FR" altLang="fr-FR" sz="1400" b="1" smtClean="0">
                <a:solidFill>
                  <a:schemeClr val="accent1"/>
                </a:solidFill>
              </a:rPr>
              <a:pPr eaLnBrk="1" hangingPunct="1">
                <a:defRPr/>
              </a:pPr>
              <a:t>‹#›</a:t>
            </a:fld>
            <a:endParaRPr lang="fr-FR" altLang="fr-FR" sz="1400" b="1" smtClean="0">
              <a:solidFill>
                <a:schemeClr val="accent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60" y="401082"/>
            <a:ext cx="1330480" cy="817088"/>
          </a:xfrm>
          <a:prstGeom prst="rect">
            <a:avLst/>
          </a:prstGeom>
        </p:spPr>
      </p:pic>
      <p:pic>
        <p:nvPicPr>
          <p:cNvPr id="23" name="Picture 1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6667500"/>
            <a:ext cx="5429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1" r:id="rId2"/>
    <p:sldLayoutId id="2147483817" r:id="rId3"/>
    <p:sldLayoutId id="2147483812" r:id="rId4"/>
    <p:sldLayoutId id="2147483813" r:id="rId5"/>
    <p:sldLayoutId id="2147483814" r:id="rId6"/>
    <p:sldLayoutId id="2147483815" r:id="rId7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15900" indent="-2159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tx1"/>
        </a:buClr>
        <a:buFont typeface="Arial" charset="0"/>
        <a:buChar char="•"/>
        <a:defRPr sz="2800" b="1" kern="1200">
          <a:solidFill>
            <a:srgbClr val="07DEDB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defTabSz="457200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ts val="12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466725" indent="-215900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466725" indent="1362075" algn="l" defTabSz="457200" rtl="0" eaLnBrk="0" fontAlgn="base" hangingPunct="0">
        <a:spcBef>
          <a:spcPts val="600"/>
        </a:spcBef>
        <a:spcAft>
          <a:spcPct val="0"/>
        </a:spcAft>
        <a:buChar char="»"/>
        <a:defRPr sz="2000" kern="1200">
          <a:solidFill>
            <a:srgbClr val="07DEDB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5"/>
          <p:cNvSpPr>
            <a:spLocks noGrp="1"/>
          </p:cNvSpPr>
          <p:nvPr>
            <p:ph type="ctrTitle"/>
          </p:nvPr>
        </p:nvSpPr>
        <p:spPr>
          <a:xfrm>
            <a:off x="380999" y="1692275"/>
            <a:ext cx="5858435" cy="4216539"/>
          </a:xfrm>
        </p:spPr>
        <p:txBody>
          <a:bodyPr/>
          <a:lstStyle/>
          <a:p>
            <a:pPr defTabSz="914400" eaLnBrk="1" hangingPunct="1"/>
            <a:r>
              <a:rPr lang="ru-RU" altLang="fr-FR" sz="4400" dirty="0" smtClean="0"/>
              <a:t>Имплементация Конвенции на национальном уровне</a:t>
            </a:r>
            <a:r>
              <a:rPr lang="en-US" altLang="fr-FR" sz="4000" dirty="0" smtClean="0">
                <a:solidFill>
                  <a:srgbClr val="000000"/>
                </a:solidFill>
                <a:latin typeface="Arial Unicode MS" charset="0"/>
                <a:cs typeface="Arial Unicode MS" charset="0"/>
              </a:rPr>
              <a:t/>
            </a:r>
            <a:br>
              <a:rPr lang="en-US" altLang="fr-FR" sz="4000" dirty="0" smtClean="0">
                <a:solidFill>
                  <a:srgbClr val="000000"/>
                </a:solidFill>
                <a:latin typeface="Arial Unicode MS" charset="0"/>
                <a:cs typeface="Arial Unicode MS" charset="0"/>
              </a:rPr>
            </a:br>
            <a:r>
              <a:rPr lang="ru-RU" altLang="fr-FR" sz="1800" dirty="0" smtClean="0">
                <a:cs typeface="Arial Unicode MS" charset="0"/>
              </a:rPr>
              <a:t>Презентация 1 Р</a:t>
            </a:r>
            <a:r>
              <a:rPr lang="en-GB" altLang="en-US" sz="1800" dirty="0" err="1" smtClean="0"/>
              <a:t>owerPoint</a:t>
            </a:r>
            <a:r>
              <a:rPr lang="ru-RU" altLang="en-US" sz="1800" dirty="0" smtClean="0"/>
              <a:t> </a:t>
            </a:r>
            <a:r>
              <a:rPr lang="ru-RU" altLang="en-US" sz="1800" smtClean="0"/>
              <a:t>к разделу 16</a:t>
            </a:r>
            <a:r>
              <a:rPr lang="en-ZA" altLang="fr-FR" sz="4000" dirty="0" smtClean="0"/>
              <a:t/>
            </a:r>
            <a:br>
              <a:rPr lang="en-ZA" altLang="fr-FR" sz="4000" dirty="0" smtClean="0"/>
            </a:br>
            <a:r>
              <a:rPr lang="en-ZA" altLang="fr-FR" sz="4000" dirty="0" smtClean="0"/>
              <a:t/>
            </a:r>
            <a:br>
              <a:rPr lang="en-ZA" altLang="fr-FR" sz="4000" dirty="0" smtClean="0"/>
            </a:br>
            <a:r>
              <a:rPr lang="en-ZA" altLang="fr-FR" sz="4000" dirty="0" smtClean="0"/>
              <a:t> </a:t>
            </a:r>
          </a:p>
        </p:txBody>
      </p:sp>
      <p:sp>
        <p:nvSpPr>
          <p:cNvPr id="4099" name="Sous-titre 6"/>
          <p:cNvSpPr>
            <a:spLocks noGrp="1"/>
          </p:cNvSpPr>
          <p:nvPr>
            <p:ph type="subTitle" idx="1"/>
          </p:nvPr>
        </p:nvSpPr>
        <p:spPr>
          <a:xfrm>
            <a:off x="395288" y="4743450"/>
            <a:ext cx="5715000" cy="1107996"/>
          </a:xfrm>
        </p:spPr>
        <p:txBody>
          <a:bodyPr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fr-FR" sz="2000" dirty="0" smtClean="0"/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fr-FR" sz="2000" dirty="0" smtClean="0"/>
              <a:t>ЮНЕСКО</a:t>
            </a:r>
            <a:r>
              <a:rPr lang="en-US" altLang="fr-FR" sz="2000" dirty="0" smtClean="0"/>
              <a:t>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fr-FR" sz="2000" dirty="0" smtClean="0"/>
              <a:t>Секция нематериального культурного наследия</a:t>
            </a:r>
            <a:endParaRPr lang="en-US" altLang="fr-FR" sz="2000" dirty="0" smtClean="0"/>
          </a:p>
        </p:txBody>
      </p:sp>
      <p:pic>
        <p:nvPicPr>
          <p:cNvPr id="4100" name="Espace réservé pour une image  8" descr="danseuse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6478588" y="0"/>
            <a:ext cx="2667000" cy="6858000"/>
          </a:xfrm>
        </p:spPr>
      </p:pic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381000" y="5967413"/>
            <a:ext cx="1598613" cy="276225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fr-FR" sz="1200">
              <a:solidFill>
                <a:schemeClr val="tx1"/>
              </a:solidFill>
              <a:latin typeface="Arial Bold" charset="0"/>
            </a:endParaRP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381000" y="6243638"/>
            <a:ext cx="1598613" cy="27781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fr-FR" sz="1200">
              <a:solidFill>
                <a:schemeClr val="accent1"/>
              </a:solidFill>
              <a:latin typeface="Arial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  <a:extLst/>
        </p:spPr>
        <p:txBody>
          <a:bodyPr/>
          <a:lstStyle/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ru-RU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Инвентаризация</a:t>
            </a:r>
            <a:r>
              <a:rPr lang="en-US" sz="4000" spc="-100" dirty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/>
            </a:r>
            <a:br>
              <a:rPr lang="en-US" sz="4000" spc="-100" dirty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</a:br>
            <a:endParaRPr lang="fr-FR" altLang="fr-FR" sz="3600" dirty="0" smtClean="0"/>
          </a:p>
        </p:txBody>
      </p:sp>
      <p:sp>
        <p:nvSpPr>
          <p:cNvPr id="13315" name="Espace réservé du texte 2"/>
          <p:cNvSpPr>
            <a:spLocks noGrp="1"/>
          </p:cNvSpPr>
          <p:nvPr>
            <p:ph type="body" idx="1"/>
          </p:nvPr>
        </p:nvSpPr>
        <p:spPr>
          <a:xfrm>
            <a:off x="2282825" y="1905000"/>
            <a:ext cx="6480175" cy="3847207"/>
          </a:xfrm>
        </p:spPr>
        <p:txBody>
          <a:bodyPr/>
          <a:lstStyle/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ru-RU" altLang="fr-FR" sz="2000" b="1" i="1" dirty="0" smtClean="0">
                <a:cs typeface="Arial Unicode MS" charset="0"/>
              </a:rPr>
              <a:t>С учётом сложившейся ситуации</a:t>
            </a:r>
            <a:endParaRPr lang="en-ZA" altLang="fr-FR" sz="2000" b="1" i="1" dirty="0" smtClean="0">
              <a:cs typeface="Arial Unicode MS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ClrTx/>
              <a:buFont typeface="Arial" charset="0"/>
              <a:buChar char="•"/>
            </a:pPr>
            <a:endParaRPr lang="en-ZA" altLang="fr-FR" sz="2000" i="1" dirty="0" smtClean="0">
              <a:cs typeface="Arial Unicode MS" charset="0"/>
            </a:endParaRPr>
          </a:p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ClrTx/>
              <a:buFont typeface="Arial" charset="0"/>
              <a:buChar char="•"/>
            </a:pPr>
            <a:r>
              <a:rPr lang="en-ZA" altLang="fr-FR" sz="2000" dirty="0" smtClean="0">
                <a:cs typeface="Arial Unicode MS" charset="0"/>
              </a:rPr>
              <a:t> </a:t>
            </a:r>
            <a:r>
              <a:rPr lang="ru-RU" altLang="fr-FR" sz="2000" dirty="0" smtClean="0">
                <a:cs typeface="Arial Unicode MS" charset="0"/>
              </a:rPr>
              <a:t>Масштаб и размер</a:t>
            </a:r>
            <a:endParaRPr lang="en-ZA" altLang="fr-FR" sz="2000" dirty="0" smtClean="0">
              <a:cs typeface="Arial Unicode MS" charset="0"/>
            </a:endParaRPr>
          </a:p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ClrTx/>
              <a:buFont typeface="Arial" charset="0"/>
              <a:buChar char="•"/>
            </a:pPr>
            <a:r>
              <a:rPr lang="en-ZA" altLang="fr-FR" sz="2000" dirty="0" smtClean="0">
                <a:cs typeface="Arial Unicode MS" charset="0"/>
              </a:rPr>
              <a:t> </a:t>
            </a:r>
            <a:r>
              <a:rPr lang="ru-RU" altLang="fr-FR" sz="2000" dirty="0" smtClean="0">
                <a:cs typeface="Arial Unicode MS" charset="0"/>
              </a:rPr>
              <a:t>Критерии включения</a:t>
            </a:r>
            <a:endParaRPr lang="en-ZA" altLang="fr-FR" sz="2000" dirty="0" smtClean="0">
              <a:cs typeface="Arial Unicode MS" charset="0"/>
            </a:endParaRPr>
          </a:p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ClrTx/>
              <a:buFont typeface="Arial" charset="0"/>
              <a:buChar char="•"/>
            </a:pPr>
            <a:r>
              <a:rPr lang="en-ZA" altLang="fr-FR" sz="2000" dirty="0" smtClean="0">
                <a:cs typeface="Arial Unicode MS" charset="0"/>
              </a:rPr>
              <a:t> </a:t>
            </a:r>
            <a:r>
              <a:rPr lang="ru-RU" altLang="fr-FR" sz="2000" dirty="0" smtClean="0">
                <a:cs typeface="Arial Unicode MS" charset="0"/>
              </a:rPr>
              <a:t>Классификации</a:t>
            </a:r>
            <a:endParaRPr lang="en-ZA" altLang="fr-FR" sz="2000" dirty="0" smtClean="0">
              <a:cs typeface="Arial Unicode MS" charset="0"/>
            </a:endParaRPr>
          </a:p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ClrTx/>
              <a:buFont typeface="Arial" charset="0"/>
              <a:buChar char="•"/>
            </a:pPr>
            <a:r>
              <a:rPr lang="en-ZA" altLang="fr-FR" sz="2000" dirty="0" smtClean="0">
                <a:cs typeface="Arial Unicode MS" charset="0"/>
              </a:rPr>
              <a:t> </a:t>
            </a:r>
            <a:r>
              <a:rPr lang="ru-RU" altLang="fr-FR" sz="2000" dirty="0" smtClean="0">
                <a:cs typeface="Arial Unicode MS" charset="0"/>
              </a:rPr>
              <a:t>В соответствии с национальным законодательством/политикой</a:t>
            </a:r>
            <a:endParaRPr lang="en-ZA" altLang="fr-FR" sz="2000" dirty="0" smtClean="0">
              <a:cs typeface="Arial Unicode MS" charset="0"/>
            </a:endParaRPr>
          </a:p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ClrTx/>
              <a:buFont typeface="Arial" charset="0"/>
              <a:buChar char="•"/>
            </a:pPr>
            <a:r>
              <a:rPr lang="en-ZA" altLang="fr-FR" sz="2000" dirty="0" smtClean="0">
                <a:cs typeface="Arial Unicode MS" charset="0"/>
              </a:rPr>
              <a:t> </a:t>
            </a:r>
            <a:r>
              <a:rPr lang="ru-RU" altLang="fr-FR" sz="2000" dirty="0" smtClean="0">
                <a:cs typeface="Arial Unicode MS" charset="0"/>
              </a:rPr>
              <a:t>Используя существующие системы списков</a:t>
            </a:r>
            <a:endParaRPr lang="en-ZA" altLang="fr-FR" sz="2000" dirty="0" smtClean="0">
              <a:cs typeface="Arial Unicode MS" charset="0"/>
            </a:endParaRPr>
          </a:p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ClrTx/>
              <a:buFont typeface="Arial" charset="0"/>
              <a:buChar char="•"/>
            </a:pPr>
            <a:r>
              <a:rPr lang="en-ZA" altLang="fr-FR" sz="2000" dirty="0" smtClean="0">
                <a:cs typeface="Arial Unicode MS" charset="0"/>
              </a:rPr>
              <a:t> </a:t>
            </a:r>
            <a:r>
              <a:rPr lang="ru-RU" altLang="fr-FR" sz="2000" dirty="0" smtClean="0">
                <a:cs typeface="Arial Unicode MS" charset="0"/>
              </a:rPr>
              <a:t>Советы от ЮНЕСКО</a:t>
            </a:r>
            <a:r>
              <a:rPr lang="en-ZA" altLang="fr-FR" sz="2000" dirty="0" smtClean="0">
                <a:cs typeface="Arial Unicode MS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3998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Охрана НКН</a:t>
            </a:r>
            <a:endParaRPr lang="fr-FR" altLang="fr-FR" sz="3600" dirty="0" smtClean="0"/>
          </a:p>
        </p:txBody>
      </p:sp>
      <p:sp>
        <p:nvSpPr>
          <p:cNvPr id="13315" name="Espace réservé du texte 2"/>
          <p:cNvSpPr>
            <a:spLocks noGrp="1"/>
          </p:cNvSpPr>
          <p:nvPr>
            <p:ph type="body" idx="1"/>
          </p:nvPr>
        </p:nvSpPr>
        <p:spPr>
          <a:xfrm>
            <a:off x="3687763" y="1905000"/>
            <a:ext cx="4830762" cy="3970318"/>
          </a:xfrm>
        </p:spPr>
        <p:txBody>
          <a:bodyPr/>
          <a:lstStyle/>
          <a:p>
            <a:pPr marL="273050" indent="-273050" defTabSz="914400">
              <a:lnSpc>
                <a:spcPct val="100000"/>
              </a:lnSpc>
              <a:spcAft>
                <a:spcPts val="600"/>
              </a:spcAft>
              <a:buClrTx/>
              <a:buSzPct val="85000"/>
              <a:defRPr/>
            </a:pPr>
            <a:r>
              <a:rPr lang="ru-RU" sz="2000" dirty="0" smtClean="0">
                <a:solidFill>
                  <a:prstClr val="black"/>
                </a:solidFill>
              </a:rPr>
              <a:t>Меры по охране</a:t>
            </a:r>
            <a:r>
              <a:rPr lang="en-ZA" sz="2000" dirty="0" smtClean="0">
                <a:solidFill>
                  <a:prstClr val="black"/>
                </a:solidFill>
              </a:rPr>
              <a:t> </a:t>
            </a:r>
            <a:r>
              <a:rPr lang="en-ZA" sz="2000" dirty="0">
                <a:solidFill>
                  <a:prstClr val="black"/>
                </a:solidFill>
              </a:rPr>
              <a:t>…</a:t>
            </a:r>
          </a:p>
          <a:p>
            <a:pPr marL="273050" indent="-273050" defTabSz="914400">
              <a:lnSpc>
                <a:spcPct val="100000"/>
              </a:lnSpc>
              <a:spcAft>
                <a:spcPts val="600"/>
              </a:spcAft>
              <a:buClrTx/>
              <a:buSzPct val="85000"/>
              <a:buFont typeface="Wingdings 2" pitchFamily="18" charset="2"/>
              <a:buChar char=""/>
              <a:defRPr/>
            </a:pPr>
            <a:r>
              <a:rPr lang="ru-RU" sz="2000" dirty="0" smtClean="0">
                <a:solidFill>
                  <a:prstClr val="black"/>
                </a:solidFill>
              </a:rPr>
              <a:t>могут быть общими или применяться к отдельным элементам НКН</a:t>
            </a:r>
            <a:endParaRPr lang="en-ZA" sz="2000" dirty="0">
              <a:solidFill>
                <a:prstClr val="black"/>
              </a:solidFill>
            </a:endParaRPr>
          </a:p>
          <a:p>
            <a:pPr marL="273050" indent="-273050" defTabSz="914400">
              <a:lnSpc>
                <a:spcPct val="100000"/>
              </a:lnSpc>
              <a:spcAft>
                <a:spcPts val="600"/>
              </a:spcAft>
              <a:buClrTx/>
              <a:buSzPct val="85000"/>
              <a:buFont typeface="Wingdings 2" pitchFamily="18" charset="2"/>
              <a:buChar char=""/>
              <a:defRPr/>
            </a:pPr>
            <a:r>
              <a:rPr lang="ru-RU" sz="2000" dirty="0" smtClean="0">
                <a:solidFill>
                  <a:prstClr val="black"/>
                </a:solidFill>
              </a:rPr>
              <a:t>поддерживают сообщества и группы, чтобы обеспечить непрерывную практику и передачу</a:t>
            </a:r>
            <a:endParaRPr lang="en-ZA" sz="2000" dirty="0">
              <a:solidFill>
                <a:prstClr val="black"/>
              </a:solidFill>
            </a:endParaRPr>
          </a:p>
          <a:p>
            <a:pPr marL="273050" indent="-273050" defTabSz="914400">
              <a:lnSpc>
                <a:spcPct val="100000"/>
              </a:lnSpc>
              <a:spcAft>
                <a:spcPts val="600"/>
              </a:spcAft>
              <a:buClrTx/>
              <a:buSzPct val="85000"/>
              <a:buFont typeface="Wingdings 2" pitchFamily="18" charset="2"/>
              <a:buChar char=""/>
              <a:defRPr/>
            </a:pPr>
            <a:r>
              <a:rPr lang="ru-RU" sz="2000" dirty="0" smtClean="0">
                <a:solidFill>
                  <a:prstClr val="black"/>
                </a:solidFill>
              </a:rPr>
              <a:t>основаны на анализе угроз и рисков, также на обязательствах носителей традиции</a:t>
            </a:r>
            <a:endParaRPr lang="en-ZA" altLang="fr-FR" sz="20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fr-FR" altLang="fr-FR" sz="2000" dirty="0" smtClean="0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2565400"/>
            <a:ext cx="28575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Церемония </a:t>
            </a:r>
            <a:r>
              <a:rPr lang="ru-RU" sz="3600" spc="-100" dirty="0" err="1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воладорес</a:t>
            </a:r>
            <a:r>
              <a:rPr lang="en-ZA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(</a:t>
            </a:r>
            <a:r>
              <a:rPr lang="ru-RU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Мексика</a:t>
            </a:r>
            <a:r>
              <a:rPr lang="en-ZA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)</a:t>
            </a:r>
            <a:endParaRPr lang="fr-FR" altLang="fr-FR" sz="3600" dirty="0" smtClean="0"/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 bwMode="auto">
          <a:xfrm>
            <a:off x="2282825" y="5807075"/>
            <a:ext cx="64801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4000" b="0" kern="120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ts val="600"/>
              </a:spcBef>
              <a:spcAft>
                <a:spcPct val="0"/>
              </a:spcAft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ZA" altLang="fr-FR" sz="1100" smtClean="0">
                <a:ea typeface="Arial Unicode MS" pitchFamily="34" charset="-128"/>
                <a:cs typeface="Arial Unicode MS" pitchFamily="34" charset="-128"/>
              </a:rPr>
              <a:t>© 2008, by Cumbre Tajin</a:t>
            </a:r>
            <a:endParaRPr lang="en-ZA" altLang="fr-FR" sz="1100" dirty="0" smtClean="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7" descr="https://ich.unesco.org/img/photo/src/015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1784398"/>
            <a:ext cx="2643472" cy="394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3998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Угрозы жизнеспособности </a:t>
            </a:r>
            <a:r>
              <a:rPr lang="en-ZA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- </a:t>
            </a:r>
            <a:r>
              <a:rPr lang="en-ZA" sz="3600" spc="-100" dirty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1</a:t>
            </a:r>
            <a:endParaRPr lang="fr-FR" altLang="fr-FR" sz="3600" dirty="0" smtClean="0"/>
          </a:p>
        </p:txBody>
      </p:sp>
      <p:sp>
        <p:nvSpPr>
          <p:cNvPr id="16387" name="Espace réservé du texte 2"/>
          <p:cNvSpPr>
            <a:spLocks noGrp="1"/>
          </p:cNvSpPr>
          <p:nvPr>
            <p:ph type="body" idx="1"/>
          </p:nvPr>
        </p:nvSpPr>
        <p:spPr>
          <a:xfrm>
            <a:off x="2282825" y="2476500"/>
            <a:ext cx="6480175" cy="8159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600"/>
              </a:spcAft>
              <a:buClr>
                <a:srgbClr val="003F75"/>
              </a:buClr>
            </a:pPr>
            <a:endParaRPr lang="en-ZA" altLang="fr-FR" sz="2000" smtClean="0">
              <a:solidFill>
                <a:schemeClr val="tx1"/>
              </a:solidFill>
            </a:endParaRPr>
          </a:p>
          <a:p>
            <a:pPr eaLnBrk="1" hangingPunct="1"/>
            <a:endParaRPr lang="fr-FR" altLang="fr-FR" sz="2000" smtClean="0"/>
          </a:p>
        </p:txBody>
      </p:sp>
      <p:sp>
        <p:nvSpPr>
          <p:cNvPr id="16391" name="Rectangle 1"/>
          <p:cNvSpPr>
            <a:spLocks noChangeArrowheads="1"/>
          </p:cNvSpPr>
          <p:nvPr/>
        </p:nvSpPr>
        <p:spPr bwMode="auto">
          <a:xfrm>
            <a:off x="2282825" y="1904999"/>
            <a:ext cx="4572000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  <a:buFontTx/>
              <a:buNone/>
            </a:pPr>
            <a:r>
              <a:rPr lang="ru-RU" altLang="fr-FR" sz="2000" b="0" dirty="0" smtClean="0">
                <a:solidFill>
                  <a:srgbClr val="000000"/>
                </a:solidFill>
                <a:cs typeface="Arial Unicode MS" charset="0"/>
              </a:rPr>
              <a:t>Полёты </a:t>
            </a:r>
            <a:r>
              <a:rPr lang="ru-RU" altLang="fr-FR" sz="2000" b="0" dirty="0" err="1" smtClean="0">
                <a:solidFill>
                  <a:srgbClr val="000000"/>
                </a:solidFill>
                <a:cs typeface="Arial Unicode MS" charset="0"/>
              </a:rPr>
              <a:t>воладорес</a:t>
            </a:r>
            <a:r>
              <a:rPr lang="ru-RU" altLang="fr-FR" sz="2000" b="0" dirty="0" smtClean="0">
                <a:solidFill>
                  <a:srgbClr val="000000"/>
                </a:solidFill>
                <a:cs typeface="Arial Unicode MS" charset="0"/>
              </a:rPr>
              <a:t> вокруг столба являются кульминацией ряда обрядов</a:t>
            </a:r>
            <a:endParaRPr lang="en-ZA" altLang="fr-FR" sz="2000" b="0" dirty="0">
              <a:solidFill>
                <a:srgbClr val="000000"/>
              </a:solidFill>
              <a:cs typeface="Arial Unicode MS" charset="0"/>
            </a:endParaRP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  <a:buFontTx/>
              <a:buNone/>
            </a:pPr>
            <a:r>
              <a:rPr lang="ru-RU" altLang="fr-FR" sz="2000" b="0" dirty="0" smtClean="0">
                <a:solidFill>
                  <a:srgbClr val="000000"/>
                </a:solidFill>
                <a:cs typeface="Arial Unicode MS" charset="0"/>
              </a:rPr>
              <a:t>Всё чаще исполняется только эта часть обрядов, преимущественно для туристов, вне контекста сообщества</a:t>
            </a:r>
            <a:endParaRPr lang="en-ZA" altLang="fr-FR" sz="2000" b="0" dirty="0">
              <a:solidFill>
                <a:srgbClr val="000000"/>
              </a:solidFill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3998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Угрозы жизнеспособности</a:t>
            </a:r>
            <a:r>
              <a:rPr lang="en-ZA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</a:t>
            </a:r>
            <a:r>
              <a:rPr lang="en-ZA" sz="3600" spc="-100" dirty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- 2</a:t>
            </a:r>
            <a:endParaRPr lang="fr-FR" altLang="fr-FR" sz="3600" dirty="0" smtClean="0"/>
          </a:p>
        </p:txBody>
      </p:sp>
      <p:sp>
        <p:nvSpPr>
          <p:cNvPr id="17411" name="Espace réservé du texte 2"/>
          <p:cNvSpPr>
            <a:spLocks noGrp="1"/>
          </p:cNvSpPr>
          <p:nvPr>
            <p:ph type="body" idx="1"/>
          </p:nvPr>
        </p:nvSpPr>
        <p:spPr>
          <a:xfrm>
            <a:off x="5334000" y="1905000"/>
            <a:ext cx="3140075" cy="3000821"/>
          </a:xfrm>
        </p:spPr>
        <p:txBody>
          <a:bodyPr/>
          <a:lstStyle/>
          <a:p>
            <a:pPr defTabSz="914400">
              <a:lnSpc>
                <a:spcPct val="100000"/>
              </a:lnSpc>
              <a:spcAft>
                <a:spcPts val="600"/>
              </a:spcAft>
              <a:buClr>
                <a:srgbClr val="EA157A"/>
              </a:buClr>
              <a:buSzPct val="85000"/>
            </a:pPr>
            <a:r>
              <a:rPr lang="ru-RU" altLang="fr-FR" sz="2000" dirty="0" smtClean="0"/>
              <a:t>Традиционно столбы для церемонии срубались в лесу и готовились с соблюдением обрядов</a:t>
            </a:r>
            <a:r>
              <a:rPr lang="en-ZA" altLang="fr-FR" sz="2000" dirty="0" smtClean="0"/>
              <a:t>.</a:t>
            </a:r>
          </a:p>
          <a:p>
            <a:pPr defTabSz="914400">
              <a:lnSpc>
                <a:spcPct val="100000"/>
              </a:lnSpc>
              <a:spcAft>
                <a:spcPts val="600"/>
              </a:spcAft>
              <a:buClr>
                <a:srgbClr val="EA157A"/>
              </a:buClr>
              <a:buSzPct val="85000"/>
            </a:pPr>
            <a:r>
              <a:rPr lang="ru-RU" altLang="fr-FR" sz="2000" dirty="0" smtClean="0"/>
              <a:t>Сегодня слишком мало подходящих деревьев, поэтому используются стационарные металлические столбы</a:t>
            </a:r>
            <a:endParaRPr lang="en-ZA" altLang="fr-FR" sz="2000" dirty="0" smtClean="0"/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922463"/>
            <a:ext cx="47625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403225" y="5186363"/>
            <a:ext cx="27368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defRPr/>
            </a:pPr>
            <a:r>
              <a:rPr lang="en-ZA" altLang="fr-FR" sz="1100" dirty="0" smtClean="0">
                <a:solidFill>
                  <a:srgbClr val="000000"/>
                </a:solidFill>
                <a:latin typeface="+mn-lt"/>
                <a:cs typeface="Arial Unicode MS" charset="0"/>
              </a:rPr>
              <a:t>© 2008, by </a:t>
            </a:r>
            <a:r>
              <a:rPr lang="en-ZA" altLang="fr-FR" sz="1100" dirty="0" err="1" smtClean="0">
                <a:solidFill>
                  <a:srgbClr val="000000"/>
                </a:solidFill>
                <a:latin typeface="+mn-lt"/>
                <a:cs typeface="Arial Unicode MS" charset="0"/>
              </a:rPr>
              <a:t>Cumbre</a:t>
            </a:r>
            <a:r>
              <a:rPr lang="en-ZA" altLang="fr-FR" sz="1100" dirty="0" smtClean="0">
                <a:solidFill>
                  <a:srgbClr val="000000"/>
                </a:solidFill>
                <a:latin typeface="+mn-lt"/>
                <a:cs typeface="Arial Unicode MS" charset="0"/>
              </a:rPr>
              <a:t> </a:t>
            </a:r>
            <a:r>
              <a:rPr lang="en-ZA" altLang="fr-FR" sz="1100" dirty="0" err="1" smtClean="0">
                <a:solidFill>
                  <a:srgbClr val="000000"/>
                </a:solidFill>
                <a:latin typeface="+mn-lt"/>
                <a:cs typeface="Arial Unicode MS" charset="0"/>
              </a:rPr>
              <a:t>Tajin</a:t>
            </a:r>
            <a:endParaRPr lang="en-ZA" altLang="fr-FR" sz="1100" dirty="0" smtClean="0">
              <a:solidFill>
                <a:srgbClr val="000000"/>
              </a:solidFill>
              <a:latin typeface="+mn-lt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3998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Угрозы жизнеспособности</a:t>
            </a:r>
            <a:r>
              <a:rPr lang="en-ZA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</a:t>
            </a:r>
            <a:r>
              <a:rPr lang="en-ZA" sz="3600" spc="-100" dirty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- 3</a:t>
            </a:r>
            <a:endParaRPr lang="fr-FR" altLang="fr-FR" sz="3600" dirty="0" smtClean="0"/>
          </a:p>
        </p:txBody>
      </p:sp>
      <p:sp>
        <p:nvSpPr>
          <p:cNvPr id="18435" name="Espace réservé du texte 2"/>
          <p:cNvSpPr>
            <a:spLocks noGrp="1"/>
          </p:cNvSpPr>
          <p:nvPr>
            <p:ph type="body" idx="1"/>
          </p:nvPr>
        </p:nvSpPr>
        <p:spPr>
          <a:xfrm>
            <a:off x="2282825" y="2476500"/>
            <a:ext cx="6480175" cy="8159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600"/>
              </a:spcAft>
              <a:buClr>
                <a:srgbClr val="003F75"/>
              </a:buClr>
            </a:pPr>
            <a:endParaRPr lang="en-ZA" altLang="fr-FR" sz="2000" smtClean="0">
              <a:solidFill>
                <a:schemeClr val="tx1"/>
              </a:solidFill>
            </a:endParaRPr>
          </a:p>
          <a:p>
            <a:pPr eaLnBrk="1" hangingPunct="1"/>
            <a:endParaRPr lang="fr-FR" altLang="fr-FR" sz="2000" smtClean="0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925638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406400" y="5272088"/>
            <a:ext cx="27368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defRPr/>
            </a:pPr>
            <a:r>
              <a:rPr lang="en-ZA" altLang="fr-FR" sz="1100" dirty="0" smtClean="0">
                <a:solidFill>
                  <a:srgbClr val="000000"/>
                </a:solidFill>
                <a:latin typeface="+mn-lt"/>
                <a:cs typeface="Arial Unicode MS" charset="0"/>
              </a:rPr>
              <a:t>© 2008, by </a:t>
            </a:r>
            <a:r>
              <a:rPr lang="en-ZA" altLang="fr-FR" sz="1100" dirty="0" err="1" smtClean="0">
                <a:solidFill>
                  <a:srgbClr val="000000"/>
                </a:solidFill>
                <a:latin typeface="+mn-lt"/>
                <a:cs typeface="Arial Unicode MS" charset="0"/>
              </a:rPr>
              <a:t>Cumbre</a:t>
            </a:r>
            <a:r>
              <a:rPr lang="en-ZA" altLang="fr-FR" sz="1100" dirty="0" smtClean="0">
                <a:solidFill>
                  <a:srgbClr val="000000"/>
                </a:solidFill>
                <a:latin typeface="+mn-lt"/>
                <a:cs typeface="Arial Unicode MS" charset="0"/>
              </a:rPr>
              <a:t> </a:t>
            </a:r>
            <a:r>
              <a:rPr lang="en-ZA" altLang="fr-FR" sz="1100" dirty="0" err="1" smtClean="0">
                <a:solidFill>
                  <a:srgbClr val="000000"/>
                </a:solidFill>
                <a:latin typeface="+mn-lt"/>
                <a:cs typeface="Arial Unicode MS" charset="0"/>
              </a:rPr>
              <a:t>Tajin</a:t>
            </a:r>
            <a:endParaRPr lang="en-ZA" altLang="fr-FR" sz="1100" dirty="0" smtClean="0">
              <a:solidFill>
                <a:srgbClr val="000000"/>
              </a:solidFill>
              <a:latin typeface="+mn-lt"/>
              <a:cs typeface="Arial Unicode MS" charset="0"/>
            </a:endParaRPr>
          </a:p>
        </p:txBody>
      </p:sp>
      <p:sp>
        <p:nvSpPr>
          <p:cNvPr id="18439" name="Rectangle 1"/>
          <p:cNvSpPr>
            <a:spLocks noChangeArrowheads="1"/>
          </p:cNvSpPr>
          <p:nvPr/>
        </p:nvSpPr>
        <p:spPr bwMode="auto">
          <a:xfrm>
            <a:off x="5470525" y="1925638"/>
            <a:ext cx="280511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fr-FR" sz="2000" b="0" dirty="0" smtClean="0">
                <a:solidFill>
                  <a:srgbClr val="000000"/>
                </a:solidFill>
                <a:cs typeface="Arial Unicode MS" charset="0"/>
              </a:rPr>
              <a:t>Ритуальные приготовления к церемонии помогают поддерживать её важность для сообщества</a:t>
            </a:r>
            <a:r>
              <a:rPr lang="en-ZA" altLang="fr-FR" sz="2000" b="0" dirty="0" smtClean="0">
                <a:solidFill>
                  <a:srgbClr val="000000"/>
                </a:solidFill>
                <a:cs typeface="Arial Unicode MS" charset="0"/>
              </a:rPr>
              <a:t>.</a:t>
            </a:r>
            <a:endParaRPr lang="en-ZA" altLang="fr-FR" sz="2000" b="0" dirty="0">
              <a:solidFill>
                <a:srgbClr val="000000"/>
              </a:solidFill>
              <a:cs typeface="Arial Unicode MS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ClrTx/>
            </a:pPr>
            <a:endParaRPr lang="en-ZA" altLang="fr-FR" sz="2000" b="0" dirty="0">
              <a:solidFill>
                <a:srgbClr val="000000"/>
              </a:solidFill>
              <a:cs typeface="Arial Unicode MS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fr-FR" sz="2000" b="0" dirty="0" smtClean="0">
                <a:solidFill>
                  <a:srgbClr val="000000"/>
                </a:solidFill>
                <a:cs typeface="Arial Unicode MS" charset="0"/>
              </a:rPr>
              <a:t>Представления профессиональными танцорами ослабляют акцент на ритуальные аспекты</a:t>
            </a:r>
            <a:r>
              <a:rPr lang="en-ZA" altLang="fr-FR" sz="2000" b="0" dirty="0" smtClean="0">
                <a:solidFill>
                  <a:srgbClr val="000000"/>
                </a:solidFill>
                <a:cs typeface="Arial Unicode MS" charset="0"/>
              </a:rPr>
              <a:t>.</a:t>
            </a:r>
            <a:endParaRPr lang="en-ZA" altLang="fr-FR" sz="2000" b="0" dirty="0">
              <a:solidFill>
                <a:srgbClr val="000000"/>
              </a:solidFill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3998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В заключение </a:t>
            </a:r>
            <a:r>
              <a:rPr lang="en-GB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...</a:t>
            </a:r>
            <a:endParaRPr lang="fr-FR" altLang="fr-FR" sz="3600" dirty="0" smtClean="0"/>
          </a:p>
        </p:txBody>
      </p:sp>
      <p:sp>
        <p:nvSpPr>
          <p:cNvPr id="19459" name="Espace réservé du texte 2"/>
          <p:cNvSpPr>
            <a:spLocks noGrp="1"/>
          </p:cNvSpPr>
          <p:nvPr>
            <p:ph type="body" idx="1"/>
          </p:nvPr>
        </p:nvSpPr>
        <p:spPr>
          <a:xfrm>
            <a:off x="2282825" y="2476500"/>
            <a:ext cx="6480175" cy="8159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600"/>
              </a:spcAft>
              <a:buClr>
                <a:srgbClr val="003F75"/>
              </a:buClr>
            </a:pPr>
            <a:endParaRPr lang="en-ZA" altLang="fr-FR" sz="2000" smtClean="0">
              <a:solidFill>
                <a:schemeClr val="tx1"/>
              </a:solidFill>
            </a:endParaRPr>
          </a:p>
          <a:p>
            <a:pPr eaLnBrk="1" hangingPunct="1"/>
            <a:endParaRPr lang="fr-FR" altLang="fr-FR" sz="2000" smtClean="0"/>
          </a:p>
        </p:txBody>
      </p:sp>
      <p:sp>
        <p:nvSpPr>
          <p:cNvPr id="19461" name="Rectangle 1"/>
          <p:cNvSpPr>
            <a:spLocks noChangeArrowheads="1"/>
          </p:cNvSpPr>
          <p:nvPr/>
        </p:nvSpPr>
        <p:spPr bwMode="auto">
          <a:xfrm>
            <a:off x="2286000" y="1924050"/>
            <a:ext cx="6084888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539750" indent="-173038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>
              <a:lnSpc>
                <a:spcPct val="100000"/>
              </a:lnSpc>
              <a:spcBef>
                <a:spcPts val="600"/>
              </a:spcBef>
              <a:buClrTx/>
              <a:buSzPct val="85000"/>
              <a:buFontTx/>
              <a:buNone/>
              <a:defRPr/>
            </a:pPr>
            <a:r>
              <a:rPr lang="ru-RU" altLang="fr-FR" sz="2000" b="0" dirty="0" smtClean="0">
                <a:solidFill>
                  <a:schemeClr val="tx1"/>
                </a:solidFill>
              </a:rPr>
              <a:t>Государства-участники Конвенции обязаны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 defTabSz="914400">
              <a:lnSpc>
                <a:spcPct val="100000"/>
              </a:lnSpc>
              <a:buClrTx/>
              <a:buSzPct val="85000"/>
              <a:defRPr/>
            </a:pPr>
            <a:r>
              <a:rPr lang="ru-RU" altLang="fr-FR" sz="2000" b="0" dirty="0" smtClean="0">
                <a:solidFill>
                  <a:schemeClr val="tx1"/>
                </a:solidFill>
              </a:rPr>
              <a:t>принимать меры по обеспечению охраны НКН на своей территории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;</a:t>
            </a:r>
          </a:p>
          <a:p>
            <a:pPr marL="342900" indent="-342900" defTabSz="914400">
              <a:lnSpc>
                <a:spcPct val="100000"/>
              </a:lnSpc>
              <a:buClrTx/>
              <a:buSzPct val="85000"/>
              <a:defRPr/>
            </a:pPr>
            <a:r>
              <a:rPr lang="ru-RU" altLang="fr-FR" sz="2000" b="0" dirty="0" smtClean="0">
                <a:solidFill>
                  <a:schemeClr val="tx1"/>
                </a:solidFill>
              </a:rPr>
              <a:t>идентифицировать, инвентаризировать НКН и управлять им при участии заинтересованных сообществ и групп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; </a:t>
            </a:r>
          </a:p>
          <a:p>
            <a:pPr marL="342900" indent="-342900" defTabSz="914400">
              <a:lnSpc>
                <a:spcPct val="100000"/>
              </a:lnSpc>
              <a:buClrTx/>
              <a:buSzPct val="85000"/>
              <a:defRPr/>
            </a:pPr>
            <a:r>
              <a:rPr lang="ru-RU" altLang="fr-FR" sz="2000" b="0" dirty="0" smtClean="0">
                <a:solidFill>
                  <a:schemeClr val="tx1"/>
                </a:solidFill>
              </a:rPr>
              <a:t>Каждый шестой год представлять доклады о принятых мерах Межправительственному комитету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30" y="333359"/>
            <a:ext cx="5617340" cy="619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4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3998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В этой презентации</a:t>
            </a:r>
            <a:r>
              <a:rPr lang="fr-FR" altLang="fr-FR" sz="3600" dirty="0" smtClean="0"/>
              <a:t> </a:t>
            </a:r>
            <a:r>
              <a:rPr lang="en-ZA" altLang="fr-FR" sz="3600" dirty="0" smtClean="0"/>
              <a:t>…</a:t>
            </a:r>
            <a:endParaRPr lang="fr-FR" altLang="fr-FR" sz="3600" dirty="0" smtClean="0"/>
          </a:p>
        </p:txBody>
      </p:sp>
      <p:sp>
        <p:nvSpPr>
          <p:cNvPr id="13315" name="Espace réservé du texte 2"/>
          <p:cNvSpPr>
            <a:spLocks noGrp="1"/>
          </p:cNvSpPr>
          <p:nvPr>
            <p:ph type="body" idx="1"/>
          </p:nvPr>
        </p:nvSpPr>
        <p:spPr>
          <a:xfrm>
            <a:off x="2274888" y="1914525"/>
            <a:ext cx="6480175" cy="3477875"/>
          </a:xfrm>
        </p:spPr>
        <p:txBody>
          <a:bodyPr/>
          <a:lstStyle/>
          <a:p>
            <a:pPr marL="342900" indent="-342900" defTabSz="914400" eaLnBrk="1" hangingPunct="1">
              <a:lnSpc>
                <a:spcPct val="100000"/>
              </a:lnSpc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Обязательства и рекомендации в общем</a:t>
            </a:r>
            <a:endParaRPr lang="en-US" sz="2000" dirty="0" smtClean="0"/>
          </a:p>
          <a:p>
            <a:pPr marL="342900" indent="-342900" defTabSz="914400" eaLnBrk="1" hangingPunct="1">
              <a:lnSpc>
                <a:spcPct val="100000"/>
              </a:lnSpc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Правовой и административный контекст</a:t>
            </a:r>
            <a:endParaRPr lang="en-US" sz="2000" dirty="0"/>
          </a:p>
          <a:p>
            <a:pPr marL="342900" indent="-342900" defTabSz="914400" eaLnBrk="1" hangingPunct="1">
              <a:lnSpc>
                <a:spcPct val="100000"/>
              </a:lnSpc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Повышение осведомлённости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 defTabSz="914400" eaLnBrk="1" hangingPunct="1">
              <a:lnSpc>
                <a:spcPct val="100000"/>
              </a:lnSpc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Идентификация, инвентаризация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Меры по охране отдельных элементов</a:t>
            </a:r>
            <a:endParaRPr lang="en-US" sz="2000" dirty="0"/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>
                <a:srgbClr val="003F75"/>
              </a:buClr>
              <a:defRPr/>
            </a:pPr>
            <a:endParaRPr lang="en-ZA" altLang="fr-FR" sz="20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fr-FR" altLang="fr-F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Обязательства по охране НКН в общем</a:t>
            </a:r>
            <a:endParaRPr lang="fr-FR" altLang="fr-FR" sz="3600" dirty="0" smtClean="0"/>
          </a:p>
        </p:txBody>
      </p:sp>
      <p:sp>
        <p:nvSpPr>
          <p:cNvPr id="6147" name="Espace réservé du texte 2"/>
          <p:cNvSpPr>
            <a:spLocks noGrp="1"/>
          </p:cNvSpPr>
          <p:nvPr>
            <p:ph type="body" idx="1"/>
          </p:nvPr>
        </p:nvSpPr>
        <p:spPr>
          <a:xfrm>
            <a:off x="2489200" y="1925638"/>
            <a:ext cx="5984240" cy="2000548"/>
          </a:xfrm>
        </p:spPr>
        <p:txBody>
          <a:bodyPr/>
          <a:lstStyle/>
          <a:p>
            <a:pPr marL="273050" indent="-273050" defTabSz="914400" eaLnBrk="1" hangingPunct="1">
              <a:lnSpc>
                <a:spcPct val="100000"/>
              </a:lnSpc>
              <a:spcAft>
                <a:spcPts val="600"/>
              </a:spcAft>
              <a:buClrTx/>
              <a:buSzPct val="85000"/>
              <a:buFont typeface="Wingdings 2" charset="2"/>
              <a:buChar char=""/>
            </a:pPr>
            <a:r>
              <a:rPr lang="ru-RU" altLang="fr-FR" sz="2000" dirty="0" smtClean="0"/>
              <a:t>Обеспечить охрану НКН </a:t>
            </a:r>
            <a:r>
              <a:rPr lang="ru-RU" altLang="fr-FR" sz="2000" b="1" dirty="0" smtClean="0"/>
              <a:t>на своей территории</a:t>
            </a:r>
            <a:endParaRPr lang="en-US" altLang="fr-FR" sz="2000" b="1" dirty="0" smtClean="0"/>
          </a:p>
          <a:p>
            <a:pPr marL="273050" indent="-273050" defTabSz="914400" eaLnBrk="1" hangingPunct="1">
              <a:lnSpc>
                <a:spcPct val="100000"/>
              </a:lnSpc>
              <a:spcAft>
                <a:spcPts val="600"/>
              </a:spcAft>
              <a:buClrTx/>
              <a:buSzPct val="85000"/>
              <a:buFont typeface="Wingdings 2" charset="2"/>
              <a:buChar char=""/>
            </a:pPr>
            <a:r>
              <a:rPr lang="ru-RU" altLang="fr-FR" sz="2000" dirty="0" smtClean="0"/>
              <a:t>Идентифицировать и определять НКН </a:t>
            </a:r>
            <a:r>
              <a:rPr lang="ru-RU" altLang="fr-FR" sz="2000" b="1" dirty="0" smtClean="0"/>
              <a:t>при участии соответствующих сообществ</a:t>
            </a:r>
            <a:r>
              <a:rPr lang="ru-RU" altLang="fr-FR" sz="2000" dirty="0" smtClean="0"/>
              <a:t> и НПО</a:t>
            </a:r>
            <a:endParaRPr lang="en-GB" altLang="fr-FR" sz="2000" dirty="0" smtClean="0"/>
          </a:p>
          <a:p>
            <a:pPr marL="273050" indent="-273050" defTabSz="914400" eaLnBrk="1" hangingPunct="1">
              <a:lnSpc>
                <a:spcPct val="100000"/>
              </a:lnSpc>
              <a:spcAft>
                <a:spcPts val="600"/>
              </a:spcAft>
              <a:buClrTx/>
              <a:buSzPct val="85000"/>
              <a:buFont typeface="Wingdings 2" charset="2"/>
              <a:buChar char=""/>
            </a:pPr>
            <a:r>
              <a:rPr lang="ru-RU" altLang="fr-FR" sz="2000" dirty="0" smtClean="0"/>
              <a:t>Составлять и регулярно обновлять </a:t>
            </a:r>
            <a:r>
              <a:rPr lang="ru-RU" altLang="fr-FR" sz="2000" b="1" dirty="0" smtClean="0"/>
              <a:t>перечень/перечни</a:t>
            </a:r>
            <a:r>
              <a:rPr lang="ru-RU" altLang="fr-FR" sz="2000" dirty="0" smtClean="0"/>
              <a:t> НКН</a:t>
            </a:r>
            <a:endParaRPr lang="en-US" altLang="fr-FR" sz="2000" dirty="0" smtClean="0"/>
          </a:p>
        </p:txBody>
      </p:sp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406400" y="1905000"/>
            <a:ext cx="2082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fr-FR" sz="1800" b="0" dirty="0" smtClean="0">
                <a:solidFill>
                  <a:srgbClr val="000000"/>
                </a:solidFill>
              </a:rPr>
              <a:t>Каждое государство-участник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fr-FR" sz="1800" b="0" dirty="0" smtClean="0">
                <a:solidFill>
                  <a:srgbClr val="000000"/>
                </a:solidFill>
              </a:rPr>
              <a:t> должно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 </a:t>
            </a:r>
            <a:r>
              <a:rPr lang="en-US" altLang="fr-FR" sz="1800" b="0" dirty="0">
                <a:solidFill>
                  <a:schemeClr val="tx1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Рекомендации по охране НКН в общем</a:t>
            </a:r>
            <a:endParaRPr lang="fr-FR" altLang="fr-FR" sz="3600" dirty="0" smtClean="0"/>
          </a:p>
        </p:txBody>
      </p:sp>
      <p:sp>
        <p:nvSpPr>
          <p:cNvPr id="7171" name="Espace réservé du texte 2"/>
          <p:cNvSpPr>
            <a:spLocks noGrp="1"/>
          </p:cNvSpPr>
          <p:nvPr>
            <p:ph type="body" idx="1"/>
          </p:nvPr>
        </p:nvSpPr>
        <p:spPr>
          <a:xfrm>
            <a:off x="2492375" y="1905000"/>
            <a:ext cx="5745163" cy="3847207"/>
          </a:xfrm>
        </p:spPr>
        <p:txBody>
          <a:bodyPr/>
          <a:lstStyle/>
          <a:p>
            <a:pPr marL="273050" indent="-273050" defTabSz="914400" eaLnBrk="1" hangingPunct="1">
              <a:lnSpc>
                <a:spcPct val="100000"/>
              </a:lnSpc>
              <a:spcAft>
                <a:spcPts val="600"/>
              </a:spcAft>
              <a:buClrTx/>
              <a:buSzPct val="85000"/>
              <a:buFont typeface="Wingdings 2" charset="2"/>
              <a:buChar char=""/>
            </a:pPr>
            <a:r>
              <a:rPr lang="ru-RU" altLang="fr-FR" sz="2000" dirty="0" smtClean="0"/>
              <a:t>Принятию общей политики</a:t>
            </a:r>
            <a:endParaRPr lang="en-US" altLang="fr-FR" sz="2000" dirty="0" smtClean="0"/>
          </a:p>
          <a:p>
            <a:pPr marL="273050" indent="-273050" defTabSz="914400" eaLnBrk="1" hangingPunct="1">
              <a:lnSpc>
                <a:spcPct val="100000"/>
              </a:lnSpc>
              <a:spcAft>
                <a:spcPts val="600"/>
              </a:spcAft>
              <a:buClrTx/>
              <a:buSzPct val="85000"/>
              <a:buFont typeface="Wingdings 2" charset="2"/>
              <a:buChar char=""/>
            </a:pPr>
            <a:r>
              <a:rPr lang="ru-RU" altLang="fr-FR" sz="2000" dirty="0" smtClean="0"/>
              <a:t>Наличию учреждений для охраны, обучения, управления, документации</a:t>
            </a:r>
            <a:endParaRPr lang="en-US" altLang="fr-FR" sz="2000" dirty="0" smtClean="0"/>
          </a:p>
          <a:p>
            <a:pPr marL="273050" indent="-273050" defTabSz="914400" eaLnBrk="1" hangingPunct="1">
              <a:lnSpc>
                <a:spcPct val="100000"/>
              </a:lnSpc>
              <a:spcAft>
                <a:spcPts val="600"/>
              </a:spcAft>
              <a:buClrTx/>
              <a:buSzPct val="85000"/>
              <a:buFont typeface="Wingdings 2" charset="2"/>
              <a:buChar char=""/>
            </a:pPr>
            <a:r>
              <a:rPr lang="ru-RU" altLang="fr-FR" sz="2000" dirty="0" smtClean="0"/>
              <a:t>Привлечению сообществ к управлению НКН</a:t>
            </a:r>
            <a:endParaRPr lang="en-US" altLang="fr-FR" sz="2000" dirty="0" smtClean="0"/>
          </a:p>
          <a:p>
            <a:pPr marL="273050" indent="-273050" defTabSz="914400" eaLnBrk="1" hangingPunct="1">
              <a:lnSpc>
                <a:spcPct val="100000"/>
              </a:lnSpc>
              <a:spcAft>
                <a:spcPts val="600"/>
              </a:spcAft>
              <a:buClrTx/>
              <a:buSzPct val="85000"/>
              <a:buFont typeface="Wingdings 2" charset="2"/>
              <a:buChar char=""/>
            </a:pPr>
            <a:r>
              <a:rPr lang="ru-RU" altLang="fr-FR" sz="2000" dirty="0" smtClean="0"/>
              <a:t>Содействию исследованиям</a:t>
            </a:r>
            <a:endParaRPr lang="en-US" altLang="fr-FR" sz="2000" dirty="0" smtClean="0"/>
          </a:p>
          <a:p>
            <a:pPr marL="273050" indent="-273050" defTabSz="914400" eaLnBrk="1" hangingPunct="1">
              <a:lnSpc>
                <a:spcPct val="100000"/>
              </a:lnSpc>
              <a:spcAft>
                <a:spcPts val="600"/>
              </a:spcAft>
              <a:buClrTx/>
              <a:buSzPct val="85000"/>
              <a:buFont typeface="Wingdings 2" charset="2"/>
              <a:buChar char=""/>
            </a:pPr>
            <a:r>
              <a:rPr lang="ru-RU" altLang="fr-FR" sz="2000" dirty="0" smtClean="0"/>
              <a:t>Обеспечению должного доступа</a:t>
            </a:r>
            <a:r>
              <a:rPr lang="en-US" altLang="fr-FR" sz="2000" dirty="0" smtClean="0"/>
              <a:t> </a:t>
            </a:r>
          </a:p>
          <a:p>
            <a:pPr marL="273050" indent="-273050" defTabSz="914400" eaLnBrk="1" hangingPunct="1">
              <a:lnSpc>
                <a:spcPct val="100000"/>
              </a:lnSpc>
              <a:spcAft>
                <a:spcPts val="600"/>
              </a:spcAft>
              <a:buClrTx/>
              <a:buSzPct val="85000"/>
              <a:buFont typeface="Wingdings 2" charset="2"/>
              <a:buChar char=""/>
            </a:pPr>
            <a:r>
              <a:rPr lang="ru-RU" altLang="fr-FR" sz="2000" dirty="0" smtClean="0"/>
              <a:t>Обеспечению уважения НКН</a:t>
            </a:r>
            <a:endParaRPr lang="en-US" altLang="fr-FR" sz="2000" dirty="0" smtClean="0"/>
          </a:p>
          <a:p>
            <a:pPr marL="273050" indent="-273050" defTabSz="914400" eaLnBrk="1" hangingPunct="1">
              <a:lnSpc>
                <a:spcPct val="100000"/>
              </a:lnSpc>
              <a:spcAft>
                <a:spcPts val="600"/>
              </a:spcAft>
              <a:buClrTx/>
              <a:buSzPct val="85000"/>
              <a:buFont typeface="Wingdings 2" charset="2"/>
              <a:buChar char=""/>
            </a:pPr>
            <a:r>
              <a:rPr lang="ru-RU" altLang="fr-FR" sz="2000" dirty="0" smtClean="0"/>
              <a:t>Международному сотрудничеству</a:t>
            </a:r>
            <a:endParaRPr lang="en-US" altLang="fr-FR" sz="2000" dirty="0" smtClean="0"/>
          </a:p>
        </p:txBody>
      </p:sp>
      <p:sp>
        <p:nvSpPr>
          <p:cNvPr id="7173" name="Rectangle 1"/>
          <p:cNvSpPr>
            <a:spLocks noChangeArrowheads="1"/>
          </p:cNvSpPr>
          <p:nvPr/>
        </p:nvSpPr>
        <p:spPr bwMode="auto">
          <a:xfrm>
            <a:off x="406400" y="1927225"/>
            <a:ext cx="208597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fr-FR" sz="2000" b="0" dirty="0" smtClean="0">
                <a:solidFill>
                  <a:srgbClr val="000000"/>
                </a:solidFill>
                <a:latin typeface="Arial Unicode MS" charset="0"/>
                <a:cs typeface="Arial Unicode MS" charset="0"/>
              </a:rPr>
              <a:t>Государства-участники должны стремиться </a:t>
            </a:r>
            <a:r>
              <a:rPr lang="en-ZA" altLang="fr-FR" sz="2000" b="0" dirty="0" smtClean="0">
                <a:solidFill>
                  <a:srgbClr val="000000"/>
                </a:solidFill>
                <a:latin typeface="Arial Unicode MS" charset="0"/>
                <a:cs typeface="Arial Unicode MS" charset="0"/>
              </a:rPr>
              <a:t>(</a:t>
            </a:r>
            <a:r>
              <a:rPr lang="ru-RU" altLang="fr-FR" sz="2000" b="0" dirty="0" smtClean="0">
                <a:solidFill>
                  <a:srgbClr val="000000"/>
                </a:solidFill>
                <a:latin typeface="Arial Unicode MS" charset="0"/>
                <a:cs typeface="Arial Unicode MS" charset="0"/>
              </a:rPr>
              <a:t>всеми возможными средствами)</a:t>
            </a: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fr-FR" sz="2000" b="0" dirty="0" smtClean="0">
                <a:solidFill>
                  <a:srgbClr val="000000"/>
                </a:solidFill>
                <a:latin typeface="Arial Unicode MS" charset="0"/>
                <a:cs typeface="Arial Unicode MS" charset="0"/>
              </a:rPr>
              <a:t> к</a:t>
            </a:r>
            <a:r>
              <a:rPr lang="en-ZA" altLang="fr-FR" sz="2000" b="0" dirty="0" smtClean="0">
                <a:solidFill>
                  <a:srgbClr val="000000"/>
                </a:solidFill>
                <a:latin typeface="Arial Unicode MS" charset="0"/>
                <a:cs typeface="Arial Unicode MS" charset="0"/>
              </a:rPr>
              <a:t> </a:t>
            </a:r>
            <a:r>
              <a:rPr lang="en-ZA" altLang="fr-FR" sz="2000" b="0" dirty="0">
                <a:solidFill>
                  <a:srgbClr val="000000"/>
                </a:solidFill>
                <a:latin typeface="Arial Unicode MS" charset="0"/>
                <a:cs typeface="Arial Unicode MS" charset="0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</a:rPr>
              <a:t>Охрана на национальном уровне</a:t>
            </a:r>
            <a:endParaRPr lang="fr-FR" altLang="fr-FR" sz="3600" dirty="0" smtClean="0"/>
          </a:p>
        </p:txBody>
      </p:sp>
      <p:sp>
        <p:nvSpPr>
          <p:cNvPr id="13315" name="Espace réservé du texte 2"/>
          <p:cNvSpPr>
            <a:spLocks noGrp="1"/>
          </p:cNvSpPr>
          <p:nvPr>
            <p:ph type="body" idx="1"/>
          </p:nvPr>
        </p:nvSpPr>
        <p:spPr>
          <a:xfrm>
            <a:off x="6444615" y="1776731"/>
            <a:ext cx="2311400" cy="1231106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ru-RU" sz="2000" dirty="0" smtClean="0">
                <a:solidFill>
                  <a:schemeClr val="tx1"/>
                </a:solidFill>
                <a:cs typeface="+mn-cs"/>
              </a:rPr>
              <a:t>Инвентаризация, идентификация и определение элементов НКН</a:t>
            </a:r>
            <a:endParaRPr lang="en-ZA" sz="2000" dirty="0">
              <a:solidFill>
                <a:schemeClr val="tx1"/>
              </a:solidFill>
              <a:cs typeface="+mn-cs"/>
            </a:endParaRPr>
          </a:p>
        </p:txBody>
      </p:sp>
      <p:grpSp>
        <p:nvGrpSpPr>
          <p:cNvPr id="8197" name="Group 2"/>
          <p:cNvGrpSpPr>
            <a:grpSpLocks/>
          </p:cNvGrpSpPr>
          <p:nvPr/>
        </p:nvGrpSpPr>
        <p:grpSpPr bwMode="auto">
          <a:xfrm>
            <a:off x="2339975" y="1773238"/>
            <a:ext cx="4495800" cy="4514850"/>
            <a:chOff x="1824" y="633"/>
            <a:chExt cx="2834" cy="2849"/>
          </a:xfrm>
        </p:grpSpPr>
        <p:sp>
          <p:nvSpPr>
            <p:cNvPr id="8201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4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198" name="Rectangle 1"/>
          <p:cNvSpPr>
            <a:spLocks noChangeArrowheads="1"/>
          </p:cNvSpPr>
          <p:nvPr/>
        </p:nvSpPr>
        <p:spPr bwMode="auto">
          <a:xfrm>
            <a:off x="258763" y="1837317"/>
            <a:ext cx="31273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fr-FR" sz="2000" b="0" dirty="0" smtClean="0">
                <a:solidFill>
                  <a:schemeClr val="tx1"/>
                </a:solidFill>
              </a:rPr>
              <a:t>Создание широкого правового и административного контекста</a:t>
            </a:r>
            <a:endParaRPr lang="en-ZA" altLang="fr-FR" sz="2000" b="0" dirty="0">
              <a:solidFill>
                <a:schemeClr val="tx1"/>
              </a:solidFill>
            </a:endParaRPr>
          </a:p>
        </p:txBody>
      </p:sp>
      <p:sp>
        <p:nvSpPr>
          <p:cNvPr id="8199" name="Rectangle 2"/>
          <p:cNvSpPr>
            <a:spLocks noChangeArrowheads="1"/>
          </p:cNvSpPr>
          <p:nvPr/>
        </p:nvSpPr>
        <p:spPr bwMode="auto">
          <a:xfrm>
            <a:off x="406400" y="4613275"/>
            <a:ext cx="2286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fr-FR" sz="2000" b="0" dirty="0" smtClean="0">
                <a:solidFill>
                  <a:schemeClr val="tx1"/>
                </a:solidFill>
              </a:rPr>
              <a:t>Повышение осведомлённости о ценности НКН</a:t>
            </a:r>
            <a:endParaRPr lang="en-ZA" altLang="fr-FR" sz="2000" b="0" dirty="0">
              <a:solidFill>
                <a:schemeClr val="tx1"/>
              </a:solidFill>
            </a:endParaRPr>
          </a:p>
        </p:txBody>
      </p:sp>
      <p:sp>
        <p:nvSpPr>
          <p:cNvPr id="8200" name="Rectangle 3"/>
          <p:cNvSpPr>
            <a:spLocks noChangeArrowheads="1"/>
          </p:cNvSpPr>
          <p:nvPr/>
        </p:nvSpPr>
        <p:spPr bwMode="auto">
          <a:xfrm>
            <a:off x="7026275" y="4613275"/>
            <a:ext cx="17668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fr-FR" sz="2000" b="0" dirty="0" smtClean="0">
                <a:solidFill>
                  <a:schemeClr val="tx1"/>
                </a:solidFill>
              </a:rPr>
              <a:t>Реализация специальных мер по охране элементов НКН</a:t>
            </a:r>
            <a:endParaRPr lang="en-ZA" altLang="fr-F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Правовой и административный контекст</a:t>
            </a:r>
            <a:endParaRPr lang="fr-FR" altLang="fr-FR" sz="3600" dirty="0" smtClean="0"/>
          </a:p>
        </p:txBody>
      </p:sp>
      <p:sp>
        <p:nvSpPr>
          <p:cNvPr id="9219" name="Espace réservé du texte 2"/>
          <p:cNvSpPr>
            <a:spLocks noGrp="1"/>
          </p:cNvSpPr>
          <p:nvPr>
            <p:ph type="body" idx="1"/>
          </p:nvPr>
        </p:nvSpPr>
        <p:spPr>
          <a:xfrm>
            <a:off x="2282825" y="2476500"/>
            <a:ext cx="6480175" cy="8159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600"/>
              </a:spcAft>
              <a:buClr>
                <a:srgbClr val="003F75"/>
              </a:buClr>
            </a:pPr>
            <a:endParaRPr lang="en-ZA" altLang="fr-FR" sz="2000" smtClean="0">
              <a:solidFill>
                <a:schemeClr val="tx1"/>
              </a:solidFill>
            </a:endParaRPr>
          </a:p>
          <a:p>
            <a:pPr eaLnBrk="1" hangingPunct="1"/>
            <a:endParaRPr lang="fr-FR" altLang="fr-FR" sz="2000" smtClean="0"/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08275"/>
            <a:ext cx="29527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1"/>
          <p:cNvSpPr>
            <a:spLocks noChangeArrowheads="1"/>
          </p:cNvSpPr>
          <p:nvPr/>
        </p:nvSpPr>
        <p:spPr bwMode="auto">
          <a:xfrm>
            <a:off x="3840163" y="1920875"/>
            <a:ext cx="4313237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>
              <a:lnSpc>
                <a:spcPct val="100000"/>
              </a:lnSpc>
              <a:spcAft>
                <a:spcPts val="600"/>
              </a:spcAft>
              <a:buClrTx/>
              <a:buSzPct val="85000"/>
              <a:buFont typeface="Wingdings 2" charset="2"/>
              <a:buChar char=""/>
            </a:pPr>
            <a:r>
              <a:rPr lang="ru-RU" altLang="fr-FR" sz="2000" b="0" dirty="0" smtClean="0">
                <a:solidFill>
                  <a:srgbClr val="000000"/>
                </a:solidFill>
              </a:rPr>
              <a:t>Повышение роли существующих законодательства, политики и учреждений</a:t>
            </a:r>
            <a:endParaRPr lang="en-ZA" altLang="fr-FR" sz="2000" b="0" dirty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spcAft>
                <a:spcPts val="600"/>
              </a:spcAft>
              <a:buClrTx/>
              <a:buSzPct val="85000"/>
              <a:buFont typeface="Wingdings 2" charset="2"/>
              <a:buChar char=""/>
            </a:pPr>
            <a:r>
              <a:rPr lang="ru-RU" altLang="fr-FR" sz="2000" b="0" dirty="0" smtClean="0">
                <a:solidFill>
                  <a:srgbClr val="000000"/>
                </a:solidFill>
              </a:rPr>
              <a:t>Совершенствование законодательства и политики, создание учреждений</a:t>
            </a:r>
            <a:endParaRPr lang="en-ZA" altLang="fr-FR" sz="2000" b="0" dirty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spcAft>
                <a:spcPts val="600"/>
              </a:spcAft>
              <a:buClrTx/>
              <a:buSzPct val="85000"/>
              <a:buFont typeface="Wingdings 2" charset="2"/>
              <a:buChar char=""/>
            </a:pPr>
            <a:r>
              <a:rPr lang="ru-RU" altLang="fr-FR" sz="2000" b="0" dirty="0" smtClean="0">
                <a:solidFill>
                  <a:srgbClr val="000000"/>
                </a:solidFill>
              </a:rPr>
              <a:t>Создание консультативных органов и координационных механизмов при участии сообществ, НПО и других заинтересованных сторон</a:t>
            </a:r>
            <a:endParaRPr lang="en-ZA" altLang="fr-FR" sz="20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Повышение осведомлённости о НКН</a:t>
            </a:r>
            <a:endParaRPr lang="fr-FR" altLang="fr-FR" sz="3600" dirty="0" smtClean="0"/>
          </a:p>
        </p:txBody>
      </p:sp>
      <p:sp>
        <p:nvSpPr>
          <p:cNvPr id="13315" name="Espace réservé du texte 2"/>
          <p:cNvSpPr>
            <a:spLocks noGrp="1"/>
          </p:cNvSpPr>
          <p:nvPr>
            <p:ph type="body" idx="1"/>
          </p:nvPr>
        </p:nvSpPr>
        <p:spPr>
          <a:xfrm>
            <a:off x="3840163" y="1895475"/>
            <a:ext cx="3463925" cy="2846933"/>
          </a:xfrm>
        </p:spPr>
        <p:txBody>
          <a:bodyPr/>
          <a:lstStyle/>
          <a:p>
            <a:pPr marL="273050" indent="-273050" defTabSz="914400">
              <a:lnSpc>
                <a:spcPct val="100000"/>
              </a:lnSpc>
              <a:spcAft>
                <a:spcPts val="600"/>
              </a:spcAft>
              <a:buSzPct val="85000"/>
              <a:buFont typeface="Wingdings 2" pitchFamily="18" charset="2"/>
              <a:buChar char=""/>
              <a:defRPr/>
            </a:pP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>Информационные кампании</a:t>
            </a:r>
            <a:endParaRPr lang="en-ZA" sz="2000" dirty="0">
              <a:solidFill>
                <a:prstClr val="black"/>
              </a:solidFill>
              <a:ea typeface="+mn-ea"/>
              <a:cs typeface="+mn-cs"/>
            </a:endParaRPr>
          </a:p>
          <a:p>
            <a:pPr marL="273050" indent="-273050" defTabSz="914400">
              <a:lnSpc>
                <a:spcPct val="100000"/>
              </a:lnSpc>
              <a:spcAft>
                <a:spcPts val="600"/>
              </a:spcAft>
              <a:buSzPct val="85000"/>
              <a:buFont typeface="Wingdings 2" pitchFamily="18" charset="2"/>
              <a:buChar char=""/>
              <a:defRPr/>
            </a:pP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>Образовательные программы</a:t>
            </a:r>
            <a:endParaRPr lang="en-ZA" sz="2000" dirty="0">
              <a:solidFill>
                <a:prstClr val="black"/>
              </a:solidFill>
              <a:ea typeface="+mn-ea"/>
              <a:cs typeface="+mn-cs"/>
            </a:endParaRPr>
          </a:p>
          <a:p>
            <a:pPr marL="273050" indent="-273050" defTabSz="914400">
              <a:lnSpc>
                <a:spcPct val="100000"/>
              </a:lnSpc>
              <a:spcAft>
                <a:spcPts val="600"/>
              </a:spcAft>
              <a:buSzPct val="85000"/>
              <a:buFont typeface="Wingdings 2" pitchFamily="18" charset="2"/>
              <a:buChar char=""/>
              <a:defRPr/>
            </a:pP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>Мультимедийные дискуссии</a:t>
            </a:r>
            <a:endParaRPr lang="en-ZA" sz="2000" dirty="0">
              <a:solidFill>
                <a:prstClr val="black"/>
              </a:solidFill>
              <a:ea typeface="+mn-ea"/>
              <a:cs typeface="+mn-cs"/>
            </a:endParaRPr>
          </a:p>
          <a:p>
            <a:pPr marL="273050" indent="-273050" defTabSz="914400">
              <a:lnSpc>
                <a:spcPct val="100000"/>
              </a:lnSpc>
              <a:spcAft>
                <a:spcPts val="600"/>
              </a:spcAft>
              <a:buSzPct val="85000"/>
              <a:buFont typeface="Wingdings 2" pitchFamily="18" charset="2"/>
              <a:buChar char=""/>
              <a:defRPr/>
            </a:pP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>Семинары</a:t>
            </a:r>
            <a:endParaRPr lang="en-ZA" sz="20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905000"/>
            <a:ext cx="18002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Идентификация и инвентаризация НКН</a:t>
            </a:r>
            <a:endParaRPr lang="fr-FR" altLang="fr-FR" sz="3600" dirty="0" smtClean="0"/>
          </a:p>
        </p:txBody>
      </p:sp>
      <p:sp>
        <p:nvSpPr>
          <p:cNvPr id="11267" name="Espace réservé du texte 2"/>
          <p:cNvSpPr>
            <a:spLocks noGrp="1"/>
          </p:cNvSpPr>
          <p:nvPr>
            <p:ph type="body" idx="1"/>
          </p:nvPr>
        </p:nvSpPr>
        <p:spPr>
          <a:xfrm>
            <a:off x="2974975" y="2087563"/>
            <a:ext cx="5105400" cy="615553"/>
          </a:xfrm>
        </p:spPr>
        <p:txBody>
          <a:bodyPr/>
          <a:lstStyle/>
          <a:p>
            <a:pPr defTabSz="914400">
              <a:lnSpc>
                <a:spcPct val="100000"/>
              </a:lnSpc>
              <a:spcBef>
                <a:spcPts val="600"/>
              </a:spcBef>
              <a:buClr>
                <a:srgbClr val="EA157A"/>
              </a:buClr>
              <a:buSzPct val="85000"/>
            </a:pPr>
            <a:r>
              <a:rPr lang="ru-RU" altLang="fr-FR" sz="2000" dirty="0" smtClean="0"/>
              <a:t>Что такое идентификация и инвентаризация НКН</a:t>
            </a:r>
            <a:r>
              <a:rPr lang="en-ZA" altLang="fr-FR" sz="2000" dirty="0" smtClean="0"/>
              <a:t>?</a:t>
            </a: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1952625"/>
            <a:ext cx="18669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Идентификация и инвентаризация</a:t>
            </a:r>
            <a:r>
              <a:rPr lang="fr-FR" altLang="fr-FR" sz="3600" dirty="0" smtClean="0"/>
              <a:t> </a:t>
            </a:r>
          </a:p>
        </p:txBody>
      </p:sp>
      <p:sp>
        <p:nvSpPr>
          <p:cNvPr id="12291" name="Espace réservé du texte 2"/>
          <p:cNvSpPr>
            <a:spLocks noGrp="1"/>
          </p:cNvSpPr>
          <p:nvPr>
            <p:ph type="body" idx="1"/>
          </p:nvPr>
        </p:nvSpPr>
        <p:spPr>
          <a:xfrm>
            <a:off x="2282825" y="1905000"/>
            <a:ext cx="6480175" cy="2939266"/>
          </a:xfrm>
        </p:spPr>
        <p:txBody>
          <a:bodyPr/>
          <a:lstStyle/>
          <a:p>
            <a:pPr marL="273050" indent="-273050" defTabSz="914400">
              <a:lnSpc>
                <a:spcPct val="100000"/>
              </a:lnSpc>
              <a:spcBef>
                <a:spcPts val="600"/>
              </a:spcBef>
              <a:buSzPct val="85000"/>
              <a:buFont typeface="Wingdings 2" charset="2"/>
              <a:buChar char=""/>
            </a:pPr>
            <a:r>
              <a:rPr lang="ru-RU" altLang="fr-FR" sz="2000" dirty="0" smtClean="0"/>
              <a:t>НКН на территории государства</a:t>
            </a:r>
            <a:endParaRPr lang="en-ZA" altLang="fr-FR" sz="2000" dirty="0" smtClean="0"/>
          </a:p>
          <a:p>
            <a:pPr marL="273050" indent="-273050" defTabSz="914400">
              <a:lnSpc>
                <a:spcPct val="100000"/>
              </a:lnSpc>
              <a:spcBef>
                <a:spcPts val="600"/>
              </a:spcBef>
              <a:buSzPct val="85000"/>
              <a:buFont typeface="Wingdings 2" charset="2"/>
              <a:buChar char=""/>
            </a:pPr>
            <a:r>
              <a:rPr lang="ru-RU" altLang="fr-FR" sz="2000" dirty="0" smtClean="0"/>
              <a:t>При участии сообществ, групп, отдельных лиц и соответствующих НПО</a:t>
            </a:r>
            <a:endParaRPr lang="en-ZA" altLang="fr-FR" sz="2000" dirty="0" smtClean="0"/>
          </a:p>
          <a:p>
            <a:pPr marL="273050" indent="-273050" defTabSz="914400">
              <a:lnSpc>
                <a:spcPct val="100000"/>
              </a:lnSpc>
              <a:spcBef>
                <a:spcPts val="600"/>
              </a:spcBef>
              <a:buSzPct val="85000"/>
              <a:buFont typeface="Wingdings 2" charset="2"/>
              <a:buChar char=""/>
            </a:pPr>
            <a:r>
              <a:rPr lang="ru-RU" altLang="fr-FR" sz="2000" dirty="0" smtClean="0"/>
              <a:t>С целью охраны</a:t>
            </a:r>
            <a:endParaRPr lang="en-ZA" altLang="fr-FR" sz="2000" dirty="0" smtClean="0"/>
          </a:p>
          <a:p>
            <a:pPr marL="273050" indent="-273050" defTabSz="914400">
              <a:lnSpc>
                <a:spcPct val="100000"/>
              </a:lnSpc>
              <a:spcBef>
                <a:spcPts val="600"/>
              </a:spcBef>
              <a:buSzPct val="85000"/>
              <a:buFont typeface="Wingdings 2" charset="2"/>
              <a:buChar char=""/>
            </a:pPr>
            <a:r>
              <a:rPr lang="ru-RU" altLang="fr-FR" sz="2000" dirty="0" smtClean="0"/>
              <a:t>При уважении принятых практик, регулирующих доступ</a:t>
            </a:r>
            <a:endParaRPr lang="en-ZA" altLang="fr-FR" sz="2000" dirty="0" smtClean="0"/>
          </a:p>
          <a:p>
            <a:pPr marL="273050" indent="-273050" defTabSz="914400">
              <a:lnSpc>
                <a:spcPct val="100000"/>
              </a:lnSpc>
              <a:spcBef>
                <a:spcPts val="600"/>
              </a:spcBef>
              <a:buSzPct val="85000"/>
              <a:buFont typeface="Wingdings 2" charset="2"/>
              <a:buChar char=""/>
            </a:pPr>
            <a:r>
              <a:rPr lang="ru-RU" altLang="fr-FR" sz="2000" dirty="0" smtClean="0"/>
              <a:t>И налаживая взаимодействие</a:t>
            </a:r>
            <a:endParaRPr lang="en-ZA" altLang="fr-FR" sz="2000" dirty="0" smtClean="0"/>
          </a:p>
          <a:p>
            <a:pPr marL="273050" indent="-273050" defTabSz="914400">
              <a:lnSpc>
                <a:spcPct val="100000"/>
              </a:lnSpc>
              <a:spcBef>
                <a:spcPts val="600"/>
              </a:spcBef>
              <a:buClr>
                <a:srgbClr val="EA157A"/>
              </a:buClr>
              <a:buSzPct val="85000"/>
              <a:buFont typeface="Wingdings 2" charset="2"/>
              <a:buChar char=""/>
            </a:pPr>
            <a:endParaRPr lang="en-ZA" altLang="fr-FR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Unesc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DEDB"/>
      </a:accent1>
      <a:accent2>
        <a:srgbClr val="00D213"/>
      </a:accent2>
      <a:accent3>
        <a:srgbClr val="FF0000"/>
      </a:accent3>
      <a:accent4>
        <a:srgbClr val="FFFF00"/>
      </a:accent4>
      <a:accent5>
        <a:srgbClr val="07DEDB"/>
      </a:accent5>
      <a:accent6>
        <a:srgbClr val="00D213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4521</TotalTime>
  <Words>446</Words>
  <Application>Microsoft Office PowerPoint</Application>
  <PresentationFormat>On-screen Show (4:3)</PresentationFormat>
  <Paragraphs>83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 Unicode MS</vt:lpstr>
      <vt:lpstr>MS PGothic</vt:lpstr>
      <vt:lpstr>Arial</vt:lpstr>
      <vt:lpstr>Arial Bold</vt:lpstr>
      <vt:lpstr>Calibri</vt:lpstr>
      <vt:lpstr>Wingdings 2</vt:lpstr>
      <vt:lpstr>Thème Office</vt:lpstr>
      <vt:lpstr>Имплементация Конвенции на национальном уровне Презентация 1 РowerPoint к разделу 16   </vt:lpstr>
      <vt:lpstr>В этой презентации …</vt:lpstr>
      <vt:lpstr>Обязательства по охране НКН в общем</vt:lpstr>
      <vt:lpstr>Рекомендации по охране НКН в общем</vt:lpstr>
      <vt:lpstr>Охрана на национальном уровне</vt:lpstr>
      <vt:lpstr>Правовой и административный контекст</vt:lpstr>
      <vt:lpstr>Повышение осведомлённости о НКН</vt:lpstr>
      <vt:lpstr>Идентификация и инвентаризация НКН</vt:lpstr>
      <vt:lpstr>Идентификация и инвентаризация </vt:lpstr>
      <vt:lpstr>Инвентаризация </vt:lpstr>
      <vt:lpstr>Охрана НКН</vt:lpstr>
      <vt:lpstr>Церемония воладорес (Мексика)</vt:lpstr>
      <vt:lpstr>Угрозы жизнеспособности - 1</vt:lpstr>
      <vt:lpstr>Угрозы жизнеспособности - 2</vt:lpstr>
      <vt:lpstr>Угрозы жизнеспособности - 3</vt:lpstr>
      <vt:lpstr>В заключение ...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**** ****</dc:creator>
  <cp:lastModifiedBy>Kim, Dain</cp:lastModifiedBy>
  <cp:revision>111</cp:revision>
  <dcterms:created xsi:type="dcterms:W3CDTF">2013-10-08T08:22:11Z</dcterms:created>
  <dcterms:modified xsi:type="dcterms:W3CDTF">2018-04-20T14:54:10Z</dcterms:modified>
</cp:coreProperties>
</file>