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7" r:id="rId2"/>
    <p:sldId id="300" r:id="rId3"/>
    <p:sldId id="315" r:id="rId4"/>
    <p:sldId id="301" r:id="rId5"/>
    <p:sldId id="302" r:id="rId6"/>
    <p:sldId id="303" r:id="rId7"/>
    <p:sldId id="304" r:id="rId8"/>
    <p:sldId id="305" r:id="rId9"/>
    <p:sldId id="306" r:id="rId10"/>
    <p:sldId id="307" r:id="rId11"/>
    <p:sldId id="308" r:id="rId12"/>
    <p:sldId id="309" r:id="rId13"/>
    <p:sldId id="296" r:id="rId14"/>
    <p:sldId id="297" r:id="rId15"/>
    <p:sldId id="312" r:id="rId16"/>
    <p:sldId id="313" r:id="rId17"/>
    <p:sldId id="314" r:id="rId18"/>
    <p:sldId id="311" r:id="rId19"/>
    <p:sldId id="316" r:id="rId20"/>
    <p:sldId id="317" r:id="rId21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15">
          <p15:clr>
            <a:srgbClr val="A4A3A4"/>
          </p15:clr>
        </p15:guide>
        <p15:guide id="2" orient="horz" pos="1200">
          <p15:clr>
            <a:srgbClr val="A4A3A4"/>
          </p15:clr>
        </p15:guide>
        <p15:guide id="3" orient="horz" pos="2160">
          <p15:clr>
            <a:srgbClr val="A4A3A4"/>
          </p15:clr>
        </p15:guide>
        <p15:guide id="4" pos="1437">
          <p15:clr>
            <a:srgbClr val="A4A3A4"/>
          </p15:clr>
        </p15:guide>
        <p15:guide id="5" pos="2419">
          <p15:clr>
            <a:srgbClr val="A4A3A4"/>
          </p15:clr>
        </p15:guide>
        <p15:guide id="6" pos="5515">
          <p15:clr>
            <a:srgbClr val="A4A3A4"/>
          </p15:clr>
        </p15:guide>
        <p15:guide id="7" pos="1310">
          <p15:clr>
            <a:srgbClr val="A4A3A4"/>
          </p15:clr>
        </p15:guide>
        <p15:guide id="8" pos="25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E3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2" d="100"/>
          <a:sy n="52" d="100"/>
        </p:scale>
        <p:origin x="96" y="1122"/>
      </p:cViewPr>
      <p:guideLst>
        <p:guide orient="horz" pos="715"/>
        <p:guide orient="horz" pos="1200"/>
        <p:guide orient="horz" pos="2160"/>
        <p:guide pos="1437"/>
        <p:guide pos="2419"/>
        <p:guide pos="5515"/>
        <p:guide pos="1310"/>
        <p:guide pos="25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53D0B0-5002-4400-ACF9-E564C82159E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BF14F092-2640-4AA7-82D0-539158FFDEE2}">
      <dgm:prSet phldrT="[Text]"/>
      <dgm:spPr/>
      <dgm:t>
        <a:bodyPr/>
        <a:lstStyle/>
        <a:p>
          <a:r>
            <a:rPr lang="en-ZA" dirty="0" smtClean="0"/>
            <a:t>Form </a:t>
          </a:r>
        </a:p>
        <a:p>
          <a:r>
            <a:rPr lang="en-ZA" dirty="0" smtClean="0"/>
            <a:t>ICH-04</a:t>
          </a:r>
          <a:endParaRPr lang="en-ZA" dirty="0"/>
        </a:p>
      </dgm:t>
    </dgm:pt>
    <dgm:pt modelId="{81CEE615-F738-4F4D-82C0-226822D91DE3}" type="parTrans" cxnId="{2F4EBF1A-4929-4720-B995-96D5C2F3B9ED}">
      <dgm:prSet/>
      <dgm:spPr/>
      <dgm:t>
        <a:bodyPr/>
        <a:lstStyle/>
        <a:p>
          <a:endParaRPr lang="en-ZA"/>
        </a:p>
      </dgm:t>
    </dgm:pt>
    <dgm:pt modelId="{C6C3120A-9D31-4212-AC0B-2F1ECEE6DB9B}" type="sibTrans" cxnId="{2F4EBF1A-4929-4720-B995-96D5C2F3B9ED}">
      <dgm:prSet/>
      <dgm:spPr/>
      <dgm:t>
        <a:bodyPr/>
        <a:lstStyle/>
        <a:p>
          <a:endParaRPr lang="en-ZA"/>
        </a:p>
      </dgm:t>
    </dgm:pt>
    <dgm:pt modelId="{E5854FD0-0CF9-45DF-A2BC-ABB5F88F40B0}">
      <dgm:prSet phldrT="[Text]" custT="1"/>
      <dgm:spPr/>
      <dgm:t>
        <a:bodyPr/>
        <a:lstStyle/>
        <a:p>
          <a:r>
            <a:rPr lang="en-GB" sz="1800" dirty="0" smtClean="0"/>
            <a:t>Safeguarding projects, in any amount</a:t>
          </a:r>
          <a:endParaRPr lang="en-ZA" sz="1800" dirty="0"/>
        </a:p>
      </dgm:t>
    </dgm:pt>
    <dgm:pt modelId="{DF7E44E0-6C3A-4BEB-BE9C-D26851974467}" type="parTrans" cxnId="{753EE879-0059-4184-964E-1A0D26E830CE}">
      <dgm:prSet/>
      <dgm:spPr/>
      <dgm:t>
        <a:bodyPr/>
        <a:lstStyle/>
        <a:p>
          <a:endParaRPr lang="en-ZA"/>
        </a:p>
      </dgm:t>
    </dgm:pt>
    <dgm:pt modelId="{DEAE75AF-8676-4882-A251-0CD9AF119F6E}" type="sibTrans" cxnId="{753EE879-0059-4184-964E-1A0D26E830CE}">
      <dgm:prSet/>
      <dgm:spPr/>
      <dgm:t>
        <a:bodyPr/>
        <a:lstStyle/>
        <a:p>
          <a:endParaRPr lang="en-ZA"/>
        </a:p>
      </dgm:t>
    </dgm:pt>
    <dgm:pt modelId="{EB64851A-4DEC-4027-AE33-C9BEF90E049E}">
      <dgm:prSet phldrT="[Text]"/>
      <dgm:spPr/>
      <dgm:t>
        <a:bodyPr/>
        <a:lstStyle/>
        <a:p>
          <a:r>
            <a:rPr lang="en-ZA" dirty="0" smtClean="0"/>
            <a:t>Form </a:t>
          </a:r>
        </a:p>
        <a:p>
          <a:r>
            <a:rPr lang="en-ZA" dirty="0" smtClean="0"/>
            <a:t>ICH-01bis</a:t>
          </a:r>
          <a:endParaRPr lang="en-ZA" dirty="0"/>
        </a:p>
      </dgm:t>
    </dgm:pt>
    <dgm:pt modelId="{9A3BAAB2-8B96-476F-8474-DE68F44E70F7}" type="parTrans" cxnId="{03B6DC94-041C-4C12-BA88-D5D8253A8DDA}">
      <dgm:prSet/>
      <dgm:spPr/>
      <dgm:t>
        <a:bodyPr/>
        <a:lstStyle/>
        <a:p>
          <a:endParaRPr lang="en-ZA"/>
        </a:p>
      </dgm:t>
    </dgm:pt>
    <dgm:pt modelId="{54DC3FF3-CB7F-48A1-A067-93E629F089B9}" type="sibTrans" cxnId="{03B6DC94-041C-4C12-BA88-D5D8253A8DDA}">
      <dgm:prSet/>
      <dgm:spPr/>
      <dgm:t>
        <a:bodyPr/>
        <a:lstStyle/>
        <a:p>
          <a:endParaRPr lang="en-ZA"/>
        </a:p>
      </dgm:t>
    </dgm:pt>
    <dgm:pt modelId="{035A2762-526B-4D4C-9A08-1A5C308237A9}">
      <dgm:prSet phldrT="[Text]" custT="1"/>
      <dgm:spPr/>
      <dgm:t>
        <a:bodyPr/>
        <a:lstStyle/>
        <a:p>
          <a:r>
            <a:rPr lang="en-US" sz="1800" dirty="0" smtClean="0"/>
            <a:t>Nominate to USL and simultaneously request IA for safeguarding</a:t>
          </a:r>
          <a:endParaRPr lang="en-ZA" sz="1800" dirty="0"/>
        </a:p>
      </dgm:t>
    </dgm:pt>
    <dgm:pt modelId="{27D2811B-F28F-49A8-8782-8016BE6A7C53}" type="parTrans" cxnId="{3219C5A7-B74F-43AB-958A-73B9423920E2}">
      <dgm:prSet/>
      <dgm:spPr/>
      <dgm:t>
        <a:bodyPr/>
        <a:lstStyle/>
        <a:p>
          <a:endParaRPr lang="en-ZA"/>
        </a:p>
      </dgm:t>
    </dgm:pt>
    <dgm:pt modelId="{20F19D60-84C0-4486-9A9F-5CAC671A5293}" type="sibTrans" cxnId="{3219C5A7-B74F-43AB-958A-73B9423920E2}">
      <dgm:prSet/>
      <dgm:spPr/>
      <dgm:t>
        <a:bodyPr/>
        <a:lstStyle/>
        <a:p>
          <a:endParaRPr lang="en-ZA"/>
        </a:p>
      </dgm:t>
    </dgm:pt>
    <dgm:pt modelId="{140CBE43-E9A2-4F98-9A80-B1D6FAC95763}">
      <dgm:prSet phldrT="[Text]"/>
      <dgm:spPr/>
      <dgm:t>
        <a:bodyPr/>
        <a:lstStyle/>
        <a:p>
          <a:r>
            <a:rPr lang="en-ZA" dirty="0" smtClean="0"/>
            <a:t>Form </a:t>
          </a:r>
        </a:p>
        <a:p>
          <a:r>
            <a:rPr lang="en-ZA" dirty="0" smtClean="0"/>
            <a:t>ICH-05</a:t>
          </a:r>
          <a:endParaRPr lang="en-ZA" dirty="0"/>
        </a:p>
      </dgm:t>
    </dgm:pt>
    <dgm:pt modelId="{8E6EA4B2-594A-4C18-969D-E381D345D68F}" type="parTrans" cxnId="{978E58AB-F2E5-46CE-9F3E-B0D261DEC26C}">
      <dgm:prSet/>
      <dgm:spPr/>
      <dgm:t>
        <a:bodyPr/>
        <a:lstStyle/>
        <a:p>
          <a:endParaRPr lang="en-ZA"/>
        </a:p>
      </dgm:t>
    </dgm:pt>
    <dgm:pt modelId="{A709D10B-8D12-40A2-8895-1D20A6A7D186}" type="sibTrans" cxnId="{978E58AB-F2E5-46CE-9F3E-B0D261DEC26C}">
      <dgm:prSet/>
      <dgm:spPr/>
      <dgm:t>
        <a:bodyPr/>
        <a:lstStyle/>
        <a:p>
          <a:endParaRPr lang="en-ZA"/>
        </a:p>
      </dgm:t>
    </dgm:pt>
    <dgm:pt modelId="{DC4F1819-B9D8-4986-B31F-90BADE30D0A2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ZA" sz="1800" dirty="0" smtClean="0"/>
            <a:t>  USL </a:t>
          </a:r>
          <a:r>
            <a:rPr lang="fr-FR" sz="1800" dirty="0" smtClean="0"/>
            <a:t>–</a:t>
          </a:r>
          <a:r>
            <a:rPr lang="en-ZA" sz="1800" dirty="0" smtClean="0"/>
            <a:t> preparatory assistance </a:t>
          </a:r>
        </a:p>
      </dgm:t>
    </dgm:pt>
    <dgm:pt modelId="{B145913D-BF24-4BE5-90BF-8A32421FC2A2}" type="parTrans" cxnId="{3E7C0874-80BC-45D9-AA21-EC64FD441D05}">
      <dgm:prSet/>
      <dgm:spPr/>
      <dgm:t>
        <a:bodyPr/>
        <a:lstStyle/>
        <a:p>
          <a:endParaRPr lang="en-ZA"/>
        </a:p>
      </dgm:t>
    </dgm:pt>
    <dgm:pt modelId="{DAE5EE06-4EB6-44DA-972E-ED636EBD552C}" type="sibTrans" cxnId="{3E7C0874-80BC-45D9-AA21-EC64FD441D05}">
      <dgm:prSet/>
      <dgm:spPr/>
      <dgm:t>
        <a:bodyPr/>
        <a:lstStyle/>
        <a:p>
          <a:endParaRPr lang="en-ZA"/>
        </a:p>
      </dgm:t>
    </dgm:pt>
    <dgm:pt modelId="{8C8D9452-300B-4535-91EF-0B2747094FA4}">
      <dgm:prSet custT="1"/>
      <dgm:spPr/>
      <dgm:t>
        <a:bodyPr/>
        <a:lstStyle/>
        <a:p>
          <a:r>
            <a:rPr lang="en-GB" sz="1800" dirty="0" smtClean="0"/>
            <a:t>Emergency assistance, in any amount</a:t>
          </a:r>
          <a:endParaRPr lang="en-ZA" sz="1800" dirty="0"/>
        </a:p>
      </dgm:t>
    </dgm:pt>
    <dgm:pt modelId="{555A3008-8EBC-4964-95F2-A544951C5ECA}" type="parTrans" cxnId="{4AEB23C9-C9BF-460D-86EC-FAF9A00C9DE7}">
      <dgm:prSet/>
      <dgm:spPr/>
      <dgm:t>
        <a:bodyPr/>
        <a:lstStyle/>
        <a:p>
          <a:endParaRPr lang="en-ZA"/>
        </a:p>
      </dgm:t>
    </dgm:pt>
    <dgm:pt modelId="{0F4FEF2E-0EC5-431E-9BC7-26B94C7EBB43}" type="sibTrans" cxnId="{4AEB23C9-C9BF-460D-86EC-FAF9A00C9DE7}">
      <dgm:prSet/>
      <dgm:spPr/>
      <dgm:t>
        <a:bodyPr/>
        <a:lstStyle/>
        <a:p>
          <a:endParaRPr lang="en-ZA"/>
        </a:p>
      </dgm:t>
    </dgm:pt>
    <dgm:pt modelId="{2896B14D-922A-4226-8401-3822A3A15752}">
      <dgm:prSet phldrT="[Text]"/>
      <dgm:spPr/>
      <dgm:t>
        <a:bodyPr/>
        <a:lstStyle/>
        <a:p>
          <a:r>
            <a:rPr lang="en-ZA" dirty="0" smtClean="0"/>
            <a:t>Form </a:t>
          </a:r>
        </a:p>
        <a:p>
          <a:r>
            <a:rPr lang="en-ZA" dirty="0" smtClean="0"/>
            <a:t>ICH-06</a:t>
          </a:r>
          <a:endParaRPr lang="en-ZA" dirty="0"/>
        </a:p>
      </dgm:t>
    </dgm:pt>
    <dgm:pt modelId="{3CD7E6E7-1453-4A73-92F0-45E2ABCCC0B1}" type="parTrans" cxnId="{D9DB5FC9-9644-4A83-8552-308E7E3DB480}">
      <dgm:prSet/>
      <dgm:spPr/>
      <dgm:t>
        <a:bodyPr/>
        <a:lstStyle/>
        <a:p>
          <a:endParaRPr lang="en-GB"/>
        </a:p>
      </dgm:t>
    </dgm:pt>
    <dgm:pt modelId="{304A9C43-3A2C-4753-8F3E-E359043DB689}" type="sibTrans" cxnId="{D9DB5FC9-9644-4A83-8552-308E7E3DB480}">
      <dgm:prSet/>
      <dgm:spPr/>
      <dgm:t>
        <a:bodyPr/>
        <a:lstStyle/>
        <a:p>
          <a:endParaRPr lang="en-GB"/>
        </a:p>
      </dgm:t>
    </dgm:pt>
    <dgm:pt modelId="{0D12EFE6-EA7B-4D49-B729-261A68F62FE8}">
      <dgm:prSet phldrT="[Text]" custT="1"/>
      <dgm:spPr/>
      <dgm:t>
        <a:bodyPr/>
        <a:lstStyle/>
        <a:p>
          <a:pPr marR="0" eaLnBrk="1" fontAlgn="auto" latinLnBrk="0" hangingPunct="1">
            <a:buClrTx/>
            <a:buSzTx/>
            <a:buFontTx/>
            <a:tabLst/>
            <a:defRPr/>
          </a:pPr>
          <a:r>
            <a:rPr lang="en-ZA" sz="1800" dirty="0" smtClean="0"/>
            <a:t>Register </a:t>
          </a:r>
          <a:r>
            <a:rPr lang="fr-FR" sz="1800" dirty="0" smtClean="0"/>
            <a:t>–</a:t>
          </a:r>
          <a:r>
            <a:rPr lang="en-ZA" sz="1800" dirty="0" smtClean="0"/>
            <a:t> preparatory assistance</a:t>
          </a:r>
          <a:r>
            <a:rPr lang="en-ZA" sz="2400" dirty="0" smtClean="0"/>
            <a:t> </a:t>
          </a:r>
        </a:p>
      </dgm:t>
    </dgm:pt>
    <dgm:pt modelId="{AC3B433E-9DF5-46CD-909A-C2DAEF9AED13}" type="parTrans" cxnId="{857CE3AF-28DB-4FC5-B63B-683A0A60BBC4}">
      <dgm:prSet/>
      <dgm:spPr/>
      <dgm:t>
        <a:bodyPr/>
        <a:lstStyle/>
        <a:p>
          <a:endParaRPr lang="en-GB"/>
        </a:p>
      </dgm:t>
    </dgm:pt>
    <dgm:pt modelId="{395869DC-8A3E-4247-ADE8-4E9C6E6FBB4B}" type="sibTrans" cxnId="{857CE3AF-28DB-4FC5-B63B-683A0A60BBC4}">
      <dgm:prSet/>
      <dgm:spPr/>
      <dgm:t>
        <a:bodyPr/>
        <a:lstStyle/>
        <a:p>
          <a:endParaRPr lang="en-GB"/>
        </a:p>
      </dgm:t>
    </dgm:pt>
    <dgm:pt modelId="{466AE864-815D-4119-B867-115440744F53}" type="pres">
      <dgm:prSet presAssocID="{9A53D0B0-5002-4400-ACF9-E564C82159E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ZA"/>
        </a:p>
      </dgm:t>
    </dgm:pt>
    <dgm:pt modelId="{DA237B34-5A0F-4E80-9442-D67F5051AED2}" type="pres">
      <dgm:prSet presAssocID="{BF14F092-2640-4AA7-82D0-539158FFDEE2}" presName="linNode" presStyleCnt="0"/>
      <dgm:spPr/>
    </dgm:pt>
    <dgm:pt modelId="{915142FA-C290-4430-966B-D0E6125BD992}" type="pres">
      <dgm:prSet presAssocID="{BF14F092-2640-4AA7-82D0-539158FFDEE2}" presName="parentText" presStyleLbl="node1" presStyleIdx="0" presStyleCnt="4" custLinFactNeighborX="-249" custLinFactNeighborY="-152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AD651A29-19F2-4833-B707-FD523DFD3190}" type="pres">
      <dgm:prSet presAssocID="{BF14F092-2640-4AA7-82D0-539158FFDEE2}" presName="descendantText" presStyleLbl="alignAccFollowNode1" presStyleIdx="0" presStyleCnt="4" custScaleY="123449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AFE6B023-6E80-4F5E-B640-7BCDB1118C16}" type="pres">
      <dgm:prSet presAssocID="{C6C3120A-9D31-4212-AC0B-2F1ECEE6DB9B}" presName="sp" presStyleCnt="0"/>
      <dgm:spPr/>
    </dgm:pt>
    <dgm:pt modelId="{2A3F9078-71F0-4D0E-A891-5A0856E60843}" type="pres">
      <dgm:prSet presAssocID="{EB64851A-4DEC-4027-AE33-C9BEF90E049E}" presName="linNode" presStyleCnt="0"/>
      <dgm:spPr/>
    </dgm:pt>
    <dgm:pt modelId="{6E84E4B6-1246-4464-8652-DF2065D3417E}" type="pres">
      <dgm:prSet presAssocID="{EB64851A-4DEC-4027-AE33-C9BEF90E049E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D8731CC4-1B46-43AE-A6B4-38838F2F9BA6}" type="pres">
      <dgm:prSet presAssocID="{EB64851A-4DEC-4027-AE33-C9BEF90E049E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D7C2E265-BFBD-4053-932C-E5F592B2C3DC}" type="pres">
      <dgm:prSet presAssocID="{54DC3FF3-CB7F-48A1-A067-93E629F089B9}" presName="sp" presStyleCnt="0"/>
      <dgm:spPr/>
    </dgm:pt>
    <dgm:pt modelId="{CFC2E31A-5143-427F-BFF5-901403ABB6FF}" type="pres">
      <dgm:prSet presAssocID="{140CBE43-E9A2-4F98-9A80-B1D6FAC95763}" presName="linNode" presStyleCnt="0"/>
      <dgm:spPr/>
    </dgm:pt>
    <dgm:pt modelId="{7DCB378E-7518-4878-841B-DC55CA7F3A7B}" type="pres">
      <dgm:prSet presAssocID="{140CBE43-E9A2-4F98-9A80-B1D6FAC95763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FE6C25D2-7D33-42CE-808B-20C735D15DA2}" type="pres">
      <dgm:prSet presAssocID="{140CBE43-E9A2-4F98-9A80-B1D6FAC95763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4CF08C91-78D3-4351-AFB0-9719BE4DA50C}" type="pres">
      <dgm:prSet presAssocID="{A709D10B-8D12-40A2-8895-1D20A6A7D186}" presName="sp" presStyleCnt="0"/>
      <dgm:spPr/>
    </dgm:pt>
    <dgm:pt modelId="{9775A2DF-7CC8-46F4-A651-234ACC3FAFD8}" type="pres">
      <dgm:prSet presAssocID="{2896B14D-922A-4226-8401-3822A3A15752}" presName="linNode" presStyleCnt="0"/>
      <dgm:spPr/>
    </dgm:pt>
    <dgm:pt modelId="{4C39FB5F-2E8C-4D31-90BD-420225D1E70A}" type="pres">
      <dgm:prSet presAssocID="{2896B14D-922A-4226-8401-3822A3A15752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1E29BCD-B30C-4DFA-B4C5-2734BD84F6A0}" type="pres">
      <dgm:prSet presAssocID="{2896B14D-922A-4226-8401-3822A3A15752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E815A7E8-11EA-467C-9C02-C45001CA4078}" type="presOf" srcId="{035A2762-526B-4D4C-9A08-1A5C308237A9}" destId="{D8731CC4-1B46-43AE-A6B4-38838F2F9BA6}" srcOrd="0" destOrd="0" presId="urn:microsoft.com/office/officeart/2005/8/layout/vList5"/>
    <dgm:cxn modelId="{85D51307-C32A-4D54-89B7-AE5979BFF78D}" type="presOf" srcId="{DC4F1819-B9D8-4986-B31F-90BADE30D0A2}" destId="{FE6C25D2-7D33-42CE-808B-20C735D15DA2}" srcOrd="0" destOrd="0" presId="urn:microsoft.com/office/officeart/2005/8/layout/vList5"/>
    <dgm:cxn modelId="{00B4E386-BF87-4C39-A2D3-13498720AEC7}" type="presOf" srcId="{BF14F092-2640-4AA7-82D0-539158FFDEE2}" destId="{915142FA-C290-4430-966B-D0E6125BD992}" srcOrd="0" destOrd="0" presId="urn:microsoft.com/office/officeart/2005/8/layout/vList5"/>
    <dgm:cxn modelId="{4AEB23C9-C9BF-460D-86EC-FAF9A00C9DE7}" srcId="{BF14F092-2640-4AA7-82D0-539158FFDEE2}" destId="{8C8D9452-300B-4535-91EF-0B2747094FA4}" srcOrd="1" destOrd="0" parTransId="{555A3008-8EBC-4964-95F2-A544951C5ECA}" sibTransId="{0F4FEF2E-0EC5-431E-9BC7-26B94C7EBB43}"/>
    <dgm:cxn modelId="{3219C5A7-B74F-43AB-958A-73B9423920E2}" srcId="{EB64851A-4DEC-4027-AE33-C9BEF90E049E}" destId="{035A2762-526B-4D4C-9A08-1A5C308237A9}" srcOrd="0" destOrd="0" parTransId="{27D2811B-F28F-49A8-8782-8016BE6A7C53}" sibTransId="{20F19D60-84C0-4486-9A9F-5CAC671A5293}"/>
    <dgm:cxn modelId="{03B6DC94-041C-4C12-BA88-D5D8253A8DDA}" srcId="{9A53D0B0-5002-4400-ACF9-E564C82159EB}" destId="{EB64851A-4DEC-4027-AE33-C9BEF90E049E}" srcOrd="1" destOrd="0" parTransId="{9A3BAAB2-8B96-476F-8474-DE68F44E70F7}" sibTransId="{54DC3FF3-CB7F-48A1-A067-93E629F089B9}"/>
    <dgm:cxn modelId="{4CD357D3-ED82-45F4-86BA-D4AC05228B07}" type="presOf" srcId="{E5854FD0-0CF9-45DF-A2BC-ABB5F88F40B0}" destId="{AD651A29-19F2-4833-B707-FD523DFD3190}" srcOrd="0" destOrd="0" presId="urn:microsoft.com/office/officeart/2005/8/layout/vList5"/>
    <dgm:cxn modelId="{978E58AB-F2E5-46CE-9F3E-B0D261DEC26C}" srcId="{9A53D0B0-5002-4400-ACF9-E564C82159EB}" destId="{140CBE43-E9A2-4F98-9A80-B1D6FAC95763}" srcOrd="2" destOrd="0" parTransId="{8E6EA4B2-594A-4C18-969D-E381D345D68F}" sibTransId="{A709D10B-8D12-40A2-8895-1D20A6A7D186}"/>
    <dgm:cxn modelId="{753EE879-0059-4184-964E-1A0D26E830CE}" srcId="{BF14F092-2640-4AA7-82D0-539158FFDEE2}" destId="{E5854FD0-0CF9-45DF-A2BC-ABB5F88F40B0}" srcOrd="0" destOrd="0" parTransId="{DF7E44E0-6C3A-4BEB-BE9C-D26851974467}" sibTransId="{DEAE75AF-8676-4882-A251-0CD9AF119F6E}"/>
    <dgm:cxn modelId="{3E7C0874-80BC-45D9-AA21-EC64FD441D05}" srcId="{140CBE43-E9A2-4F98-9A80-B1D6FAC95763}" destId="{DC4F1819-B9D8-4986-B31F-90BADE30D0A2}" srcOrd="0" destOrd="0" parTransId="{B145913D-BF24-4BE5-90BF-8A32421FC2A2}" sibTransId="{DAE5EE06-4EB6-44DA-972E-ED636EBD552C}"/>
    <dgm:cxn modelId="{D9DB5FC9-9644-4A83-8552-308E7E3DB480}" srcId="{9A53D0B0-5002-4400-ACF9-E564C82159EB}" destId="{2896B14D-922A-4226-8401-3822A3A15752}" srcOrd="3" destOrd="0" parTransId="{3CD7E6E7-1453-4A73-92F0-45E2ABCCC0B1}" sibTransId="{304A9C43-3A2C-4753-8F3E-E359043DB689}"/>
    <dgm:cxn modelId="{C829868B-9448-4156-AC23-7743D7605B07}" type="presOf" srcId="{0D12EFE6-EA7B-4D49-B729-261A68F62FE8}" destId="{51E29BCD-B30C-4DFA-B4C5-2734BD84F6A0}" srcOrd="0" destOrd="0" presId="urn:microsoft.com/office/officeart/2005/8/layout/vList5"/>
    <dgm:cxn modelId="{F540CC12-B618-4560-9FC3-C43A1DB7D4EF}" type="presOf" srcId="{140CBE43-E9A2-4F98-9A80-B1D6FAC95763}" destId="{7DCB378E-7518-4878-841B-DC55CA7F3A7B}" srcOrd="0" destOrd="0" presId="urn:microsoft.com/office/officeart/2005/8/layout/vList5"/>
    <dgm:cxn modelId="{C5AE08CC-3BA9-4D0D-B05E-E48D4EE518B6}" type="presOf" srcId="{8C8D9452-300B-4535-91EF-0B2747094FA4}" destId="{AD651A29-19F2-4833-B707-FD523DFD3190}" srcOrd="0" destOrd="1" presId="urn:microsoft.com/office/officeart/2005/8/layout/vList5"/>
    <dgm:cxn modelId="{2F4EBF1A-4929-4720-B995-96D5C2F3B9ED}" srcId="{9A53D0B0-5002-4400-ACF9-E564C82159EB}" destId="{BF14F092-2640-4AA7-82D0-539158FFDEE2}" srcOrd="0" destOrd="0" parTransId="{81CEE615-F738-4F4D-82C0-226822D91DE3}" sibTransId="{C6C3120A-9D31-4212-AC0B-2F1ECEE6DB9B}"/>
    <dgm:cxn modelId="{857CE3AF-28DB-4FC5-B63B-683A0A60BBC4}" srcId="{2896B14D-922A-4226-8401-3822A3A15752}" destId="{0D12EFE6-EA7B-4D49-B729-261A68F62FE8}" srcOrd="0" destOrd="0" parTransId="{AC3B433E-9DF5-46CD-909A-C2DAEF9AED13}" sibTransId="{395869DC-8A3E-4247-ADE8-4E9C6E6FBB4B}"/>
    <dgm:cxn modelId="{3498ED05-C06B-43E9-BEE9-9E97D31DFAF2}" type="presOf" srcId="{2896B14D-922A-4226-8401-3822A3A15752}" destId="{4C39FB5F-2E8C-4D31-90BD-420225D1E70A}" srcOrd="0" destOrd="0" presId="urn:microsoft.com/office/officeart/2005/8/layout/vList5"/>
    <dgm:cxn modelId="{89362C42-0B0B-4F28-B221-BDAB89B312FD}" type="presOf" srcId="{EB64851A-4DEC-4027-AE33-C9BEF90E049E}" destId="{6E84E4B6-1246-4464-8652-DF2065D3417E}" srcOrd="0" destOrd="0" presId="urn:microsoft.com/office/officeart/2005/8/layout/vList5"/>
    <dgm:cxn modelId="{6D0A7317-102F-492A-A279-64E7CEF7E745}" type="presOf" srcId="{9A53D0B0-5002-4400-ACF9-E564C82159EB}" destId="{466AE864-815D-4119-B867-115440744F53}" srcOrd="0" destOrd="0" presId="urn:microsoft.com/office/officeart/2005/8/layout/vList5"/>
    <dgm:cxn modelId="{5351A868-C27B-42DE-94C8-7F66FF920DE6}" type="presParOf" srcId="{466AE864-815D-4119-B867-115440744F53}" destId="{DA237B34-5A0F-4E80-9442-D67F5051AED2}" srcOrd="0" destOrd="0" presId="urn:microsoft.com/office/officeart/2005/8/layout/vList5"/>
    <dgm:cxn modelId="{DD5A471B-8997-4A24-A9F5-FF64DCCD3358}" type="presParOf" srcId="{DA237B34-5A0F-4E80-9442-D67F5051AED2}" destId="{915142FA-C290-4430-966B-D0E6125BD992}" srcOrd="0" destOrd="0" presId="urn:microsoft.com/office/officeart/2005/8/layout/vList5"/>
    <dgm:cxn modelId="{207DAF2D-D0A2-4964-9C1F-A15D048D1CEB}" type="presParOf" srcId="{DA237B34-5A0F-4E80-9442-D67F5051AED2}" destId="{AD651A29-19F2-4833-B707-FD523DFD3190}" srcOrd="1" destOrd="0" presId="urn:microsoft.com/office/officeart/2005/8/layout/vList5"/>
    <dgm:cxn modelId="{18FD9F64-397C-44F9-A7F7-C978F82001D8}" type="presParOf" srcId="{466AE864-815D-4119-B867-115440744F53}" destId="{AFE6B023-6E80-4F5E-B640-7BCDB1118C16}" srcOrd="1" destOrd="0" presId="urn:microsoft.com/office/officeart/2005/8/layout/vList5"/>
    <dgm:cxn modelId="{CE591688-6BE5-424E-90F7-68AF31B4E093}" type="presParOf" srcId="{466AE864-815D-4119-B867-115440744F53}" destId="{2A3F9078-71F0-4D0E-A891-5A0856E60843}" srcOrd="2" destOrd="0" presId="urn:microsoft.com/office/officeart/2005/8/layout/vList5"/>
    <dgm:cxn modelId="{1DEAC2FD-D0C2-4FA3-9701-B9CDDDAA40B7}" type="presParOf" srcId="{2A3F9078-71F0-4D0E-A891-5A0856E60843}" destId="{6E84E4B6-1246-4464-8652-DF2065D3417E}" srcOrd="0" destOrd="0" presId="urn:microsoft.com/office/officeart/2005/8/layout/vList5"/>
    <dgm:cxn modelId="{5C4B5888-DCE1-4366-8615-A49821EFB6A5}" type="presParOf" srcId="{2A3F9078-71F0-4D0E-A891-5A0856E60843}" destId="{D8731CC4-1B46-43AE-A6B4-38838F2F9BA6}" srcOrd="1" destOrd="0" presId="urn:microsoft.com/office/officeart/2005/8/layout/vList5"/>
    <dgm:cxn modelId="{E77F9251-A0BA-4DC0-B99A-4A0142DF3BEF}" type="presParOf" srcId="{466AE864-815D-4119-B867-115440744F53}" destId="{D7C2E265-BFBD-4053-932C-E5F592B2C3DC}" srcOrd="3" destOrd="0" presId="urn:microsoft.com/office/officeart/2005/8/layout/vList5"/>
    <dgm:cxn modelId="{A42657A6-AF2C-4754-8BFA-C7A812E65C58}" type="presParOf" srcId="{466AE864-815D-4119-B867-115440744F53}" destId="{CFC2E31A-5143-427F-BFF5-901403ABB6FF}" srcOrd="4" destOrd="0" presId="urn:microsoft.com/office/officeart/2005/8/layout/vList5"/>
    <dgm:cxn modelId="{7624E992-91A9-4385-8A8A-99DA01A362FC}" type="presParOf" srcId="{CFC2E31A-5143-427F-BFF5-901403ABB6FF}" destId="{7DCB378E-7518-4878-841B-DC55CA7F3A7B}" srcOrd="0" destOrd="0" presId="urn:microsoft.com/office/officeart/2005/8/layout/vList5"/>
    <dgm:cxn modelId="{CECB97EB-235C-4F07-8DB5-C53C1BC04AC3}" type="presParOf" srcId="{CFC2E31A-5143-427F-BFF5-901403ABB6FF}" destId="{FE6C25D2-7D33-42CE-808B-20C735D15DA2}" srcOrd="1" destOrd="0" presId="urn:microsoft.com/office/officeart/2005/8/layout/vList5"/>
    <dgm:cxn modelId="{14B270E8-8B95-47AE-BD33-50E6D2BFAA52}" type="presParOf" srcId="{466AE864-815D-4119-B867-115440744F53}" destId="{4CF08C91-78D3-4351-AFB0-9719BE4DA50C}" srcOrd="5" destOrd="0" presId="urn:microsoft.com/office/officeart/2005/8/layout/vList5"/>
    <dgm:cxn modelId="{28109AA7-42FE-4724-B2A7-F3F3B70980E6}" type="presParOf" srcId="{466AE864-815D-4119-B867-115440744F53}" destId="{9775A2DF-7CC8-46F4-A651-234ACC3FAFD8}" srcOrd="6" destOrd="0" presId="urn:microsoft.com/office/officeart/2005/8/layout/vList5"/>
    <dgm:cxn modelId="{B5AE1D34-0520-4D1B-88D4-840F868F82BF}" type="presParOf" srcId="{9775A2DF-7CC8-46F4-A651-234ACC3FAFD8}" destId="{4C39FB5F-2E8C-4D31-90BD-420225D1E70A}" srcOrd="0" destOrd="0" presId="urn:microsoft.com/office/officeart/2005/8/layout/vList5"/>
    <dgm:cxn modelId="{3D84436C-B0AF-4EDE-95EC-41E61B63261A}" type="presParOf" srcId="{9775A2DF-7CC8-46F4-A651-234ACC3FAFD8}" destId="{51E29BCD-B30C-4DFA-B4C5-2734BD84F6A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941D099-1633-498D-9EE7-CD59D5130D8C}" type="doc">
      <dgm:prSet loTypeId="urn:microsoft.com/office/officeart/2005/8/layout/hProcess9" loCatId="process" qsTypeId="urn:microsoft.com/office/officeart/2005/8/quickstyle/simple1" qsCatId="simple" csTypeId="urn:microsoft.com/office/officeart/2005/8/colors/colorful5" csCatId="colorful" phldr="1"/>
      <dgm:spPr/>
    </dgm:pt>
    <dgm:pt modelId="{2E796318-53A7-408F-88A2-936F08B1E333}">
      <dgm:prSet phldrT="[Text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pPr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b="1" dirty="0" smtClean="0">
              <a:solidFill>
                <a:schemeClr val="tx1"/>
              </a:solidFill>
            </a:rPr>
            <a:t>31 March </a:t>
          </a:r>
          <a:br>
            <a:rPr lang="en-ZA" b="1" dirty="0" smtClean="0">
              <a:solidFill>
                <a:schemeClr val="tx1"/>
              </a:solidFill>
            </a:rPr>
          </a:br>
          <a:r>
            <a:rPr lang="en-ZA" b="1" dirty="0" smtClean="0">
              <a:solidFill>
                <a:schemeClr val="tx1"/>
              </a:solidFill>
            </a:rPr>
            <a:t>(Year 1):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ZA" dirty="0" smtClean="0">
              <a:solidFill>
                <a:schemeClr val="tx1"/>
              </a:solidFill>
            </a:rPr>
            <a:t>Requests over US$100,000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ZA" dirty="0" smtClean="0">
            <a:solidFill>
              <a:schemeClr val="tx1"/>
            </a:solidFill>
          </a:endParaRPr>
        </a:p>
        <a:p>
          <a:pPr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dirty="0" smtClean="0">
              <a:solidFill>
                <a:schemeClr val="tx1"/>
              </a:solidFill>
            </a:rPr>
            <a:t>Preparatory assistance</a:t>
          </a:r>
        </a:p>
      </dgm:t>
    </dgm:pt>
    <dgm:pt modelId="{C37DF8F8-6078-4246-ACD4-2ED594C41BD5}" type="parTrans" cxnId="{EAB4DA61-4F27-4E9E-9699-E9D24BBDF1BB}">
      <dgm:prSet/>
      <dgm:spPr/>
      <dgm:t>
        <a:bodyPr/>
        <a:lstStyle/>
        <a:p>
          <a:endParaRPr lang="en-ZA"/>
        </a:p>
      </dgm:t>
    </dgm:pt>
    <dgm:pt modelId="{BF5945FA-5B6D-4508-8812-00412B40BB13}" type="sibTrans" cxnId="{EAB4DA61-4F27-4E9E-9699-E9D24BBDF1BB}">
      <dgm:prSet/>
      <dgm:spPr/>
      <dgm:t>
        <a:bodyPr/>
        <a:lstStyle/>
        <a:p>
          <a:endParaRPr lang="en-ZA"/>
        </a:p>
      </dgm:t>
    </dgm:pt>
    <dgm:pt modelId="{7BEC40E9-C124-49CB-A674-78269BBDEA37}">
      <dgm:prSet phldrT="[Text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n-ZA" b="1" dirty="0" smtClean="0">
              <a:solidFill>
                <a:schemeClr val="tx1"/>
              </a:solidFill>
            </a:rPr>
            <a:t>Any time: </a:t>
          </a:r>
          <a:endParaRPr lang="en-ZA" b="0" dirty="0" smtClean="0">
            <a:solidFill>
              <a:schemeClr val="tx1"/>
            </a:solidFill>
          </a:endParaRPr>
        </a:p>
        <a:p>
          <a:r>
            <a:rPr lang="en-ZA" b="0" dirty="0" smtClean="0">
              <a:solidFill>
                <a:schemeClr val="tx1"/>
              </a:solidFill>
            </a:rPr>
            <a:t>Emergency requests</a:t>
          </a:r>
        </a:p>
        <a:p>
          <a:r>
            <a:rPr lang="en-ZA" b="0" dirty="0" smtClean="0">
              <a:solidFill>
                <a:schemeClr val="tx1"/>
              </a:solidFill>
            </a:rPr>
            <a:t>Requests up to US$100,000</a:t>
          </a:r>
          <a:endParaRPr lang="en-ZA" b="0" dirty="0">
            <a:solidFill>
              <a:schemeClr val="tx1"/>
            </a:solidFill>
          </a:endParaRPr>
        </a:p>
      </dgm:t>
    </dgm:pt>
    <dgm:pt modelId="{9D252019-5781-4D68-A0FA-2CBA2CE4DD3F}" type="parTrans" cxnId="{E751D771-5A97-4E64-AF3E-C6975394A1C9}">
      <dgm:prSet/>
      <dgm:spPr/>
      <dgm:t>
        <a:bodyPr/>
        <a:lstStyle/>
        <a:p>
          <a:endParaRPr lang="en-ZA"/>
        </a:p>
      </dgm:t>
    </dgm:pt>
    <dgm:pt modelId="{1A132F04-6A20-4B4D-AD1C-36A4537A7DBA}" type="sibTrans" cxnId="{E751D771-5A97-4E64-AF3E-C6975394A1C9}">
      <dgm:prSet/>
      <dgm:spPr/>
      <dgm:t>
        <a:bodyPr/>
        <a:lstStyle/>
        <a:p>
          <a:endParaRPr lang="en-ZA"/>
        </a:p>
      </dgm:t>
    </dgm:pt>
    <dgm:pt modelId="{86734FE9-1EA8-4082-A0ED-D525929EC91C}">
      <dgm:prSet phldrT="[Text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ZA" b="1" dirty="0" smtClean="0">
              <a:solidFill>
                <a:schemeClr val="tx1"/>
              </a:solidFill>
            </a:rPr>
            <a:t>Emergency requests and all requests under US$100,000 (including  preparatory assistance)</a:t>
          </a:r>
        </a:p>
        <a:p>
          <a:r>
            <a:rPr lang="en-ZA" dirty="0" smtClean="0">
              <a:solidFill>
                <a:schemeClr val="tx1"/>
              </a:solidFill>
            </a:rPr>
            <a:t>examined by Bureau</a:t>
          </a:r>
          <a:endParaRPr lang="en-ZA" dirty="0">
            <a:solidFill>
              <a:schemeClr val="tx1"/>
            </a:solidFill>
          </a:endParaRPr>
        </a:p>
      </dgm:t>
    </dgm:pt>
    <dgm:pt modelId="{8D6FE73B-CE95-4375-AB6B-DA1D8170CFE6}" type="parTrans" cxnId="{14E6D1EA-DC1F-42F8-BA77-72CC559D0B25}">
      <dgm:prSet/>
      <dgm:spPr/>
      <dgm:t>
        <a:bodyPr/>
        <a:lstStyle/>
        <a:p>
          <a:endParaRPr lang="en-ZA"/>
        </a:p>
      </dgm:t>
    </dgm:pt>
    <dgm:pt modelId="{C98C9EE5-76C0-4522-98EF-0ED87E557442}" type="sibTrans" cxnId="{14E6D1EA-DC1F-42F8-BA77-72CC559D0B25}">
      <dgm:prSet/>
      <dgm:spPr/>
      <dgm:t>
        <a:bodyPr/>
        <a:lstStyle/>
        <a:p>
          <a:endParaRPr lang="en-ZA"/>
        </a:p>
      </dgm:t>
    </dgm:pt>
    <dgm:pt modelId="{321609E7-98CD-4D6A-9111-8943876A2583}">
      <dgm:prSet phldrT="[Text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ZA" b="1" dirty="0" smtClean="0">
              <a:solidFill>
                <a:schemeClr val="tx1"/>
              </a:solidFill>
            </a:rPr>
            <a:t>Requests over US$100,000 </a:t>
          </a:r>
          <a:br>
            <a:rPr lang="en-ZA" b="1" dirty="0" smtClean="0">
              <a:solidFill>
                <a:schemeClr val="tx1"/>
              </a:solidFill>
            </a:rPr>
          </a:br>
          <a:r>
            <a:rPr lang="en-ZA" b="0" dirty="0" smtClean="0">
              <a:solidFill>
                <a:schemeClr val="tx1"/>
              </a:solidFill>
            </a:rPr>
            <a:t>evaluated by </a:t>
          </a:r>
          <a:br>
            <a:rPr lang="en-ZA" b="0" dirty="0" smtClean="0">
              <a:solidFill>
                <a:schemeClr val="tx1"/>
              </a:solidFill>
            </a:rPr>
          </a:br>
          <a:r>
            <a:rPr lang="en-ZA" b="0" dirty="0" smtClean="0">
              <a:solidFill>
                <a:schemeClr val="tx1"/>
              </a:solidFill>
            </a:rPr>
            <a:t>Evaluation Body</a:t>
          </a:r>
        </a:p>
        <a:p>
          <a:r>
            <a:rPr lang="en-ZA" b="0" dirty="0" smtClean="0">
              <a:solidFill>
                <a:schemeClr val="tx1"/>
              </a:solidFill>
            </a:rPr>
            <a:t>then, examined by Committee</a:t>
          </a:r>
          <a:endParaRPr lang="en-ZA" b="0" dirty="0">
            <a:solidFill>
              <a:schemeClr val="tx1"/>
            </a:solidFill>
          </a:endParaRPr>
        </a:p>
      </dgm:t>
    </dgm:pt>
    <dgm:pt modelId="{F88745E6-29AD-4BB8-9270-7A3B22627C7F}" type="parTrans" cxnId="{8AFAA16B-5815-45F6-934E-A0C1107A384F}">
      <dgm:prSet/>
      <dgm:spPr/>
      <dgm:t>
        <a:bodyPr/>
        <a:lstStyle/>
        <a:p>
          <a:endParaRPr lang="en-ZA"/>
        </a:p>
      </dgm:t>
    </dgm:pt>
    <dgm:pt modelId="{EB74D3E3-122F-4FF4-93B1-F2C83502ACF5}" type="sibTrans" cxnId="{8AFAA16B-5815-45F6-934E-A0C1107A384F}">
      <dgm:prSet/>
      <dgm:spPr/>
      <dgm:t>
        <a:bodyPr/>
        <a:lstStyle/>
        <a:p>
          <a:endParaRPr lang="en-ZA"/>
        </a:p>
      </dgm:t>
    </dgm:pt>
    <dgm:pt modelId="{C6606B03-7DDD-46FB-A54F-1909C90CCC09}" type="pres">
      <dgm:prSet presAssocID="{B941D099-1633-498D-9EE7-CD59D5130D8C}" presName="CompostProcess" presStyleCnt="0">
        <dgm:presLayoutVars>
          <dgm:dir/>
          <dgm:resizeHandles val="exact"/>
        </dgm:presLayoutVars>
      </dgm:prSet>
      <dgm:spPr/>
    </dgm:pt>
    <dgm:pt modelId="{662911A4-71D6-4144-8C5C-A38BFC92E47D}" type="pres">
      <dgm:prSet presAssocID="{B941D099-1633-498D-9EE7-CD59D5130D8C}" presName="arrow" presStyleLbl="bgShp" presStyleIdx="0" presStyleCnt="1" custScaleX="100400" custLinFactNeighborX="-12162"/>
      <dgm:spPr>
        <a:solidFill>
          <a:schemeClr val="bg2">
            <a:lumMod val="90000"/>
          </a:schemeClr>
        </a:solidFill>
      </dgm:spPr>
    </dgm:pt>
    <dgm:pt modelId="{93958B13-28E3-4F34-991F-8D543BA9B6ED}" type="pres">
      <dgm:prSet presAssocID="{B941D099-1633-498D-9EE7-CD59D5130D8C}" presName="linearProcess" presStyleCnt="0"/>
      <dgm:spPr/>
    </dgm:pt>
    <dgm:pt modelId="{B6D16306-B09C-420E-A24C-5FABF0230D2A}" type="pres">
      <dgm:prSet presAssocID="{2E796318-53A7-408F-88A2-936F08B1E333}" presName="textNode" presStyleLbl="node1" presStyleIdx="0" presStyleCnt="4" custScaleY="118075" custLinFactNeighborX="6285" custLinFactNeighborY="-7055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323EEEFE-4B01-4AFD-B18A-8902802AD8FA}" type="pres">
      <dgm:prSet presAssocID="{BF5945FA-5B6D-4508-8812-00412B40BB13}" presName="sibTrans" presStyleCnt="0"/>
      <dgm:spPr/>
    </dgm:pt>
    <dgm:pt modelId="{C07F7C3C-E931-4E8B-B8D8-BA7B7BC8E5AA}" type="pres">
      <dgm:prSet presAssocID="{7BEC40E9-C124-49CB-A674-78269BBDEA37}" presName="textNode" presStyleLbl="node1" presStyleIdx="1" presStyleCnt="4" custScaleY="112881" custLinFactX="-99686" custLinFactNeighborX="-100000" custLinFactNeighborY="67931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52E247B6-7989-41CA-AF58-D387A915379B}" type="pres">
      <dgm:prSet presAssocID="{1A132F04-6A20-4B4D-AD1C-36A4537A7DBA}" presName="sibTrans" presStyleCnt="0"/>
      <dgm:spPr/>
    </dgm:pt>
    <dgm:pt modelId="{04D6F2D0-9BB0-4BB4-B167-9B4C97C24BBA}" type="pres">
      <dgm:prSet presAssocID="{86734FE9-1EA8-4082-A0ED-D525929EC91C}" presName="textNode" presStyleLbl="node1" presStyleIdx="2" presStyleCnt="4" custScaleX="137984" custScaleY="117733" custLinFactX="-19610" custLinFactNeighborX="-100000" custLinFactNeighborY="65805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DD1B22D4-5864-4658-A5FD-879468D7A331}" type="pres">
      <dgm:prSet presAssocID="{C98C9EE5-76C0-4522-98EF-0ED87E557442}" presName="sibTrans" presStyleCnt="0"/>
      <dgm:spPr/>
    </dgm:pt>
    <dgm:pt modelId="{CD2A0C35-C48E-4583-B2D6-B14569739961}" type="pres">
      <dgm:prSet presAssocID="{321609E7-98CD-4D6A-9111-8943876A2583}" presName="textNode" presStyleLbl="node1" presStyleIdx="3" presStyleCnt="4" custScaleX="139746" custScaleY="113648" custLinFactX="-158787" custLinFactNeighborX="-200000" custLinFactNeighborY="-68176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14E6D1EA-DC1F-42F8-BA77-72CC559D0B25}" srcId="{B941D099-1633-498D-9EE7-CD59D5130D8C}" destId="{86734FE9-1EA8-4082-A0ED-D525929EC91C}" srcOrd="2" destOrd="0" parTransId="{8D6FE73B-CE95-4375-AB6B-DA1D8170CFE6}" sibTransId="{C98C9EE5-76C0-4522-98EF-0ED87E557442}"/>
    <dgm:cxn modelId="{522BFD41-31A5-4358-8A69-46759646B782}" type="presOf" srcId="{7BEC40E9-C124-49CB-A674-78269BBDEA37}" destId="{C07F7C3C-E931-4E8B-B8D8-BA7B7BC8E5AA}" srcOrd="0" destOrd="0" presId="urn:microsoft.com/office/officeart/2005/8/layout/hProcess9"/>
    <dgm:cxn modelId="{EAB4DA61-4F27-4E9E-9699-E9D24BBDF1BB}" srcId="{B941D099-1633-498D-9EE7-CD59D5130D8C}" destId="{2E796318-53A7-408F-88A2-936F08B1E333}" srcOrd="0" destOrd="0" parTransId="{C37DF8F8-6078-4246-ACD4-2ED594C41BD5}" sibTransId="{BF5945FA-5B6D-4508-8812-00412B40BB13}"/>
    <dgm:cxn modelId="{8AFAA16B-5815-45F6-934E-A0C1107A384F}" srcId="{B941D099-1633-498D-9EE7-CD59D5130D8C}" destId="{321609E7-98CD-4D6A-9111-8943876A2583}" srcOrd="3" destOrd="0" parTransId="{F88745E6-29AD-4BB8-9270-7A3B22627C7F}" sibTransId="{EB74D3E3-122F-4FF4-93B1-F2C83502ACF5}"/>
    <dgm:cxn modelId="{297F1304-7646-4448-BA58-9501BAE49FAA}" type="presOf" srcId="{2E796318-53A7-408F-88A2-936F08B1E333}" destId="{B6D16306-B09C-420E-A24C-5FABF0230D2A}" srcOrd="0" destOrd="0" presId="urn:microsoft.com/office/officeart/2005/8/layout/hProcess9"/>
    <dgm:cxn modelId="{93EFD7F2-0F1F-4481-B188-69C69239D82F}" type="presOf" srcId="{86734FE9-1EA8-4082-A0ED-D525929EC91C}" destId="{04D6F2D0-9BB0-4BB4-B167-9B4C97C24BBA}" srcOrd="0" destOrd="0" presId="urn:microsoft.com/office/officeart/2005/8/layout/hProcess9"/>
    <dgm:cxn modelId="{1203C5A8-0BFE-44D0-A610-F0617D8D257D}" type="presOf" srcId="{321609E7-98CD-4D6A-9111-8943876A2583}" destId="{CD2A0C35-C48E-4583-B2D6-B14569739961}" srcOrd="0" destOrd="0" presId="urn:microsoft.com/office/officeart/2005/8/layout/hProcess9"/>
    <dgm:cxn modelId="{DA4843EA-04F5-4C73-A653-A872FA163F76}" type="presOf" srcId="{B941D099-1633-498D-9EE7-CD59D5130D8C}" destId="{C6606B03-7DDD-46FB-A54F-1909C90CCC09}" srcOrd="0" destOrd="0" presId="urn:microsoft.com/office/officeart/2005/8/layout/hProcess9"/>
    <dgm:cxn modelId="{E751D771-5A97-4E64-AF3E-C6975394A1C9}" srcId="{B941D099-1633-498D-9EE7-CD59D5130D8C}" destId="{7BEC40E9-C124-49CB-A674-78269BBDEA37}" srcOrd="1" destOrd="0" parTransId="{9D252019-5781-4D68-A0FA-2CBA2CE4DD3F}" sibTransId="{1A132F04-6A20-4B4D-AD1C-36A4537A7DBA}"/>
    <dgm:cxn modelId="{5EF0116B-84AC-4227-88D1-F5EB4582C442}" type="presParOf" srcId="{C6606B03-7DDD-46FB-A54F-1909C90CCC09}" destId="{662911A4-71D6-4144-8C5C-A38BFC92E47D}" srcOrd="0" destOrd="0" presId="urn:microsoft.com/office/officeart/2005/8/layout/hProcess9"/>
    <dgm:cxn modelId="{8E3D9974-F340-40D3-96D5-0DEAF69A6770}" type="presParOf" srcId="{C6606B03-7DDD-46FB-A54F-1909C90CCC09}" destId="{93958B13-28E3-4F34-991F-8D543BA9B6ED}" srcOrd="1" destOrd="0" presId="urn:microsoft.com/office/officeart/2005/8/layout/hProcess9"/>
    <dgm:cxn modelId="{5354D447-387E-4C96-AEFC-FE7D2DB0C194}" type="presParOf" srcId="{93958B13-28E3-4F34-991F-8D543BA9B6ED}" destId="{B6D16306-B09C-420E-A24C-5FABF0230D2A}" srcOrd="0" destOrd="0" presId="urn:microsoft.com/office/officeart/2005/8/layout/hProcess9"/>
    <dgm:cxn modelId="{6021DBEE-9ECC-4437-965F-C2EE988E5CD9}" type="presParOf" srcId="{93958B13-28E3-4F34-991F-8D543BA9B6ED}" destId="{323EEEFE-4B01-4AFD-B18A-8902802AD8FA}" srcOrd="1" destOrd="0" presId="urn:microsoft.com/office/officeart/2005/8/layout/hProcess9"/>
    <dgm:cxn modelId="{4B30A291-F718-4C8B-AC62-DC65A6D2760B}" type="presParOf" srcId="{93958B13-28E3-4F34-991F-8D543BA9B6ED}" destId="{C07F7C3C-E931-4E8B-B8D8-BA7B7BC8E5AA}" srcOrd="2" destOrd="0" presId="urn:microsoft.com/office/officeart/2005/8/layout/hProcess9"/>
    <dgm:cxn modelId="{3B63852F-739E-4C49-8EBD-B97E01F7C39B}" type="presParOf" srcId="{93958B13-28E3-4F34-991F-8D543BA9B6ED}" destId="{52E247B6-7989-41CA-AF58-D387A915379B}" srcOrd="3" destOrd="0" presId="urn:microsoft.com/office/officeart/2005/8/layout/hProcess9"/>
    <dgm:cxn modelId="{D885C1C1-FED7-4378-AEFD-01403F75AE5C}" type="presParOf" srcId="{93958B13-28E3-4F34-991F-8D543BA9B6ED}" destId="{04D6F2D0-9BB0-4BB4-B167-9B4C97C24BBA}" srcOrd="4" destOrd="0" presId="urn:microsoft.com/office/officeart/2005/8/layout/hProcess9"/>
    <dgm:cxn modelId="{3E7EC0AA-A860-48D3-8ED4-6F40DBE4EFA7}" type="presParOf" srcId="{93958B13-28E3-4F34-991F-8D543BA9B6ED}" destId="{DD1B22D4-5864-4658-A5FD-879468D7A331}" srcOrd="5" destOrd="0" presId="urn:microsoft.com/office/officeart/2005/8/layout/hProcess9"/>
    <dgm:cxn modelId="{F5FB088E-C1C3-4195-BDD3-7711085AFF13}" type="presParOf" srcId="{93958B13-28E3-4F34-991F-8D543BA9B6ED}" destId="{CD2A0C35-C48E-4583-B2D6-B14569739961}" srcOrd="6" destOrd="0" presId="urn:microsoft.com/office/officeart/2005/8/layout/hProcess9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51A29-19F2-4833-B707-FD523DFD3190}">
      <dsp:nvSpPr>
        <dsp:cNvPr id="0" name=""/>
        <dsp:cNvSpPr/>
      </dsp:nvSpPr>
      <dsp:spPr>
        <a:xfrm rot="5400000">
          <a:off x="4964730" y="-2088566"/>
          <a:ext cx="907300" cy="509965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 smtClean="0"/>
            <a:t>Safeguarding projects, in any amount</a:t>
          </a:r>
          <a:endParaRPr lang="en-ZA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 smtClean="0"/>
            <a:t>Emergency assistance, in any amount</a:t>
          </a:r>
          <a:endParaRPr lang="en-ZA" sz="1800" kern="1200" dirty="0"/>
        </a:p>
      </dsp:txBody>
      <dsp:txXfrm rot="-5400000">
        <a:off x="2868555" y="51900"/>
        <a:ext cx="5055361" cy="818718"/>
      </dsp:txXfrm>
    </dsp:sp>
    <dsp:sp modelId="{915142FA-C290-4430-966B-D0E6125BD992}">
      <dsp:nvSpPr>
        <dsp:cNvPr id="0" name=""/>
        <dsp:cNvSpPr/>
      </dsp:nvSpPr>
      <dsp:spPr>
        <a:xfrm>
          <a:off x="0" y="513"/>
          <a:ext cx="2868554" cy="9186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300" kern="1200" dirty="0" smtClean="0"/>
            <a:t>Form 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300" kern="1200" dirty="0" smtClean="0"/>
            <a:t>ICH-04</a:t>
          </a:r>
          <a:endParaRPr lang="en-ZA" sz="2300" kern="1200" dirty="0"/>
        </a:p>
      </dsp:txBody>
      <dsp:txXfrm>
        <a:off x="44847" y="45360"/>
        <a:ext cx="2778860" cy="829005"/>
      </dsp:txXfrm>
    </dsp:sp>
    <dsp:sp modelId="{D8731CC4-1B46-43AE-A6B4-38838F2F9BA6}">
      <dsp:nvSpPr>
        <dsp:cNvPr id="0" name=""/>
        <dsp:cNvSpPr/>
      </dsp:nvSpPr>
      <dsp:spPr>
        <a:xfrm rot="5400000">
          <a:off x="5050900" y="-1123931"/>
          <a:ext cx="734959" cy="509965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Nominate to USL and simultaneously request IA for safeguarding</a:t>
          </a:r>
          <a:endParaRPr lang="en-ZA" sz="1800" kern="1200" dirty="0"/>
        </a:p>
      </dsp:txBody>
      <dsp:txXfrm rot="-5400000">
        <a:off x="2868554" y="1094293"/>
        <a:ext cx="5063774" cy="663203"/>
      </dsp:txXfrm>
    </dsp:sp>
    <dsp:sp modelId="{6E84E4B6-1246-4464-8652-DF2065D3417E}">
      <dsp:nvSpPr>
        <dsp:cNvPr id="0" name=""/>
        <dsp:cNvSpPr/>
      </dsp:nvSpPr>
      <dsp:spPr>
        <a:xfrm>
          <a:off x="0" y="966545"/>
          <a:ext cx="2868554" cy="9186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300" kern="1200" dirty="0" smtClean="0"/>
            <a:t>Form 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300" kern="1200" dirty="0" smtClean="0"/>
            <a:t>ICH-01bis</a:t>
          </a:r>
          <a:endParaRPr lang="en-ZA" sz="2300" kern="1200" dirty="0"/>
        </a:p>
      </dsp:txBody>
      <dsp:txXfrm>
        <a:off x="44847" y="1011392"/>
        <a:ext cx="2778860" cy="829005"/>
      </dsp:txXfrm>
    </dsp:sp>
    <dsp:sp modelId="{FE6C25D2-7D33-42CE-808B-20C735D15DA2}">
      <dsp:nvSpPr>
        <dsp:cNvPr id="0" name=""/>
        <dsp:cNvSpPr/>
      </dsp:nvSpPr>
      <dsp:spPr>
        <a:xfrm rot="5400000">
          <a:off x="5050900" y="-159296"/>
          <a:ext cx="734959" cy="509965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en-ZA" sz="1800" kern="1200" dirty="0" smtClean="0"/>
            <a:t>  USL </a:t>
          </a:r>
          <a:r>
            <a:rPr lang="fr-FR" sz="1800" kern="1200" dirty="0" smtClean="0"/>
            <a:t>–</a:t>
          </a:r>
          <a:r>
            <a:rPr lang="en-ZA" sz="1800" kern="1200" dirty="0" smtClean="0"/>
            <a:t> preparatory assistance </a:t>
          </a:r>
        </a:p>
      </dsp:txBody>
      <dsp:txXfrm rot="-5400000">
        <a:off x="2868554" y="2058928"/>
        <a:ext cx="5063774" cy="663203"/>
      </dsp:txXfrm>
    </dsp:sp>
    <dsp:sp modelId="{7DCB378E-7518-4878-841B-DC55CA7F3A7B}">
      <dsp:nvSpPr>
        <dsp:cNvPr id="0" name=""/>
        <dsp:cNvSpPr/>
      </dsp:nvSpPr>
      <dsp:spPr>
        <a:xfrm>
          <a:off x="0" y="1931179"/>
          <a:ext cx="2868554" cy="9186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300" kern="1200" dirty="0" smtClean="0"/>
            <a:t>Form 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300" kern="1200" dirty="0" smtClean="0"/>
            <a:t>ICH-05</a:t>
          </a:r>
          <a:endParaRPr lang="en-ZA" sz="2300" kern="1200" dirty="0"/>
        </a:p>
      </dsp:txBody>
      <dsp:txXfrm>
        <a:off x="44847" y="1976026"/>
        <a:ext cx="2778860" cy="829005"/>
      </dsp:txXfrm>
    </dsp:sp>
    <dsp:sp modelId="{51E29BCD-B30C-4DFA-B4C5-2734BD84F6A0}">
      <dsp:nvSpPr>
        <dsp:cNvPr id="0" name=""/>
        <dsp:cNvSpPr/>
      </dsp:nvSpPr>
      <dsp:spPr>
        <a:xfrm rot="5400000">
          <a:off x="5050900" y="805338"/>
          <a:ext cx="734959" cy="509965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marR="0" lvl="1" indent="-171450" algn="l" defTabSz="8001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Char char="••"/>
            <a:tabLst/>
            <a:defRPr/>
          </a:pPr>
          <a:r>
            <a:rPr lang="en-ZA" sz="1800" kern="1200" dirty="0" smtClean="0"/>
            <a:t>Register </a:t>
          </a:r>
          <a:r>
            <a:rPr lang="fr-FR" sz="1800" kern="1200" dirty="0" smtClean="0"/>
            <a:t>–</a:t>
          </a:r>
          <a:r>
            <a:rPr lang="en-ZA" sz="1800" kern="1200" dirty="0" smtClean="0"/>
            <a:t> preparatory assistance</a:t>
          </a:r>
          <a:r>
            <a:rPr lang="en-ZA" sz="2400" kern="1200" dirty="0" smtClean="0"/>
            <a:t> </a:t>
          </a:r>
        </a:p>
      </dsp:txBody>
      <dsp:txXfrm rot="-5400000">
        <a:off x="2868554" y="3023562"/>
        <a:ext cx="5063774" cy="663203"/>
      </dsp:txXfrm>
    </dsp:sp>
    <dsp:sp modelId="{4C39FB5F-2E8C-4D31-90BD-420225D1E70A}">
      <dsp:nvSpPr>
        <dsp:cNvPr id="0" name=""/>
        <dsp:cNvSpPr/>
      </dsp:nvSpPr>
      <dsp:spPr>
        <a:xfrm>
          <a:off x="0" y="2895814"/>
          <a:ext cx="2868554" cy="9186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300" kern="1200" dirty="0" smtClean="0"/>
            <a:t>Form 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300" kern="1200" dirty="0" smtClean="0"/>
            <a:t>ICH-06</a:t>
          </a:r>
          <a:endParaRPr lang="en-ZA" sz="2300" kern="1200" dirty="0"/>
        </a:p>
      </dsp:txBody>
      <dsp:txXfrm>
        <a:off x="44847" y="2940661"/>
        <a:ext cx="2778860" cy="82900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2911A4-71D6-4144-8C5C-A38BFC92E47D}">
      <dsp:nvSpPr>
        <dsp:cNvPr id="0" name=""/>
        <dsp:cNvSpPr/>
      </dsp:nvSpPr>
      <dsp:spPr>
        <a:xfrm>
          <a:off x="0" y="0"/>
          <a:ext cx="6498712" cy="3962400"/>
        </a:xfrm>
        <a:prstGeom prst="rightArrow">
          <a:avLst/>
        </a:prstGeom>
        <a:solidFill>
          <a:schemeClr val="bg2">
            <a:lumMod val="9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D16306-B09C-420E-A24C-5FABF0230D2A}">
      <dsp:nvSpPr>
        <dsp:cNvPr id="0" name=""/>
        <dsp:cNvSpPr/>
      </dsp:nvSpPr>
      <dsp:spPr>
        <a:xfrm>
          <a:off x="6169" y="0"/>
          <a:ext cx="1544954" cy="1871441"/>
        </a:xfrm>
        <a:prstGeom prst="roundRect">
          <a:avLst/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300" b="1" kern="1200" dirty="0" smtClean="0">
              <a:solidFill>
                <a:schemeClr val="tx1"/>
              </a:solidFill>
            </a:rPr>
            <a:t>31 March </a:t>
          </a:r>
          <a:br>
            <a:rPr lang="en-ZA" sz="1300" b="1" kern="1200" dirty="0" smtClean="0">
              <a:solidFill>
                <a:schemeClr val="tx1"/>
              </a:solidFill>
            </a:rPr>
          </a:br>
          <a:r>
            <a:rPr lang="en-ZA" sz="1300" b="1" kern="1200" dirty="0" smtClean="0">
              <a:solidFill>
                <a:schemeClr val="tx1"/>
              </a:solidFill>
            </a:rPr>
            <a:t>(Year 1): 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ZA" sz="1300" kern="1200" dirty="0" smtClean="0">
              <a:solidFill>
                <a:schemeClr val="tx1"/>
              </a:solidFill>
            </a:rPr>
            <a:t>Requests over US$100,000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ZA" sz="1300" kern="1200" dirty="0" smtClean="0">
            <a:solidFill>
              <a:schemeClr val="tx1"/>
            </a:solidFill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300" kern="1200" dirty="0" smtClean="0">
              <a:solidFill>
                <a:schemeClr val="tx1"/>
              </a:solidFill>
            </a:rPr>
            <a:t>Preparatory assistance</a:t>
          </a:r>
        </a:p>
      </dsp:txBody>
      <dsp:txXfrm>
        <a:off x="81587" y="75418"/>
        <a:ext cx="1394118" cy="1720605"/>
      </dsp:txXfrm>
    </dsp:sp>
    <dsp:sp modelId="{C07F7C3C-E931-4E8B-B8D8-BA7B7BC8E5AA}">
      <dsp:nvSpPr>
        <dsp:cNvPr id="0" name=""/>
        <dsp:cNvSpPr/>
      </dsp:nvSpPr>
      <dsp:spPr>
        <a:xfrm>
          <a:off x="6165" y="2163319"/>
          <a:ext cx="1544954" cy="1789118"/>
        </a:xfrm>
        <a:prstGeom prst="roundRect">
          <a:avLst/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300" b="1" kern="1200" dirty="0" smtClean="0">
              <a:solidFill>
                <a:schemeClr val="tx1"/>
              </a:solidFill>
            </a:rPr>
            <a:t>Any time: </a:t>
          </a:r>
          <a:endParaRPr lang="en-ZA" sz="1300" b="0" kern="1200" dirty="0" smtClean="0">
            <a:solidFill>
              <a:schemeClr val="tx1"/>
            </a:solidFill>
          </a:endParaRP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300" b="0" kern="1200" dirty="0" smtClean="0">
              <a:solidFill>
                <a:schemeClr val="tx1"/>
              </a:solidFill>
            </a:rPr>
            <a:t>Emergency requests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300" b="0" kern="1200" dirty="0" smtClean="0">
              <a:solidFill>
                <a:schemeClr val="tx1"/>
              </a:solidFill>
            </a:rPr>
            <a:t>Requests up to US$100,000</a:t>
          </a:r>
          <a:endParaRPr lang="en-ZA" sz="1300" b="0" kern="1200" dirty="0">
            <a:solidFill>
              <a:schemeClr val="tx1"/>
            </a:solidFill>
          </a:endParaRPr>
        </a:p>
      </dsp:txBody>
      <dsp:txXfrm>
        <a:off x="81583" y="2238737"/>
        <a:ext cx="1394118" cy="1638282"/>
      </dsp:txXfrm>
    </dsp:sp>
    <dsp:sp modelId="{04D6F2D0-9BB0-4BB4-B167-9B4C97C24BBA}">
      <dsp:nvSpPr>
        <dsp:cNvPr id="0" name=""/>
        <dsp:cNvSpPr/>
      </dsp:nvSpPr>
      <dsp:spPr>
        <a:xfrm>
          <a:off x="2865505" y="2091172"/>
          <a:ext cx="2131790" cy="1866020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300" b="1" kern="1200" dirty="0" smtClean="0">
              <a:solidFill>
                <a:schemeClr val="tx1"/>
              </a:solidFill>
            </a:rPr>
            <a:t>Emergency requests and all requests under US$100,000 (including  preparatory assistance)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300" kern="1200" dirty="0" smtClean="0">
              <a:solidFill>
                <a:schemeClr val="tx1"/>
              </a:solidFill>
            </a:rPr>
            <a:t>examined by Bureau</a:t>
          </a:r>
          <a:endParaRPr lang="en-ZA" sz="1300" kern="1200" dirty="0">
            <a:solidFill>
              <a:schemeClr val="tx1"/>
            </a:solidFill>
          </a:endParaRPr>
        </a:p>
      </dsp:txBody>
      <dsp:txXfrm>
        <a:off x="2956597" y="2182264"/>
        <a:ext cx="1949606" cy="1683836"/>
      </dsp:txXfrm>
    </dsp:sp>
    <dsp:sp modelId="{CD2A0C35-C48E-4583-B2D6-B14569739961}">
      <dsp:nvSpPr>
        <dsp:cNvPr id="0" name=""/>
        <dsp:cNvSpPr/>
      </dsp:nvSpPr>
      <dsp:spPr>
        <a:xfrm>
          <a:off x="2847074" y="0"/>
          <a:ext cx="2159012" cy="1801275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300" b="1" kern="1200" dirty="0" smtClean="0">
              <a:solidFill>
                <a:schemeClr val="tx1"/>
              </a:solidFill>
            </a:rPr>
            <a:t>Requests over US$100,000 </a:t>
          </a:r>
          <a:br>
            <a:rPr lang="en-ZA" sz="1300" b="1" kern="1200" dirty="0" smtClean="0">
              <a:solidFill>
                <a:schemeClr val="tx1"/>
              </a:solidFill>
            </a:rPr>
          </a:br>
          <a:r>
            <a:rPr lang="en-ZA" sz="1300" b="0" kern="1200" dirty="0" smtClean="0">
              <a:solidFill>
                <a:schemeClr val="tx1"/>
              </a:solidFill>
            </a:rPr>
            <a:t>evaluated by </a:t>
          </a:r>
          <a:br>
            <a:rPr lang="en-ZA" sz="1300" b="0" kern="1200" dirty="0" smtClean="0">
              <a:solidFill>
                <a:schemeClr val="tx1"/>
              </a:solidFill>
            </a:rPr>
          </a:br>
          <a:r>
            <a:rPr lang="en-ZA" sz="1300" b="0" kern="1200" dirty="0" smtClean="0">
              <a:solidFill>
                <a:schemeClr val="tx1"/>
              </a:solidFill>
            </a:rPr>
            <a:t>Evaluation Body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300" b="0" kern="1200" dirty="0" smtClean="0">
              <a:solidFill>
                <a:schemeClr val="tx1"/>
              </a:solidFill>
            </a:rPr>
            <a:t>then, examined by Committee</a:t>
          </a:r>
          <a:endParaRPr lang="en-ZA" sz="1300" b="0" kern="1200" dirty="0">
            <a:solidFill>
              <a:schemeClr val="tx1"/>
            </a:solidFill>
          </a:endParaRPr>
        </a:p>
      </dsp:txBody>
      <dsp:txXfrm>
        <a:off x="2935005" y="87931"/>
        <a:ext cx="1983150" cy="16254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D555D69-2794-4356-8183-E006EE55DD0C}" type="datetime1">
              <a:rPr lang="fr-FR" altLang="fr-FR"/>
              <a:pPr>
                <a:defRPr/>
              </a:pPr>
              <a:t>20/04/2018</a:t>
            </a:fld>
            <a:endParaRPr lang="fr-FR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FC46F024-CBD8-4490-9A2D-DCBEB03F445D}" type="slidenum">
              <a:rPr lang="fr-FR" altLang="fr-FR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2102249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6D87C93F-F971-44E6-8FA6-7306A61FAF23}" type="datetime1">
              <a:rPr lang="fr-FR" altLang="fr-FR"/>
              <a:pPr>
                <a:defRPr/>
              </a:pPr>
              <a:t>20/04/2018</a:t>
            </a:fld>
            <a:endParaRPr lang="fr-FR" alt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alt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 smtClean="0"/>
              <a:t>Cliquez pour modifier les styles du texte du masque</a:t>
            </a:r>
          </a:p>
          <a:p>
            <a:pPr lvl="1"/>
            <a:r>
              <a:rPr lang="fr-FR" altLang="fr-FR" noProof="0" smtClean="0"/>
              <a:t>Deuxième niveau</a:t>
            </a:r>
          </a:p>
          <a:p>
            <a:pPr lvl="2"/>
            <a:r>
              <a:rPr lang="fr-FR" altLang="fr-FR" noProof="0" smtClean="0"/>
              <a:t>Troisième niveau</a:t>
            </a:r>
          </a:p>
          <a:p>
            <a:pPr lvl="3"/>
            <a:r>
              <a:rPr lang="fr-FR" altLang="fr-FR" noProof="0" smtClean="0"/>
              <a:t>Quatrième niveau</a:t>
            </a:r>
          </a:p>
          <a:p>
            <a:pPr lvl="4"/>
            <a:r>
              <a:rPr lang="fr-FR" alt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C1BFC689-1F8D-4236-839D-44E099A9E2D8}" type="slidenum">
              <a:rPr lang="fr-FR" altLang="fr-FR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2442971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altLang="fr-FR" smtClean="0"/>
              <a:t>© 2009 by Chen Ming/Beijing Bureau of Culture</a:t>
            </a:r>
          </a:p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BFC689-1F8D-4236-839D-44E099A9E2D8}" type="slidenum">
              <a:rPr lang="fr-FR" altLang="fr-FR" smtClean="0"/>
              <a:pPr/>
              <a:t>1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055735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6477000" cy="68627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fr-FR" sz="1800" smtClean="0">
              <a:solidFill>
                <a:srgbClr val="FFF10B"/>
              </a:solidFill>
            </a:endParaRPr>
          </a:p>
        </p:txBody>
      </p:sp>
      <p:pic>
        <p:nvPicPr>
          <p:cNvPr id="6" name="Picture 7" descr="logos_partners_noir.psd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"/>
            <a:ext cx="16605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9"/>
          <p:cNvCxnSpPr/>
          <p:nvPr userDrawn="1"/>
        </p:nvCxnSpPr>
        <p:spPr>
          <a:xfrm>
            <a:off x="381000" y="1371600"/>
            <a:ext cx="5715000" cy="1588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81000" y="1692000"/>
            <a:ext cx="5715000" cy="1169551"/>
          </a:xfrm>
        </p:spPr>
        <p:txBody>
          <a:bodyPr/>
          <a:lstStyle>
            <a:lvl1pPr algn="l">
              <a:defRPr sz="3800" b="1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81000" y="4212000"/>
            <a:ext cx="5715000" cy="1665272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modifier le style des sous-titres du masque</a:t>
            </a:r>
            <a:endParaRPr lang="fr-FR" dirty="0"/>
          </a:p>
        </p:txBody>
      </p:sp>
      <p:sp>
        <p:nvSpPr>
          <p:cNvPr id="9" name="Espace réservé pour une image  10"/>
          <p:cNvSpPr>
            <a:spLocks noGrp="1"/>
          </p:cNvSpPr>
          <p:nvPr>
            <p:ph type="pic" sz="quarter" idx="10"/>
          </p:nvPr>
        </p:nvSpPr>
        <p:spPr>
          <a:xfrm>
            <a:off x="6478200" y="0"/>
            <a:ext cx="2667600" cy="6858000"/>
          </a:xfrm>
        </p:spPr>
        <p:txBody>
          <a:bodyPr rtlCol="0"/>
          <a:lstStyle/>
          <a:p>
            <a:pPr lvl="0"/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01106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05686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8"/>
          <p:cNvCxnSpPr/>
          <p:nvPr userDrawn="1"/>
        </p:nvCxnSpPr>
        <p:spPr>
          <a:xfrm>
            <a:off x="2286000" y="228600"/>
            <a:ext cx="6477000" cy="1588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13"/>
          <p:cNvCxnSpPr/>
          <p:nvPr userDrawn="1"/>
        </p:nvCxnSpPr>
        <p:spPr>
          <a:xfrm flipV="1">
            <a:off x="406400" y="228600"/>
            <a:ext cx="1676400" cy="0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5998" y="375262"/>
            <a:ext cx="6476999" cy="1846659"/>
          </a:xfrm>
        </p:spPr>
        <p:txBody>
          <a:bodyPr/>
          <a:lstStyle>
            <a:lvl1pPr algn="l">
              <a:defRPr sz="6000" b="1" cap="none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2824" y="2427807"/>
            <a:ext cx="6480173" cy="1118255"/>
          </a:xfrm>
        </p:spPr>
        <p:txBody>
          <a:bodyPr/>
          <a:lstStyle>
            <a:lvl1pPr marL="0" indent="0">
              <a:buNone/>
              <a:defRPr sz="4000" b="0">
                <a:solidFill>
                  <a:srgbClr val="0000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38429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600000" y="1836000"/>
            <a:ext cx="5162998" cy="4217600"/>
          </a:xfrm>
        </p:spPr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4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9" name="Espace réservé pour une image  8"/>
          <p:cNvSpPr>
            <a:spLocks noGrp="1"/>
          </p:cNvSpPr>
          <p:nvPr>
            <p:ph type="pic" sz="quarter" idx="10"/>
          </p:nvPr>
        </p:nvSpPr>
        <p:spPr>
          <a:xfrm>
            <a:off x="416560" y="1908000"/>
            <a:ext cx="2880000" cy="3672206"/>
          </a:xfrm>
        </p:spPr>
        <p:txBody>
          <a:bodyPr rtlCol="0"/>
          <a:lstStyle/>
          <a:p>
            <a:pPr lvl="0"/>
            <a:endParaRPr lang="fr-FR" noProof="0" dirty="0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1"/>
          </p:nvPr>
        </p:nvSpPr>
        <p:spPr>
          <a:xfrm>
            <a:off x="416560" y="5647094"/>
            <a:ext cx="2879725" cy="234000"/>
          </a:xfrm>
        </p:spPr>
        <p:txBody>
          <a:bodyPr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 b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chemeClr val="tx1"/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chemeClr val="tx1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chemeClr val="tx1"/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chemeClr val="tx1"/>
                </a:solidFill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577537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11" name="Espace réservé pour une image  10"/>
          <p:cNvSpPr>
            <a:spLocks noGrp="1"/>
          </p:cNvSpPr>
          <p:nvPr>
            <p:ph type="pic" sz="quarter" idx="10"/>
          </p:nvPr>
        </p:nvSpPr>
        <p:spPr>
          <a:xfrm>
            <a:off x="2282825" y="1908001"/>
            <a:ext cx="6480175" cy="4248960"/>
          </a:xfrm>
        </p:spPr>
        <p:txBody>
          <a:bodyPr rtlCol="0"/>
          <a:lstStyle/>
          <a:p>
            <a:pPr lvl="0"/>
            <a:endParaRPr lang="fr-FR" noProof="0" dirty="0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11"/>
          </p:nvPr>
        </p:nvSpPr>
        <p:spPr>
          <a:xfrm>
            <a:off x="2282825" y="6156325"/>
            <a:ext cx="6480175" cy="234000"/>
          </a:xfrm>
        </p:spPr>
        <p:txBody>
          <a:bodyPr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 b="0">
                <a:solidFill>
                  <a:srgbClr val="000000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rgbClr val="000000"/>
                </a:solidFill>
              </a:defRPr>
            </a:lvl2pPr>
            <a:lvl3pPr marL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rgbClr val="000000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rgbClr val="000000"/>
                </a:solidFill>
              </a:defRPr>
            </a:lvl4pPr>
            <a:lvl5pPr marL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rgbClr val="000000"/>
                </a:solidFill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174140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0027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7321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0"/>
            <a:ext cx="228600" cy="68627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fr-FR" sz="1800" smtClean="0">
              <a:solidFill>
                <a:srgbClr val="FFF10B"/>
              </a:solidFill>
            </a:endParaRPr>
          </a:p>
        </p:txBody>
      </p:sp>
      <p:pic>
        <p:nvPicPr>
          <p:cNvPr id="1027" name="Picture 6" descr="logos_partners_noir.psd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457200"/>
            <a:ext cx="1217613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8" name="Straight Connector 8"/>
          <p:cNvCxnSpPr/>
          <p:nvPr userDrawn="1"/>
        </p:nvCxnSpPr>
        <p:spPr>
          <a:xfrm>
            <a:off x="2286000" y="228600"/>
            <a:ext cx="6477000" cy="1588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1"/>
          <p:cNvCxnSpPr/>
          <p:nvPr userDrawn="1"/>
        </p:nvCxnSpPr>
        <p:spPr>
          <a:xfrm>
            <a:off x="2286000" y="6629400"/>
            <a:ext cx="6477000" cy="1588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3"/>
          <p:cNvCxnSpPr/>
          <p:nvPr userDrawn="1"/>
        </p:nvCxnSpPr>
        <p:spPr>
          <a:xfrm flipV="1">
            <a:off x="406400" y="228600"/>
            <a:ext cx="1676400" cy="0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 userDrawn="1"/>
        </p:nvSpPr>
        <p:spPr>
          <a:xfrm>
            <a:off x="8915400" y="0"/>
            <a:ext cx="228600" cy="68627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fr-FR" sz="1800" smtClean="0">
              <a:solidFill>
                <a:srgbClr val="FFF10B"/>
              </a:solidFill>
            </a:endParaRPr>
          </a:p>
        </p:txBody>
      </p:sp>
      <p:sp>
        <p:nvSpPr>
          <p:cNvPr id="1032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2282825" y="417513"/>
            <a:ext cx="648017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FR" altLang="fr-FR" smtClean="0"/>
              <a:t>Cliquez et modifiez le titre</a:t>
            </a:r>
          </a:p>
        </p:txBody>
      </p:sp>
      <p:sp>
        <p:nvSpPr>
          <p:cNvPr id="1033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2282825" y="2016125"/>
            <a:ext cx="6480175" cy="277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cxnSp>
        <p:nvCxnSpPr>
          <p:cNvPr id="13" name="Straight Connector 17"/>
          <p:cNvCxnSpPr/>
          <p:nvPr userDrawn="1"/>
        </p:nvCxnSpPr>
        <p:spPr>
          <a:xfrm flipV="1">
            <a:off x="406400" y="6629400"/>
            <a:ext cx="1676400" cy="0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 userDrawn="1"/>
        </p:nvSpPr>
        <p:spPr>
          <a:xfrm>
            <a:off x="406400" y="6338888"/>
            <a:ext cx="1041400" cy="21590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2FFB630-C0DD-4775-B531-FB8FF8DDB179}" type="slidenum">
              <a:rPr lang="fr-FR" altLang="fr-FR" sz="1400" b="1">
                <a:solidFill>
                  <a:schemeClr val="accent1"/>
                </a:solidFill>
              </a:rPr>
              <a:pPr eaLnBrk="1" hangingPunct="1"/>
              <a:t>‹#›</a:t>
            </a:fld>
            <a:endParaRPr lang="fr-FR" altLang="fr-FR" sz="1400" b="1">
              <a:solidFill>
                <a:schemeClr val="accent1"/>
              </a:solidFill>
            </a:endParaRPr>
          </a:p>
        </p:txBody>
      </p:sp>
      <p:pic>
        <p:nvPicPr>
          <p:cNvPr id="22" name="Picture 16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75" y="6667500"/>
            <a:ext cx="54292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84" r:id="rId2"/>
    <p:sldLayoutId id="2147483790" r:id="rId3"/>
    <p:sldLayoutId id="2147483785" r:id="rId4"/>
    <p:sldLayoutId id="2147483786" r:id="rId5"/>
    <p:sldLayoutId id="2147483787" r:id="rId6"/>
    <p:sldLayoutId id="2147483788" r:id="rId7"/>
  </p:sldLayoutIdLst>
  <p:hf sldNum="0"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9pPr>
    </p:titleStyle>
    <p:bodyStyle>
      <a:lvl1pPr marL="215900" indent="-215900" algn="l" defTabSz="457200" rtl="0" eaLnBrk="0" fontAlgn="base" hangingPunct="0">
        <a:lnSpc>
          <a:spcPct val="90000"/>
        </a:lnSpc>
        <a:spcBef>
          <a:spcPts val="12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 sz="2800" b="1" kern="1200">
          <a:solidFill>
            <a:srgbClr val="07DEDB"/>
          </a:solidFill>
          <a:latin typeface="+mn-lt"/>
          <a:ea typeface="ＭＳ Ｐゴシック" charset="-128"/>
          <a:cs typeface="ＭＳ Ｐゴシック" charset="-128"/>
        </a:defRPr>
      </a:lvl1pPr>
      <a:lvl2pPr marL="215900" indent="-215900" algn="l" defTabSz="457200" rtl="0" eaLnBrk="0" fontAlgn="base" hangingPunct="0">
        <a:spcBef>
          <a:spcPts val="12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ts val="1200"/>
        </a:spcBef>
        <a:spcAft>
          <a:spcPct val="0"/>
        </a:spcAft>
        <a:buChar char="•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466725" indent="-215900" algn="l" defTabSz="457200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466725" indent="1362075" algn="l" defTabSz="457200" rtl="0" eaLnBrk="0" fontAlgn="base" hangingPunct="0">
        <a:spcBef>
          <a:spcPts val="600"/>
        </a:spcBef>
        <a:spcAft>
          <a:spcPct val="0"/>
        </a:spcAft>
        <a:buChar char="»"/>
        <a:defRPr sz="2000" kern="1200">
          <a:solidFill>
            <a:srgbClr val="07DEDB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5"/>
          <p:cNvSpPr>
            <a:spLocks noGrp="1"/>
          </p:cNvSpPr>
          <p:nvPr>
            <p:ph type="ctrTitle"/>
          </p:nvPr>
        </p:nvSpPr>
        <p:spPr>
          <a:xfrm>
            <a:off x="381000" y="1692275"/>
            <a:ext cx="5715000" cy="3540125"/>
          </a:xfrm>
        </p:spPr>
        <p:txBody>
          <a:bodyPr/>
          <a:lstStyle/>
          <a:p>
            <a:pPr eaLnBrk="1" hangingPunct="1"/>
            <a:r>
              <a:rPr lang="en-ZA" altLang="fr-FR" sz="4400" smtClean="0">
                <a:ea typeface="ＭＳ Ｐゴシック" panose="020B0600070205080204" pitchFamily="34" charset="-128"/>
                <a:cs typeface="Arial" panose="020B0604020202020204" pitchFamily="34" charset="0"/>
              </a:rPr>
              <a:t>International cooperation and assistance</a:t>
            </a:r>
            <a:r>
              <a:rPr lang="en-ZA" altLang="fr-FR" sz="4000" smtClean="0">
                <a:ea typeface="ＭＳ Ｐゴシック" panose="020B0600070205080204" pitchFamily="34" charset="-128"/>
                <a:cs typeface="Arial" panose="020B0604020202020204" pitchFamily="34" charset="0"/>
              </a:rPr>
              <a:t/>
            </a:r>
            <a:br>
              <a:rPr lang="en-ZA" altLang="fr-FR" sz="4000" smtClean="0"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en-ZA" altLang="fr-FR" sz="1800" smtClean="0">
                <a:ea typeface="ＭＳ Ｐゴシック" panose="020B0600070205080204" pitchFamily="34" charset="-128"/>
                <a:cs typeface="Arial" panose="020B0604020202020204" pitchFamily="34" charset="0"/>
              </a:rPr>
              <a:t>Unit 12 </a:t>
            </a:r>
            <a:r>
              <a:rPr lang="fr-FR" altLang="fr-FR" sz="1800" smtClean="0">
                <a:ea typeface="ＭＳ Ｐゴシック" panose="020B0600070205080204" pitchFamily="34" charset="-128"/>
                <a:cs typeface="Arial" panose="020B0604020202020204" pitchFamily="34" charset="0"/>
              </a:rPr>
              <a:t>PowerPoint </a:t>
            </a:r>
            <a:r>
              <a:rPr lang="en-ZA" altLang="fr-FR" sz="1800" smtClean="0">
                <a:ea typeface="ＭＳ Ｐゴシック" panose="020B0600070205080204" pitchFamily="34" charset="-128"/>
                <a:cs typeface="Arial" panose="020B0604020202020204" pitchFamily="34" charset="0"/>
              </a:rPr>
              <a:t>presentation</a:t>
            </a:r>
            <a:br>
              <a:rPr lang="en-ZA" altLang="fr-FR" sz="1800" smtClean="0"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en-ZA" altLang="fr-FR" sz="4000" smtClean="0">
                <a:ea typeface="ＭＳ Ｐゴシック" panose="020B0600070205080204" pitchFamily="34" charset="-128"/>
                <a:cs typeface="Arial" panose="020B0604020202020204" pitchFamily="34" charset="0"/>
              </a:rPr>
              <a:t/>
            </a:r>
            <a:br>
              <a:rPr lang="en-ZA" altLang="fr-FR" sz="4000" smtClean="0"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en-ZA" altLang="fr-FR" sz="4000" smtClean="0"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099" name="Sous-titre 6"/>
          <p:cNvSpPr>
            <a:spLocks noGrp="1"/>
          </p:cNvSpPr>
          <p:nvPr>
            <p:ph type="subTitle" idx="1"/>
          </p:nvPr>
        </p:nvSpPr>
        <p:spPr>
          <a:xfrm>
            <a:off x="381000" y="4775200"/>
            <a:ext cx="5715000" cy="811213"/>
          </a:xfrm>
        </p:spPr>
        <p:txBody>
          <a:bodyPr>
            <a:spAutoFit/>
          </a:bodyPr>
          <a:lstStyle/>
          <a:p>
            <a:pPr marL="342900" indent="-342900"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fr-FR" sz="2000" smtClean="0">
                <a:ea typeface="ＭＳ Ｐゴシック" panose="020B0600070205080204" pitchFamily="34" charset="-128"/>
              </a:rPr>
              <a:t/>
            </a:r>
            <a:br>
              <a:rPr lang="en-US" altLang="fr-FR" sz="2000" smtClean="0">
                <a:ea typeface="ＭＳ Ｐゴシック" panose="020B0600070205080204" pitchFamily="34" charset="-128"/>
              </a:rPr>
            </a:br>
            <a:r>
              <a:rPr lang="en-US" altLang="fr-FR" sz="2000" smtClean="0">
                <a:ea typeface="ＭＳ Ｐゴシック" panose="020B0600070205080204" pitchFamily="34" charset="-128"/>
              </a:rPr>
              <a:t>UNESCO </a:t>
            </a:r>
          </a:p>
          <a:p>
            <a:pPr marL="342900" indent="-342900"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fr-FR" sz="2000" smtClean="0">
                <a:ea typeface="ＭＳ Ｐゴシック" panose="020B0600070205080204" pitchFamily="34" charset="-128"/>
              </a:rPr>
              <a:t>Intangible Cultural Heritage Section</a:t>
            </a:r>
          </a:p>
        </p:txBody>
      </p:sp>
      <p:pic>
        <p:nvPicPr>
          <p:cNvPr id="4100" name="Espace réservé pour une image  8" descr="danseuse.jpg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" b="32"/>
          <a:stretch>
            <a:fillRect/>
          </a:stretch>
        </p:blipFill>
        <p:spPr>
          <a:xfrm>
            <a:off x="6478588" y="0"/>
            <a:ext cx="2667000" cy="6858000"/>
          </a:xfrm>
        </p:spPr>
      </p:pic>
      <p:sp>
        <p:nvSpPr>
          <p:cNvPr id="4101" name="Rectangle 3"/>
          <p:cNvSpPr>
            <a:spLocks noChangeArrowheads="1"/>
          </p:cNvSpPr>
          <p:nvPr/>
        </p:nvSpPr>
        <p:spPr bwMode="auto">
          <a:xfrm>
            <a:off x="381000" y="5967413"/>
            <a:ext cx="1598613" cy="276225"/>
          </a:xfrm>
          <a:prstGeom prst="rect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800" b="1">
                <a:solidFill>
                  <a:srgbClr val="07DED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spcBef>
                <a:spcPts val="12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ts val="12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466725" indent="-215900" eaLnBrk="0" hangingPunct="0"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466725" indent="1362075" eaLnBrk="0" hangingPunct="0">
              <a:spcBef>
                <a:spcPts val="600"/>
              </a:spcBef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9239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13811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8383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22955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GB" altLang="fr-FR" sz="1200">
              <a:solidFill>
                <a:schemeClr val="tx1"/>
              </a:solidFill>
              <a:latin typeface="Arial Bold" panose="020B0704020202020204" pitchFamily="34" charset="0"/>
            </a:endParaRPr>
          </a:p>
        </p:txBody>
      </p:sp>
      <p:sp>
        <p:nvSpPr>
          <p:cNvPr id="4102" name="Rectangle 4"/>
          <p:cNvSpPr>
            <a:spLocks noChangeArrowheads="1"/>
          </p:cNvSpPr>
          <p:nvPr/>
        </p:nvSpPr>
        <p:spPr bwMode="auto">
          <a:xfrm>
            <a:off x="381000" y="6243638"/>
            <a:ext cx="1598613" cy="277812"/>
          </a:xfrm>
          <a:prstGeom prst="rect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800" b="1">
                <a:solidFill>
                  <a:srgbClr val="07DED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spcBef>
                <a:spcPts val="12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ts val="12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466725" indent="-215900" eaLnBrk="0" hangingPunct="0"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466725" indent="1362075" eaLnBrk="0" hangingPunct="0">
              <a:spcBef>
                <a:spcPts val="600"/>
              </a:spcBef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9239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13811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8383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22955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GB" altLang="fr-FR" sz="1200">
              <a:solidFill>
                <a:schemeClr val="accent1"/>
              </a:solidFill>
              <a:latin typeface="Arial Bold" panose="020B07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Intangible Cultural Heritage Fund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2825" y="2016125"/>
            <a:ext cx="6480175" cy="3717941"/>
          </a:xfrm>
        </p:spPr>
        <p:txBody>
          <a:bodyPr/>
          <a:lstStyle/>
          <a:p>
            <a:r>
              <a:rPr lang="en-GB" b="0" dirty="0" smtClean="0">
                <a:solidFill>
                  <a:schemeClr val="tx1"/>
                </a:solidFill>
              </a:rPr>
              <a:t>All States Parties contribute</a:t>
            </a:r>
          </a:p>
          <a:p>
            <a:r>
              <a:rPr lang="en-GB" b="0" dirty="0" smtClean="0">
                <a:solidFill>
                  <a:schemeClr val="tx1"/>
                </a:solidFill>
              </a:rPr>
              <a:t>General Assembly adopts plan (budget)</a:t>
            </a:r>
          </a:p>
          <a:p>
            <a:r>
              <a:rPr lang="en-GB" b="0" dirty="0" smtClean="0">
                <a:solidFill>
                  <a:schemeClr val="tx1"/>
                </a:solidFill>
              </a:rPr>
              <a:t>Committee spends funds according to the plan</a:t>
            </a:r>
          </a:p>
          <a:p>
            <a:r>
              <a:rPr lang="en-GB" b="0" dirty="0" smtClean="0">
                <a:solidFill>
                  <a:schemeClr val="tx1"/>
                </a:solidFill>
              </a:rPr>
              <a:t>ICH Fund is primarily for international assistance (more than 60%)</a:t>
            </a:r>
          </a:p>
          <a:p>
            <a:r>
              <a:rPr lang="en-GB" b="0" dirty="0" smtClean="0">
                <a:solidFill>
                  <a:schemeClr val="tx1"/>
                </a:solidFill>
              </a:rPr>
              <a:t>Few States Parties request international assistance</a:t>
            </a:r>
            <a:endParaRPr lang="en-GB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9327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2825" y="417513"/>
            <a:ext cx="6480175" cy="984885"/>
          </a:xfrm>
        </p:spPr>
        <p:txBody>
          <a:bodyPr/>
          <a:lstStyle/>
          <a:p>
            <a:r>
              <a:rPr lang="en-GB" dirty="0" smtClean="0"/>
              <a:t>Purposes of international assistance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2825" y="2016125"/>
            <a:ext cx="6480175" cy="3717941"/>
          </a:xfrm>
        </p:spPr>
        <p:txBody>
          <a:bodyPr/>
          <a:lstStyle/>
          <a:p>
            <a:pPr marL="0" lvl="0" indent="0">
              <a:buNone/>
            </a:pPr>
            <a:r>
              <a:rPr lang="en-GB" b="0" dirty="0" smtClean="0">
                <a:solidFill>
                  <a:schemeClr val="tx1"/>
                </a:solidFill>
              </a:rPr>
              <a:t>Article 20:</a:t>
            </a:r>
          </a:p>
          <a:p>
            <a:pPr lvl="0"/>
            <a:r>
              <a:rPr lang="en-GB" b="0" dirty="0" smtClean="0">
                <a:solidFill>
                  <a:schemeClr val="tx1"/>
                </a:solidFill>
              </a:rPr>
              <a:t>Safeguarding of heritage inscribed on the USL</a:t>
            </a:r>
          </a:p>
          <a:p>
            <a:pPr lvl="0"/>
            <a:r>
              <a:rPr lang="en-GB" b="0" dirty="0" smtClean="0">
                <a:solidFill>
                  <a:schemeClr val="tx1"/>
                </a:solidFill>
              </a:rPr>
              <a:t>Preparation of inventories</a:t>
            </a:r>
          </a:p>
          <a:p>
            <a:pPr lvl="0"/>
            <a:r>
              <a:rPr lang="en-GB" b="0" dirty="0" smtClean="0">
                <a:solidFill>
                  <a:schemeClr val="tx1"/>
                </a:solidFill>
              </a:rPr>
              <a:t>National, subregional and regional safeguarding projects</a:t>
            </a:r>
          </a:p>
          <a:p>
            <a:r>
              <a:rPr lang="en-GB" b="0" dirty="0" smtClean="0">
                <a:solidFill>
                  <a:schemeClr val="tx1"/>
                </a:solidFill>
              </a:rPr>
              <a:t>Any other purposes the Committee may deem necessary</a:t>
            </a:r>
            <a:endParaRPr lang="en-GB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6635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2825" y="417513"/>
            <a:ext cx="6480175" cy="492443"/>
          </a:xfrm>
        </p:spPr>
        <p:txBody>
          <a:bodyPr/>
          <a:lstStyle/>
          <a:p>
            <a:r>
              <a:rPr lang="en-GB" dirty="0" smtClean="0"/>
              <a:t>Forms of international assistance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4888" y="1810852"/>
            <a:ext cx="6480175" cy="4179606"/>
          </a:xfrm>
        </p:spPr>
        <p:txBody>
          <a:bodyPr/>
          <a:lstStyle/>
          <a:p>
            <a:pPr marL="0" indent="-914400">
              <a:buNone/>
              <a:tabLst>
                <a:tab pos="688975" algn="l"/>
              </a:tabLst>
            </a:pPr>
            <a:r>
              <a:rPr lang="en-US" b="0" dirty="0" smtClean="0">
                <a:solidFill>
                  <a:schemeClr val="tx1"/>
                </a:solidFill>
              </a:rPr>
              <a:t>Article 21:</a:t>
            </a:r>
          </a:p>
          <a:p>
            <a:pPr marL="0" indent="-914400">
              <a:buNone/>
              <a:tabLst>
                <a:tab pos="688975" algn="l"/>
              </a:tabLst>
            </a:pPr>
            <a:r>
              <a:rPr lang="en-US" b="0" dirty="0" smtClean="0">
                <a:solidFill>
                  <a:schemeClr val="tx1"/>
                </a:solidFill>
              </a:rPr>
              <a:t>(a)		studies of safeguarding</a:t>
            </a:r>
          </a:p>
          <a:p>
            <a:pPr marL="0" indent="-914400">
              <a:buNone/>
              <a:tabLst>
                <a:tab pos="688975" algn="l"/>
              </a:tabLst>
            </a:pPr>
            <a:r>
              <a:rPr lang="en-US" b="0" dirty="0" smtClean="0">
                <a:solidFill>
                  <a:schemeClr val="tx1"/>
                </a:solidFill>
              </a:rPr>
              <a:t>(b)		provision of experts</a:t>
            </a:r>
          </a:p>
          <a:p>
            <a:pPr marL="0" indent="-914400">
              <a:buNone/>
              <a:tabLst>
                <a:tab pos="688975" algn="l"/>
              </a:tabLst>
            </a:pPr>
            <a:r>
              <a:rPr lang="en-US" b="0" dirty="0" smtClean="0">
                <a:solidFill>
                  <a:schemeClr val="tx1"/>
                </a:solidFill>
              </a:rPr>
              <a:t>(c)		training of staff</a:t>
            </a:r>
          </a:p>
          <a:p>
            <a:pPr marL="0" indent="-914400">
              <a:buNone/>
              <a:tabLst>
                <a:tab pos="688975" algn="l"/>
              </a:tabLst>
            </a:pPr>
            <a:r>
              <a:rPr lang="en-US" b="0" dirty="0" smtClean="0">
                <a:solidFill>
                  <a:schemeClr val="tx1"/>
                </a:solidFill>
              </a:rPr>
              <a:t>(d)		standard-setting measures</a:t>
            </a:r>
          </a:p>
          <a:p>
            <a:pPr marL="0" indent="-914400">
              <a:buNone/>
              <a:tabLst>
                <a:tab pos="688975" algn="l"/>
              </a:tabLst>
            </a:pPr>
            <a:r>
              <a:rPr lang="en-US" b="0" dirty="0" smtClean="0">
                <a:solidFill>
                  <a:schemeClr val="tx1"/>
                </a:solidFill>
              </a:rPr>
              <a:t>(e)		creation of infrastructures</a:t>
            </a:r>
          </a:p>
          <a:p>
            <a:pPr marL="0" indent="-914400">
              <a:buNone/>
              <a:tabLst>
                <a:tab pos="688975" algn="l"/>
              </a:tabLst>
            </a:pPr>
            <a:r>
              <a:rPr lang="en-US" b="0" dirty="0" smtClean="0">
                <a:solidFill>
                  <a:schemeClr val="tx1"/>
                </a:solidFill>
              </a:rPr>
              <a:t>(f)		equipment and know-how</a:t>
            </a:r>
          </a:p>
          <a:p>
            <a:pPr marL="914400" indent="-1828800">
              <a:buNone/>
              <a:tabLst>
                <a:tab pos="688975" algn="l"/>
              </a:tabLst>
            </a:pPr>
            <a:r>
              <a:rPr lang="en-US" b="0" dirty="0" smtClean="0">
                <a:solidFill>
                  <a:schemeClr val="tx1"/>
                </a:solidFill>
              </a:rPr>
              <a:t>(g)		financial and technical assistance</a:t>
            </a:r>
          </a:p>
        </p:txBody>
      </p:sp>
    </p:spTree>
    <p:extLst>
      <p:ext uri="{BB962C8B-B14F-4D97-AF65-F5344CB8AC3E}">
        <p14:creationId xmlns:p14="http://schemas.microsoft.com/office/powerpoint/2010/main" val="32671024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re 1"/>
          <p:cNvSpPr>
            <a:spLocks noGrp="1"/>
          </p:cNvSpPr>
          <p:nvPr>
            <p:ph type="title"/>
          </p:nvPr>
        </p:nvSpPr>
        <p:spPr>
          <a:xfrm>
            <a:off x="2286000" y="374650"/>
            <a:ext cx="6477000" cy="1107996"/>
          </a:xfrm>
        </p:spPr>
        <p:txBody>
          <a:bodyPr/>
          <a:lstStyle/>
          <a:p>
            <a:pPr eaLnBrk="1" hangingPunct="1"/>
            <a:r>
              <a:rPr lang="en-ZA" altLang="fr-FR" sz="3600" dirty="0" smtClean="0">
                <a:ea typeface="ＭＳ Ｐゴシック" panose="020B0600070205080204" pitchFamily="34" charset="-128"/>
              </a:rPr>
              <a:t>Requesting international assistance</a:t>
            </a:r>
            <a:endParaRPr lang="fr-FR" altLang="fr-FR" sz="3600" dirty="0" smtClean="0">
              <a:ea typeface="ＭＳ Ｐゴシック" panose="020B0600070205080204" pitchFamily="34" charset="-128"/>
            </a:endParaRPr>
          </a:p>
        </p:txBody>
      </p:sp>
      <p:graphicFrame>
        <p:nvGraphicFramePr>
          <p:cNvPr id="5" name="Diagram 6"/>
          <p:cNvGraphicFramePr/>
          <p:nvPr>
            <p:extLst>
              <p:ext uri="{D42A27DB-BD31-4B8C-83A1-F6EECF244321}">
                <p14:modId xmlns:p14="http://schemas.microsoft.com/office/powerpoint/2010/main" val="2970310936"/>
              </p:ext>
            </p:extLst>
          </p:nvPr>
        </p:nvGraphicFramePr>
        <p:xfrm>
          <a:off x="576189" y="2328366"/>
          <a:ext cx="7968207" cy="3816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re 1"/>
          <p:cNvSpPr>
            <a:spLocks noGrp="1"/>
          </p:cNvSpPr>
          <p:nvPr>
            <p:ph type="title"/>
          </p:nvPr>
        </p:nvSpPr>
        <p:spPr>
          <a:xfrm>
            <a:off x="2286000" y="374650"/>
            <a:ext cx="6477000" cy="1107996"/>
          </a:xfrm>
        </p:spPr>
        <p:txBody>
          <a:bodyPr/>
          <a:lstStyle/>
          <a:p>
            <a:pPr eaLnBrk="1" hangingPunct="1"/>
            <a:r>
              <a:rPr lang="en-GB" altLang="fr-FR" sz="3600" dirty="0" smtClean="0">
                <a:ea typeface="ＭＳ Ｐゴシック" panose="020B0600070205080204" pitchFamily="34" charset="-128"/>
              </a:rPr>
              <a:t>Requesting international assistance: timetable</a:t>
            </a:r>
            <a:endParaRPr lang="fr-FR" altLang="fr-FR" sz="3600" dirty="0" smtClean="0">
              <a:ea typeface="ＭＳ Ｐゴシック" panose="020B0600070205080204" pitchFamily="34" charset="-128"/>
            </a:endParaRPr>
          </a:p>
        </p:txBody>
      </p:sp>
      <p:sp>
        <p:nvSpPr>
          <p:cNvPr id="7" name="Rounded Rectangle 22"/>
          <p:cNvSpPr/>
          <p:nvPr/>
        </p:nvSpPr>
        <p:spPr>
          <a:xfrm>
            <a:off x="6659563" y="4434352"/>
            <a:ext cx="2089150" cy="138778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n-ZA" altLang="fr-FR" sz="1800" smtClean="0">
              <a:solidFill>
                <a:srgbClr val="FFFFFF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" name="Rounded Rectangle 21"/>
          <p:cNvSpPr/>
          <p:nvPr/>
        </p:nvSpPr>
        <p:spPr>
          <a:xfrm>
            <a:off x="6588125" y="2384627"/>
            <a:ext cx="2160588" cy="136842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n-ZA" altLang="fr-FR" sz="1800" smtClean="0">
              <a:solidFill>
                <a:srgbClr val="FFFFFF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10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6263261"/>
              </p:ext>
            </p:extLst>
          </p:nvPr>
        </p:nvGraphicFramePr>
        <p:xfrm>
          <a:off x="457200" y="2133600"/>
          <a:ext cx="7615084" cy="396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Right Arrow 14"/>
          <p:cNvSpPr/>
          <p:nvPr/>
        </p:nvSpPr>
        <p:spPr>
          <a:xfrm>
            <a:off x="5545394" y="2735158"/>
            <a:ext cx="1125281" cy="431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n-ZA" altLang="fr-FR" sz="1800" smtClean="0">
              <a:solidFill>
                <a:srgbClr val="FFFFFF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" name="Right Arrow 13"/>
          <p:cNvSpPr/>
          <p:nvPr/>
        </p:nvSpPr>
        <p:spPr>
          <a:xfrm>
            <a:off x="2153161" y="4871880"/>
            <a:ext cx="1152525" cy="4333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n-ZA" altLang="fr-FR" sz="1800" smtClean="0">
              <a:solidFill>
                <a:srgbClr val="FFFFFF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369" name="TextBox 16"/>
          <p:cNvSpPr txBox="1">
            <a:spLocks noChangeArrowheads="1"/>
          </p:cNvSpPr>
          <p:nvPr/>
        </p:nvSpPr>
        <p:spPr bwMode="auto">
          <a:xfrm>
            <a:off x="6781344" y="4849610"/>
            <a:ext cx="1655762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800" b="1">
                <a:solidFill>
                  <a:srgbClr val="07DED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spcBef>
                <a:spcPts val="12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ts val="12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466725" indent="-215900" eaLnBrk="0" hangingPunct="0"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466725" indent="1362075" eaLnBrk="0" hangingPunct="0">
              <a:spcBef>
                <a:spcPts val="600"/>
              </a:spcBef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9239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13811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8383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22955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ZA" altLang="fr-FR" sz="1300" b="0" dirty="0">
                <a:solidFill>
                  <a:schemeClr val="tx1"/>
                </a:solidFill>
                <a:latin typeface="+mn-lt"/>
              </a:rPr>
              <a:t>Decision by Bureau as soon as possible</a:t>
            </a:r>
          </a:p>
        </p:txBody>
      </p:sp>
      <p:sp>
        <p:nvSpPr>
          <p:cNvPr id="15" name="Right Arrow 17"/>
          <p:cNvSpPr/>
          <p:nvPr/>
        </p:nvSpPr>
        <p:spPr>
          <a:xfrm>
            <a:off x="5545393" y="4931287"/>
            <a:ext cx="1187195" cy="4333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n-ZA" altLang="fr-FR" sz="1800" smtClean="0">
              <a:solidFill>
                <a:srgbClr val="FFFFFF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371" name="TextBox 19"/>
          <p:cNvSpPr txBox="1">
            <a:spLocks noChangeArrowheads="1"/>
          </p:cNvSpPr>
          <p:nvPr/>
        </p:nvSpPr>
        <p:spPr bwMode="auto">
          <a:xfrm>
            <a:off x="6732588" y="2767674"/>
            <a:ext cx="2016125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800" b="1">
                <a:solidFill>
                  <a:srgbClr val="07DED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spcBef>
                <a:spcPts val="12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ts val="12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466725" indent="-215900" eaLnBrk="0" hangingPunct="0"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466725" indent="1362075" eaLnBrk="0" hangingPunct="0">
              <a:spcBef>
                <a:spcPts val="600"/>
              </a:spcBef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9239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13811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8383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22955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ZA" altLang="fr-FR" sz="1300" b="0" dirty="0">
                <a:solidFill>
                  <a:schemeClr val="tx1"/>
                </a:solidFill>
                <a:latin typeface="+mn-lt"/>
              </a:rPr>
              <a:t>Decision by Committee </a:t>
            </a:r>
            <a:r>
              <a:rPr lang="en-ZA" altLang="fr-FR" sz="1300" b="0" dirty="0" smtClean="0">
                <a:solidFill>
                  <a:schemeClr val="tx1"/>
                </a:solidFill>
                <a:latin typeface="+mn-lt"/>
              </a:rPr>
              <a:t>in November </a:t>
            </a:r>
            <a:r>
              <a:rPr lang="en-ZA" altLang="fr-FR" sz="1300" b="0" dirty="0">
                <a:solidFill>
                  <a:schemeClr val="tx1"/>
                </a:solidFill>
                <a:latin typeface="+mn-lt"/>
              </a:rPr>
              <a:t>(Year 2)</a:t>
            </a:r>
          </a:p>
        </p:txBody>
      </p:sp>
      <p:sp>
        <p:nvSpPr>
          <p:cNvPr id="17" name="Right Arrow 23"/>
          <p:cNvSpPr/>
          <p:nvPr/>
        </p:nvSpPr>
        <p:spPr>
          <a:xfrm rot="1260000">
            <a:off x="2097641" y="3926338"/>
            <a:ext cx="1179567" cy="4079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n-ZA" altLang="fr-FR" sz="1800" smtClean="0">
              <a:solidFill>
                <a:srgbClr val="FFFFFF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" name="Right Arrow 24"/>
          <p:cNvSpPr/>
          <p:nvPr/>
        </p:nvSpPr>
        <p:spPr>
          <a:xfrm>
            <a:off x="2153161" y="2833478"/>
            <a:ext cx="1079500" cy="431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n-ZA" altLang="fr-FR" sz="1800" smtClean="0">
              <a:solidFill>
                <a:srgbClr val="FFFFFF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2825" y="417513"/>
            <a:ext cx="6480175" cy="984885"/>
          </a:xfrm>
        </p:spPr>
        <p:txBody>
          <a:bodyPr/>
          <a:lstStyle/>
          <a:p>
            <a:r>
              <a:rPr lang="en-GB" dirty="0" smtClean="0"/>
              <a:t>Criteria for granting international assistance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2825" y="2016125"/>
            <a:ext cx="6480175" cy="3176254"/>
          </a:xfrm>
        </p:spPr>
        <p:txBody>
          <a:bodyPr/>
          <a:lstStyle/>
          <a:p>
            <a:pPr marL="0" indent="0">
              <a:buNone/>
            </a:pPr>
            <a:r>
              <a:rPr lang="en-US" b="0" dirty="0">
                <a:solidFill>
                  <a:schemeClr val="tx1"/>
                </a:solidFill>
              </a:rPr>
              <a:t>Committee will base its decisions on granting </a:t>
            </a:r>
            <a:r>
              <a:rPr lang="en-US" b="0" dirty="0" smtClean="0">
                <a:solidFill>
                  <a:schemeClr val="tx1"/>
                </a:solidFill>
              </a:rPr>
              <a:t>assistance on:</a:t>
            </a:r>
            <a:endParaRPr lang="en-GB" b="0" dirty="0" smtClean="0">
              <a:solidFill>
                <a:schemeClr val="tx1"/>
              </a:solidFill>
            </a:endParaRPr>
          </a:p>
          <a:p>
            <a:r>
              <a:rPr lang="en-GB" b="0" dirty="0" smtClean="0">
                <a:solidFill>
                  <a:schemeClr val="tx1"/>
                </a:solidFill>
              </a:rPr>
              <a:t>OD 12 - criteria A.1 through A.7</a:t>
            </a:r>
          </a:p>
          <a:p>
            <a:r>
              <a:rPr lang="en-GB" b="0" dirty="0" smtClean="0">
                <a:solidFill>
                  <a:schemeClr val="tx1"/>
                </a:solidFill>
              </a:rPr>
              <a:t>OD 10 - additional considerations</a:t>
            </a:r>
          </a:p>
          <a:p>
            <a:pPr marL="0" indent="0">
              <a:buNone/>
            </a:pPr>
            <a:r>
              <a:rPr lang="en-GB" b="0" dirty="0" smtClean="0">
                <a:solidFill>
                  <a:schemeClr val="tx1"/>
                </a:solidFill>
              </a:rPr>
              <a:t>Committee may give greater weight to certain criteria or considerations, and less weight to others</a:t>
            </a:r>
            <a:endParaRPr lang="en-GB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2752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2825" y="417513"/>
            <a:ext cx="6480175" cy="984885"/>
          </a:xfrm>
        </p:spPr>
        <p:txBody>
          <a:bodyPr/>
          <a:lstStyle/>
          <a:p>
            <a:r>
              <a:rPr lang="en-GB" dirty="0" smtClean="0"/>
              <a:t>Criteria for granting international assistance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2825" y="2016125"/>
            <a:ext cx="6480175" cy="4124206"/>
          </a:xfrm>
        </p:spPr>
        <p:txBody>
          <a:bodyPr/>
          <a:lstStyle/>
          <a:p>
            <a:pPr marL="0" indent="0">
              <a:buNone/>
            </a:pPr>
            <a:r>
              <a:rPr lang="en-US" b="0" dirty="0" smtClean="0">
                <a:solidFill>
                  <a:schemeClr val="tx1"/>
                </a:solidFill>
              </a:rPr>
              <a:t>OD 12 - criteria</a:t>
            </a:r>
            <a:endParaRPr lang="en-GB" b="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sz="2400" b="0" dirty="0" smtClean="0">
                <a:solidFill>
                  <a:schemeClr val="tx1"/>
                </a:solidFill>
              </a:rPr>
              <a:t>A.1	Community participation</a:t>
            </a:r>
          </a:p>
          <a:p>
            <a:pPr marL="0" indent="0">
              <a:buNone/>
            </a:pPr>
            <a:r>
              <a:rPr lang="en-GB" sz="2400" b="0" dirty="0" smtClean="0">
                <a:solidFill>
                  <a:schemeClr val="tx1"/>
                </a:solidFill>
              </a:rPr>
              <a:t>A.2	Amount is appropriate</a:t>
            </a:r>
          </a:p>
          <a:p>
            <a:pPr marL="0" indent="0">
              <a:buNone/>
            </a:pPr>
            <a:r>
              <a:rPr lang="en-GB" sz="2400" b="0" dirty="0" smtClean="0">
                <a:solidFill>
                  <a:schemeClr val="tx1"/>
                </a:solidFill>
              </a:rPr>
              <a:t>A.3	Activities well-conceived &amp; feasible</a:t>
            </a:r>
          </a:p>
          <a:p>
            <a:pPr marL="0" indent="0">
              <a:buNone/>
            </a:pPr>
            <a:r>
              <a:rPr lang="en-GB" sz="2400" b="0" dirty="0" smtClean="0">
                <a:solidFill>
                  <a:schemeClr val="tx1"/>
                </a:solidFill>
              </a:rPr>
              <a:t>A.4	Lasting results</a:t>
            </a:r>
          </a:p>
          <a:p>
            <a:pPr marL="0" indent="0">
              <a:buNone/>
            </a:pPr>
            <a:r>
              <a:rPr lang="en-GB" sz="2400" b="0" dirty="0" smtClean="0">
                <a:solidFill>
                  <a:schemeClr val="tx1"/>
                </a:solidFill>
              </a:rPr>
              <a:t>A.5	State Party shares costs</a:t>
            </a:r>
          </a:p>
          <a:p>
            <a:pPr marL="0" indent="0">
              <a:buNone/>
            </a:pPr>
            <a:r>
              <a:rPr lang="en-GB" sz="2400" b="0" dirty="0" smtClean="0">
                <a:solidFill>
                  <a:schemeClr val="tx1"/>
                </a:solidFill>
              </a:rPr>
              <a:t>A.6	Aims at building up capacity</a:t>
            </a:r>
          </a:p>
          <a:p>
            <a:pPr marL="914400" indent="-1828800">
              <a:buNone/>
            </a:pPr>
            <a:r>
              <a:rPr lang="en-GB" sz="2400" b="0" dirty="0" smtClean="0">
                <a:solidFill>
                  <a:schemeClr val="tx1"/>
                </a:solidFill>
              </a:rPr>
              <a:t>A.7	Previous assistance implemented according to rules</a:t>
            </a:r>
            <a:endParaRPr lang="en-GB" sz="24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76633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2825" y="417513"/>
            <a:ext cx="6480175" cy="984885"/>
          </a:xfrm>
        </p:spPr>
        <p:txBody>
          <a:bodyPr/>
          <a:lstStyle/>
          <a:p>
            <a:r>
              <a:rPr lang="en-GB" dirty="0" smtClean="0"/>
              <a:t>Criteria for granting international assistance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2825" y="2016125"/>
            <a:ext cx="6480175" cy="3330142"/>
          </a:xfrm>
        </p:spPr>
        <p:txBody>
          <a:bodyPr/>
          <a:lstStyle/>
          <a:p>
            <a:pPr marL="0" indent="0">
              <a:buNone/>
            </a:pPr>
            <a:r>
              <a:rPr lang="en-US" b="0" dirty="0" smtClean="0">
                <a:solidFill>
                  <a:schemeClr val="tx1"/>
                </a:solidFill>
              </a:rPr>
              <a:t>OD 10 - additional considerations</a:t>
            </a:r>
            <a:endParaRPr lang="en-GB" b="0" dirty="0" smtClean="0">
              <a:solidFill>
                <a:schemeClr val="tx1"/>
              </a:solidFill>
            </a:endParaRPr>
          </a:p>
          <a:p>
            <a:r>
              <a:rPr lang="en-GB" sz="2400" b="0" dirty="0" smtClean="0">
                <a:solidFill>
                  <a:schemeClr val="tx1"/>
                </a:solidFill>
              </a:rPr>
              <a:t>Priority to maintain equitable geographic distribution</a:t>
            </a:r>
          </a:p>
          <a:p>
            <a:r>
              <a:rPr lang="en-GB" sz="2400" b="0" dirty="0" smtClean="0">
                <a:solidFill>
                  <a:schemeClr val="tx1"/>
                </a:solidFill>
              </a:rPr>
              <a:t>Priority to developing countries</a:t>
            </a:r>
          </a:p>
          <a:p>
            <a:r>
              <a:rPr lang="en-GB" sz="2400" b="0" dirty="0" smtClean="0">
                <a:solidFill>
                  <a:schemeClr val="tx1"/>
                </a:solidFill>
              </a:rPr>
              <a:t>Does request involve international cooperation?</a:t>
            </a:r>
          </a:p>
          <a:p>
            <a:r>
              <a:rPr lang="en-GB" sz="2400" b="0" dirty="0" smtClean="0">
                <a:solidFill>
                  <a:schemeClr val="tx1"/>
                </a:solidFill>
              </a:rPr>
              <a:t>Will assistance have a multiplier effect, stimulating other contributions?</a:t>
            </a:r>
            <a:endParaRPr lang="en-GB" sz="24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87832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Preparatory assistance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2825" y="2016125"/>
            <a:ext cx="6480175" cy="4290405"/>
          </a:xfrm>
        </p:spPr>
        <p:txBody>
          <a:bodyPr/>
          <a:lstStyle/>
          <a:p>
            <a:pPr marL="0" indent="0">
              <a:buNone/>
            </a:pPr>
            <a:r>
              <a:rPr lang="en-GB" b="0" dirty="0" smtClean="0">
                <a:solidFill>
                  <a:schemeClr val="tx1"/>
                </a:solidFill>
              </a:rPr>
              <a:t>Special forms and procedures:</a:t>
            </a:r>
          </a:p>
          <a:p>
            <a:r>
              <a:rPr lang="en-GB" sz="2400" b="0" dirty="0" smtClean="0">
                <a:solidFill>
                  <a:schemeClr val="tx1"/>
                </a:solidFill>
              </a:rPr>
              <a:t>ICH-05 - prepare nomination to USL</a:t>
            </a:r>
          </a:p>
          <a:p>
            <a:r>
              <a:rPr lang="en-GB" sz="2400" b="0" dirty="0" smtClean="0">
                <a:solidFill>
                  <a:schemeClr val="tx1"/>
                </a:solidFill>
              </a:rPr>
              <a:t>ICH-06 - prepare proposal to Register</a:t>
            </a:r>
          </a:p>
          <a:p>
            <a:pPr marL="0" indent="0">
              <a:buNone/>
            </a:pPr>
            <a:r>
              <a:rPr lang="en-US" b="0" dirty="0" smtClean="0">
                <a:solidFill>
                  <a:schemeClr val="tx1"/>
                </a:solidFill>
              </a:rPr>
              <a:t>Could be used, for example, for:</a:t>
            </a:r>
          </a:p>
          <a:p>
            <a:r>
              <a:rPr lang="en-US" sz="2400" b="0" dirty="0" smtClean="0">
                <a:solidFill>
                  <a:schemeClr val="tx1"/>
                </a:solidFill>
              </a:rPr>
              <a:t>preparation </a:t>
            </a:r>
            <a:r>
              <a:rPr lang="en-US" sz="2400" b="0" dirty="0">
                <a:solidFill>
                  <a:schemeClr val="tx1"/>
                </a:solidFill>
              </a:rPr>
              <a:t>of required </a:t>
            </a:r>
            <a:r>
              <a:rPr lang="en-US" sz="2400" b="0" dirty="0" smtClean="0">
                <a:solidFill>
                  <a:schemeClr val="tx1"/>
                </a:solidFill>
              </a:rPr>
              <a:t>audiovisual material (USL)</a:t>
            </a:r>
          </a:p>
          <a:p>
            <a:r>
              <a:rPr lang="en-US" sz="2400" b="0" dirty="0" smtClean="0">
                <a:solidFill>
                  <a:schemeClr val="tx1"/>
                </a:solidFill>
              </a:rPr>
              <a:t>provision </a:t>
            </a:r>
            <a:r>
              <a:rPr lang="en-US" sz="2400" b="0" dirty="0">
                <a:solidFill>
                  <a:schemeClr val="tx1"/>
                </a:solidFill>
              </a:rPr>
              <a:t>of expert </a:t>
            </a:r>
            <a:r>
              <a:rPr lang="en-US" sz="2400" b="0" dirty="0" smtClean="0">
                <a:solidFill>
                  <a:schemeClr val="tx1"/>
                </a:solidFill>
              </a:rPr>
              <a:t>assistance</a:t>
            </a:r>
          </a:p>
          <a:p>
            <a:r>
              <a:rPr lang="en-US" sz="2400" b="0" dirty="0" smtClean="0">
                <a:solidFill>
                  <a:schemeClr val="tx1"/>
                </a:solidFill>
              </a:rPr>
              <a:t>translation services</a:t>
            </a:r>
          </a:p>
          <a:p>
            <a:r>
              <a:rPr lang="en-US" sz="2400" b="0" dirty="0" smtClean="0">
                <a:solidFill>
                  <a:schemeClr val="tx1"/>
                </a:solidFill>
              </a:rPr>
              <a:t>organization </a:t>
            </a:r>
            <a:r>
              <a:rPr lang="en-US" sz="2400" b="0" dirty="0">
                <a:solidFill>
                  <a:schemeClr val="tx1"/>
                </a:solidFill>
              </a:rPr>
              <a:t>of community </a:t>
            </a:r>
            <a:r>
              <a:rPr lang="en-US" sz="2400" b="0" dirty="0" smtClean="0">
                <a:solidFill>
                  <a:schemeClr val="tx1"/>
                </a:solidFill>
              </a:rPr>
              <a:t>consultations</a:t>
            </a:r>
            <a:endParaRPr lang="en-GB" sz="24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1898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2825" y="417513"/>
            <a:ext cx="6480175" cy="984885"/>
          </a:xfrm>
        </p:spPr>
        <p:txBody>
          <a:bodyPr/>
          <a:lstStyle/>
          <a:p>
            <a:r>
              <a:rPr lang="en-US" dirty="0" smtClean="0"/>
              <a:t>Exercise: criteria and the ICH-04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2825" y="2016125"/>
            <a:ext cx="6480175" cy="1163395"/>
          </a:xfrm>
        </p:spPr>
        <p:txBody>
          <a:bodyPr/>
          <a:lstStyle/>
          <a:p>
            <a:r>
              <a:rPr lang="en-US" b="0" dirty="0" smtClean="0">
                <a:solidFill>
                  <a:schemeClr val="tx1"/>
                </a:solidFill>
              </a:rPr>
              <a:t>Which section(s) of the ICH-04 form are relevant to which criteria and considerations?</a:t>
            </a:r>
            <a:r>
              <a:rPr lang="en-US" b="0" dirty="0">
                <a:solidFill>
                  <a:schemeClr val="tx1"/>
                </a:solidFill>
              </a:rPr>
              <a:t> </a:t>
            </a:r>
            <a:endParaRPr lang="en-US" b="0" dirty="0" smtClean="0">
              <a:solidFill>
                <a:schemeClr val="tx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815968"/>
              </p:ext>
            </p:extLst>
          </p:nvPr>
        </p:nvGraphicFramePr>
        <p:xfrm>
          <a:off x="2514600" y="3302856"/>
          <a:ext cx="5618162" cy="3106281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009775">
                  <a:extLst>
                    <a:ext uri="{9D8B030D-6E8A-4147-A177-3AD203B41FA5}">
                      <a16:colId xmlns:a16="http://schemas.microsoft.com/office/drawing/2014/main" val="3873385569"/>
                    </a:ext>
                  </a:extLst>
                </a:gridCol>
                <a:gridCol w="1533525">
                  <a:extLst>
                    <a:ext uri="{9D8B030D-6E8A-4147-A177-3AD203B41FA5}">
                      <a16:colId xmlns:a16="http://schemas.microsoft.com/office/drawing/2014/main" val="2071992677"/>
                    </a:ext>
                  </a:extLst>
                </a:gridCol>
                <a:gridCol w="2074862">
                  <a:extLst>
                    <a:ext uri="{9D8B030D-6E8A-4147-A177-3AD203B41FA5}">
                      <a16:colId xmlns:a16="http://schemas.microsoft.com/office/drawing/2014/main" val="1718147642"/>
                    </a:ext>
                  </a:extLst>
                </a:gridCol>
              </a:tblGrid>
              <a:tr h="1526319">
                <a:tc rowSpan="2"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Sections 9-24 of ICH-04 form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Criteria </a:t>
                      </a:r>
                      <a:r>
                        <a:rPr lang="en-US" sz="2000" b="1" smtClean="0">
                          <a:solidFill>
                            <a:schemeClr val="tx1"/>
                          </a:solidFill>
                        </a:rPr>
                        <a:t>A.1 to A.7 in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OD 12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4757241"/>
                  </a:ext>
                </a:extLst>
              </a:tr>
              <a:tr h="1579962">
                <a:tc vMerge="1">
                  <a:txBody>
                    <a:bodyPr/>
                    <a:lstStyle/>
                    <a:p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Additional considerations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</a:rPr>
                        <a:t> in OD 10</a:t>
                      </a:r>
                      <a:endParaRPr lang="en-US" sz="2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4459265"/>
                  </a:ext>
                </a:extLst>
              </a:tr>
            </a:tbl>
          </a:graphicData>
        </a:graphic>
      </p:graphicFrame>
      <p:sp>
        <p:nvSpPr>
          <p:cNvPr id="8" name="Left-Right Arrow 7"/>
          <p:cNvSpPr/>
          <p:nvPr/>
        </p:nvSpPr>
        <p:spPr>
          <a:xfrm rot="20124239">
            <a:off x="4697349" y="4253791"/>
            <a:ext cx="1216152" cy="484632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-Right Arrow 8"/>
          <p:cNvSpPr/>
          <p:nvPr/>
        </p:nvSpPr>
        <p:spPr>
          <a:xfrm rot="1089909">
            <a:off x="4697349" y="5093675"/>
            <a:ext cx="1216152" cy="484632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757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this session…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2825" y="2016125"/>
            <a:ext cx="6480175" cy="3779496"/>
          </a:xfrm>
        </p:spPr>
        <p:txBody>
          <a:bodyPr/>
          <a:lstStyle/>
          <a:p>
            <a:pPr marL="342900" indent="-342900"/>
            <a:r>
              <a:rPr lang="en-ZA" altLang="fr-FR" b="0" dirty="0">
                <a:solidFill>
                  <a:schemeClr val="tx1"/>
                </a:solidFill>
              </a:rPr>
              <a:t>International cooperation in the Convention</a:t>
            </a:r>
          </a:p>
          <a:p>
            <a:pPr marL="571500" lvl="2"/>
            <a:r>
              <a:rPr lang="en-ZA" altLang="fr-FR" sz="2400" dirty="0" smtClean="0">
                <a:solidFill>
                  <a:schemeClr val="tx1"/>
                </a:solidFill>
              </a:rPr>
              <a:t>Rationale</a:t>
            </a:r>
          </a:p>
          <a:p>
            <a:pPr marL="571500" lvl="2"/>
            <a:r>
              <a:rPr lang="en-ZA" altLang="fr-FR" sz="2400" dirty="0" smtClean="0">
                <a:solidFill>
                  <a:schemeClr val="tx1"/>
                </a:solidFill>
              </a:rPr>
              <a:t>Shared </a:t>
            </a:r>
            <a:r>
              <a:rPr lang="en-ZA" altLang="fr-FR" sz="2400" dirty="0">
                <a:solidFill>
                  <a:schemeClr val="tx1"/>
                </a:solidFill>
              </a:rPr>
              <a:t>heritage</a:t>
            </a:r>
          </a:p>
          <a:p>
            <a:pPr marL="342900" indent="-342900"/>
            <a:r>
              <a:rPr lang="en-ZA" altLang="fr-FR" b="0" dirty="0" smtClean="0">
                <a:solidFill>
                  <a:schemeClr val="tx1"/>
                </a:solidFill>
              </a:rPr>
              <a:t>International </a:t>
            </a:r>
            <a:r>
              <a:rPr lang="en-ZA" altLang="fr-FR" b="0" dirty="0">
                <a:solidFill>
                  <a:schemeClr val="tx1"/>
                </a:solidFill>
              </a:rPr>
              <a:t>assistance </a:t>
            </a:r>
            <a:endParaRPr lang="en-ZA" altLang="fr-FR" b="0" dirty="0" smtClean="0">
              <a:solidFill>
                <a:schemeClr val="tx1"/>
              </a:solidFill>
            </a:endParaRPr>
          </a:p>
          <a:p>
            <a:pPr marL="628650" lvl="2"/>
            <a:r>
              <a:rPr lang="en-ZA" altLang="fr-FR" sz="2400" dirty="0">
                <a:solidFill>
                  <a:schemeClr val="tx1"/>
                </a:solidFill>
              </a:rPr>
              <a:t>ICH Fund</a:t>
            </a:r>
          </a:p>
          <a:p>
            <a:pPr marL="628650" lvl="2"/>
            <a:r>
              <a:rPr lang="en-ZA" altLang="fr-FR" sz="2400" dirty="0" smtClean="0">
                <a:solidFill>
                  <a:schemeClr val="tx1"/>
                </a:solidFill>
              </a:rPr>
              <a:t>Purposes</a:t>
            </a:r>
            <a:r>
              <a:rPr lang="en-ZA" altLang="fr-FR" sz="2400" dirty="0">
                <a:solidFill>
                  <a:schemeClr val="tx1"/>
                </a:solidFill>
              </a:rPr>
              <a:t>, forms, types, procedures, criteria, timetables</a:t>
            </a:r>
          </a:p>
        </p:txBody>
      </p:sp>
    </p:spTree>
    <p:extLst>
      <p:ext uri="{BB962C8B-B14F-4D97-AF65-F5344CB8AC3E}">
        <p14:creationId xmlns:p14="http://schemas.microsoft.com/office/powerpoint/2010/main" val="356216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4609" y="1274452"/>
            <a:ext cx="5614291" cy="4309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13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82825" y="417513"/>
            <a:ext cx="6480175" cy="984885"/>
          </a:xfrm>
        </p:spPr>
        <p:txBody>
          <a:bodyPr/>
          <a:lstStyle/>
          <a:p>
            <a:r>
              <a:rPr lang="en-US" dirty="0" smtClean="0"/>
              <a:t>International cooperation in the Convention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2825" y="2016125"/>
            <a:ext cx="6480175" cy="3330142"/>
          </a:xfrm>
        </p:spPr>
        <p:txBody>
          <a:bodyPr/>
          <a:lstStyle/>
          <a:p>
            <a:pPr marL="0" indent="0">
              <a:buNone/>
            </a:pPr>
            <a:r>
              <a:rPr lang="en-US" b="0" dirty="0" smtClean="0">
                <a:solidFill>
                  <a:schemeClr val="tx1"/>
                </a:solidFill>
              </a:rPr>
              <a:t>Preamble of Convention</a:t>
            </a:r>
          </a:p>
          <a:p>
            <a:r>
              <a:rPr lang="en-US" b="0" dirty="0" smtClean="0">
                <a:solidFill>
                  <a:schemeClr val="tx1"/>
                </a:solidFill>
              </a:rPr>
              <a:t>‘universal will and common concern’</a:t>
            </a:r>
          </a:p>
          <a:p>
            <a:r>
              <a:rPr lang="en-US" b="0" dirty="0" smtClean="0">
                <a:solidFill>
                  <a:schemeClr val="tx1"/>
                </a:solidFill>
              </a:rPr>
              <a:t>‘spirit of cooperation and mutual assistance’</a:t>
            </a:r>
          </a:p>
          <a:p>
            <a:pPr marL="0" indent="0">
              <a:buNone/>
            </a:pPr>
            <a:r>
              <a:rPr lang="en-US" b="0" dirty="0" smtClean="0">
                <a:solidFill>
                  <a:schemeClr val="tx1"/>
                </a:solidFill>
              </a:rPr>
              <a:t>Purposes of Convention</a:t>
            </a:r>
          </a:p>
          <a:p>
            <a:r>
              <a:rPr lang="en-US" b="0" dirty="0">
                <a:solidFill>
                  <a:schemeClr val="tx1"/>
                </a:solidFill>
              </a:rPr>
              <a:t>‘provide for international cooperation and assistance’</a:t>
            </a:r>
          </a:p>
        </p:txBody>
      </p:sp>
    </p:spTree>
    <p:extLst>
      <p:ext uri="{BB962C8B-B14F-4D97-AF65-F5344CB8AC3E}">
        <p14:creationId xmlns:p14="http://schemas.microsoft.com/office/powerpoint/2010/main" val="2233479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2825" y="417513"/>
            <a:ext cx="6480175" cy="984885"/>
          </a:xfrm>
        </p:spPr>
        <p:txBody>
          <a:bodyPr/>
          <a:lstStyle/>
          <a:p>
            <a:r>
              <a:rPr lang="en-US" dirty="0" smtClean="0"/>
              <a:t>International cooperation in the Convention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2825" y="2016125"/>
            <a:ext cx="6480175" cy="3557897"/>
          </a:xfrm>
        </p:spPr>
        <p:txBody>
          <a:bodyPr/>
          <a:lstStyle/>
          <a:p>
            <a:pPr marL="0" indent="0">
              <a:buNone/>
            </a:pPr>
            <a:r>
              <a:rPr lang="en-US" b="0" dirty="0" smtClean="0">
                <a:solidFill>
                  <a:schemeClr val="tx1"/>
                </a:solidFill>
              </a:rPr>
              <a:t>States Parties, when they ratify,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b="0" dirty="0" smtClean="0">
                <a:solidFill>
                  <a:schemeClr val="tx1"/>
                </a:solidFill>
              </a:rPr>
              <a:t>‘recognize that the safeguarding of intangible cultural heritage is of general interest to humanity, and to that end undertake to cooperate at the bilateral, subregional, regional and international levels’ </a:t>
            </a:r>
            <a:br>
              <a:rPr lang="en-US" b="0" dirty="0" smtClean="0">
                <a:solidFill>
                  <a:schemeClr val="tx1"/>
                </a:solidFill>
              </a:rPr>
            </a:br>
            <a:r>
              <a:rPr lang="en-US" b="0" dirty="0" smtClean="0">
                <a:solidFill>
                  <a:schemeClr val="tx1"/>
                </a:solidFill>
              </a:rPr>
              <a:t>(Article 19.2)</a:t>
            </a:r>
            <a:endParaRPr lang="en-US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14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2825" y="417513"/>
            <a:ext cx="6480175" cy="984885"/>
          </a:xfrm>
        </p:spPr>
        <p:txBody>
          <a:bodyPr/>
          <a:lstStyle/>
          <a:p>
            <a:r>
              <a:rPr lang="en-US" dirty="0" smtClean="0"/>
              <a:t>What is international cooperation?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2825" y="2016125"/>
            <a:ext cx="6480175" cy="2788456"/>
          </a:xfrm>
        </p:spPr>
        <p:txBody>
          <a:bodyPr/>
          <a:lstStyle/>
          <a:p>
            <a:pPr marL="0" indent="0">
              <a:buNone/>
            </a:pPr>
            <a:r>
              <a:rPr lang="en-GB" b="0" dirty="0" smtClean="0">
                <a:solidFill>
                  <a:schemeClr val="tx1"/>
                </a:solidFill>
              </a:rPr>
              <a:t>Article 19.1: cooperation includes</a:t>
            </a:r>
          </a:p>
          <a:p>
            <a:r>
              <a:rPr lang="en-GB" b="0" dirty="0" smtClean="0">
                <a:solidFill>
                  <a:schemeClr val="tx1"/>
                </a:solidFill>
              </a:rPr>
              <a:t>Exchange of information and experience</a:t>
            </a:r>
          </a:p>
          <a:p>
            <a:r>
              <a:rPr lang="en-GB" b="0" dirty="0" smtClean="0">
                <a:solidFill>
                  <a:schemeClr val="tx1"/>
                </a:solidFill>
              </a:rPr>
              <a:t>Joint safeguarding initiatives</a:t>
            </a:r>
          </a:p>
          <a:p>
            <a:r>
              <a:rPr lang="en-GB" b="0" dirty="0" smtClean="0">
                <a:solidFill>
                  <a:schemeClr val="tx1"/>
                </a:solidFill>
              </a:rPr>
              <a:t>Mechanism of assistance to States Parties for safeguarding</a:t>
            </a:r>
            <a:endParaRPr lang="en-GB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0112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international cooperation?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2825" y="2016125"/>
            <a:ext cx="6480175" cy="3022366"/>
          </a:xfrm>
        </p:spPr>
        <p:txBody>
          <a:bodyPr/>
          <a:lstStyle/>
          <a:p>
            <a:r>
              <a:rPr lang="en-GB" b="0" dirty="0" smtClean="0">
                <a:solidFill>
                  <a:schemeClr val="tx1"/>
                </a:solidFill>
              </a:rPr>
              <a:t>Contribute to peace and mutual understanding</a:t>
            </a:r>
          </a:p>
          <a:p>
            <a:r>
              <a:rPr lang="en-GB" b="0" dirty="0">
                <a:solidFill>
                  <a:schemeClr val="tx1"/>
                </a:solidFill>
              </a:rPr>
              <a:t>Foster solidarity among countries and communities</a:t>
            </a:r>
          </a:p>
          <a:p>
            <a:r>
              <a:rPr lang="en-GB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Share experiences, discover new ways of going about safeguarding effectively and efficiently</a:t>
            </a:r>
          </a:p>
        </p:txBody>
      </p:sp>
    </p:spTree>
    <p:extLst>
      <p:ext uri="{BB962C8B-B14F-4D97-AF65-F5344CB8AC3E}">
        <p14:creationId xmlns:p14="http://schemas.microsoft.com/office/powerpoint/2010/main" val="159955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2825" y="417513"/>
            <a:ext cx="6480175" cy="984885"/>
          </a:xfrm>
        </p:spPr>
        <p:txBody>
          <a:bodyPr/>
          <a:lstStyle/>
          <a:p>
            <a:r>
              <a:rPr lang="en-US" dirty="0" smtClean="0"/>
              <a:t>Shared intangible cultural heritage and its safeguarding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2825" y="2016125"/>
            <a:ext cx="6480175" cy="3410164"/>
          </a:xfrm>
        </p:spPr>
        <p:txBody>
          <a:bodyPr/>
          <a:lstStyle/>
          <a:p>
            <a:r>
              <a:rPr lang="en-GB" b="0" dirty="0" smtClean="0">
                <a:solidFill>
                  <a:schemeClr val="tx1"/>
                </a:solidFill>
              </a:rPr>
              <a:t>ICH is found wherever people live, and accompanies them whenever they move, without regard to borders</a:t>
            </a:r>
          </a:p>
          <a:p>
            <a:r>
              <a:rPr lang="en-GB" b="0" dirty="0" smtClean="0">
                <a:solidFill>
                  <a:schemeClr val="tx1"/>
                </a:solidFill>
              </a:rPr>
              <a:t>People can recognize a shared humanity by seeing that others share similar ICH</a:t>
            </a:r>
          </a:p>
          <a:p>
            <a:r>
              <a:rPr lang="en-GB" b="0" dirty="0" smtClean="0">
                <a:solidFill>
                  <a:schemeClr val="tx1"/>
                </a:solidFill>
              </a:rPr>
              <a:t>Cooperation should prevail, not competition</a:t>
            </a:r>
            <a:endParaRPr lang="en-GB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205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2825" y="417513"/>
            <a:ext cx="6480175" cy="984885"/>
          </a:xfrm>
        </p:spPr>
        <p:txBody>
          <a:bodyPr/>
          <a:lstStyle/>
          <a:p>
            <a:r>
              <a:rPr lang="en-GB" dirty="0" smtClean="0"/>
              <a:t>Shared intangible cultural heritage and its safeguarding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2825" y="2016125"/>
            <a:ext cx="6480175" cy="2554545"/>
          </a:xfrm>
        </p:spPr>
        <p:txBody>
          <a:bodyPr/>
          <a:lstStyle/>
          <a:p>
            <a:r>
              <a:rPr lang="en-GB" b="0" dirty="0" smtClean="0">
                <a:solidFill>
                  <a:schemeClr val="tx1"/>
                </a:solidFill>
              </a:rPr>
              <a:t>Examples from your own experience?</a:t>
            </a:r>
          </a:p>
          <a:p>
            <a:r>
              <a:rPr lang="en-GB" b="0" dirty="0" smtClean="0">
                <a:solidFill>
                  <a:schemeClr val="tx1"/>
                </a:solidFill>
              </a:rPr>
              <a:t>The same heritage, or similar?</a:t>
            </a:r>
          </a:p>
          <a:p>
            <a:r>
              <a:rPr lang="en-GB" b="0" dirty="0" smtClean="0">
                <a:solidFill>
                  <a:schemeClr val="tx1"/>
                </a:solidFill>
              </a:rPr>
              <a:t>A single community, or several?</a:t>
            </a:r>
          </a:p>
          <a:p>
            <a:r>
              <a:rPr lang="en-GB" b="0" dirty="0" smtClean="0">
                <a:solidFill>
                  <a:schemeClr val="tx1"/>
                </a:solidFill>
              </a:rPr>
              <a:t>How to cooperate in safeguarding?</a:t>
            </a:r>
          </a:p>
          <a:p>
            <a:r>
              <a:rPr lang="en-GB" b="0" dirty="0" smtClean="0">
                <a:solidFill>
                  <a:schemeClr val="tx1"/>
                </a:solidFill>
              </a:rPr>
              <a:t>Why does competition arise?</a:t>
            </a:r>
            <a:endParaRPr lang="en-GB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745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2825" y="417513"/>
            <a:ext cx="6480175" cy="984885"/>
          </a:xfrm>
        </p:spPr>
        <p:txBody>
          <a:bodyPr/>
          <a:lstStyle/>
          <a:p>
            <a:r>
              <a:rPr lang="en-GB" dirty="0" smtClean="0"/>
              <a:t>Shared ICH and multi-national nominations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2825" y="2016125"/>
            <a:ext cx="6480175" cy="3564053"/>
          </a:xfrm>
        </p:spPr>
        <p:txBody>
          <a:bodyPr/>
          <a:lstStyle/>
          <a:p>
            <a:r>
              <a:rPr lang="en-GB" b="0" dirty="0" smtClean="0">
                <a:solidFill>
                  <a:schemeClr val="tx1"/>
                </a:solidFill>
              </a:rPr>
              <a:t>ODs encourage multi-national cooperation (ODs 13-15)</a:t>
            </a:r>
          </a:p>
          <a:p>
            <a:r>
              <a:rPr lang="en-GB" b="0" dirty="0" smtClean="0">
                <a:solidFill>
                  <a:schemeClr val="tx1"/>
                </a:solidFill>
              </a:rPr>
              <a:t>Multi-national nominations are examined as a priority (OD 34)</a:t>
            </a:r>
          </a:p>
          <a:p>
            <a:r>
              <a:rPr lang="en-GB" b="0" dirty="0" smtClean="0">
                <a:solidFill>
                  <a:schemeClr val="tx1"/>
                </a:solidFill>
              </a:rPr>
              <a:t>Inscriptions can be enlarged or reduced (ODs 16-19)</a:t>
            </a:r>
          </a:p>
          <a:p>
            <a:r>
              <a:rPr lang="en-GB" b="0" dirty="0" smtClean="0">
                <a:solidFill>
                  <a:schemeClr val="tx1"/>
                </a:solidFill>
              </a:rPr>
              <a:t>Mechanism to share information on nomination plans</a:t>
            </a:r>
            <a:endParaRPr lang="en-GB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485669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Unesc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7DEDB"/>
      </a:accent1>
      <a:accent2>
        <a:srgbClr val="00D213"/>
      </a:accent2>
      <a:accent3>
        <a:srgbClr val="FF0000"/>
      </a:accent3>
      <a:accent4>
        <a:srgbClr val="FFFF00"/>
      </a:accent4>
      <a:accent5>
        <a:srgbClr val="07DEDB"/>
      </a:accent5>
      <a:accent6>
        <a:srgbClr val="00D213"/>
      </a:accent6>
      <a:hlink>
        <a:srgbClr val="0000FF"/>
      </a:hlink>
      <a:folHlink>
        <a:srgbClr val="80008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6814</TotalTime>
  <Words>646</Words>
  <Application>Microsoft Office PowerPoint</Application>
  <PresentationFormat>On-screen Show (4:3)</PresentationFormat>
  <Paragraphs>128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 Unicode MS</vt:lpstr>
      <vt:lpstr>MS PGothic</vt:lpstr>
      <vt:lpstr>SimSun</vt:lpstr>
      <vt:lpstr>Arial</vt:lpstr>
      <vt:lpstr>Arial Bold</vt:lpstr>
      <vt:lpstr>Calibri</vt:lpstr>
      <vt:lpstr>Thème Office</vt:lpstr>
      <vt:lpstr>International cooperation and assistance Unit 12 PowerPoint presentation   </vt:lpstr>
      <vt:lpstr>In this session…</vt:lpstr>
      <vt:lpstr>International cooperation in the Convention</vt:lpstr>
      <vt:lpstr>International cooperation in the Convention</vt:lpstr>
      <vt:lpstr>What is international cooperation?</vt:lpstr>
      <vt:lpstr>Why international cooperation?</vt:lpstr>
      <vt:lpstr>Shared intangible cultural heritage and its safeguarding</vt:lpstr>
      <vt:lpstr>Shared intangible cultural heritage and its safeguarding</vt:lpstr>
      <vt:lpstr>Shared ICH and multi-national nominations</vt:lpstr>
      <vt:lpstr>Intangible Cultural Heritage Fund</vt:lpstr>
      <vt:lpstr>Purposes of international assistance</vt:lpstr>
      <vt:lpstr>Forms of international assistance</vt:lpstr>
      <vt:lpstr>Requesting international assistance</vt:lpstr>
      <vt:lpstr>Requesting international assistance: timetable</vt:lpstr>
      <vt:lpstr>Criteria for granting international assistance</vt:lpstr>
      <vt:lpstr>Criteria for granting international assistance</vt:lpstr>
      <vt:lpstr>Criteria for granting international assistance</vt:lpstr>
      <vt:lpstr>Preparatory assistance</vt:lpstr>
      <vt:lpstr>Exercise: criteria and the ICH-04 form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**** ****</dc:creator>
  <cp:lastModifiedBy>Kim, Dain</cp:lastModifiedBy>
  <cp:revision>129</cp:revision>
  <dcterms:created xsi:type="dcterms:W3CDTF">2013-09-28T11:37:18Z</dcterms:created>
  <dcterms:modified xsi:type="dcterms:W3CDTF">2018-04-20T14:18:06Z</dcterms:modified>
</cp:coreProperties>
</file>