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2" r:id="rId3"/>
    <p:sldId id="266" r:id="rId4"/>
    <p:sldId id="268" r:id="rId5"/>
    <p:sldId id="269" r:id="rId6"/>
    <p:sldId id="292" r:id="rId7"/>
    <p:sldId id="275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" y="-108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3D0B0-5002-4400-ACF9-E564C82159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BF14F092-2640-4AA7-82D0-539158FFDEE2}">
      <dgm:prSet phldrT="[Text]"/>
      <dgm:spPr/>
      <dgm:t>
        <a:bodyPr/>
        <a:lstStyle/>
        <a:p>
          <a:r>
            <a:rPr lang="ru-RU" dirty="0" smtClean="0"/>
            <a:t>Форма</a:t>
          </a:r>
          <a:r>
            <a:rPr lang="en-ZA" dirty="0" smtClean="0"/>
            <a:t> </a:t>
          </a:r>
        </a:p>
        <a:p>
          <a:r>
            <a:rPr lang="en-ZA" dirty="0" smtClean="0"/>
            <a:t>ICH-04</a:t>
          </a:r>
          <a:endParaRPr lang="en-ZA" dirty="0"/>
        </a:p>
      </dgm:t>
    </dgm:pt>
    <dgm:pt modelId="{81CEE615-F738-4F4D-82C0-226822D91DE3}" type="parTrans" cxnId="{2F4EBF1A-4929-4720-B995-96D5C2F3B9ED}">
      <dgm:prSet/>
      <dgm:spPr/>
      <dgm:t>
        <a:bodyPr/>
        <a:lstStyle/>
        <a:p>
          <a:endParaRPr lang="en-ZA"/>
        </a:p>
      </dgm:t>
    </dgm:pt>
    <dgm:pt modelId="{C6C3120A-9D31-4212-AC0B-2F1ECEE6DB9B}" type="sibTrans" cxnId="{2F4EBF1A-4929-4720-B995-96D5C2F3B9ED}">
      <dgm:prSet/>
      <dgm:spPr/>
      <dgm:t>
        <a:bodyPr/>
        <a:lstStyle/>
        <a:p>
          <a:endParaRPr lang="en-ZA"/>
        </a:p>
      </dgm:t>
    </dgm:pt>
    <dgm:pt modelId="{E5854FD0-0CF9-45DF-A2BC-ABB5F88F40B0}">
      <dgm:prSet phldrT="[Text]" custT="1"/>
      <dgm:spPr/>
      <dgm:t>
        <a:bodyPr/>
        <a:lstStyle/>
        <a:p>
          <a:r>
            <a:rPr lang="ru-RU" sz="1800" dirty="0" smtClean="0"/>
            <a:t>Проекты по охране НКН</a:t>
          </a:r>
          <a:r>
            <a:rPr lang="en-ZA" sz="1800" dirty="0" smtClean="0"/>
            <a:t> </a:t>
          </a:r>
          <a:endParaRPr lang="en-ZA" sz="1800" dirty="0"/>
        </a:p>
      </dgm:t>
    </dgm:pt>
    <dgm:pt modelId="{DF7E44E0-6C3A-4BEB-BE9C-D26851974467}" type="parTrans" cxnId="{753EE879-0059-4184-964E-1A0D26E830CE}">
      <dgm:prSet/>
      <dgm:spPr/>
      <dgm:t>
        <a:bodyPr/>
        <a:lstStyle/>
        <a:p>
          <a:endParaRPr lang="en-ZA"/>
        </a:p>
      </dgm:t>
    </dgm:pt>
    <dgm:pt modelId="{DEAE75AF-8676-4882-A251-0CD9AF119F6E}" type="sibTrans" cxnId="{753EE879-0059-4184-964E-1A0D26E830CE}">
      <dgm:prSet/>
      <dgm:spPr/>
      <dgm:t>
        <a:bodyPr/>
        <a:lstStyle/>
        <a:p>
          <a:endParaRPr lang="en-ZA"/>
        </a:p>
      </dgm:t>
    </dgm:pt>
    <dgm:pt modelId="{EB64851A-4DEC-4027-AE33-C9BEF90E049E}">
      <dgm:prSet phldrT="[Text]"/>
      <dgm:spPr/>
      <dgm:t>
        <a:bodyPr/>
        <a:lstStyle/>
        <a:p>
          <a:r>
            <a:rPr lang="ru-RU" dirty="0" smtClean="0"/>
            <a:t>Форма</a:t>
          </a:r>
          <a:r>
            <a:rPr lang="en-ZA" dirty="0" smtClean="0"/>
            <a:t> </a:t>
          </a:r>
        </a:p>
        <a:p>
          <a:r>
            <a:rPr lang="en-ZA" dirty="0" smtClean="0"/>
            <a:t>ICH-05</a:t>
          </a:r>
          <a:endParaRPr lang="en-ZA" dirty="0"/>
        </a:p>
      </dgm:t>
    </dgm:pt>
    <dgm:pt modelId="{9A3BAAB2-8B96-476F-8474-DE68F44E70F7}" type="parTrans" cxnId="{03B6DC94-041C-4C12-BA88-D5D8253A8DDA}">
      <dgm:prSet/>
      <dgm:spPr/>
      <dgm:t>
        <a:bodyPr/>
        <a:lstStyle/>
        <a:p>
          <a:endParaRPr lang="en-ZA"/>
        </a:p>
      </dgm:t>
    </dgm:pt>
    <dgm:pt modelId="{54DC3FF3-CB7F-48A1-A067-93E629F089B9}" type="sibTrans" cxnId="{03B6DC94-041C-4C12-BA88-D5D8253A8DDA}">
      <dgm:prSet/>
      <dgm:spPr/>
      <dgm:t>
        <a:bodyPr/>
        <a:lstStyle/>
        <a:p>
          <a:endParaRPr lang="en-ZA"/>
        </a:p>
      </dgm:t>
    </dgm:pt>
    <dgm:pt modelId="{035A2762-526B-4D4C-9A08-1A5C308237A9}">
      <dgm:prSet phldrT="[Text]" custT="1"/>
      <dgm:spPr/>
      <dgm:t>
        <a:bodyPr/>
        <a:lstStyle/>
        <a:p>
          <a:r>
            <a:rPr lang="ru-RU" sz="1800" dirty="0" smtClean="0"/>
            <a:t>ССО</a:t>
          </a:r>
          <a:r>
            <a:rPr lang="en-ZA" sz="1800" dirty="0" smtClean="0"/>
            <a:t>  </a:t>
          </a:r>
          <a:r>
            <a:rPr lang="fr-FR" sz="1800" dirty="0" smtClean="0"/>
            <a:t>–</a:t>
          </a:r>
          <a:r>
            <a:rPr lang="en-ZA" sz="1800" dirty="0" smtClean="0"/>
            <a:t> </a:t>
          </a:r>
          <a:r>
            <a:rPr lang="ru-RU" sz="1800" dirty="0" smtClean="0"/>
            <a:t>помощь на подготовку документов</a:t>
          </a:r>
          <a:endParaRPr lang="en-ZA" sz="1800" dirty="0"/>
        </a:p>
      </dgm:t>
    </dgm:pt>
    <dgm:pt modelId="{27D2811B-F28F-49A8-8782-8016BE6A7C53}" type="parTrans" cxnId="{3219C5A7-B74F-43AB-958A-73B9423920E2}">
      <dgm:prSet/>
      <dgm:spPr/>
      <dgm:t>
        <a:bodyPr/>
        <a:lstStyle/>
        <a:p>
          <a:endParaRPr lang="en-ZA"/>
        </a:p>
      </dgm:t>
    </dgm:pt>
    <dgm:pt modelId="{20F19D60-84C0-4486-9A9F-5CAC671A5293}" type="sibTrans" cxnId="{3219C5A7-B74F-43AB-958A-73B9423920E2}">
      <dgm:prSet/>
      <dgm:spPr/>
      <dgm:t>
        <a:bodyPr/>
        <a:lstStyle/>
        <a:p>
          <a:endParaRPr lang="en-ZA"/>
        </a:p>
      </dgm:t>
    </dgm:pt>
    <dgm:pt modelId="{140CBE43-E9A2-4F98-9A80-B1D6FAC95763}">
      <dgm:prSet phldrT="[Text]"/>
      <dgm:spPr/>
      <dgm:t>
        <a:bodyPr/>
        <a:lstStyle/>
        <a:p>
          <a:r>
            <a:rPr lang="ru-RU" dirty="0" smtClean="0"/>
            <a:t>Форма</a:t>
          </a:r>
          <a:r>
            <a:rPr lang="en-ZA" dirty="0" smtClean="0"/>
            <a:t> </a:t>
          </a:r>
        </a:p>
        <a:p>
          <a:r>
            <a:rPr lang="en-ZA" dirty="0" smtClean="0"/>
            <a:t>ICH-06</a:t>
          </a:r>
          <a:endParaRPr lang="en-ZA" dirty="0"/>
        </a:p>
      </dgm:t>
    </dgm:pt>
    <dgm:pt modelId="{8E6EA4B2-594A-4C18-969D-E381D345D68F}" type="parTrans" cxnId="{978E58AB-F2E5-46CE-9F3E-B0D261DEC26C}">
      <dgm:prSet/>
      <dgm:spPr/>
      <dgm:t>
        <a:bodyPr/>
        <a:lstStyle/>
        <a:p>
          <a:endParaRPr lang="en-ZA"/>
        </a:p>
      </dgm:t>
    </dgm:pt>
    <dgm:pt modelId="{A709D10B-8D12-40A2-8895-1D20A6A7D186}" type="sibTrans" cxnId="{978E58AB-F2E5-46CE-9F3E-B0D261DEC26C}">
      <dgm:prSet/>
      <dgm:spPr/>
      <dgm:t>
        <a:bodyPr/>
        <a:lstStyle/>
        <a:p>
          <a:endParaRPr lang="en-ZA"/>
        </a:p>
      </dgm:t>
    </dgm:pt>
    <dgm:pt modelId="{DC4F1819-B9D8-4986-B31F-90BADE30D0A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2700" dirty="0" smtClean="0"/>
            <a:t> </a:t>
          </a:r>
          <a:r>
            <a:rPr lang="ru-RU" sz="1800" dirty="0" smtClean="0"/>
            <a:t>Реестр</a:t>
          </a:r>
          <a:r>
            <a:rPr lang="en-ZA" sz="1800" dirty="0" smtClean="0"/>
            <a:t> </a:t>
          </a:r>
          <a:r>
            <a:rPr lang="fr-FR" sz="1800" dirty="0" smtClean="0"/>
            <a:t>–</a:t>
          </a:r>
          <a:r>
            <a:rPr lang="en-ZA" sz="1800" dirty="0" smtClean="0"/>
            <a:t> </a:t>
          </a:r>
          <a:r>
            <a:rPr lang="ru-RU" sz="1800" dirty="0" smtClean="0"/>
            <a:t>помощь на подготовку документов</a:t>
          </a:r>
          <a:r>
            <a:rPr lang="en-ZA" sz="1800" dirty="0" smtClean="0"/>
            <a:t> </a:t>
          </a:r>
        </a:p>
      </dgm:t>
    </dgm:pt>
    <dgm:pt modelId="{B145913D-BF24-4BE5-90BF-8A32421FC2A2}" type="parTrans" cxnId="{3E7C0874-80BC-45D9-AA21-EC64FD441D05}">
      <dgm:prSet/>
      <dgm:spPr/>
      <dgm:t>
        <a:bodyPr/>
        <a:lstStyle/>
        <a:p>
          <a:endParaRPr lang="en-ZA"/>
        </a:p>
      </dgm:t>
    </dgm:pt>
    <dgm:pt modelId="{DAE5EE06-4EB6-44DA-972E-ED636EBD552C}" type="sibTrans" cxnId="{3E7C0874-80BC-45D9-AA21-EC64FD441D05}">
      <dgm:prSet/>
      <dgm:spPr/>
      <dgm:t>
        <a:bodyPr/>
        <a:lstStyle/>
        <a:p>
          <a:endParaRPr lang="en-ZA"/>
        </a:p>
      </dgm:t>
    </dgm:pt>
    <dgm:pt modelId="{EC9A3E84-184D-4F3F-A49F-C73FC355FA7D}">
      <dgm:prSet custT="1"/>
      <dgm:spPr/>
      <dgm:t>
        <a:bodyPr/>
        <a:lstStyle/>
        <a:p>
          <a:r>
            <a:rPr lang="ru-RU" sz="1800" dirty="0" smtClean="0"/>
            <a:t>менее </a:t>
          </a:r>
          <a:r>
            <a:rPr lang="en-GB" sz="1800" dirty="0" smtClean="0"/>
            <a:t>25,000$</a:t>
          </a:r>
          <a:endParaRPr lang="en-ZA" sz="1800" dirty="0" smtClean="0"/>
        </a:p>
      </dgm:t>
    </dgm:pt>
    <dgm:pt modelId="{D2C8743A-D9B1-43A4-B633-2038E6897E90}" type="parTrans" cxnId="{0EDB661D-EED0-4B82-B8A0-38FF0A674BB6}">
      <dgm:prSet/>
      <dgm:spPr/>
      <dgm:t>
        <a:bodyPr/>
        <a:lstStyle/>
        <a:p>
          <a:endParaRPr lang="en-ZA"/>
        </a:p>
      </dgm:t>
    </dgm:pt>
    <dgm:pt modelId="{379A16F3-82CF-4BDF-BB91-88F95271CC40}" type="sibTrans" cxnId="{0EDB661D-EED0-4B82-B8A0-38FF0A674BB6}">
      <dgm:prSet/>
      <dgm:spPr/>
      <dgm:t>
        <a:bodyPr/>
        <a:lstStyle/>
        <a:p>
          <a:endParaRPr lang="en-ZA"/>
        </a:p>
      </dgm:t>
    </dgm:pt>
    <dgm:pt modelId="{A617734F-CB0A-4E34-A1DB-1F56AFCD1AA9}">
      <dgm:prSet custT="1"/>
      <dgm:spPr/>
      <dgm:t>
        <a:bodyPr/>
        <a:lstStyle/>
        <a:p>
          <a:r>
            <a:rPr lang="ru-RU" sz="1800" dirty="0" smtClean="0"/>
            <a:t>более</a:t>
          </a:r>
          <a:r>
            <a:rPr lang="en-GB" sz="1800" dirty="0" smtClean="0"/>
            <a:t> 25,000$</a:t>
          </a:r>
          <a:endParaRPr lang="en-ZA" sz="1800" dirty="0" smtClean="0"/>
        </a:p>
      </dgm:t>
    </dgm:pt>
    <dgm:pt modelId="{D83699BE-01E0-45F2-A3BD-F93DA490A693}" type="parTrans" cxnId="{08233F88-9B02-4744-BEED-CC9D2C1522E2}">
      <dgm:prSet/>
      <dgm:spPr/>
      <dgm:t>
        <a:bodyPr/>
        <a:lstStyle/>
        <a:p>
          <a:endParaRPr lang="en-ZA"/>
        </a:p>
      </dgm:t>
    </dgm:pt>
    <dgm:pt modelId="{E3184363-BE45-421C-8A5A-5CAC69283900}" type="sibTrans" cxnId="{08233F88-9B02-4744-BEED-CC9D2C1522E2}">
      <dgm:prSet/>
      <dgm:spPr/>
      <dgm:t>
        <a:bodyPr/>
        <a:lstStyle/>
        <a:p>
          <a:endParaRPr lang="en-ZA"/>
        </a:p>
      </dgm:t>
    </dgm:pt>
    <dgm:pt modelId="{8C8D9452-300B-4535-91EF-0B2747094FA4}">
      <dgm:prSet custT="1"/>
      <dgm:spPr/>
      <dgm:t>
        <a:bodyPr/>
        <a:lstStyle/>
        <a:p>
          <a:r>
            <a:rPr lang="ru-RU" sz="1800" smtClean="0"/>
            <a:t>срочная </a:t>
          </a:r>
          <a:r>
            <a:rPr lang="ru-RU" sz="1800" dirty="0" smtClean="0"/>
            <a:t>охрана</a:t>
          </a:r>
          <a:endParaRPr lang="en-ZA" sz="1800" dirty="0"/>
        </a:p>
      </dgm:t>
    </dgm:pt>
    <dgm:pt modelId="{555A3008-8EBC-4964-95F2-A544951C5ECA}" type="parTrans" cxnId="{4AEB23C9-C9BF-460D-86EC-FAF9A00C9DE7}">
      <dgm:prSet/>
      <dgm:spPr/>
      <dgm:t>
        <a:bodyPr/>
        <a:lstStyle/>
        <a:p>
          <a:endParaRPr lang="en-ZA"/>
        </a:p>
      </dgm:t>
    </dgm:pt>
    <dgm:pt modelId="{0F4FEF2E-0EC5-431E-9BC7-26B94C7EBB43}" type="sibTrans" cxnId="{4AEB23C9-C9BF-460D-86EC-FAF9A00C9DE7}">
      <dgm:prSet/>
      <dgm:spPr/>
      <dgm:t>
        <a:bodyPr/>
        <a:lstStyle/>
        <a:p>
          <a:endParaRPr lang="en-ZA"/>
        </a:p>
      </dgm:t>
    </dgm:pt>
    <dgm:pt modelId="{466AE864-815D-4119-B867-115440744F53}" type="pres">
      <dgm:prSet presAssocID="{9A53D0B0-5002-4400-ACF9-E564C82159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DA237B34-5A0F-4E80-9442-D67F5051AED2}" type="pres">
      <dgm:prSet presAssocID="{BF14F092-2640-4AA7-82D0-539158FFDEE2}" presName="linNode" presStyleCnt="0"/>
      <dgm:spPr/>
    </dgm:pt>
    <dgm:pt modelId="{915142FA-C290-4430-966B-D0E6125BD992}" type="pres">
      <dgm:prSet presAssocID="{BF14F092-2640-4AA7-82D0-539158FFDEE2}" presName="parentText" presStyleLbl="node1" presStyleIdx="0" presStyleCnt="3" custLinFactNeighborX="-249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D651A29-19F2-4833-B707-FD523DFD3190}" type="pres">
      <dgm:prSet presAssocID="{BF14F092-2640-4AA7-82D0-539158FFDEE2}" presName="descendantText" presStyleLbl="alignAccFollowNode1" presStyleIdx="0" presStyleCnt="3" custScaleY="12344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FE6B023-6E80-4F5E-B640-7BCDB1118C16}" type="pres">
      <dgm:prSet presAssocID="{C6C3120A-9D31-4212-AC0B-2F1ECEE6DB9B}" presName="sp" presStyleCnt="0"/>
      <dgm:spPr/>
    </dgm:pt>
    <dgm:pt modelId="{2A3F9078-71F0-4D0E-A891-5A0856E60843}" type="pres">
      <dgm:prSet presAssocID="{EB64851A-4DEC-4027-AE33-C9BEF90E049E}" presName="linNode" presStyleCnt="0"/>
      <dgm:spPr/>
    </dgm:pt>
    <dgm:pt modelId="{6E84E4B6-1246-4464-8652-DF2065D3417E}" type="pres">
      <dgm:prSet presAssocID="{EB64851A-4DEC-4027-AE33-C9BEF90E049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8731CC4-1B46-43AE-A6B4-38838F2F9BA6}" type="pres">
      <dgm:prSet presAssocID="{EB64851A-4DEC-4027-AE33-C9BEF90E049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7C2E265-BFBD-4053-932C-E5F592B2C3DC}" type="pres">
      <dgm:prSet presAssocID="{54DC3FF3-CB7F-48A1-A067-93E629F089B9}" presName="sp" presStyleCnt="0"/>
      <dgm:spPr/>
    </dgm:pt>
    <dgm:pt modelId="{CFC2E31A-5143-427F-BFF5-901403ABB6FF}" type="pres">
      <dgm:prSet presAssocID="{140CBE43-E9A2-4F98-9A80-B1D6FAC95763}" presName="linNode" presStyleCnt="0"/>
      <dgm:spPr/>
    </dgm:pt>
    <dgm:pt modelId="{7DCB378E-7518-4878-841B-DC55CA7F3A7B}" type="pres">
      <dgm:prSet presAssocID="{140CBE43-E9A2-4F98-9A80-B1D6FAC9576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E6C25D2-7D33-42CE-808B-20C735D15DA2}" type="pres">
      <dgm:prSet presAssocID="{140CBE43-E9A2-4F98-9A80-B1D6FAC9576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C623D25-7C34-4801-889B-7E1C4BD955AC}" type="presOf" srcId="{EC9A3E84-184D-4F3F-A49F-C73FC355FA7D}" destId="{AD651A29-19F2-4833-B707-FD523DFD3190}" srcOrd="0" destOrd="1" presId="urn:microsoft.com/office/officeart/2005/8/layout/vList5"/>
    <dgm:cxn modelId="{4AEB23C9-C9BF-460D-86EC-FAF9A00C9DE7}" srcId="{E5854FD0-0CF9-45DF-A2BC-ABB5F88F40B0}" destId="{8C8D9452-300B-4535-91EF-0B2747094FA4}" srcOrd="2" destOrd="0" parTransId="{555A3008-8EBC-4964-95F2-A544951C5ECA}" sibTransId="{0F4FEF2E-0EC5-431E-9BC7-26B94C7EBB43}"/>
    <dgm:cxn modelId="{3219C5A7-B74F-43AB-958A-73B9423920E2}" srcId="{EB64851A-4DEC-4027-AE33-C9BEF90E049E}" destId="{035A2762-526B-4D4C-9A08-1A5C308237A9}" srcOrd="0" destOrd="0" parTransId="{27D2811B-F28F-49A8-8782-8016BE6A7C53}" sibTransId="{20F19D60-84C0-4486-9A9F-5CAC671A5293}"/>
    <dgm:cxn modelId="{03B6DC94-041C-4C12-BA88-D5D8253A8DDA}" srcId="{9A53D0B0-5002-4400-ACF9-E564C82159EB}" destId="{EB64851A-4DEC-4027-AE33-C9BEF90E049E}" srcOrd="1" destOrd="0" parTransId="{9A3BAAB2-8B96-476F-8474-DE68F44E70F7}" sibTransId="{54DC3FF3-CB7F-48A1-A067-93E629F089B9}"/>
    <dgm:cxn modelId="{08233F88-9B02-4744-BEED-CC9D2C1522E2}" srcId="{E5854FD0-0CF9-45DF-A2BC-ABB5F88F40B0}" destId="{A617734F-CB0A-4E34-A1DB-1F56AFCD1AA9}" srcOrd="1" destOrd="0" parTransId="{D83699BE-01E0-45F2-A3BD-F93DA490A693}" sibTransId="{E3184363-BE45-421C-8A5A-5CAC69283900}"/>
    <dgm:cxn modelId="{6A7E0AEC-5F81-454F-8F5E-108327DA8D82}" type="presOf" srcId="{BF14F092-2640-4AA7-82D0-539158FFDEE2}" destId="{915142FA-C290-4430-966B-D0E6125BD992}" srcOrd="0" destOrd="0" presId="urn:microsoft.com/office/officeart/2005/8/layout/vList5"/>
    <dgm:cxn modelId="{978E58AB-F2E5-46CE-9F3E-B0D261DEC26C}" srcId="{9A53D0B0-5002-4400-ACF9-E564C82159EB}" destId="{140CBE43-E9A2-4F98-9A80-B1D6FAC95763}" srcOrd="2" destOrd="0" parTransId="{8E6EA4B2-594A-4C18-969D-E381D345D68F}" sibTransId="{A709D10B-8D12-40A2-8895-1D20A6A7D186}"/>
    <dgm:cxn modelId="{753EE879-0059-4184-964E-1A0D26E830CE}" srcId="{BF14F092-2640-4AA7-82D0-539158FFDEE2}" destId="{E5854FD0-0CF9-45DF-A2BC-ABB5F88F40B0}" srcOrd="0" destOrd="0" parTransId="{DF7E44E0-6C3A-4BEB-BE9C-D26851974467}" sibTransId="{DEAE75AF-8676-4882-A251-0CD9AF119F6E}"/>
    <dgm:cxn modelId="{0EDB661D-EED0-4B82-B8A0-38FF0A674BB6}" srcId="{E5854FD0-0CF9-45DF-A2BC-ABB5F88F40B0}" destId="{EC9A3E84-184D-4F3F-A49F-C73FC355FA7D}" srcOrd="0" destOrd="0" parTransId="{D2C8743A-D9B1-43A4-B633-2038E6897E90}" sibTransId="{379A16F3-82CF-4BDF-BB91-88F95271CC40}"/>
    <dgm:cxn modelId="{78F14FA2-E179-46ED-B6C1-37BD43C9D344}" type="presOf" srcId="{DC4F1819-B9D8-4986-B31F-90BADE30D0A2}" destId="{FE6C25D2-7D33-42CE-808B-20C735D15DA2}" srcOrd="0" destOrd="0" presId="urn:microsoft.com/office/officeart/2005/8/layout/vList5"/>
    <dgm:cxn modelId="{AD164CE7-BA19-4A22-930D-20D532675E5D}" type="presOf" srcId="{035A2762-526B-4D4C-9A08-1A5C308237A9}" destId="{D8731CC4-1B46-43AE-A6B4-38838F2F9BA6}" srcOrd="0" destOrd="0" presId="urn:microsoft.com/office/officeart/2005/8/layout/vList5"/>
    <dgm:cxn modelId="{3E7C0874-80BC-45D9-AA21-EC64FD441D05}" srcId="{140CBE43-E9A2-4F98-9A80-B1D6FAC95763}" destId="{DC4F1819-B9D8-4986-B31F-90BADE30D0A2}" srcOrd="0" destOrd="0" parTransId="{B145913D-BF24-4BE5-90BF-8A32421FC2A2}" sibTransId="{DAE5EE06-4EB6-44DA-972E-ED636EBD552C}"/>
    <dgm:cxn modelId="{16182DE2-B0C9-433A-9356-48BAD4470C03}" type="presOf" srcId="{E5854FD0-0CF9-45DF-A2BC-ABB5F88F40B0}" destId="{AD651A29-19F2-4833-B707-FD523DFD3190}" srcOrd="0" destOrd="0" presId="urn:microsoft.com/office/officeart/2005/8/layout/vList5"/>
    <dgm:cxn modelId="{28E366E7-3EB3-4216-BF8C-3D0E5139594C}" type="presOf" srcId="{8C8D9452-300B-4535-91EF-0B2747094FA4}" destId="{AD651A29-19F2-4833-B707-FD523DFD3190}" srcOrd="0" destOrd="3" presId="urn:microsoft.com/office/officeart/2005/8/layout/vList5"/>
    <dgm:cxn modelId="{2F4EBF1A-4929-4720-B995-96D5C2F3B9ED}" srcId="{9A53D0B0-5002-4400-ACF9-E564C82159EB}" destId="{BF14F092-2640-4AA7-82D0-539158FFDEE2}" srcOrd="0" destOrd="0" parTransId="{81CEE615-F738-4F4D-82C0-226822D91DE3}" sibTransId="{C6C3120A-9D31-4212-AC0B-2F1ECEE6DB9B}"/>
    <dgm:cxn modelId="{59B9170B-80CE-4D27-BBF1-233770718E65}" type="presOf" srcId="{A617734F-CB0A-4E34-A1DB-1F56AFCD1AA9}" destId="{AD651A29-19F2-4833-B707-FD523DFD3190}" srcOrd="0" destOrd="2" presId="urn:microsoft.com/office/officeart/2005/8/layout/vList5"/>
    <dgm:cxn modelId="{C2D05FBB-7401-45BB-9137-FB8FEBB974D9}" type="presOf" srcId="{140CBE43-E9A2-4F98-9A80-B1D6FAC95763}" destId="{7DCB378E-7518-4878-841B-DC55CA7F3A7B}" srcOrd="0" destOrd="0" presId="urn:microsoft.com/office/officeart/2005/8/layout/vList5"/>
    <dgm:cxn modelId="{345C5E84-05CF-4821-8185-0AB1B26EB1C7}" type="presOf" srcId="{9A53D0B0-5002-4400-ACF9-E564C82159EB}" destId="{466AE864-815D-4119-B867-115440744F53}" srcOrd="0" destOrd="0" presId="urn:microsoft.com/office/officeart/2005/8/layout/vList5"/>
    <dgm:cxn modelId="{0C7CFA31-2ECE-4C0C-A7C0-51F45D5F80AC}" type="presOf" srcId="{EB64851A-4DEC-4027-AE33-C9BEF90E049E}" destId="{6E84E4B6-1246-4464-8652-DF2065D3417E}" srcOrd="0" destOrd="0" presId="urn:microsoft.com/office/officeart/2005/8/layout/vList5"/>
    <dgm:cxn modelId="{BAC5B0FD-C2DA-4082-BA37-22CC06C62A83}" type="presParOf" srcId="{466AE864-815D-4119-B867-115440744F53}" destId="{DA237B34-5A0F-4E80-9442-D67F5051AED2}" srcOrd="0" destOrd="0" presId="urn:microsoft.com/office/officeart/2005/8/layout/vList5"/>
    <dgm:cxn modelId="{C6BC3F24-20A6-45DF-82A5-DC7999E354C4}" type="presParOf" srcId="{DA237B34-5A0F-4E80-9442-D67F5051AED2}" destId="{915142FA-C290-4430-966B-D0E6125BD992}" srcOrd="0" destOrd="0" presId="urn:microsoft.com/office/officeart/2005/8/layout/vList5"/>
    <dgm:cxn modelId="{FEAE1FC2-C8EA-4F0A-83D0-B812C8D1FFBE}" type="presParOf" srcId="{DA237B34-5A0F-4E80-9442-D67F5051AED2}" destId="{AD651A29-19F2-4833-B707-FD523DFD3190}" srcOrd="1" destOrd="0" presId="urn:microsoft.com/office/officeart/2005/8/layout/vList5"/>
    <dgm:cxn modelId="{87FAB95E-DF4D-41CC-B753-270756F82E49}" type="presParOf" srcId="{466AE864-815D-4119-B867-115440744F53}" destId="{AFE6B023-6E80-4F5E-B640-7BCDB1118C16}" srcOrd="1" destOrd="0" presId="urn:microsoft.com/office/officeart/2005/8/layout/vList5"/>
    <dgm:cxn modelId="{7F351811-C0E2-4B91-95AD-A434CC9929E1}" type="presParOf" srcId="{466AE864-815D-4119-B867-115440744F53}" destId="{2A3F9078-71F0-4D0E-A891-5A0856E60843}" srcOrd="2" destOrd="0" presId="urn:microsoft.com/office/officeart/2005/8/layout/vList5"/>
    <dgm:cxn modelId="{F6D33787-E00A-445D-9F9C-8DCE60066997}" type="presParOf" srcId="{2A3F9078-71F0-4D0E-A891-5A0856E60843}" destId="{6E84E4B6-1246-4464-8652-DF2065D3417E}" srcOrd="0" destOrd="0" presId="urn:microsoft.com/office/officeart/2005/8/layout/vList5"/>
    <dgm:cxn modelId="{2A969136-03A3-4A69-AA43-11F326D919CC}" type="presParOf" srcId="{2A3F9078-71F0-4D0E-A891-5A0856E60843}" destId="{D8731CC4-1B46-43AE-A6B4-38838F2F9BA6}" srcOrd="1" destOrd="0" presId="urn:microsoft.com/office/officeart/2005/8/layout/vList5"/>
    <dgm:cxn modelId="{2692EBEC-744E-4760-BC91-87264AC48D4A}" type="presParOf" srcId="{466AE864-815D-4119-B867-115440744F53}" destId="{D7C2E265-BFBD-4053-932C-E5F592B2C3DC}" srcOrd="3" destOrd="0" presId="urn:microsoft.com/office/officeart/2005/8/layout/vList5"/>
    <dgm:cxn modelId="{929AF881-101D-4181-AA72-D29DC342429F}" type="presParOf" srcId="{466AE864-815D-4119-B867-115440744F53}" destId="{CFC2E31A-5143-427F-BFF5-901403ABB6FF}" srcOrd="4" destOrd="0" presId="urn:microsoft.com/office/officeart/2005/8/layout/vList5"/>
    <dgm:cxn modelId="{F2F76EAF-455B-4890-954C-85453A2BF950}" type="presParOf" srcId="{CFC2E31A-5143-427F-BFF5-901403ABB6FF}" destId="{7DCB378E-7518-4878-841B-DC55CA7F3A7B}" srcOrd="0" destOrd="0" presId="urn:microsoft.com/office/officeart/2005/8/layout/vList5"/>
    <dgm:cxn modelId="{EFBBFA94-0B9E-451F-9460-DEB6C3AB0359}" type="presParOf" srcId="{CFC2E31A-5143-427F-BFF5-901403ABB6FF}" destId="{FE6C25D2-7D33-42CE-808B-20C735D15D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b="1" dirty="0" smtClean="0">
              <a:solidFill>
                <a:schemeClr val="tx1"/>
              </a:solidFill>
            </a:rPr>
            <a:t>31 </a:t>
          </a:r>
          <a:r>
            <a:rPr lang="ru-RU" b="1" dirty="0" smtClean="0">
              <a:solidFill>
                <a:schemeClr val="tx1"/>
              </a:solidFill>
            </a:rPr>
            <a:t>марта</a:t>
          </a:r>
          <a:r>
            <a:rPr lang="en-ZA" b="1" dirty="0" smtClean="0">
              <a:solidFill>
                <a:schemeClr val="tx1"/>
              </a:solidFill>
            </a:rPr>
            <a:t> (</a:t>
          </a:r>
          <a:r>
            <a:rPr lang="ru-RU" b="1" dirty="0" smtClean="0">
              <a:solidFill>
                <a:schemeClr val="tx1"/>
              </a:solidFill>
            </a:rPr>
            <a:t>год </a:t>
          </a:r>
          <a:r>
            <a:rPr lang="en-ZA" b="1" dirty="0" smtClean="0">
              <a:solidFill>
                <a:schemeClr val="tx1"/>
              </a:solidFill>
            </a:rPr>
            <a:t>1):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Просьбы о МП свыше </a:t>
          </a:r>
          <a:r>
            <a:rPr lang="en-ZA" dirty="0" smtClean="0">
              <a:solidFill>
                <a:schemeClr val="tx1"/>
              </a:solidFill>
            </a:rPr>
            <a:t>25,000$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tx1"/>
              </a:solidFill>
            </a:rPr>
            <a:t>Помощь на подготовку досье</a:t>
          </a:r>
          <a:endParaRPr lang="en-ZA" dirty="0" smtClean="0">
            <a:solidFill>
              <a:schemeClr val="tx1"/>
            </a:solidFill>
          </a:endParaRPr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Любое время</a:t>
          </a:r>
          <a:r>
            <a:rPr lang="en-ZA" b="1" dirty="0" smtClean="0">
              <a:solidFill>
                <a:schemeClr val="tx1"/>
              </a:solidFill>
            </a:rPr>
            <a:t>: </a:t>
          </a:r>
          <a:endParaRPr lang="en-ZA" b="0" dirty="0" smtClean="0">
            <a:solidFill>
              <a:schemeClr val="tx1"/>
            </a:solidFill>
          </a:endParaRPr>
        </a:p>
        <a:p>
          <a:r>
            <a:rPr lang="ru-RU" b="0" dirty="0" smtClean="0">
              <a:solidFill>
                <a:schemeClr val="tx1"/>
              </a:solidFill>
            </a:rPr>
            <a:t>Срочные просьбы о МП</a:t>
          </a:r>
          <a:endParaRPr lang="en-ZA" b="0" dirty="0" smtClean="0">
            <a:solidFill>
              <a:schemeClr val="tx1"/>
            </a:solidFill>
          </a:endParaRPr>
        </a:p>
        <a:p>
          <a:r>
            <a:rPr lang="ru-RU" b="0" dirty="0" smtClean="0">
              <a:solidFill>
                <a:schemeClr val="tx1"/>
              </a:solidFill>
            </a:rPr>
            <a:t>Просьбы о МП менее</a:t>
          </a:r>
          <a:r>
            <a:rPr lang="en-ZA" b="0" dirty="0" smtClean="0">
              <a:solidFill>
                <a:schemeClr val="tx1"/>
              </a:solidFill>
            </a:rPr>
            <a:t> 25,000$</a:t>
          </a:r>
          <a:endParaRPr lang="en-ZA" b="0" dirty="0">
            <a:solidFill>
              <a:schemeClr val="tx1"/>
            </a:solidFill>
          </a:endParaRPr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Просьбы менее</a:t>
          </a:r>
          <a:r>
            <a:rPr lang="en-ZA" b="1" dirty="0" smtClean="0">
              <a:solidFill>
                <a:schemeClr val="tx1"/>
              </a:solidFill>
            </a:rPr>
            <a:t> 25,000$</a:t>
          </a:r>
          <a:r>
            <a:rPr lang="ru-RU" b="1" dirty="0" smtClean="0">
              <a:solidFill>
                <a:schemeClr val="tx1"/>
              </a:solidFill>
            </a:rPr>
            <a:t>, все срочные просьбы и просьбы на </a:t>
          </a:r>
          <a:r>
            <a:rPr lang="ru-RU" b="1" smtClean="0">
              <a:solidFill>
                <a:schemeClr val="tx1"/>
              </a:solidFill>
            </a:rPr>
            <a:t>подготовку досье</a:t>
          </a:r>
          <a:endParaRPr lang="en-ZA" b="1" dirty="0" smtClean="0">
            <a:solidFill>
              <a:schemeClr val="tx1"/>
            </a:solidFill>
          </a:endParaRPr>
        </a:p>
        <a:p>
          <a:r>
            <a:rPr lang="ru-RU" dirty="0" smtClean="0">
              <a:solidFill>
                <a:schemeClr val="tx1"/>
              </a:solidFill>
            </a:rPr>
            <a:t>рассматриваются Президиумом</a:t>
          </a:r>
          <a:endParaRPr lang="en-ZA" dirty="0">
            <a:solidFill>
              <a:schemeClr val="tx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Просьбы свыше</a:t>
          </a:r>
          <a:r>
            <a:rPr lang="en-ZA" b="1" dirty="0" smtClean="0">
              <a:solidFill>
                <a:schemeClr val="tx1"/>
              </a:solidFill>
            </a:rPr>
            <a:t> 25,000$ </a:t>
          </a:r>
          <a:r>
            <a:rPr lang="ru-RU" b="0" dirty="0" smtClean="0">
              <a:solidFill>
                <a:schemeClr val="tx1"/>
              </a:solidFill>
            </a:rPr>
            <a:t>оцениваются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Консультативным органом</a:t>
          </a:r>
          <a:endParaRPr lang="en-ZA" b="0" dirty="0">
            <a:solidFill>
              <a:schemeClr val="tx1"/>
            </a:solidFill>
          </a:endParaRPr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 custScaleX="67940" custLinFactNeighborX="3"/>
      <dgm:spPr>
        <a:solidFill>
          <a:schemeClr val="bg2">
            <a:lumMod val="90000"/>
          </a:schemeClr>
        </a:solidFill>
      </dgm:spPr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 custScaleY="118075" custLinFactNeighborX="6285" custLinFactNeighborY="-705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 custScaleY="131536" custLinFactX="-99686" custLinFactNeighborX="-100000" custLinFactNeighborY="6793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 custScaleY="117733" custLinFactX="-55657" custLinFactNeighborX="-100000" custLinFactNeighborY="6557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 custLinFactX="-159292" custLinFactNeighborX="-200000" custLinFactNeighborY="-7504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9438D1D2-506A-49A1-B391-EFEB5E2D2FE1}" type="presOf" srcId="{86734FE9-1EA8-4082-A0ED-D525929EC91C}" destId="{04D6F2D0-9BB0-4BB4-B167-9B4C97C24BBA}" srcOrd="0" destOrd="0" presId="urn:microsoft.com/office/officeart/2005/8/layout/hProcess9"/>
    <dgm:cxn modelId="{0ABF52ED-BBD2-47BF-A96D-3A388E23CBC7}" type="presOf" srcId="{321609E7-98CD-4D6A-9111-8943876A2583}" destId="{CD2A0C35-C48E-4583-B2D6-B14569739961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071D68A9-DAAA-4CFB-A6E2-C913F7423163}" type="presOf" srcId="{B941D099-1633-498D-9EE7-CD59D5130D8C}" destId="{C6606B03-7DDD-46FB-A54F-1909C90CCC09}" srcOrd="0" destOrd="0" presId="urn:microsoft.com/office/officeart/2005/8/layout/hProcess9"/>
    <dgm:cxn modelId="{ACAD15A7-A5A9-4B88-9612-D9EFD140CCA0}" type="presOf" srcId="{2E796318-53A7-408F-88A2-936F08B1E333}" destId="{B6D16306-B09C-420E-A24C-5FABF0230D2A}" srcOrd="0" destOrd="0" presId="urn:microsoft.com/office/officeart/2005/8/layout/hProcess9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7418C7F9-EF21-4ECB-AD34-AB51C8385CD0}" type="presOf" srcId="{7BEC40E9-C124-49CB-A674-78269BBDEA37}" destId="{C07F7C3C-E931-4E8B-B8D8-BA7B7BC8E5AA}" srcOrd="0" destOrd="0" presId="urn:microsoft.com/office/officeart/2005/8/layout/hProcess9"/>
    <dgm:cxn modelId="{835EBDA7-2700-4F1E-B1E0-FDED6643CFAC}" type="presParOf" srcId="{C6606B03-7DDD-46FB-A54F-1909C90CCC09}" destId="{662911A4-71D6-4144-8C5C-A38BFC92E47D}" srcOrd="0" destOrd="0" presId="urn:microsoft.com/office/officeart/2005/8/layout/hProcess9"/>
    <dgm:cxn modelId="{4B89972F-06A5-4733-BCC9-29360B18EFA6}" type="presParOf" srcId="{C6606B03-7DDD-46FB-A54F-1909C90CCC09}" destId="{93958B13-28E3-4F34-991F-8D543BA9B6ED}" srcOrd="1" destOrd="0" presId="urn:microsoft.com/office/officeart/2005/8/layout/hProcess9"/>
    <dgm:cxn modelId="{ADC3765A-CE1E-4727-8790-6804D75704B3}" type="presParOf" srcId="{93958B13-28E3-4F34-991F-8D543BA9B6ED}" destId="{B6D16306-B09C-420E-A24C-5FABF0230D2A}" srcOrd="0" destOrd="0" presId="urn:microsoft.com/office/officeart/2005/8/layout/hProcess9"/>
    <dgm:cxn modelId="{9EDAE9F1-55EB-435C-92D2-3038F67DD93D}" type="presParOf" srcId="{93958B13-28E3-4F34-991F-8D543BA9B6ED}" destId="{323EEEFE-4B01-4AFD-B18A-8902802AD8FA}" srcOrd="1" destOrd="0" presId="urn:microsoft.com/office/officeart/2005/8/layout/hProcess9"/>
    <dgm:cxn modelId="{E70DF02C-CC8B-4B00-99D6-02E7EC2CC750}" type="presParOf" srcId="{93958B13-28E3-4F34-991F-8D543BA9B6ED}" destId="{C07F7C3C-E931-4E8B-B8D8-BA7B7BC8E5AA}" srcOrd="2" destOrd="0" presId="urn:microsoft.com/office/officeart/2005/8/layout/hProcess9"/>
    <dgm:cxn modelId="{AA3A3508-C60C-4C10-947D-AF0341009DD0}" type="presParOf" srcId="{93958B13-28E3-4F34-991F-8D543BA9B6ED}" destId="{52E247B6-7989-41CA-AF58-D387A915379B}" srcOrd="3" destOrd="0" presId="urn:microsoft.com/office/officeart/2005/8/layout/hProcess9"/>
    <dgm:cxn modelId="{955CB115-6DBA-4855-8DF8-2CFB0BEAA271}" type="presParOf" srcId="{93958B13-28E3-4F34-991F-8D543BA9B6ED}" destId="{04D6F2D0-9BB0-4BB4-B167-9B4C97C24BBA}" srcOrd="4" destOrd="0" presId="urn:microsoft.com/office/officeart/2005/8/layout/hProcess9"/>
    <dgm:cxn modelId="{A3956D7A-FD52-4363-A760-494455C70EA3}" type="presParOf" srcId="{93958B13-28E3-4F34-991F-8D543BA9B6ED}" destId="{DD1B22D4-5864-4658-A5FD-879468D7A331}" srcOrd="5" destOrd="0" presId="urn:microsoft.com/office/officeart/2005/8/layout/hProcess9"/>
    <dgm:cxn modelId="{03C1C2A0-EFF0-40E9-9B01-81DFCF1E2955}" type="presParOf" srcId="{93958B13-28E3-4F34-991F-8D543BA9B6ED}" destId="{CD2A0C35-C48E-4583-B2D6-B14569739961}" srcOrd="6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51A29-19F2-4833-B707-FD523DFD3190}">
      <dsp:nvSpPr>
        <dsp:cNvPr id="0" name=""/>
        <dsp:cNvSpPr/>
      </dsp:nvSpPr>
      <dsp:spPr>
        <a:xfrm rot="5400000">
          <a:off x="4811059" y="-1933011"/>
          <a:ext cx="1214641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Проекты по охране НКН</a:t>
          </a:r>
          <a:r>
            <a:rPr lang="en-ZA" sz="1800" kern="1200" dirty="0" smtClean="0"/>
            <a:t> </a:t>
          </a:r>
          <a:endParaRPr lang="en-ZA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менее </a:t>
          </a:r>
          <a:r>
            <a:rPr lang="en-GB" sz="1800" kern="1200" dirty="0" smtClean="0"/>
            <a:t>25,000$</a:t>
          </a:r>
          <a:endParaRPr lang="en-ZA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более</a:t>
          </a:r>
          <a:r>
            <a:rPr lang="en-GB" sz="1800" kern="1200" dirty="0" smtClean="0"/>
            <a:t> 25,000$</a:t>
          </a:r>
          <a:endParaRPr lang="en-ZA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срочная </a:t>
          </a:r>
          <a:r>
            <a:rPr lang="ru-RU" sz="1800" kern="1200" dirty="0" smtClean="0"/>
            <a:t>охрана</a:t>
          </a:r>
          <a:endParaRPr lang="en-ZA" sz="1800" kern="1200" dirty="0"/>
        </a:p>
      </dsp:txBody>
      <dsp:txXfrm rot="-5400000">
        <a:off x="2868554" y="68788"/>
        <a:ext cx="5040358" cy="1096053"/>
      </dsp:txXfrm>
    </dsp:sp>
    <dsp:sp modelId="{915142FA-C290-4430-966B-D0E6125BD992}">
      <dsp:nvSpPr>
        <dsp:cNvPr id="0" name=""/>
        <dsp:cNvSpPr/>
      </dsp:nvSpPr>
      <dsp:spPr>
        <a:xfrm>
          <a:off x="0" y="0"/>
          <a:ext cx="2868554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Форма</a:t>
          </a:r>
          <a:r>
            <a:rPr lang="en-ZA" sz="3100" kern="1200" dirty="0" smtClean="0"/>
            <a:t>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kern="1200" dirty="0" smtClean="0"/>
            <a:t>ICH-04</a:t>
          </a:r>
          <a:endParaRPr lang="en-ZA" sz="3100" kern="1200" dirty="0"/>
        </a:p>
      </dsp:txBody>
      <dsp:txXfrm>
        <a:off x="60039" y="60039"/>
        <a:ext cx="2748476" cy="1109824"/>
      </dsp:txXfrm>
    </dsp:sp>
    <dsp:sp modelId="{D8731CC4-1B46-43AE-A6B4-38838F2F9BA6}">
      <dsp:nvSpPr>
        <dsp:cNvPr id="0" name=""/>
        <dsp:cNvSpPr/>
      </dsp:nvSpPr>
      <dsp:spPr>
        <a:xfrm rot="5400000">
          <a:off x="4926419" y="-641613"/>
          <a:ext cx="983922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ССО</a:t>
          </a:r>
          <a:r>
            <a:rPr lang="en-ZA" sz="1800" kern="1200" dirty="0" smtClean="0"/>
            <a:t>  </a:t>
          </a:r>
          <a:r>
            <a:rPr lang="fr-FR" sz="1800" kern="1200" dirty="0" smtClean="0"/>
            <a:t>–</a:t>
          </a:r>
          <a:r>
            <a:rPr lang="en-ZA" sz="1800" kern="1200" dirty="0" smtClean="0"/>
            <a:t> </a:t>
          </a:r>
          <a:r>
            <a:rPr lang="ru-RU" sz="1800" kern="1200" dirty="0" smtClean="0"/>
            <a:t>помощь на подготовку документов</a:t>
          </a:r>
          <a:endParaRPr lang="en-ZA" sz="1800" kern="1200" dirty="0"/>
        </a:p>
      </dsp:txBody>
      <dsp:txXfrm rot="-5400000">
        <a:off x="2868555" y="1464282"/>
        <a:ext cx="5051621" cy="887860"/>
      </dsp:txXfrm>
    </dsp:sp>
    <dsp:sp modelId="{6E84E4B6-1246-4464-8652-DF2065D3417E}">
      <dsp:nvSpPr>
        <dsp:cNvPr id="0" name=""/>
        <dsp:cNvSpPr/>
      </dsp:nvSpPr>
      <dsp:spPr>
        <a:xfrm>
          <a:off x="0" y="1293261"/>
          <a:ext cx="2868554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Форма</a:t>
          </a:r>
          <a:r>
            <a:rPr lang="en-ZA" sz="3100" kern="1200" dirty="0" smtClean="0"/>
            <a:t>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kern="1200" dirty="0" smtClean="0"/>
            <a:t>ICH-05</a:t>
          </a:r>
          <a:endParaRPr lang="en-ZA" sz="3100" kern="1200" dirty="0"/>
        </a:p>
      </dsp:txBody>
      <dsp:txXfrm>
        <a:off x="60039" y="1353300"/>
        <a:ext cx="2748476" cy="1109824"/>
      </dsp:txXfrm>
    </dsp:sp>
    <dsp:sp modelId="{FE6C25D2-7D33-42CE-808B-20C735D15DA2}">
      <dsp:nvSpPr>
        <dsp:cNvPr id="0" name=""/>
        <dsp:cNvSpPr/>
      </dsp:nvSpPr>
      <dsp:spPr>
        <a:xfrm rot="5400000">
          <a:off x="4926419" y="649783"/>
          <a:ext cx="983922" cy="50996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ZA" sz="2700" kern="1200" dirty="0" smtClean="0"/>
            <a:t> </a:t>
          </a:r>
          <a:r>
            <a:rPr lang="ru-RU" sz="1800" kern="1200" dirty="0" smtClean="0"/>
            <a:t>Реестр</a:t>
          </a:r>
          <a:r>
            <a:rPr lang="en-ZA" sz="1800" kern="1200" dirty="0" smtClean="0"/>
            <a:t> </a:t>
          </a:r>
          <a:r>
            <a:rPr lang="fr-FR" sz="1800" kern="1200" dirty="0" smtClean="0"/>
            <a:t>–</a:t>
          </a:r>
          <a:r>
            <a:rPr lang="en-ZA" sz="1800" kern="1200" dirty="0" smtClean="0"/>
            <a:t> </a:t>
          </a:r>
          <a:r>
            <a:rPr lang="ru-RU" sz="1800" kern="1200" dirty="0" smtClean="0"/>
            <a:t>помощь на подготовку документов</a:t>
          </a:r>
          <a:r>
            <a:rPr lang="en-ZA" sz="1800" kern="1200" dirty="0" smtClean="0"/>
            <a:t> </a:t>
          </a:r>
        </a:p>
      </dsp:txBody>
      <dsp:txXfrm rot="-5400000">
        <a:off x="2868555" y="2755679"/>
        <a:ext cx="5051621" cy="887860"/>
      </dsp:txXfrm>
    </dsp:sp>
    <dsp:sp modelId="{7DCB378E-7518-4878-841B-DC55CA7F3A7B}">
      <dsp:nvSpPr>
        <dsp:cNvPr id="0" name=""/>
        <dsp:cNvSpPr/>
      </dsp:nvSpPr>
      <dsp:spPr>
        <a:xfrm>
          <a:off x="0" y="2584658"/>
          <a:ext cx="2868554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Форма</a:t>
          </a:r>
          <a:r>
            <a:rPr lang="en-ZA" sz="3100" kern="1200" dirty="0" smtClean="0"/>
            <a:t>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kern="1200" dirty="0" smtClean="0"/>
            <a:t>ICH-06</a:t>
          </a:r>
          <a:endParaRPr lang="en-ZA" sz="3100" kern="1200" dirty="0"/>
        </a:p>
      </dsp:txBody>
      <dsp:txXfrm>
        <a:off x="60039" y="2644697"/>
        <a:ext cx="2748476" cy="1109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1738754" y="0"/>
          <a:ext cx="4752511" cy="3962400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10344" y="0"/>
          <a:ext cx="1981051" cy="1871441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>
              <a:solidFill>
                <a:schemeClr val="tx1"/>
              </a:solidFill>
            </a:rPr>
            <a:t>31 </a:t>
          </a:r>
          <a:r>
            <a:rPr lang="ru-RU" sz="1300" b="1" kern="1200" dirty="0" smtClean="0">
              <a:solidFill>
                <a:schemeClr val="tx1"/>
              </a:solidFill>
            </a:rPr>
            <a:t>марта</a:t>
          </a:r>
          <a:r>
            <a:rPr lang="en-ZA" sz="1300" b="1" kern="1200" dirty="0" smtClean="0">
              <a:solidFill>
                <a:schemeClr val="tx1"/>
              </a:solidFill>
            </a:rPr>
            <a:t> (</a:t>
          </a:r>
          <a:r>
            <a:rPr lang="ru-RU" sz="1300" b="1" kern="1200" dirty="0" smtClean="0">
              <a:solidFill>
                <a:schemeClr val="tx1"/>
              </a:solidFill>
            </a:rPr>
            <a:t>год </a:t>
          </a:r>
          <a:r>
            <a:rPr lang="en-ZA" sz="1300" b="1" kern="1200" dirty="0" smtClean="0">
              <a:solidFill>
                <a:schemeClr val="tx1"/>
              </a:solidFill>
            </a:rPr>
            <a:t>1):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chemeClr val="tx1"/>
              </a:solidFill>
            </a:rPr>
            <a:t>Просьбы о МП свыше </a:t>
          </a:r>
          <a:r>
            <a:rPr lang="en-ZA" sz="1300" kern="1200" dirty="0" smtClean="0">
              <a:solidFill>
                <a:schemeClr val="tx1"/>
              </a:solidFill>
            </a:rPr>
            <a:t>25,000$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3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Помощь на подготовку досье</a:t>
          </a:r>
          <a:endParaRPr lang="en-ZA" sz="1300" kern="1200" dirty="0" smtClean="0">
            <a:solidFill>
              <a:schemeClr val="tx1"/>
            </a:solidFill>
          </a:endParaRPr>
        </a:p>
      </dsp:txBody>
      <dsp:txXfrm>
        <a:off x="101700" y="91356"/>
        <a:ext cx="1798339" cy="1688729"/>
      </dsp:txXfrm>
    </dsp:sp>
    <dsp:sp modelId="{C07F7C3C-E931-4E8B-B8D8-BA7B7BC8E5AA}">
      <dsp:nvSpPr>
        <dsp:cNvPr id="0" name=""/>
        <dsp:cNvSpPr/>
      </dsp:nvSpPr>
      <dsp:spPr>
        <a:xfrm>
          <a:off x="10339" y="1877607"/>
          <a:ext cx="1981051" cy="2084792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Любое время</a:t>
          </a:r>
          <a:r>
            <a:rPr lang="en-ZA" sz="1300" b="1" kern="1200" dirty="0" smtClean="0">
              <a:solidFill>
                <a:schemeClr val="tx1"/>
              </a:solidFill>
            </a:rPr>
            <a:t>: </a:t>
          </a:r>
          <a:endParaRPr lang="en-ZA" sz="1300" b="0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chemeClr val="tx1"/>
              </a:solidFill>
            </a:rPr>
            <a:t>Срочные просьбы о МП</a:t>
          </a:r>
          <a:endParaRPr lang="en-ZA" sz="1300" b="0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chemeClr val="tx1"/>
              </a:solidFill>
            </a:rPr>
            <a:t>Просьбы о МП менее</a:t>
          </a:r>
          <a:r>
            <a:rPr lang="en-ZA" sz="1300" b="0" kern="1200" dirty="0" smtClean="0">
              <a:solidFill>
                <a:schemeClr val="tx1"/>
              </a:solidFill>
            </a:rPr>
            <a:t> 25,000$</a:t>
          </a:r>
          <a:endParaRPr lang="en-ZA" sz="1300" b="0" kern="1200" dirty="0">
            <a:solidFill>
              <a:schemeClr val="tx1"/>
            </a:solidFill>
          </a:endParaRPr>
        </a:p>
      </dsp:txBody>
      <dsp:txXfrm>
        <a:off x="107046" y="1974314"/>
        <a:ext cx="1787637" cy="1891378"/>
      </dsp:txXfrm>
    </dsp:sp>
    <dsp:sp modelId="{04D6F2D0-9BB0-4BB4-B167-9B4C97C24BBA}">
      <dsp:nvSpPr>
        <dsp:cNvPr id="0" name=""/>
        <dsp:cNvSpPr/>
      </dsp:nvSpPr>
      <dsp:spPr>
        <a:xfrm>
          <a:off x="2962680" y="2087495"/>
          <a:ext cx="1981051" cy="18660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Просьбы менее</a:t>
          </a:r>
          <a:r>
            <a:rPr lang="en-ZA" sz="1300" b="1" kern="1200" dirty="0" smtClean="0">
              <a:solidFill>
                <a:schemeClr val="tx1"/>
              </a:solidFill>
            </a:rPr>
            <a:t> 25,000$</a:t>
          </a:r>
          <a:r>
            <a:rPr lang="ru-RU" sz="1300" b="1" kern="1200" dirty="0" smtClean="0">
              <a:solidFill>
                <a:schemeClr val="tx1"/>
              </a:solidFill>
            </a:rPr>
            <a:t>, все срочные просьбы и просьбы на </a:t>
          </a:r>
          <a:r>
            <a:rPr lang="ru-RU" sz="1300" b="1" kern="1200" smtClean="0">
              <a:solidFill>
                <a:schemeClr val="tx1"/>
              </a:solidFill>
            </a:rPr>
            <a:t>подготовку досье</a:t>
          </a:r>
          <a:endParaRPr lang="en-ZA" sz="1300" b="1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рассматриваются Президиумом</a:t>
          </a:r>
          <a:endParaRPr lang="en-ZA" sz="1300" kern="1200" dirty="0">
            <a:solidFill>
              <a:schemeClr val="tx1"/>
            </a:solidFill>
          </a:endParaRPr>
        </a:p>
      </dsp:txBody>
      <dsp:txXfrm>
        <a:off x="3053772" y="2178587"/>
        <a:ext cx="1798867" cy="1683836"/>
      </dsp:txXfrm>
    </dsp:sp>
    <dsp:sp modelId="{CD2A0C35-C48E-4583-B2D6-B14569739961}">
      <dsp:nvSpPr>
        <dsp:cNvPr id="0" name=""/>
        <dsp:cNvSpPr/>
      </dsp:nvSpPr>
      <dsp:spPr>
        <a:xfrm>
          <a:off x="2890668" y="0"/>
          <a:ext cx="1981051" cy="15849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Просьбы свыше</a:t>
          </a:r>
          <a:r>
            <a:rPr lang="en-ZA" sz="1300" b="1" kern="1200" dirty="0" smtClean="0">
              <a:solidFill>
                <a:schemeClr val="tx1"/>
              </a:solidFill>
            </a:rPr>
            <a:t> 25,000$ </a:t>
          </a:r>
          <a:r>
            <a:rPr lang="ru-RU" sz="1300" b="0" kern="1200" dirty="0" smtClean="0">
              <a:solidFill>
                <a:schemeClr val="tx1"/>
              </a:solidFill>
            </a:rPr>
            <a:t>оцениваются</a:t>
          </a:r>
          <a:r>
            <a:rPr lang="ru-RU" sz="1300" b="1" kern="1200" dirty="0" smtClean="0">
              <a:solidFill>
                <a:schemeClr val="tx1"/>
              </a:solidFill>
            </a:rPr>
            <a:t> </a:t>
          </a:r>
          <a:r>
            <a:rPr lang="ru-RU" sz="1300" b="0" kern="1200" dirty="0" smtClean="0">
              <a:solidFill>
                <a:schemeClr val="tx1"/>
              </a:solidFill>
            </a:rPr>
            <a:t>Консультативным органом</a:t>
          </a:r>
          <a:endParaRPr lang="en-ZA" sz="1300" b="0" kern="1200" dirty="0">
            <a:solidFill>
              <a:schemeClr val="tx1"/>
            </a:solidFill>
          </a:endParaRPr>
        </a:p>
      </dsp:txBody>
      <dsp:txXfrm>
        <a:off x="2968039" y="77371"/>
        <a:ext cx="1826309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C987FE-16D9-429D-9093-701EB3723C28}" type="datetime1">
              <a:rPr lang="fr-FR" altLang="fr-FR"/>
              <a:pPr>
                <a:defRPr/>
              </a:pPr>
              <a:t>06/11/2015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ED726B8-93AE-4F02-963E-EF9C32EC47C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01500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A51D1C8-9222-495A-AC03-A9017AAD8F8C}" type="datetime1">
              <a:rPr lang="fr-FR" altLang="fr-FR"/>
              <a:pPr>
                <a:defRPr/>
              </a:pPr>
              <a:t>06/11/2015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9AC8CB7-B9ED-4864-9B6F-83B55AFE22F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683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45" y="190500"/>
            <a:ext cx="1925793" cy="11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153621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34899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418472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119115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3658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</p:spTree>
    <p:extLst>
      <p:ext uri="{BB962C8B-B14F-4D97-AF65-F5344CB8AC3E}">
        <p14:creationId xmlns:p14="http://schemas.microsoft.com/office/powerpoint/2010/main" val="11930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3EE7C2A1-7C37-4DC4-86D6-3A08B60A53AC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© All Rights Reserved: UNESCO/ ICH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0" y="322433"/>
            <a:ext cx="1323220" cy="812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7" r:id="rId3"/>
    <p:sldLayoutId id="2147483812" r:id="rId4"/>
    <p:sldLayoutId id="2147483813" r:id="rId5"/>
    <p:sldLayoutId id="2147483814" r:id="rId6"/>
    <p:sldLayoutId id="2147483815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3539430"/>
          </a:xfrm>
        </p:spPr>
        <p:txBody>
          <a:bodyPr/>
          <a:lstStyle/>
          <a:p>
            <a:pPr eaLnBrk="1" hangingPunct="1"/>
            <a:r>
              <a:rPr lang="ru-RU" altLang="fr-FR" sz="4400" dirty="0" smtClean="0">
                <a:ea typeface="ＭＳ Ｐゴシック" pitchFamily="34" charset="-128"/>
                <a:cs typeface="Arial" pitchFamily="34" charset="0"/>
              </a:rPr>
              <a:t>Международное сотрудничество и помощь</a:t>
            </a:r>
            <a: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  <a:t/>
            </a:r>
            <a:b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</a:br>
            <a:r>
              <a:rPr lang="ru-RU" altLang="fr-FR" sz="1800" dirty="0" smtClean="0">
                <a:ea typeface="ＭＳ Ｐゴシック" pitchFamily="34" charset="-128"/>
                <a:cs typeface="Arial" pitchFamily="34" charset="0"/>
              </a:rPr>
              <a:t>Раздел</a:t>
            </a:r>
            <a:r>
              <a:rPr lang="en-ZA" altLang="fr-FR" sz="1800" dirty="0" smtClean="0">
                <a:ea typeface="ＭＳ Ｐゴシック" pitchFamily="34" charset="-128"/>
                <a:cs typeface="Arial" pitchFamily="34" charset="0"/>
              </a:rPr>
              <a:t> 12 </a:t>
            </a:r>
            <a:r>
              <a:rPr lang="ru-RU" altLang="fr-FR" sz="1800" dirty="0" smtClean="0">
                <a:ea typeface="ＭＳ Ｐゴシック" pitchFamily="34" charset="-128"/>
                <a:cs typeface="Arial" pitchFamily="34" charset="0"/>
              </a:rPr>
              <a:t>Презентация </a:t>
            </a:r>
            <a:r>
              <a:rPr lang="fr-FR" altLang="fr-FR" sz="1800" dirty="0" smtClean="0">
                <a:ea typeface="ＭＳ Ｐゴシック" pitchFamily="34" charset="-128"/>
                <a:cs typeface="Arial" pitchFamily="34" charset="0"/>
              </a:rPr>
              <a:t>PowerPoint </a:t>
            </a:r>
            <a:r>
              <a:rPr lang="en-ZA" altLang="fr-FR" sz="1800" dirty="0" smtClean="0">
                <a:ea typeface="ＭＳ Ｐゴシック" pitchFamily="34" charset="-128"/>
                <a:cs typeface="Arial" pitchFamily="34" charset="0"/>
              </a:rPr>
              <a:t/>
            </a:r>
            <a:br>
              <a:rPr lang="en-ZA" altLang="fr-FR" sz="1800" dirty="0" smtClean="0">
                <a:ea typeface="ＭＳ Ｐゴシック" pitchFamily="34" charset="-128"/>
                <a:cs typeface="Arial" pitchFamily="34" charset="0"/>
              </a:rPr>
            </a:br>
            <a: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  <a:t/>
            </a:r>
            <a:b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</a:br>
            <a:r>
              <a:rPr lang="en-ZA" altLang="fr-FR" sz="4000" dirty="0" smtClean="0">
                <a:ea typeface="ＭＳ Ｐゴシック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775200"/>
            <a:ext cx="5715000" cy="1046440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>
                <a:ea typeface="ＭＳ Ｐゴシック" pitchFamily="34" charset="-128"/>
              </a:rPr>
              <a:t/>
            </a:r>
            <a:br>
              <a:rPr lang="en-US" altLang="fr-FR" sz="2000" dirty="0" smtClean="0">
                <a:ea typeface="ＭＳ Ｐゴシック" pitchFamily="34" charset="-128"/>
              </a:rPr>
            </a:br>
            <a:r>
              <a:rPr lang="ru-RU" altLang="fr-FR" sz="2000" dirty="0" smtClean="0">
                <a:ea typeface="ＭＳ Ｐゴシック" pitchFamily="34" charset="-128"/>
              </a:rPr>
              <a:t>ЮНЕСКО</a:t>
            </a:r>
            <a:r>
              <a:rPr lang="en-US" altLang="fr-FR" sz="2000" dirty="0" smtClean="0">
                <a:ea typeface="ＭＳ Ｐゴシック" pitchFamily="34" charset="-128"/>
              </a:rPr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dirty="0" smtClean="0">
                <a:ea typeface="ＭＳ Ｐゴシック" pitchFamily="34" charset="-128"/>
              </a:rPr>
              <a:t>Секция нематериального культурного наследия</a:t>
            </a:r>
            <a:endParaRPr lang="en-US" altLang="fr-FR" sz="2000" dirty="0" smtClean="0">
              <a:ea typeface="ＭＳ Ｐゴシック" pitchFamily="34" charset="-128"/>
            </a:endParaRP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GB" altLang="fr-FR" sz="1200" b="1"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 altLang="fr-FR" sz="1200" b="1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Одобренные просьбы о международной помощи с 2009 г.</a:t>
            </a:r>
            <a:r>
              <a:rPr lang="en-ZA" altLang="fr-FR" sz="3600" dirty="0" smtClean="0">
                <a:ea typeface="ＭＳ Ｐゴシック" pitchFamily="34" charset="-128"/>
              </a:rPr>
              <a:t> (II)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3315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31308"/>
              </p:ext>
            </p:extLst>
          </p:nvPr>
        </p:nvGraphicFramePr>
        <p:xfrm>
          <a:off x="463550" y="2141538"/>
          <a:ext cx="8229600" cy="4450350"/>
        </p:xfrm>
        <a:graphic>
          <a:graphicData uri="http://schemas.openxmlformats.org/drawingml/2006/table">
            <a:tbl>
              <a:tblPr/>
              <a:tblGrid>
                <a:gridCol w="5167630"/>
                <a:gridCol w="1310640"/>
                <a:gridCol w="1751330"/>
              </a:tblGrid>
              <a:tr h="39626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Проект</a:t>
                      </a:r>
                      <a:endParaRPr kumimoji="0" lang="en-GB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Страна</a:t>
                      </a:r>
                      <a:endParaRPr kumimoji="0" lang="en-GB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Бюджет</a:t>
                      </a:r>
                      <a:endParaRPr kumimoji="0" lang="en-GB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587C"/>
                    </a:solidFill>
                  </a:tcPr>
                </a:tc>
              </a:tr>
              <a:tr h="64012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Охрана и возрождение монгольского национального эпоса</a:t>
                      </a:r>
                      <a:endParaRPr kumimoji="0" lang="en-GB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Монголия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107,000$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</a:tr>
              <a:tr h="64012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Инвентаризация НКН четырёх сообществ в Уганде</a:t>
                      </a:r>
                      <a:endParaRPr kumimoji="0" lang="en-GB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Уганда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216,000$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</a:tr>
              <a:tr h="701092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Инвентаризация и популяризация нематериального культурного наследия в Буркина Фасо</a:t>
                      </a:r>
                      <a:endParaRPr kumimoji="0" lang="en-GB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Буркина Фасо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262,080</a:t>
                      </a: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</a:tr>
              <a:tr h="396268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Перечень традиционной музыки в Сенегале</a:t>
                      </a:r>
                      <a:endParaRPr kumimoji="0" lang="en-GB" alt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Сенегал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80,789</a:t>
                      </a: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</a:tr>
              <a:tr h="146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Документирование, популяризация и распространение традиционного барабанного ритма </a:t>
                      </a:r>
                      <a:r>
                        <a:rPr kumimoji="0" lang="ru-RU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Кандомбе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 формы выражения идентичности кварталов Сур, Палермо и Кордон города Монтевидео</a:t>
                      </a:r>
                      <a:endParaRPr kumimoji="0" lang="en-GB" altLang="fr-FR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Уругвай</a:t>
                      </a:r>
                      <a:endParaRPr kumimoji="0" lang="en-GB" altLang="fr-F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186,871$</a:t>
                      </a:r>
                      <a:endParaRPr kumimoji="0" lang="en-GB" altLang="fr-F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algn="ctr" eaLnBrk="1" hangingPunct="1"/>
            <a:r>
              <a:rPr lang="ru-RU" altLang="fr-FR" sz="3600" dirty="0" smtClean="0">
                <a:ea typeface="ＭＳ Ｐゴシック" pitchFamily="34" charset="-128"/>
              </a:rPr>
              <a:t>Подготовка просьбы</a:t>
            </a:r>
            <a:r>
              <a:rPr lang="en-ZA" altLang="fr-FR" sz="3600" dirty="0" smtClean="0">
                <a:ea typeface="ＭＳ Ｐゴシック" pitchFamily="34" charset="-128"/>
              </a:rPr>
              <a:t>: </a:t>
            </a:r>
            <a:r>
              <a:rPr lang="ru-RU" altLang="fr-FR" sz="3600" dirty="0" smtClean="0">
                <a:ea typeface="ＭＳ Ｐゴシック" pitchFamily="34" charset="-128"/>
              </a:rPr>
              <a:t>формы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4339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Diagram 6"/>
          <p:cNvGraphicFramePr/>
          <p:nvPr>
            <p:extLst>
              <p:ext uri="{D42A27DB-BD31-4B8C-83A1-F6EECF244321}">
                <p14:modId xmlns:p14="http://schemas.microsoft.com/office/powerpoint/2010/main" val="666077961"/>
              </p:ext>
            </p:extLst>
          </p:nvPr>
        </p:nvGraphicFramePr>
        <p:xfrm>
          <a:off x="576189" y="2328366"/>
          <a:ext cx="7968207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Подготовка просьбы</a:t>
            </a:r>
            <a:r>
              <a:rPr lang="en-GB" altLang="fr-FR" sz="3600" dirty="0" smtClean="0">
                <a:ea typeface="ＭＳ Ｐゴシック" pitchFamily="34" charset="-128"/>
              </a:rPr>
              <a:t>: </a:t>
            </a:r>
            <a:r>
              <a:rPr lang="ru-RU" altLang="fr-FR" sz="3600" smtClean="0">
                <a:ea typeface="ＭＳ Ｐゴシック" pitchFamily="34" charset="-128"/>
              </a:rPr>
              <a:t>график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7" name="Rounded Rectangle 22"/>
          <p:cNvSpPr/>
          <p:nvPr/>
        </p:nvSpPr>
        <p:spPr>
          <a:xfrm>
            <a:off x="6659563" y="4292600"/>
            <a:ext cx="2089150" cy="1657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ounded Rectangle 21"/>
          <p:cNvSpPr/>
          <p:nvPr/>
        </p:nvSpPr>
        <p:spPr>
          <a:xfrm>
            <a:off x="6588125" y="2276475"/>
            <a:ext cx="2160588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035769"/>
              </p:ext>
            </p:extLst>
          </p:nvPr>
        </p:nvGraphicFramePr>
        <p:xfrm>
          <a:off x="457200" y="2133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ight Arrow 13"/>
          <p:cNvSpPr/>
          <p:nvPr/>
        </p:nvSpPr>
        <p:spPr>
          <a:xfrm>
            <a:off x="2339975" y="4724400"/>
            <a:ext cx="1152525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ight Arrow 14"/>
          <p:cNvSpPr/>
          <p:nvPr/>
        </p:nvSpPr>
        <p:spPr>
          <a:xfrm>
            <a:off x="5219700" y="2636838"/>
            <a:ext cx="1368425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9" name="TextBox 16"/>
          <p:cNvSpPr txBox="1">
            <a:spLocks noChangeArrowheads="1"/>
          </p:cNvSpPr>
          <p:nvPr/>
        </p:nvSpPr>
        <p:spPr bwMode="auto">
          <a:xfrm>
            <a:off x="6948488" y="4652963"/>
            <a:ext cx="1655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Решение Президиума как можно скорее</a:t>
            </a:r>
            <a:endParaRPr lang="en-ZA" altLang="fr-FR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Right Arrow 17"/>
          <p:cNvSpPr/>
          <p:nvPr/>
        </p:nvSpPr>
        <p:spPr>
          <a:xfrm>
            <a:off x="5292725" y="4508500"/>
            <a:ext cx="1366838" cy="433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71" name="TextBox 19"/>
          <p:cNvSpPr txBox="1">
            <a:spLocks noChangeArrowheads="1"/>
          </p:cNvSpPr>
          <p:nvPr/>
        </p:nvSpPr>
        <p:spPr bwMode="auto">
          <a:xfrm>
            <a:off x="6732588" y="2492375"/>
            <a:ext cx="2016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Решение Комитета в ноябре</a:t>
            </a:r>
            <a:r>
              <a:rPr lang="en-ZA" altLang="fr-FR" sz="1600" b="0" dirty="0" smtClean="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ru-RU" altLang="fr-FR" sz="1600" b="0" dirty="0" smtClean="0">
                <a:solidFill>
                  <a:schemeClr val="tx1"/>
                </a:solidFill>
                <a:latin typeface="Calibri" pitchFamily="34" charset="0"/>
              </a:rPr>
              <a:t>год</a:t>
            </a:r>
            <a:r>
              <a:rPr lang="en-ZA" altLang="fr-FR" sz="1600" b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ZA" altLang="fr-FR" sz="1600" b="0" dirty="0">
                <a:solidFill>
                  <a:schemeClr val="tx1"/>
                </a:solidFill>
                <a:latin typeface="Calibri" pitchFamily="34" charset="0"/>
              </a:rPr>
              <a:t>2)</a:t>
            </a:r>
          </a:p>
        </p:txBody>
      </p:sp>
      <p:sp>
        <p:nvSpPr>
          <p:cNvPr id="17" name="Right Arrow 23"/>
          <p:cNvSpPr/>
          <p:nvPr/>
        </p:nvSpPr>
        <p:spPr>
          <a:xfrm rot="1260000">
            <a:off x="2287588" y="3706813"/>
            <a:ext cx="1381125" cy="407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ight Arrow 24"/>
          <p:cNvSpPr/>
          <p:nvPr/>
        </p:nvSpPr>
        <p:spPr>
          <a:xfrm>
            <a:off x="2339975" y="2636838"/>
            <a:ext cx="10795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Критерии оценки просьб о международной помощи</a:t>
            </a:r>
            <a:endParaRPr lang="en-US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</a:endParaRP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6388" name="Text Placeholder 8"/>
          <p:cNvSpPr txBox="1">
            <a:spLocks/>
          </p:cNvSpPr>
          <p:nvPr/>
        </p:nvSpPr>
        <p:spPr bwMode="auto">
          <a:xfrm>
            <a:off x="2286000" y="210343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en-ZA" altLang="fr-FR" sz="2000" dirty="0" smtClean="0">
                <a:solidFill>
                  <a:schemeClr val="tx1"/>
                </a:solidFill>
              </a:rPr>
              <a:t>O</a:t>
            </a:r>
            <a:r>
              <a:rPr lang="ru-RU" altLang="fr-FR" sz="2000" dirty="0" smtClean="0">
                <a:solidFill>
                  <a:schemeClr val="tx1"/>
                </a:solidFill>
              </a:rPr>
              <a:t>Р</a:t>
            </a:r>
            <a:r>
              <a:rPr lang="en-ZA" altLang="fr-FR" sz="2000" dirty="0" smtClean="0">
                <a:solidFill>
                  <a:schemeClr val="tx1"/>
                </a:solidFill>
              </a:rPr>
              <a:t> </a:t>
            </a:r>
            <a:r>
              <a:rPr lang="en-ZA" altLang="fr-FR" sz="2000" dirty="0">
                <a:solidFill>
                  <a:schemeClr val="tx1"/>
                </a:solidFill>
              </a:rPr>
              <a:t>12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Участие сообществ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Обоснованная запрашиваемая сумма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Хорошая продуманность и осуществимость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Долгосрочные результаты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Государство-бенефициар насколько может участвует в покрытии расходов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Укрепление потенциала</a:t>
            </a:r>
            <a:endParaRPr lang="en-ZA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Какие просьбы имеют приоритет?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7411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7412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en-US" altLang="fr-FR" sz="2000" dirty="0" smtClean="0">
                <a:solidFill>
                  <a:schemeClr val="tx1"/>
                </a:solidFill>
              </a:rPr>
              <a:t>O</a:t>
            </a:r>
            <a:r>
              <a:rPr lang="ru-RU" altLang="fr-FR" sz="2000" dirty="0" smtClean="0">
                <a:solidFill>
                  <a:schemeClr val="tx1"/>
                </a:solidFill>
              </a:rPr>
              <a:t>Р</a:t>
            </a:r>
            <a:r>
              <a:rPr lang="en-US" altLang="fr-FR" sz="2000" dirty="0" smtClean="0">
                <a:solidFill>
                  <a:schemeClr val="tx1"/>
                </a:solidFill>
              </a:rPr>
              <a:t> </a:t>
            </a:r>
            <a:r>
              <a:rPr lang="en-US" altLang="fr-FR" sz="2000" dirty="0">
                <a:solidFill>
                  <a:schemeClr val="tx1"/>
                </a:solidFill>
              </a:rPr>
              <a:t>10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Развивающиеся страны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Международное сотрудничество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Трансграничное наследие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Проекты с множительным эффектом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Справедливое географическое распределение также принимается во внимание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ZA" altLang="fr-FR" sz="2000" b="0" dirty="0">
              <a:solidFill>
                <a:schemeClr val="tx1"/>
              </a:solidFill>
            </a:endParaRPr>
          </a:p>
        </p:txBody>
      </p:sp>
      <p:sp>
        <p:nvSpPr>
          <p:cNvPr id="17413" name="Espace réservé du texte 2"/>
          <p:cNvSpPr txBox="1">
            <a:spLocks/>
          </p:cNvSpPr>
          <p:nvPr/>
        </p:nvSpPr>
        <p:spPr bwMode="auto">
          <a:xfrm>
            <a:off x="1654175" y="-96838"/>
            <a:ext cx="6480175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20000"/>
              </a:spcBef>
              <a:buFont typeface="Arial" pitchFamily="34" charset="0"/>
              <a:buChar char="•"/>
            </a:pPr>
            <a:endParaRPr lang="en-GB" altLang="fr-FR" sz="2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В этой презентации</a:t>
            </a:r>
            <a:r>
              <a:rPr lang="fr-FR" altLang="fr-FR" sz="3600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912938"/>
            <a:ext cx="6480175" cy="1923604"/>
          </a:xfrm>
        </p:spPr>
        <p:txBody>
          <a:bodyPr/>
          <a:lstStyle/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ea typeface="ＭＳ Ｐゴシック" pitchFamily="34" charset="-128"/>
              </a:rPr>
              <a:t>Международное сотрудничество и помощь</a:t>
            </a:r>
            <a:endParaRPr lang="en-ZA" altLang="fr-FR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ea typeface="ＭＳ Ｐゴシック" pitchFamily="34" charset="-128"/>
              </a:rPr>
              <a:t>Совместное наследие</a:t>
            </a:r>
            <a:endParaRPr lang="en-ZA" altLang="fr-FR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ea typeface="ＭＳ Ｐゴシック" pitchFamily="34" charset="-128"/>
              </a:rPr>
              <a:t>Фонд НКН</a:t>
            </a:r>
            <a:endParaRPr lang="en-ZA" altLang="fr-FR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ea typeface="ＭＳ Ｐゴシック" pitchFamily="34" charset="-128"/>
              </a:rPr>
              <a:t>Обращение за международной помощью</a:t>
            </a:r>
            <a:endParaRPr lang="en-ZA" altLang="fr-FR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124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 smtClean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Международное сотрудничество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>
          <a:xfrm>
            <a:off x="2171700" y="1905000"/>
            <a:ext cx="6594475" cy="3693319"/>
          </a:xfrm>
        </p:spPr>
        <p:txBody>
          <a:bodyPr/>
          <a:lstStyle/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</a:pPr>
            <a:r>
              <a:rPr lang="ru-RU" altLang="fr-FR" sz="2000" b="1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Статья</a:t>
            </a:r>
            <a:r>
              <a:rPr lang="en-US" altLang="fr-FR" sz="2000" b="1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 19</a:t>
            </a:r>
          </a:p>
          <a:p>
            <a:pPr marL="342900" lvl="1" indent="-342900" defTabSz="9144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Обмен информацией и опытом</a:t>
            </a:r>
            <a:endParaRPr lang="en-GB" altLang="fr-FR" sz="2000" dirty="0" smtClean="0">
              <a:solidFill>
                <a:schemeClr val="tx1"/>
              </a:solidFill>
              <a:latin typeface="Arial (Corps)" charset="0"/>
              <a:ea typeface="ＭＳ Ｐゴシック" pitchFamily="34" charset="-128"/>
            </a:endParaRPr>
          </a:p>
          <a:p>
            <a:pPr marL="342900" lvl="1" indent="-342900" defTabSz="9144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Многонациональные номинации совместного наследия</a:t>
            </a:r>
            <a:r>
              <a:rPr lang="en-GB" altLang="fr-FR" sz="2000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 </a:t>
            </a:r>
          </a:p>
          <a:p>
            <a:pPr marL="342900" lvl="1" indent="-342900" defTabSz="9144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Совместные инициативы и проекты</a:t>
            </a:r>
            <a:endParaRPr lang="en-GB" altLang="fr-FR" sz="2000" dirty="0" smtClean="0">
              <a:solidFill>
                <a:schemeClr val="tx1"/>
              </a:solidFill>
              <a:latin typeface="Arial (Corps)" charset="0"/>
              <a:ea typeface="ＭＳ Ｐゴシック" pitchFamily="34" charset="-128"/>
            </a:endParaRPr>
          </a:p>
          <a:p>
            <a:pPr marL="342900" lvl="1" indent="-342900" defTabSz="9144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Участие в руководящих органах Конвенции</a:t>
            </a:r>
            <a:endParaRPr lang="en-GB" altLang="fr-FR" sz="2000" dirty="0" smtClean="0">
              <a:solidFill>
                <a:schemeClr val="tx1"/>
              </a:solidFill>
              <a:latin typeface="Arial (Corps)" charset="0"/>
              <a:ea typeface="ＭＳ Ｐゴシック" pitchFamily="34" charset="-128"/>
            </a:endParaRPr>
          </a:p>
          <a:p>
            <a:pPr marL="342900" lvl="1" indent="-342900" defTabSz="9144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Участие в специализированных центрах категории</a:t>
            </a:r>
            <a:r>
              <a:rPr lang="en-GB" altLang="fr-FR" sz="2000" dirty="0" smtClean="0">
                <a:solidFill>
                  <a:schemeClr val="tx1"/>
                </a:solidFill>
                <a:latin typeface="Arial (Corps)" charset="0"/>
                <a:ea typeface="ＭＳ Ｐゴシック" pitchFamily="34" charset="-128"/>
              </a:rPr>
              <a:t> 2</a:t>
            </a:r>
          </a:p>
          <a:p>
            <a:pPr marL="34290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altLang="fr-FR" sz="2000" dirty="0" smtClean="0">
              <a:solidFill>
                <a:schemeClr val="tx1"/>
              </a:solidFill>
              <a:latin typeface="Arial (Corps)" charset="0"/>
              <a:ea typeface="ＭＳ Ｐゴシック" pitchFamily="34" charset="-128"/>
            </a:endParaRPr>
          </a:p>
        </p:txBody>
      </p:sp>
      <p:sp>
        <p:nvSpPr>
          <p:cNvPr id="6148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Многонациональная деятельность в отношении совместного наследия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7171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7172" name="Text Placeholder 8"/>
          <p:cNvSpPr txBox="1">
            <a:spLocks/>
          </p:cNvSpPr>
          <p:nvPr/>
        </p:nvSpPr>
        <p:spPr bwMode="auto">
          <a:xfrm>
            <a:off x="1752600" y="2274768"/>
            <a:ext cx="7002463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Много НКН находится по разные стороны границы</a:t>
            </a:r>
            <a:endParaRPr lang="en-GB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Сотрудничество направлено на охрану совместного наследия, от чего выигрывают заинтересованные сообщества</a:t>
            </a:r>
            <a:r>
              <a:rPr lang="en-GB" altLang="fr-FR" sz="2000" b="0" dirty="0" smtClean="0">
                <a:solidFill>
                  <a:schemeClr val="tx1"/>
                </a:solidFill>
              </a:rPr>
              <a:t> </a:t>
            </a:r>
            <a:endParaRPr lang="en-GB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Совместная деятельность укрепляет сотрудничество между государствами в сфере культуры и наследия</a:t>
            </a:r>
            <a:endParaRPr lang="en-GB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ОР поощряет совместную деятельность в отношении совместного наследия </a:t>
            </a:r>
            <a:r>
              <a:rPr lang="en-GB" altLang="fr-FR" sz="2000" b="0" dirty="0" smtClean="0">
                <a:solidFill>
                  <a:schemeClr val="tx1"/>
                </a:solidFill>
              </a:rPr>
              <a:t>(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документирование, охрану, номинации, просьбы о международной помощи</a:t>
            </a:r>
            <a:r>
              <a:rPr lang="en-GB" altLang="fr-FR" sz="2000" b="0" dirty="0" smtClean="0">
                <a:solidFill>
                  <a:schemeClr val="tx1"/>
                </a:solidFill>
              </a:rPr>
              <a:t>)</a:t>
            </a:r>
            <a:endParaRPr lang="en-GB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Международная помощь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8195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8196" name="Text Placeholder 8"/>
          <p:cNvSpPr txBox="1">
            <a:spLocks/>
          </p:cNvSpPr>
          <p:nvPr/>
        </p:nvSpPr>
        <p:spPr bwMode="auto">
          <a:xfrm>
            <a:off x="406400" y="2794000"/>
            <a:ext cx="8356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altLang="fr-FR" sz="3600" dirty="0" smtClean="0"/>
              <a:t>Финансовая помощь</a:t>
            </a:r>
            <a:r>
              <a:rPr lang="en-US" altLang="fr-FR" sz="3600" dirty="0" smtClean="0"/>
              <a:t> </a:t>
            </a:r>
            <a:r>
              <a:rPr lang="ru-RU" altLang="fr-FR" sz="3600" dirty="0" smtClean="0">
                <a:solidFill>
                  <a:schemeClr val="tx1"/>
                </a:solidFill>
              </a:rPr>
              <a:t>предоставляемая Комитетом из Фонда НКН</a:t>
            </a:r>
            <a:r>
              <a:rPr lang="en-US" altLang="fr-FR" sz="3600" dirty="0" smtClean="0">
                <a:solidFill>
                  <a:schemeClr val="tx1"/>
                </a:solidFill>
              </a:rPr>
              <a:t> </a:t>
            </a:r>
            <a:endParaRPr lang="en-US" altLang="fr-F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Фонд НКН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9219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9220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ru-RU" altLang="fr-FR" sz="2000" dirty="0" smtClean="0">
                <a:solidFill>
                  <a:schemeClr val="tx1"/>
                </a:solidFill>
              </a:rPr>
              <a:t>Источники финансирования Фонда НКН</a:t>
            </a:r>
            <a:r>
              <a:rPr lang="en-ZA" altLang="fr-FR" sz="2000" dirty="0" smtClean="0">
                <a:solidFill>
                  <a:schemeClr val="tx1"/>
                </a:solidFill>
              </a:rPr>
              <a:t>:</a:t>
            </a:r>
            <a:endParaRPr lang="en-ZA" altLang="fr-FR" sz="200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Обязательные взносы государств-участников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Добровольные дополнительные взносы государств-участников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Прочие взносы</a:t>
            </a:r>
            <a:endParaRPr lang="en-ZA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Цели международной помощи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0243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0244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Поддержка следующих видов деятельности</a:t>
            </a:r>
            <a:r>
              <a:rPr lang="en-GB" altLang="fr-FR" sz="2000" b="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Охрана элементов Списка срочной охраны</a:t>
            </a:r>
            <a:endParaRPr lang="en-GB" altLang="fr-FR" sz="2000" b="0" dirty="0" smtClean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Подготовка перечней</a:t>
            </a:r>
            <a:endParaRPr lang="en-GB" altLang="fr-FR" sz="2000" b="0" dirty="0" smtClean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Программы и проекты по охране НКН</a:t>
            </a:r>
            <a:r>
              <a:rPr lang="en-GB" altLang="fr-FR" sz="2000" b="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defTabSz="91440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Любая другая деятельность, которую Комитет сочтёт необходимой</a:t>
            </a:r>
            <a:r>
              <a:rPr lang="en-GB" altLang="fr-FR" sz="2000" b="0" dirty="0" smtClean="0">
                <a:solidFill>
                  <a:schemeClr val="tx1"/>
                </a:solidFill>
              </a:rPr>
              <a:t> (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например, помощь в подготовке документов и укрепление потенциала</a:t>
            </a:r>
            <a:r>
              <a:rPr lang="en-GB" altLang="fr-FR" sz="2000" b="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403225" y="1905000"/>
            <a:ext cx="17621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ts val="600"/>
              </a:spcBef>
              <a:spcAft>
                <a:spcPts val="600"/>
              </a:spcAft>
            </a:pPr>
            <a:r>
              <a:rPr lang="ru-RU" altLang="fr-FR" dirty="0" smtClean="0">
                <a:solidFill>
                  <a:schemeClr val="tx1"/>
                </a:solidFill>
              </a:rPr>
              <a:t>Статьи</a:t>
            </a:r>
            <a:r>
              <a:rPr lang="en-GB" altLang="fr-FR" dirty="0" smtClean="0">
                <a:solidFill>
                  <a:schemeClr val="tx1"/>
                </a:solidFill>
              </a:rPr>
              <a:t> </a:t>
            </a:r>
            <a:r>
              <a:rPr lang="en-GB" altLang="fr-FR" dirty="0">
                <a:solidFill>
                  <a:schemeClr val="tx1"/>
                </a:solidFill>
              </a:rPr>
              <a:t>20 </a:t>
            </a:r>
            <a:r>
              <a:rPr lang="ru-RU" altLang="fr-FR" dirty="0" smtClean="0">
                <a:solidFill>
                  <a:schemeClr val="tx1"/>
                </a:solidFill>
              </a:rPr>
              <a:t>и</a:t>
            </a:r>
            <a:r>
              <a:rPr lang="en-GB" altLang="fr-FR" dirty="0" smtClean="0">
                <a:solidFill>
                  <a:schemeClr val="tx1"/>
                </a:solidFill>
              </a:rPr>
              <a:t> </a:t>
            </a:r>
            <a:r>
              <a:rPr lang="en-GB" altLang="fr-FR" dirty="0">
                <a:solidFill>
                  <a:schemeClr val="tx1"/>
                </a:solidFill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Сохранение традиционных исполнительских искусств сомали</a:t>
            </a:r>
            <a:r>
              <a:rPr lang="en-ZA" altLang="fr-FR" sz="3600" dirty="0" smtClean="0">
                <a:ea typeface="ＭＳ Ｐゴシック" pitchFamily="34" charset="-128"/>
              </a:rPr>
              <a:t> 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1267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sp>
        <p:nvSpPr>
          <p:cNvPr id="11268" name="Text Placeholder 8"/>
          <p:cNvSpPr txBox="1">
            <a:spLocks/>
          </p:cNvSpPr>
          <p:nvPr/>
        </p:nvSpPr>
        <p:spPr bwMode="auto">
          <a:xfrm>
            <a:off x="2300606" y="225552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/>
              <a:t>Идентификация исполнительских искусств сообществ, говорящих на сомалийском языке, в северо-восточной Кении</a:t>
            </a:r>
            <a:endParaRPr lang="en-GB" altLang="fr-FR" sz="2000" dirty="0"/>
          </a:p>
          <a:p>
            <a:pPr lvl="1"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/>
              <a:t>Предварительный перечень этих традиций</a:t>
            </a:r>
            <a:endParaRPr lang="en-GB" altLang="fr-FR" sz="2000" dirty="0"/>
          </a:p>
          <a:p>
            <a:pPr lvl="1"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/>
              <a:t>Приобретение существующих аудиовизуальных материалов</a:t>
            </a:r>
            <a:endParaRPr lang="en-GB" altLang="fr-FR" sz="2000" dirty="0"/>
          </a:p>
          <a:p>
            <a:pPr lvl="1" defTabSz="9144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altLang="fr-FR" sz="2000" dirty="0" smtClean="0"/>
              <a:t>Упорядочение информации о данных и материалах, хранящихся в различных учреждениях региона</a:t>
            </a:r>
            <a:endParaRPr lang="en-GB" alt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>
                <a:ea typeface="ＭＳ Ｐゴシック" pitchFamily="34" charset="-128"/>
              </a:rPr>
              <a:t>Одобренные просьбы о международной помощи с</a:t>
            </a:r>
            <a:r>
              <a:rPr lang="en-ZA" altLang="fr-FR" sz="3600" dirty="0" smtClean="0">
                <a:ea typeface="ＭＳ Ｐゴシック" pitchFamily="34" charset="-128"/>
              </a:rPr>
              <a:t> 2009</a:t>
            </a:r>
            <a:r>
              <a:rPr lang="ru-RU" altLang="fr-FR" sz="3600" dirty="0" smtClean="0">
                <a:ea typeface="ＭＳ Ｐゴシック" pitchFamily="34" charset="-128"/>
              </a:rPr>
              <a:t> г.</a:t>
            </a:r>
            <a:r>
              <a:rPr lang="en-ZA" altLang="fr-FR" sz="3600" dirty="0" smtClean="0">
                <a:ea typeface="ＭＳ Ｐゴシック" pitchFamily="34" charset="-128"/>
              </a:rPr>
              <a:t> (I)</a:t>
            </a:r>
            <a:endParaRPr lang="fr-FR" altLang="fr-FR" sz="3600" dirty="0" smtClean="0">
              <a:ea typeface="ＭＳ Ｐゴシック" pitchFamily="34" charset="-128"/>
            </a:endParaRPr>
          </a:p>
        </p:txBody>
      </p:sp>
      <p:sp>
        <p:nvSpPr>
          <p:cNvPr id="12291" name="Espace réservé du pied de page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fr-FR" altLang="fr-FR" sz="600" b="0" dirty="0" smtClean="0">
                <a:solidFill>
                  <a:srgbClr val="000000"/>
                </a:solidFill>
              </a:rPr>
              <a:t>© </a:t>
            </a:r>
            <a:r>
              <a:rPr lang="ru-RU" altLang="fr-FR" sz="600" b="0" dirty="0">
                <a:solidFill>
                  <a:srgbClr val="000000"/>
                </a:solidFill>
              </a:rPr>
              <a:t>Все права защищены</a:t>
            </a:r>
            <a:r>
              <a:rPr lang="fr-FR" altLang="fr-FR" sz="600" b="0" dirty="0">
                <a:solidFill>
                  <a:srgbClr val="000000"/>
                </a:solidFill>
              </a:rPr>
              <a:t>: </a:t>
            </a:r>
            <a:r>
              <a:rPr lang="ru-RU" altLang="fr-FR" sz="600" b="0" dirty="0" smtClean="0">
                <a:solidFill>
                  <a:srgbClr val="000000"/>
                </a:solidFill>
              </a:rPr>
              <a:t>ЮНЕСКО</a:t>
            </a:r>
            <a:endParaRPr lang="fr-FR" altLang="fr-FR" sz="600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7123"/>
              </p:ext>
            </p:extLst>
          </p:nvPr>
        </p:nvGraphicFramePr>
        <p:xfrm>
          <a:off x="463550" y="2190750"/>
          <a:ext cx="8229600" cy="4221163"/>
        </p:xfrm>
        <a:graphic>
          <a:graphicData uri="http://schemas.openxmlformats.org/drawingml/2006/table">
            <a:tbl>
              <a:tblPr/>
              <a:tblGrid>
                <a:gridCol w="4679950"/>
                <a:gridCol w="1368425"/>
                <a:gridCol w="2181225"/>
              </a:tblGrid>
              <a:tr h="396209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Проект</a:t>
                      </a:r>
                      <a:endParaRPr kumimoji="0" lang="en-GB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Страна</a:t>
                      </a:r>
                      <a:endParaRPr kumimoji="0" lang="en-GB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Бюджет</a:t>
                      </a:r>
                      <a:endParaRPr kumimoji="0" lang="en-GB" alt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587C"/>
                    </a:solidFill>
                  </a:tcPr>
                </a:tc>
              </a:tr>
              <a:tr h="1005814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Традиции и практики, связанные с </a:t>
                      </a:r>
                      <a:r>
                        <a:rPr kumimoji="0" lang="ru-RU" alt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кайя</a:t>
                      </a: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в священных лесах </a:t>
                      </a:r>
                      <a:r>
                        <a:rPr kumimoji="0" lang="ru-RU" alt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миджикенда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Ke</a:t>
                      </a:r>
                      <a:r>
                        <a:rPr kumimoji="0" lang="ru-RU" alt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ния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126,580$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</a:tr>
              <a:tr h="1005814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Документирование и инвентаризация нематериального культурного наследия в Республике Маврикий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Маврикий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52,461$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C"/>
                    </a:solidFill>
                  </a:tcPr>
                </a:tc>
              </a:tr>
              <a:tr h="1005814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Перечень элементов НКН, относящихся к опыту кабального труда в Республике Маврикий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Ma</a:t>
                      </a:r>
                      <a:r>
                        <a:rPr kumimoji="0" lang="ru-RU" alt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врикий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chemeClr val="tx1"/>
                        </a:buClr>
                        <a:buFont typeface="Arial" pitchFamily="34" charset="0"/>
                        <a:defRPr sz="2400" b="1"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37931725" indent="-37474525" eaLnBrk="0" hangingPunct="0">
                        <a:spcBef>
                          <a:spcPts val="12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eaLnBrk="0" hangingPunct="0">
                        <a:spcBef>
                          <a:spcPts val="12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eaLnBrk="0" hangingPunct="0">
                        <a:spcBef>
                          <a:spcPts val="6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eaLnBrk="0" hangingPunct="0">
                        <a:spcBef>
                          <a:spcPts val="600"/>
                        </a:spcBef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>
                          <a:solidFill>
                            <a:srgbClr val="07DEDB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33,007$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</a:tr>
              <a:tr h="80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Создание национального перечня НКН Беларуси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Беларусь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133,600$</a:t>
                      </a:r>
                      <a:endParaRPr kumimoji="0" lang="en-GB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5573</TotalTime>
  <Words>588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Thème Office</vt:lpstr>
      <vt:lpstr>Международное сотрудничество и помощь Раздел 12 Презентация PowerPoint    </vt:lpstr>
      <vt:lpstr>В этой презентации </vt:lpstr>
      <vt:lpstr>Международное сотрудничество</vt:lpstr>
      <vt:lpstr>Многонациональная деятельность в отношении совместного наследия</vt:lpstr>
      <vt:lpstr>Международная помощь</vt:lpstr>
      <vt:lpstr>Фонд НКН</vt:lpstr>
      <vt:lpstr>Цели международной помощи</vt:lpstr>
      <vt:lpstr>Сохранение традиционных исполнительских искусств сомали </vt:lpstr>
      <vt:lpstr>Одобренные просьбы о международной помощи с 2009 г. (I)</vt:lpstr>
      <vt:lpstr>Одобренные просьбы о международной помощи с 2009 г. (II)</vt:lpstr>
      <vt:lpstr>Подготовка просьбы: формы</vt:lpstr>
      <vt:lpstr>Подготовка просьбы: график</vt:lpstr>
      <vt:lpstr>Критерии оценки просьб о международной помощи</vt:lpstr>
      <vt:lpstr>Какие просьбы имеют приоритет?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UNESCO</cp:lastModifiedBy>
  <cp:revision>108</cp:revision>
  <dcterms:created xsi:type="dcterms:W3CDTF">2013-09-28T11:37:18Z</dcterms:created>
  <dcterms:modified xsi:type="dcterms:W3CDTF">2015-11-06T09:06:22Z</dcterms:modified>
</cp:coreProperties>
</file>