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62" r:id="rId3"/>
    <p:sldId id="266" r:id="rId4"/>
    <p:sldId id="268" r:id="rId5"/>
    <p:sldId id="269" r:id="rId6"/>
    <p:sldId id="292" r:id="rId7"/>
    <p:sldId id="303" r:id="rId8"/>
    <p:sldId id="275" r:id="rId9"/>
    <p:sldId id="307" r:id="rId10"/>
    <p:sldId id="293" r:id="rId11"/>
    <p:sldId id="294" r:id="rId12"/>
    <p:sldId id="295" r:id="rId13"/>
    <p:sldId id="304" r:id="rId14"/>
    <p:sldId id="305" r:id="rId15"/>
    <p:sldId id="297" r:id="rId16"/>
    <p:sldId id="306" r:id="rId17"/>
    <p:sldId id="298" r:id="rId18"/>
    <p:sldId id="299" r:id="rId19"/>
    <p:sldId id="308" r:id="rId20"/>
    <p:sldId id="301" r:id="rId21"/>
    <p:sldId id="302" r:id="rId22"/>
    <p:sldId id="309" r:id="rId23"/>
  </p:sldIdLst>
  <p:sldSz cx="9144000" cy="6858000" type="screen4x3"/>
  <p:notesSz cx="6797675" cy="992663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94" y="-192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463BC8A-0AE8-42C3-825A-DA47E6F96EC5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AF0EC6F-B139-4C22-AEC9-3F9DE01C67F7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514974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E733A20-CC84-4191-8A42-0B3E99E7D631}" type="datetime1">
              <a:rPr lang="fr-FR" altLang="fr-FR"/>
              <a:pPr>
                <a:defRPr/>
              </a:pPr>
              <a:t>05/11/2015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E176972-495A-4713-859C-315526CF0CE0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7843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45" y="190500"/>
            <a:ext cx="1925793" cy="11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6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6688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311060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6661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4266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179323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</p:spTree>
    <p:extLst>
      <p:ext uri="{BB962C8B-B14F-4D97-AF65-F5344CB8AC3E}">
        <p14:creationId xmlns:p14="http://schemas.microsoft.com/office/powerpoint/2010/main" val="294671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3E0CDDB0-25CB-438D-8F63-EF686C02C3C8}" type="slidenum">
              <a:rPr lang="fr-FR" altLang="fr-FR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fr-FR" altLang="fr-FR" sz="1400" b="1" smtClean="0">
              <a:solidFill>
                <a:schemeClr val="accent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000000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r>
              <a:rPr lang="fr-FR" altLang="fr-FR"/>
              <a:t>© All Rights Reserved: UNESCO/ ICH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8" y="354154"/>
            <a:ext cx="1292303" cy="7936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4" r:id="rId2"/>
    <p:sldLayoutId id="2147483880" r:id="rId3"/>
    <p:sldLayoutId id="2147483875" r:id="rId4"/>
    <p:sldLayoutId id="2147483876" r:id="rId5"/>
    <p:sldLayoutId id="2147483877" r:id="rId6"/>
    <p:sldLayoutId id="2147483878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185988"/>
          </a:xfrm>
        </p:spPr>
        <p:txBody>
          <a:bodyPr/>
          <a:lstStyle/>
          <a:p>
            <a:pPr eaLnBrk="1" hangingPunct="1"/>
            <a:r>
              <a:rPr lang="ru-RU" altLang="fr-FR" sz="4400" dirty="0" smtClean="0">
                <a:ea typeface="ＭＳ Ｐゴシック" pitchFamily="34" charset="-128"/>
              </a:rPr>
              <a:t>Охрана</a:t>
            </a:r>
            <a:r>
              <a:rPr lang="en-ZA" altLang="fr-FR" sz="4000" dirty="0" smtClean="0">
                <a:ea typeface="ＭＳ Ｐゴシック" pitchFamily="34" charset="-128"/>
              </a:rPr>
              <a:t/>
            </a:r>
            <a:br>
              <a:rPr lang="en-ZA" altLang="fr-FR" sz="4000" dirty="0" smtClean="0">
                <a:ea typeface="ＭＳ Ｐゴシック" pitchFamily="34" charset="-128"/>
              </a:rPr>
            </a:br>
            <a:r>
              <a:rPr lang="ru-RU" altLang="fr-FR" sz="1800" dirty="0" smtClean="0">
                <a:ea typeface="ＭＳ Ｐゴシック" pitchFamily="34" charset="-128"/>
              </a:rPr>
              <a:t>Раздел</a:t>
            </a:r>
            <a:r>
              <a:rPr lang="en-ZA" altLang="fr-FR" sz="1800" dirty="0" smtClean="0">
                <a:ea typeface="ＭＳ Ｐゴシック" pitchFamily="34" charset="-128"/>
              </a:rPr>
              <a:t> 9 </a:t>
            </a:r>
            <a:r>
              <a:rPr lang="ru-RU" altLang="fr-FR" sz="1800" dirty="0" smtClean="0">
                <a:ea typeface="ＭＳ Ｐゴシック" pitchFamily="34" charset="-128"/>
              </a:rPr>
              <a:t>Презентация </a:t>
            </a:r>
            <a:r>
              <a:rPr lang="fr-FR" altLang="fr-FR" sz="1800" dirty="0" smtClean="0">
                <a:ea typeface="ＭＳ Ｐゴシック" pitchFamily="34" charset="-128"/>
              </a:rPr>
              <a:t>PowerPoint</a:t>
            </a:r>
            <a:r>
              <a:rPr lang="en-ZA" altLang="fr-FR" sz="1800" dirty="0" smtClean="0">
                <a:ea typeface="ＭＳ Ｐゴシック" pitchFamily="34" charset="-128"/>
              </a:rPr>
              <a:t/>
            </a:r>
            <a:br>
              <a:rPr lang="en-ZA" altLang="fr-FR" sz="1800" dirty="0" smtClean="0">
                <a:ea typeface="ＭＳ Ｐゴシック" pitchFamily="34" charset="-128"/>
              </a:rPr>
            </a:br>
            <a:r>
              <a:rPr lang="en-ZA" altLang="fr-FR" sz="4000" dirty="0" smtClean="0">
                <a:ea typeface="ＭＳ Ｐゴシック" pitchFamily="34" charset="-128"/>
              </a:rPr>
              <a:t/>
            </a:r>
            <a:br>
              <a:rPr lang="en-ZA" altLang="fr-FR" sz="4000" dirty="0" smtClean="0">
                <a:ea typeface="ＭＳ Ｐゴシック" pitchFamily="34" charset="-128"/>
              </a:rPr>
            </a:br>
            <a:r>
              <a:rPr lang="en-ZA" altLang="fr-FR" sz="4000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41800"/>
            <a:ext cx="5715000" cy="1046440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itchFamily="34" charset="-128"/>
              </a:rPr>
              <a:t/>
            </a:r>
            <a:br>
              <a:rPr lang="en-US" altLang="fr-FR" sz="2000" dirty="0" smtClean="0">
                <a:ea typeface="ＭＳ Ｐゴシック" pitchFamily="34" charset="-128"/>
              </a:rPr>
            </a:br>
            <a:r>
              <a:rPr lang="ru-RU" altLang="fr-FR" sz="2000" dirty="0" smtClean="0">
                <a:ea typeface="ＭＳ Ｐゴシック" pitchFamily="34" charset="-128"/>
              </a:rPr>
              <a:t>ЮНЕСКО</a:t>
            </a:r>
            <a:r>
              <a:rPr lang="en-US" altLang="fr-FR" sz="2000" dirty="0" smtClean="0">
                <a:ea typeface="ＭＳ Ｐゴシック" pitchFamily="34" charset="-128"/>
              </a:rPr>
              <a:t>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ru-RU" altLang="fr-FR" sz="2000" dirty="0" smtClean="0">
                <a:ea typeface="ＭＳ Ｐゴシック" pitchFamily="34" charset="-128"/>
              </a:rPr>
              <a:t>Секция нематериального культурного наследия</a:t>
            </a:r>
            <a:endParaRPr lang="en-US" altLang="fr-FR" sz="2000" dirty="0" smtClean="0">
              <a:ea typeface="ＭＳ Ｐゴシック" pitchFamily="34" charset="-128"/>
            </a:endParaRPr>
          </a:p>
        </p:txBody>
      </p:sp>
      <p:pic>
        <p:nvPicPr>
          <p:cNvPr id="4100" name="Espace réservé pour une image  8" descr="danseuse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GB" altLang="fr-FR" sz="1200" b="1">
              <a:latin typeface="Arial Bold" charset="0"/>
            </a:endParaRP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GB" altLang="fr-FR" sz="1200" b="1">
              <a:solidFill>
                <a:schemeClr val="accent1"/>
              </a:solidFill>
              <a:latin typeface="Arial Bol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Противодействие угрозам и рискам</a:t>
            </a:r>
            <a:r>
              <a:rPr lang="en-GB" altLang="fr-FR" sz="3600" dirty="0" smtClean="0">
                <a:ea typeface="ＭＳ Ｐゴシック" pitchFamily="34" charset="-128"/>
              </a:rPr>
              <a:t> 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331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Меры по охране противодействуют угрозам и/или рискам жизнеспособности НКН</a:t>
            </a:r>
            <a:endParaRPr lang="en-ZA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См. статьи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11(a)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14(b); 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1, 2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7</a:t>
            </a:r>
          </a:p>
          <a:p>
            <a:pPr defTabSz="914400">
              <a:spcBef>
                <a:spcPct val="20000"/>
              </a:spcBef>
            </a:pPr>
            <a:endParaRPr lang="en-US" altLang="fr-FR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Церемония </a:t>
            </a:r>
            <a:r>
              <a:rPr lang="ru-RU" altLang="fr-FR" sz="3600" dirty="0" err="1" smtClean="0">
                <a:ea typeface="ＭＳ Ｐゴシック" pitchFamily="34" charset="-128"/>
              </a:rPr>
              <a:t>воладорес</a:t>
            </a:r>
            <a:r>
              <a:rPr lang="ru-RU" altLang="fr-FR" sz="3600" dirty="0" smtClean="0">
                <a:ea typeface="ＭＳ Ｐゴシック" pitchFamily="34" charset="-128"/>
              </a:rPr>
              <a:t> (Мексика</a:t>
            </a:r>
            <a:r>
              <a:rPr lang="en-ZA" altLang="fr-FR" sz="3600" dirty="0" smtClean="0">
                <a:ea typeface="ＭＳ Ｐゴシック" pitchFamily="34" charset="-128"/>
              </a:rPr>
              <a:t>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433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542925" y="4953000"/>
            <a:ext cx="27479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Cumbre Taj</a:t>
            </a:r>
            <a:r>
              <a:rPr lang="fr-FR" altLang="fr-FR" sz="800" b="0">
                <a:solidFill>
                  <a:schemeClr val="tx1"/>
                </a:solidFill>
              </a:rPr>
              <a:t>í</a:t>
            </a:r>
            <a:r>
              <a:rPr lang="en-ZA" altLang="fr-FR" sz="800" b="0">
                <a:solidFill>
                  <a:schemeClr val="tx1"/>
                </a:solidFill>
              </a:rPr>
              <a:t>n, 2008</a:t>
            </a: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704975"/>
            <a:ext cx="4648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5429250" y="1704975"/>
            <a:ext cx="3228975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en-US" sz="2000" b="0" dirty="0" smtClean="0">
                <a:solidFill>
                  <a:schemeClr val="tx1"/>
                </a:solidFill>
              </a:rPr>
              <a:t>Ритуальная церемония </a:t>
            </a:r>
            <a:r>
              <a:rPr lang="ru-RU" altLang="en-US" sz="2000" b="0" dirty="0" err="1" smtClean="0">
                <a:solidFill>
                  <a:schemeClr val="tx1"/>
                </a:solidFill>
              </a:rPr>
              <a:t>воладорес</a:t>
            </a:r>
            <a:r>
              <a:rPr lang="ru-RU" altLang="en-US" sz="2000" b="0" dirty="0" smtClean="0">
                <a:solidFill>
                  <a:schemeClr val="tx1"/>
                </a:solidFill>
              </a:rPr>
              <a:t> («летающие люди») – это танец для обеспечения плодородия, исполнявшийся несколькими этническими группами в Мексике и Центральной Америке, особенно </a:t>
            </a:r>
            <a:r>
              <a:rPr lang="ru-RU" altLang="en-US" sz="2000" b="0" dirty="0" err="1" smtClean="0">
                <a:solidFill>
                  <a:schemeClr val="tx1"/>
                </a:solidFill>
              </a:rPr>
              <a:t>тотонаками</a:t>
            </a:r>
            <a:r>
              <a:rPr lang="ru-RU" altLang="en-US" sz="2000" b="0" dirty="0" smtClean="0">
                <a:solidFill>
                  <a:schemeClr val="tx1"/>
                </a:solidFill>
              </a:rPr>
              <a:t> в восточном штате </a:t>
            </a:r>
            <a:r>
              <a:rPr lang="ru-RU" altLang="en-US" sz="2000" b="0" dirty="0" err="1" smtClean="0">
                <a:solidFill>
                  <a:schemeClr val="tx1"/>
                </a:solidFill>
              </a:rPr>
              <a:t>Веракрус</a:t>
            </a:r>
            <a:r>
              <a:rPr lang="ru-RU" altLang="en-US" sz="2000" b="0" smtClean="0">
                <a:solidFill>
                  <a:schemeClr val="tx1"/>
                </a:solidFill>
              </a:rPr>
              <a:t> </a:t>
            </a:r>
            <a:r>
              <a:rPr lang="ru-RU" altLang="en-US" sz="2000" b="0" dirty="0" smtClean="0">
                <a:solidFill>
                  <a:schemeClr val="tx1"/>
                </a:solidFill>
              </a:rPr>
              <a:t>для выражения гармонии между природным и духовным мирами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. </a:t>
            </a:r>
            <a:endParaRPr lang="fr-FR" altLang="en-US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082800" y="374650"/>
            <a:ext cx="6680200" cy="538609"/>
          </a:xfrm>
        </p:spPr>
        <p:txBody>
          <a:bodyPr/>
          <a:lstStyle/>
          <a:p>
            <a:pPr eaLnBrk="1" hangingPunct="1"/>
            <a:r>
              <a:rPr lang="ru-RU" altLang="fr-FR" sz="3500" dirty="0" smtClean="0">
                <a:ea typeface="ＭＳ Ｐゴシック" pitchFamily="34" charset="-128"/>
              </a:rPr>
              <a:t>Угрозы жизнеспособности</a:t>
            </a:r>
            <a:r>
              <a:rPr lang="en-ZA" altLang="fr-FR" sz="3500" dirty="0" smtClean="0">
                <a:ea typeface="ＭＳ Ｐゴシック" pitchFamily="34" charset="-128"/>
              </a:rPr>
              <a:t> (1)</a:t>
            </a:r>
            <a:endParaRPr lang="fr-FR" altLang="fr-FR" sz="3500" dirty="0" smtClean="0">
              <a:ea typeface="ＭＳ Ｐゴシック" pitchFamily="34" charset="-128"/>
            </a:endParaRP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5364" name="Text Placeholder 8"/>
          <p:cNvSpPr txBox="1">
            <a:spLocks/>
          </p:cNvSpPr>
          <p:nvPr/>
        </p:nvSpPr>
        <p:spPr bwMode="auto">
          <a:xfrm>
            <a:off x="3543300" y="1898650"/>
            <a:ext cx="5219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Полёт </a:t>
            </a:r>
            <a:r>
              <a:rPr lang="ru-RU" altLang="fr-FR" sz="2000" b="0" dirty="0" err="1" smtClean="0">
                <a:solidFill>
                  <a:schemeClr val="tx1"/>
                </a:solidFill>
                <a:cs typeface="Arial" charset="0"/>
              </a:rPr>
              <a:t>воладорес</a:t>
            </a: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 вокруг столба является кульминацией всей церемонии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ZA" altLang="fr-FR" sz="2000" b="0" dirty="0">
              <a:solidFill>
                <a:schemeClr val="tx1"/>
              </a:solidFill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  <a:cs typeface="Arial" charset="0"/>
              </a:rPr>
              <a:t>Всё чаще исполняется только часть церемонии – для туристов, вне контекста сообщества</a:t>
            </a:r>
            <a:r>
              <a:rPr lang="en-ZA" altLang="fr-FR" sz="2000" b="0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en-ZA" altLang="fr-FR" sz="2000" b="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415925" y="5632450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Cumbre Tajin, 2008</a:t>
            </a:r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b="1892"/>
          <a:stretch>
            <a:fillRect/>
          </a:stretch>
        </p:blipFill>
        <p:spPr bwMode="auto">
          <a:xfrm>
            <a:off x="415925" y="1908175"/>
            <a:ext cx="2881313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082800" y="374650"/>
            <a:ext cx="6680200" cy="538609"/>
          </a:xfrm>
        </p:spPr>
        <p:txBody>
          <a:bodyPr/>
          <a:lstStyle/>
          <a:p>
            <a:pPr eaLnBrk="1" hangingPunct="1"/>
            <a:r>
              <a:rPr lang="ru-RU" altLang="fr-FR" sz="3500" dirty="0" smtClean="0">
                <a:ea typeface="ＭＳ Ｐゴシック" pitchFamily="34" charset="-128"/>
              </a:rPr>
              <a:t>Угрозы жизнеспособности</a:t>
            </a:r>
            <a:r>
              <a:rPr lang="en-ZA" altLang="fr-FR" sz="3500" dirty="0" smtClean="0">
                <a:ea typeface="ＭＳ Ｐゴシック" pitchFamily="34" charset="-128"/>
              </a:rPr>
              <a:t> (2)</a:t>
            </a:r>
            <a:endParaRPr lang="fr-FR" altLang="fr-FR" sz="3500" dirty="0" smtClean="0">
              <a:ea typeface="ＭＳ Ｐゴシック" pitchFamily="34" charset="-128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3479800" y="1908175"/>
            <a:ext cx="52832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Традиционно столбы для церемонии срубались в лесу и готовились с соблюдением обрядов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.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Сегодня доступно слишком мало деревьев, поэтому люди используют стационарные металлические столбы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.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406400" y="3817938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Cumbre Tajin, 2008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08175"/>
            <a:ext cx="2881313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082800" y="374650"/>
            <a:ext cx="6680200" cy="538609"/>
          </a:xfrm>
        </p:spPr>
        <p:txBody>
          <a:bodyPr/>
          <a:lstStyle/>
          <a:p>
            <a:pPr eaLnBrk="1" hangingPunct="1"/>
            <a:r>
              <a:rPr lang="ru-RU" altLang="fr-FR" sz="3500" dirty="0" smtClean="0">
                <a:ea typeface="ＭＳ Ｐゴシック" pitchFamily="34" charset="-128"/>
              </a:rPr>
              <a:t>Угрозы жизнеспособности </a:t>
            </a:r>
            <a:r>
              <a:rPr lang="en-ZA" altLang="fr-FR" sz="3500" dirty="0" smtClean="0">
                <a:ea typeface="ＭＳ Ｐゴシック" pitchFamily="34" charset="-128"/>
              </a:rPr>
              <a:t>(3)</a:t>
            </a:r>
            <a:endParaRPr lang="fr-FR" altLang="fr-FR" sz="3500" dirty="0" smtClean="0">
              <a:ea typeface="ＭＳ Ｐゴシック" pitchFamily="34" charset="-128"/>
            </a:endParaRPr>
          </a:p>
        </p:txBody>
      </p:sp>
      <p:sp>
        <p:nvSpPr>
          <p:cNvPr id="1741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06400" y="3860800"/>
            <a:ext cx="2736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Cumbre Tajin, 2008</a:t>
            </a: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08175"/>
            <a:ext cx="29019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Placeholder 8"/>
          <p:cNvSpPr txBox="1">
            <a:spLocks/>
          </p:cNvSpPr>
          <p:nvPr/>
        </p:nvSpPr>
        <p:spPr bwMode="auto">
          <a:xfrm>
            <a:off x="3409950" y="1908175"/>
            <a:ext cx="5219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Ритуальные приготовления к церемонии помогают поддерживать её важность для сообщества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.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None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Представления профессиональными танцорами ослабляют акцент на ритуальные аспекты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.</a:t>
            </a:r>
            <a:endParaRPr lang="en-ZA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Меры по охране </a:t>
            </a:r>
            <a:r>
              <a:rPr lang="ru-RU" altLang="fr-FR" sz="3600" dirty="0" err="1" smtClean="0">
                <a:ea typeface="ＭＳ Ｐゴシック" pitchFamily="34" charset="-128"/>
              </a:rPr>
              <a:t>Воладорес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843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843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Встречи с группами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воладорес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;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поддержка со стороны государства и НПО</a:t>
            </a:r>
            <a:endParaRPr lang="en-ZA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buFontTx/>
              <a:buNone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Меры включают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:</a:t>
            </a: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Восстановление лесов</a:t>
            </a:r>
            <a:endParaRPr lang="en-ZA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Предоставление возможностей для исполнения полной церемонии, включая обрядовые аспекты</a:t>
            </a:r>
            <a:endParaRPr lang="en-ZA" altLang="fr-FR" sz="2000" b="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Aft>
                <a:spcPts val="600"/>
              </a:spcAft>
              <a:buClrTx/>
              <a:defRPr/>
            </a:pPr>
            <a:r>
              <a:rPr lang="ru-RU" altLang="fr-FR" sz="2000" b="0" dirty="0" smtClean="0">
                <a:solidFill>
                  <a:schemeClr val="tx1"/>
                </a:solidFill>
              </a:rPr>
              <a:t>Школы для детей-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воладорес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, способствующие передаче знаний и навыков, включая обрядовые аспекты</a:t>
            </a:r>
            <a:endParaRPr lang="en-ZA" altLang="fr-FR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1962150" y="374651"/>
            <a:ext cx="6800850" cy="1187450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Охрана с участием соответствующих сообществ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945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xfrm>
            <a:off x="406400" y="6691312"/>
            <a:ext cx="1676400" cy="16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78063" y="1628776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Обеспечение участия сообществ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(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статья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15)</a:t>
            </a: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Оценка жизнеспособности, угроз и рисков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Оценка обязательств, возможностей и доступных средств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Определение других партнёров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Изучение перед вмешательством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Разработка ряда мер по охране и установление приоритета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Реализация мер по охране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Мониторинг и оценка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en-ZA" altLang="fr-FR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Планы по охране</a:t>
            </a:r>
            <a:r>
              <a:rPr lang="en-GB" sz="3600" dirty="0" smtClean="0">
                <a:ea typeface="宋体" charset="-122"/>
                <a:cs typeface="Times New Roman" charset="0"/>
              </a:rPr>
              <a:t> </a:t>
            </a:r>
            <a:r>
              <a:rPr lang="en-ZA" sz="3600" b="0" dirty="0" smtClean="0">
                <a:ea typeface="宋体" charset="-122"/>
                <a:cs typeface="Times New Roman" charset="0"/>
              </a:rPr>
              <a:t/>
            </a:r>
            <a:br>
              <a:rPr lang="en-ZA" sz="3600" b="0" dirty="0" smtClean="0">
                <a:ea typeface="宋体" charset="-122"/>
                <a:cs typeface="Times New Roman" charset="0"/>
              </a:rPr>
            </a:br>
            <a:endParaRPr lang="en-US" sz="3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</a:endParaRPr>
          </a:p>
        </p:txBody>
      </p:sp>
      <p:sp>
        <p:nvSpPr>
          <p:cNvPr id="2048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6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73844"/>
              </p:ext>
            </p:extLst>
          </p:nvPr>
        </p:nvGraphicFramePr>
        <p:xfrm>
          <a:off x="511175" y="1917700"/>
          <a:ext cx="7993063" cy="2795588"/>
        </p:xfrm>
        <a:graphic>
          <a:graphicData uri="http://schemas.openxmlformats.org/drawingml/2006/table">
            <a:tbl>
              <a:tblPr/>
              <a:tblGrid>
                <a:gridCol w="1512888"/>
                <a:gridCol w="1671637"/>
                <a:gridCol w="1455420"/>
                <a:gridCol w="1257618"/>
                <a:gridCol w="2095500"/>
              </a:tblGrid>
              <a:tr h="1566863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Меропри-ятие</a:t>
                      </a:r>
                      <a:endParaRPr kumimoji="0" lang="en-ZA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Стороны</a:t>
                      </a:r>
                      <a:r>
                        <a:rPr kumimoji="0" lang="en-GB" alt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 </a:t>
                      </a:r>
                      <a:endParaRPr kumimoji="0" lang="en-ZA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Расписание</a:t>
                      </a:r>
                      <a:endParaRPr kumimoji="0" lang="en-ZA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Расходы</a:t>
                      </a:r>
                      <a:r>
                        <a:rPr kumimoji="0" lang="en-GB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/ </a:t>
                      </a:r>
                      <a:r>
                        <a:rPr kumimoji="0" lang="ru-RU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Нужды</a:t>
                      </a:r>
                      <a:endParaRPr kumimoji="0" lang="en-ZA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fr-F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Ожидаемые результаты</a:t>
                      </a:r>
                      <a:endParaRPr kumimoji="0" lang="en-GB" altLang="fr-F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8725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chemeClr val="tx1"/>
                        </a:buClr>
                        <a:buFont typeface="Arial" charset="0"/>
                        <a:defRPr sz="2400" b="1"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ts val="12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ts val="12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ts val="6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ts val="600"/>
                        </a:spcBef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>
                          <a:solidFill>
                            <a:srgbClr val="07DEDB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fr-F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1981200" y="374650"/>
            <a:ext cx="6781800" cy="1077218"/>
          </a:xfrm>
        </p:spPr>
        <p:txBody>
          <a:bodyPr/>
          <a:lstStyle/>
          <a:p>
            <a:r>
              <a:rPr lang="ru-RU" altLang="fr-FR" sz="3500" dirty="0" smtClean="0">
                <a:ea typeface="ＭＳ Ｐゴシック" pitchFamily="34" charset="-128"/>
              </a:rPr>
              <a:t>Пример</a:t>
            </a:r>
            <a:r>
              <a:rPr lang="en-ZA" altLang="fr-FR" sz="3500" dirty="0" smtClean="0">
                <a:ea typeface="ＭＳ Ｐゴシック" pitchFamily="34" charset="-128"/>
              </a:rPr>
              <a:t>: </a:t>
            </a:r>
            <a:r>
              <a:rPr lang="ru-RU" altLang="fr-FR" sz="3500" dirty="0" smtClean="0">
                <a:ea typeface="ＭＳ Ｐゴシック" pitchFamily="34" charset="-128"/>
              </a:rPr>
              <a:t>Центр народного искусства </a:t>
            </a:r>
            <a:r>
              <a:rPr lang="ru-RU" altLang="fr-FR" sz="3500" dirty="0" err="1" smtClean="0">
                <a:ea typeface="ＭＳ Ｐゴシック" pitchFamily="34" charset="-128"/>
              </a:rPr>
              <a:t>Ану</a:t>
            </a:r>
            <a:r>
              <a:rPr lang="ru-RU" altLang="fr-FR" sz="3500" dirty="0" smtClean="0">
                <a:ea typeface="ＭＳ Ｐゴシック" pitchFamily="34" charset="-128"/>
              </a:rPr>
              <a:t> Рауд (Эстония)</a:t>
            </a:r>
            <a:endParaRPr lang="en-ZA" altLang="fr-FR" sz="3500" dirty="0" smtClean="0">
              <a:ea typeface="ＭＳ Ｐゴシック" pitchFamily="34" charset="-128"/>
            </a:endParaRPr>
          </a:p>
        </p:txBody>
      </p:sp>
      <p:sp>
        <p:nvSpPr>
          <p:cNvPr id="2150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21508" name="Picture 2" descr="W:\2010\Estonia sept\pics from small camera 2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1905000"/>
            <a:ext cx="37592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W:\2010\Estonia sept\pics from small camera 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905000"/>
            <a:ext cx="41814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12"/>
          <p:cNvSpPr txBox="1">
            <a:spLocks noChangeArrowheads="1"/>
          </p:cNvSpPr>
          <p:nvPr/>
        </p:nvSpPr>
        <p:spPr bwMode="auto">
          <a:xfrm>
            <a:off x="488950" y="5194300"/>
            <a:ext cx="42481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Современные вязаные изделия с использованием традиционных узоров</a:t>
            </a:r>
            <a:endParaRPr lang="en-ZA" altLang="fr-FR" sz="800" b="0" i="1" dirty="0">
              <a:solidFill>
                <a:schemeClr val="tx1"/>
              </a:solidFill>
            </a:endParaRPr>
          </a:p>
        </p:txBody>
      </p:sp>
      <p:sp>
        <p:nvSpPr>
          <p:cNvPr id="21511" name="TextBox 13"/>
          <p:cNvSpPr txBox="1">
            <a:spLocks noChangeArrowheads="1"/>
          </p:cNvSpPr>
          <p:nvPr/>
        </p:nvSpPr>
        <p:spPr bwMode="auto">
          <a:xfrm>
            <a:off x="5003800" y="6129338"/>
            <a:ext cx="381635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Часть коллекции документирования узоров</a:t>
            </a:r>
            <a:endParaRPr lang="en-ZA" altLang="fr-FR" sz="8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505575" cy="1477328"/>
          </a:xfrm>
        </p:spPr>
        <p:txBody>
          <a:bodyPr/>
          <a:lstStyle/>
          <a:p>
            <a:r>
              <a:rPr lang="ru-RU" altLang="fr-FR" sz="3200" dirty="0" smtClean="0">
                <a:ea typeface="ＭＳ Ｐゴシック" pitchFamily="34" charset="-128"/>
              </a:rPr>
              <a:t>Пример</a:t>
            </a:r>
            <a:r>
              <a:rPr lang="en-ZA" altLang="fr-FR" sz="3200" dirty="0" smtClean="0">
                <a:ea typeface="ＭＳ Ｐゴシック" pitchFamily="34" charset="-128"/>
              </a:rPr>
              <a:t>: </a:t>
            </a:r>
            <a:r>
              <a:rPr lang="ru-RU" altLang="fr-FR" sz="3200" dirty="0" smtClean="0">
                <a:ea typeface="ＭＳ Ｐゴシック" pitchFamily="34" charset="-128"/>
              </a:rPr>
              <a:t>Система живых сокровищ</a:t>
            </a:r>
            <a:r>
              <a:rPr lang="en-US" altLang="fr-FR" sz="3200" dirty="0" smtClean="0">
                <a:ea typeface="ＭＳ Ｐゴシック" pitchFamily="34" charset="-128"/>
              </a:rPr>
              <a:t> GAMABA </a:t>
            </a:r>
            <a:br>
              <a:rPr lang="en-US" altLang="fr-FR" sz="3200" dirty="0" smtClean="0">
                <a:ea typeface="ＭＳ Ｐゴシック" pitchFamily="34" charset="-128"/>
              </a:rPr>
            </a:br>
            <a:r>
              <a:rPr lang="en-US" altLang="fr-FR" sz="3200" dirty="0" smtClean="0">
                <a:ea typeface="ＭＳ Ｐゴシック" pitchFamily="34" charset="-128"/>
              </a:rPr>
              <a:t>(</a:t>
            </a:r>
            <a:r>
              <a:rPr lang="ru-RU" altLang="fr-FR" sz="3200" dirty="0" smtClean="0">
                <a:ea typeface="ＭＳ Ｐゴシック" pitchFamily="34" charset="-128"/>
              </a:rPr>
              <a:t>Филиппины</a:t>
            </a:r>
            <a:r>
              <a:rPr lang="en-US" altLang="fr-FR" sz="3200" dirty="0" smtClean="0">
                <a:ea typeface="ＭＳ Ｐゴシック" pitchFamily="34" charset="-128"/>
              </a:rPr>
              <a:t>)</a:t>
            </a:r>
            <a:endParaRPr lang="fr-FR" altLang="fr-FR" sz="3200" dirty="0" smtClean="0">
              <a:ea typeface="ＭＳ Ｐゴシック" pitchFamily="34" charset="-128"/>
            </a:endParaRPr>
          </a:p>
        </p:txBody>
      </p:sp>
      <p:sp>
        <p:nvSpPr>
          <p:cNvPr id="2253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2286000" y="6138863"/>
            <a:ext cx="2747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err="1" smtClean="0">
                <a:solidFill>
                  <a:schemeClr val="tx1"/>
                </a:solidFill>
                <a:cs typeface="Arial" charset="0"/>
              </a:rPr>
              <a:t>Уванг</a:t>
            </a:r>
            <a:r>
              <a:rPr lang="ru-RU" altLang="fr-FR" sz="800" b="0" i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fr-FR" sz="800" b="0" i="1" dirty="0" err="1" smtClean="0">
                <a:solidFill>
                  <a:schemeClr val="tx1"/>
                </a:solidFill>
                <a:cs typeface="Arial" charset="0"/>
              </a:rPr>
              <a:t>Ахадас</a:t>
            </a:r>
            <a:r>
              <a:rPr lang="ru-RU" altLang="fr-FR" sz="800" b="0" i="1" dirty="0" smtClean="0">
                <a:solidFill>
                  <a:schemeClr val="tx1"/>
                </a:solidFill>
                <a:cs typeface="Arial" charset="0"/>
              </a:rPr>
              <a:t>, живое сокровище Филиппин, обучает искусству </a:t>
            </a:r>
            <a:r>
              <a:rPr lang="ru-RU" altLang="fr-FR" sz="800" b="0" i="1" dirty="0" err="1" smtClean="0">
                <a:solidFill>
                  <a:schemeClr val="tx1"/>
                </a:solidFill>
                <a:cs typeface="Arial" charset="0"/>
              </a:rPr>
              <a:t>габбанг</a:t>
            </a:r>
            <a:endParaRPr lang="en-ZA" altLang="fr-FR" sz="800" b="0" dirty="0">
              <a:solidFill>
                <a:schemeClr val="tx1"/>
              </a:solidFill>
              <a:cs typeface="Arial" charset="0"/>
            </a:endParaRPr>
          </a:p>
          <a:p>
            <a:r>
              <a:rPr lang="en-ZA" altLang="fr-FR" sz="800" b="0" dirty="0">
                <a:solidFill>
                  <a:schemeClr val="tx1"/>
                </a:solidFill>
                <a:cs typeface="Arial" charset="0"/>
              </a:rPr>
              <a:t>© R. S. </a:t>
            </a:r>
            <a:r>
              <a:rPr lang="en-ZA" altLang="fr-FR" sz="800" b="0" dirty="0" err="1">
                <a:solidFill>
                  <a:schemeClr val="tx1"/>
                </a:solidFill>
                <a:cs typeface="Arial" charset="0"/>
              </a:rPr>
              <a:t>Rastrollo</a:t>
            </a:r>
            <a:r>
              <a:rPr lang="en-ZA" altLang="fr-FR" sz="800" b="0" dirty="0">
                <a:solidFill>
                  <a:schemeClr val="tx1"/>
                </a:solidFill>
                <a:cs typeface="Arial" charset="0"/>
              </a:rPr>
              <a:t> </a:t>
            </a:r>
          </a:p>
        </p:txBody>
      </p:sp>
      <p:pic>
        <p:nvPicPr>
          <p:cNvPr id="22533" name="Content Placeholder 8" descr="Uwang Ahadas, a Filipino Living Treasure teaching and transmitting gabbang 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66975"/>
            <a:ext cx="48244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В этой презентации</a:t>
            </a:r>
            <a:r>
              <a:rPr lang="en-ZA" altLang="fr-FR" sz="3600" dirty="0" smtClean="0">
                <a:ea typeface="ＭＳ Ｐゴシック" pitchFamily="34" charset="-128"/>
              </a:rPr>
              <a:t> …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12938"/>
            <a:ext cx="5454650" cy="2677656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Охрана определяется и обсуждается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Разновидности мер по охране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Противодействие угрозам и рискам жизнеспособности</a:t>
            </a: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ClrTx/>
              <a:buFont typeface="Arial" charset="0"/>
              <a:buChar char="•"/>
            </a:pP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Планы по охране</a:t>
            </a:r>
            <a:endParaRPr lang="en-GB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charset="0"/>
              <a:buChar char="•"/>
            </a:pP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124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 smtClean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обряд </a:t>
            </a:r>
            <a:r>
              <a:rPr lang="ru-RU" altLang="fr-FR" sz="3600" dirty="0" err="1" smtClean="0">
                <a:ea typeface="ＭＳ Ｐゴシック" pitchFamily="34" charset="-128"/>
              </a:rPr>
              <a:t>Санбасомаваши</a:t>
            </a:r>
            <a:r>
              <a:rPr lang="en-ZA" altLang="fr-FR" sz="3600" dirty="0" smtClean="0">
                <a:ea typeface="ＭＳ Ｐゴシック" pitchFamily="34" charset="-128"/>
              </a:rPr>
              <a:t> (</a:t>
            </a:r>
            <a:r>
              <a:rPr lang="ru-RU" altLang="fr-FR" sz="3600" dirty="0" smtClean="0">
                <a:ea typeface="ＭＳ Ｐゴシック" pitchFamily="34" charset="-128"/>
              </a:rPr>
              <a:t>Япония</a:t>
            </a:r>
            <a:r>
              <a:rPr lang="en-ZA" altLang="fr-FR" sz="3600" dirty="0" smtClean="0">
                <a:ea typeface="ＭＳ Ｐゴシック" pitchFamily="34" charset="-128"/>
              </a:rPr>
              <a:t>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3555" name="TextBox 9"/>
          <p:cNvSpPr txBox="1">
            <a:spLocks noChangeArrowheads="1"/>
          </p:cNvSpPr>
          <p:nvPr/>
        </p:nvSpPr>
        <p:spPr bwMode="auto">
          <a:xfrm>
            <a:off x="519113" y="4543425"/>
            <a:ext cx="201612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err="1" smtClean="0">
                <a:solidFill>
                  <a:schemeClr val="tx1"/>
                </a:solidFill>
              </a:rPr>
              <a:t>Санбасомаваши</a:t>
            </a:r>
            <a:r>
              <a:rPr lang="en-ZA" altLang="fr-FR" sz="800" b="0" dirty="0" smtClean="0">
                <a:solidFill>
                  <a:schemeClr val="tx1"/>
                </a:solidFill>
              </a:rPr>
              <a:t> </a:t>
            </a:r>
            <a:r>
              <a:rPr lang="en-US" altLang="fr-FR" sz="800" b="0" dirty="0">
                <a:solidFill>
                  <a:schemeClr val="tx1"/>
                </a:solidFill>
              </a:rPr>
              <a:t>©</a:t>
            </a:r>
            <a:r>
              <a:rPr lang="en-ZA" altLang="fr-FR" sz="800" b="0" dirty="0">
                <a:solidFill>
                  <a:schemeClr val="tx1"/>
                </a:solidFill>
              </a:rPr>
              <a:t> ACCU, 2007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2314575"/>
            <a:ext cx="353853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314575"/>
            <a:ext cx="167640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3559" name="TextBox 1"/>
          <p:cNvSpPr txBox="1">
            <a:spLocks noChangeArrowheads="1"/>
          </p:cNvSpPr>
          <p:nvPr/>
        </p:nvSpPr>
        <p:spPr bwMode="auto">
          <a:xfrm>
            <a:off x="2867025" y="5124450"/>
            <a:ext cx="57340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1800" b="0" dirty="0" err="1" smtClean="0">
                <a:solidFill>
                  <a:schemeClr val="tx1"/>
                </a:solidFill>
              </a:rPr>
              <a:t>Санбасомаваши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 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– это вид исполнительского искусства, когда два исполнителя – кукловод и барабанщик – ходят на Новый год по домам с деревянными куклами: </a:t>
            </a:r>
            <a:r>
              <a:rPr lang="ru-RU" altLang="fr-FR" sz="1800" b="0" dirty="0" err="1" smtClean="0">
                <a:solidFill>
                  <a:schemeClr val="tx1"/>
                </a:solidFill>
              </a:rPr>
              <a:t>Санбасо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 и </a:t>
            </a:r>
            <a:r>
              <a:rPr lang="ru-RU" altLang="fr-FR" sz="1800" b="0" dirty="0" err="1" smtClean="0">
                <a:solidFill>
                  <a:schemeClr val="tx1"/>
                </a:solidFill>
              </a:rPr>
              <a:t>Эбису</a:t>
            </a:r>
            <a:r>
              <a:rPr lang="ru-RU" altLang="fr-FR" sz="1800" b="0" dirty="0" smtClean="0">
                <a:solidFill>
                  <a:schemeClr val="tx1"/>
                </a:solidFill>
              </a:rPr>
              <a:t> в деревянных ящиках</a:t>
            </a:r>
            <a:r>
              <a:rPr lang="en-GB" altLang="fr-FR" sz="1800" b="0" dirty="0" smtClean="0">
                <a:solidFill>
                  <a:schemeClr val="tx1"/>
                </a:solidFill>
              </a:rPr>
              <a:t>.</a:t>
            </a:r>
            <a:endParaRPr lang="fr-FR" altLang="fr-FR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Новогодний фестиваль </a:t>
            </a:r>
            <a:r>
              <a:rPr lang="ru-RU" altLang="fr-FR" sz="3600" dirty="0" err="1" smtClean="0">
                <a:ea typeface="ＭＳ Ｐゴシック" pitchFamily="34" charset="-128"/>
              </a:rPr>
              <a:t>киангов</a:t>
            </a:r>
            <a:r>
              <a:rPr lang="ru-RU" altLang="fr-FR" sz="3600" dirty="0" smtClean="0">
                <a:ea typeface="ＭＳ Ｐゴシック" pitchFamily="34" charset="-128"/>
              </a:rPr>
              <a:t> (Китай)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2286000" y="6184900"/>
            <a:ext cx="29511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Члены сообщества во время фестивальных празднеств</a:t>
            </a:r>
            <a:endParaRPr lang="en-ZA" altLang="fr-FR" sz="800" b="0" i="1" dirty="0">
              <a:solidFill>
                <a:schemeClr val="tx1"/>
              </a:solidFill>
            </a:endParaRPr>
          </a:p>
          <a:p>
            <a:r>
              <a:rPr lang="en-US" altLang="fr-FR" sz="800" b="0" dirty="0">
                <a:solidFill>
                  <a:schemeClr val="tx1"/>
                </a:solidFill>
              </a:rPr>
              <a:t>© </a:t>
            </a:r>
            <a:r>
              <a:rPr lang="en-ZA" altLang="fr-FR" sz="800" b="0" dirty="0">
                <a:solidFill>
                  <a:schemeClr val="tx1"/>
                </a:solidFill>
              </a:rPr>
              <a:t>Wan </a:t>
            </a:r>
            <a:r>
              <a:rPr lang="en-ZA" altLang="fr-FR" sz="800" b="0" dirty="0" err="1">
                <a:solidFill>
                  <a:schemeClr val="tx1"/>
                </a:solidFill>
              </a:rPr>
              <a:t>Yuchan</a:t>
            </a:r>
            <a:r>
              <a:rPr lang="en-ZA" altLang="fr-FR" sz="800" b="0" dirty="0">
                <a:solidFill>
                  <a:schemeClr val="tx1"/>
                </a:solidFill>
              </a:rPr>
              <a:t>, 2005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08200"/>
            <a:ext cx="3938588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US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монгольский танец </a:t>
            </a:r>
            <a:r>
              <a:rPr lang="ru-RU" altLang="fr-FR" sz="3600" dirty="0" err="1" smtClean="0">
                <a:ea typeface="ＭＳ Ｐゴシック" pitchFamily="34" charset="-128"/>
              </a:rPr>
              <a:t>биелгээ</a:t>
            </a:r>
            <a:r>
              <a:rPr lang="ru-RU" altLang="fr-FR" sz="3600" dirty="0" smtClean="0">
                <a:ea typeface="ＭＳ Ｐゴシック" pitchFamily="34" charset="-128"/>
              </a:rPr>
              <a:t> (Монголия</a:t>
            </a:r>
            <a:r>
              <a:rPr lang="en-US" altLang="fr-FR" sz="3600" dirty="0" smtClean="0">
                <a:ea typeface="ＭＳ Ｐゴシック" pitchFamily="34" charset="-128"/>
              </a:rPr>
              <a:t>)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2560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2286000" y="6346825"/>
            <a:ext cx="29511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ZA" altLang="fr-FR" sz="800" b="0">
                <a:solidFill>
                  <a:schemeClr val="tx1"/>
                </a:solidFill>
              </a:rPr>
              <a:t>© A. Duurenjargal, 2008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905000"/>
            <a:ext cx="3165475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"/>
          <p:cNvSpPr txBox="1">
            <a:spLocks noChangeArrowheads="1"/>
          </p:cNvSpPr>
          <p:nvPr/>
        </p:nvSpPr>
        <p:spPr bwMode="auto">
          <a:xfrm>
            <a:off x="5353050" y="1905000"/>
            <a:ext cx="3505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Монгольский традиционный народный танец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биелгээ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исполняется танцорами различных этнических групп в провинциях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Ховд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и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Увс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.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Танец </a:t>
            </a:r>
            <a:r>
              <a:rPr lang="ru-RU" altLang="fr-FR" sz="2000" b="0" dirty="0" err="1" smtClean="0">
                <a:solidFill>
                  <a:schemeClr val="tx1"/>
                </a:solidFill>
              </a:rPr>
              <a:t>биелгээ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 берёт начало в кочевническом образе жизни и воплощает его</a:t>
            </a:r>
            <a:r>
              <a:rPr lang="en-US" altLang="fr-FR" sz="2000" b="0" dirty="0" smtClean="0">
                <a:solidFill>
                  <a:schemeClr val="tx1"/>
                </a:solidFill>
              </a:rPr>
              <a:t>. </a:t>
            </a:r>
            <a:endParaRPr lang="fr-FR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Охрана определяется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74888" y="1905000"/>
            <a:ext cx="6480175" cy="2215991"/>
          </a:xfrm>
        </p:spPr>
        <p:txBody>
          <a:bodyPr/>
          <a:lstStyle/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1" dirty="0" smtClean="0">
                <a:solidFill>
                  <a:schemeClr val="tx1"/>
                </a:solidFill>
                <a:ea typeface="ＭＳ Ｐゴシック" pitchFamily="34" charset="-128"/>
              </a:rPr>
              <a:t>Охрана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означает обеспечение жизнеспособности НКН при сохранении его ценности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статья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2.3)</a:t>
            </a:r>
          </a:p>
          <a:p>
            <a:pPr marL="342900" indent="-342900" defTabSz="914400" eaLnBrk="1" hangingPunct="1">
              <a:lnSpc>
                <a:spcPct val="1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1" dirty="0" smtClean="0">
                <a:solidFill>
                  <a:schemeClr val="tx1"/>
                </a:solidFill>
                <a:ea typeface="ＭＳ Ｐゴシック" pitchFamily="34" charset="-128"/>
              </a:rPr>
              <a:t>Меры по охране</a:t>
            </a:r>
            <a:r>
              <a:rPr lang="en-ZA" altLang="fr-FR" sz="2000" b="1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– это деятельность по общей популяризации НКН или возрождению отдельных элементов НКН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(</a:t>
            </a:r>
            <a:r>
              <a:rPr lang="ru-RU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примеры в статье</a:t>
            </a:r>
            <a:r>
              <a:rPr lang="en-ZA" altLang="fr-FR" sz="2000" dirty="0" smtClean="0">
                <a:solidFill>
                  <a:schemeClr val="tx1"/>
                </a:solidFill>
                <a:ea typeface="ＭＳ Ｐゴシック" pitchFamily="34" charset="-128"/>
              </a:rPr>
              <a:t> 2.3)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</a:pPr>
            <a:endParaRPr lang="en-ZA" altLang="fr-FR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6148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581775" cy="1661993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Пример</a:t>
            </a:r>
            <a:r>
              <a:rPr lang="en-GB" altLang="fr-FR" sz="3600" dirty="0" smtClean="0"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ea typeface="ＭＳ Ｐゴシック" pitchFamily="34" charset="-128"/>
              </a:rPr>
              <a:t>боги войны </a:t>
            </a:r>
            <a:r>
              <a:rPr lang="ru-RU" altLang="fr-FR" sz="3600" dirty="0" err="1" smtClean="0">
                <a:ea typeface="ＭＳ Ｐゴシック" pitchFamily="34" charset="-128"/>
              </a:rPr>
              <a:t>Ахаюта</a:t>
            </a:r>
            <a:r>
              <a:rPr lang="ru-RU" altLang="fr-FR" sz="3600" dirty="0" smtClean="0">
                <a:ea typeface="ＭＳ Ｐゴシック" pitchFamily="34" charset="-128"/>
              </a:rPr>
              <a:t> (США)</a:t>
            </a:r>
            <a:r>
              <a:rPr lang="en-GB" altLang="fr-FR" sz="3600" dirty="0" smtClean="0">
                <a:ea typeface="ＭＳ Ｐゴシック" pitchFamily="34" charset="-128"/>
              </a:rPr>
              <a:t> – </a:t>
            </a:r>
            <a:r>
              <a:rPr lang="ru-RU" altLang="fr-FR" sz="3600" dirty="0" smtClean="0">
                <a:ea typeface="ＭＳ Ｐゴシック" pitchFamily="34" charset="-128"/>
              </a:rPr>
              <a:t>охрана против консервации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717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0275"/>
            <a:ext cx="5397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Espace réservé du contenu 4"/>
          <p:cNvSpPr txBox="1">
            <a:spLocks/>
          </p:cNvSpPr>
          <p:nvPr/>
        </p:nvSpPr>
        <p:spPr bwMode="auto">
          <a:xfrm>
            <a:off x="406400" y="2200275"/>
            <a:ext cx="167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ru-RU" altLang="fr-FR" sz="800" b="0" i="1" dirty="0" smtClean="0">
                <a:solidFill>
                  <a:schemeClr val="tx1"/>
                </a:solidFill>
              </a:rPr>
              <a:t>Боги войны </a:t>
            </a:r>
            <a:r>
              <a:rPr lang="ru-RU" altLang="fr-FR" sz="800" b="0" i="1" dirty="0" err="1" smtClean="0">
                <a:solidFill>
                  <a:schemeClr val="tx1"/>
                </a:solidFill>
              </a:rPr>
              <a:t>зуни</a:t>
            </a:r>
            <a:r>
              <a:rPr lang="en-ZA" altLang="fr-FR" sz="800" b="0" dirty="0" smtClean="0">
                <a:solidFill>
                  <a:schemeClr val="tx1"/>
                </a:solidFill>
              </a:rPr>
              <a:t> </a:t>
            </a:r>
            <a:endParaRPr lang="en-ZA" altLang="fr-FR" sz="800" b="0" dirty="0">
              <a:solidFill>
                <a:schemeClr val="tx1"/>
              </a:solidFill>
            </a:endParaRPr>
          </a:p>
          <a:p>
            <a:r>
              <a:rPr lang="en-ZA" altLang="fr-FR" sz="800" b="0" dirty="0">
                <a:solidFill>
                  <a:schemeClr val="tx1"/>
                </a:solidFill>
              </a:rPr>
              <a:t>© J. Hillers, 1880</a:t>
            </a:r>
          </a:p>
          <a:p>
            <a:r>
              <a:rPr lang="en-ZA" altLang="fr-FR" sz="800" b="0" dirty="0">
                <a:solidFill>
                  <a:schemeClr val="tx1"/>
                </a:solidFill>
              </a:rPr>
              <a:t>www.metmuseum.org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Конвенция и охрана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8195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8196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Государствам-участникам надлежит 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«предпринимать необходимые меры для обеспечения охраны нематериального культурного наследия, имеющегося на </a:t>
            </a:r>
            <a:r>
              <a:rPr lang="en-GB" altLang="fr-FR" sz="2000" b="0" i="1" dirty="0" smtClean="0">
                <a:solidFill>
                  <a:srgbClr val="000000"/>
                </a:solidFill>
              </a:rPr>
              <a:t>[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их</a:t>
            </a:r>
            <a:r>
              <a:rPr lang="en-GB" altLang="fr-FR" sz="2000" b="0" i="1" dirty="0" smtClean="0">
                <a:solidFill>
                  <a:srgbClr val="000000"/>
                </a:solidFill>
              </a:rPr>
              <a:t>] </a:t>
            </a:r>
            <a:r>
              <a:rPr lang="ru-RU" altLang="fr-FR" sz="2000" b="0" i="1" dirty="0" smtClean="0">
                <a:solidFill>
                  <a:srgbClr val="000000"/>
                </a:solidFill>
              </a:rPr>
              <a:t>территории»</a:t>
            </a:r>
            <a:r>
              <a:rPr lang="en-GB" altLang="fr-FR" sz="2000" b="0" i="1" dirty="0" smtClean="0">
                <a:solidFill>
                  <a:srgbClr val="000000"/>
                </a:solidFill>
              </a:rPr>
              <a:t> </a:t>
            </a:r>
            <a:r>
              <a:rPr lang="en-GB" altLang="fr-FR" sz="2000" b="0" dirty="0" smtClean="0">
                <a:solidFill>
                  <a:srgbClr val="000000"/>
                </a:solidFill>
              </a:rPr>
              <a:t>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статья</a:t>
            </a:r>
            <a:r>
              <a:rPr lang="en-GB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GB" altLang="fr-FR" sz="2000" b="0" dirty="0">
                <a:solidFill>
                  <a:srgbClr val="000000"/>
                </a:solidFill>
              </a:rPr>
              <a:t>11(a))</a:t>
            </a:r>
            <a:endParaRPr lang="en-ZA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Статья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17: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Список срочной охраны (ССО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)</a:t>
            </a:r>
            <a:endParaRPr lang="en-US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Статья 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18</a:t>
            </a:r>
            <a:r>
              <a:rPr lang="en-US" altLang="fr-FR" sz="2000" b="0" dirty="0">
                <a:solidFill>
                  <a:srgbClr val="000000"/>
                </a:solidFill>
              </a:rPr>
              <a:t>: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Реестр передовых практик по охране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см. также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3─7 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и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42─46)</a:t>
            </a:r>
            <a:endParaRPr lang="en-ZA" altLang="fr-FR" sz="2000" b="0" dirty="0">
              <a:solidFill>
                <a:srgbClr val="000000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rgbClr val="000000"/>
                </a:solidFill>
              </a:rPr>
              <a:t>Приоритет при оказании помощи из Фонда НКН имеют элементы из ССО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(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статья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20; 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O</a:t>
            </a:r>
            <a:r>
              <a:rPr lang="ru-RU" altLang="fr-FR" sz="2000" b="0" dirty="0" smtClean="0">
                <a:solidFill>
                  <a:srgbClr val="000000"/>
                </a:solidFill>
              </a:rPr>
              <a:t>Р</a:t>
            </a:r>
            <a:r>
              <a:rPr lang="en-US" altLang="fr-FR" sz="2000" b="0" dirty="0" smtClean="0">
                <a:solidFill>
                  <a:srgbClr val="000000"/>
                </a:solidFill>
              </a:rPr>
              <a:t> </a:t>
            </a:r>
            <a:r>
              <a:rPr lang="en-US" altLang="fr-FR" sz="2000" b="0" dirty="0">
                <a:solidFill>
                  <a:srgbClr val="000000"/>
                </a:solidFill>
              </a:rPr>
              <a:t>9(a))</a:t>
            </a:r>
            <a:endParaRPr lang="en-US" altLang="fr-FR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769989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solidFill>
                  <a:srgbClr val="000000"/>
                </a:solidFill>
                <a:ea typeface="ＭＳ Ｐゴシック" pitchFamily="34" charset="-128"/>
              </a:rPr>
              <a:t>«Необходимые меры»</a:t>
            </a:r>
            <a:r>
              <a:rPr lang="en-GB" altLang="fr-FR" sz="3600" dirty="0" smtClean="0">
                <a:solidFill>
                  <a:srgbClr val="000000"/>
                </a:solidFill>
                <a:ea typeface="ＭＳ Ｐゴシック" pitchFamily="34" charset="-128"/>
              </a:rPr>
              <a:t>: </a:t>
            </a:r>
            <a:r>
              <a:rPr lang="ru-RU" altLang="fr-FR" sz="3600" dirty="0" smtClean="0">
                <a:solidFill>
                  <a:srgbClr val="000000"/>
                </a:solidFill>
                <a:ea typeface="ＭＳ Ｐゴシック" pitchFamily="34" charset="-128"/>
              </a:rPr>
              <a:t>должны ли государства сохранять все элементы НКН, находящиеся под угрозой</a:t>
            </a:r>
            <a:r>
              <a:rPr lang="en-GB" altLang="fr-FR" sz="3600" dirty="0" smtClean="0">
                <a:solidFill>
                  <a:srgbClr val="000000"/>
                </a:solidFill>
                <a:ea typeface="ＭＳ Ｐゴシック" pitchFamily="34" charset="-128"/>
              </a:rPr>
              <a:t>?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9219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9220" name="Text Placeholder 8"/>
          <p:cNvSpPr txBox="1">
            <a:spLocks/>
          </p:cNvSpPr>
          <p:nvPr/>
        </p:nvSpPr>
        <p:spPr bwMode="auto">
          <a:xfrm>
            <a:off x="2286000" y="3484563"/>
            <a:ext cx="64770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 все элементы НКН можно сохранить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Конвенция призывает принимать как общие меры по охране, направленные на создание благоприятных условий для НКН, так и специальные меры, направленные на сохранение отдельных элементов</a:t>
            </a:r>
            <a:endParaRPr lang="en-US" altLang="fr-FR" sz="160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US" altLang="fr-FR" sz="14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3998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Общие меры по охране НКН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0243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78063" y="1581150"/>
            <a:ext cx="6477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</a:rPr>
              <a:t>В статьях</a:t>
            </a:r>
            <a:r>
              <a:rPr lang="en-GB" altLang="fr-FR" sz="2000" dirty="0" smtClean="0">
                <a:solidFill>
                  <a:schemeClr val="tx1"/>
                </a:solidFill>
              </a:rPr>
              <a:t> </a:t>
            </a:r>
            <a:r>
              <a:rPr lang="en-GB" altLang="fr-FR" sz="2000" dirty="0">
                <a:solidFill>
                  <a:schemeClr val="tx1"/>
                </a:solidFill>
              </a:rPr>
              <a:t>11(b)</a:t>
            </a:r>
            <a:r>
              <a:rPr lang="fr-FR" altLang="fr-FR" sz="2000" dirty="0">
                <a:solidFill>
                  <a:schemeClr val="tx1"/>
                </a:solidFill>
              </a:rPr>
              <a:t>–</a:t>
            </a:r>
            <a:r>
              <a:rPr lang="en-GB" altLang="fr-FR" sz="2000" dirty="0">
                <a:solidFill>
                  <a:schemeClr val="tx1"/>
                </a:solidFill>
              </a:rPr>
              <a:t>15 </a:t>
            </a:r>
            <a:r>
              <a:rPr lang="ru-RU" altLang="fr-FR" sz="2000" dirty="0" smtClean="0">
                <a:solidFill>
                  <a:schemeClr val="tx1"/>
                </a:solidFill>
              </a:rPr>
              <a:t>государства-участники приглашаются к</a:t>
            </a:r>
            <a:r>
              <a:rPr lang="en-GB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Инвентаризации НКН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Принятию юридических, технических, административных и финансовых мер по охране НКН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Повышению осведомлённости о НКН и обеспечению его уважения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Регулированию участия сообществ в деятельности по охране и привлечении их к управлению своим НКН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16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ZA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ct val="20000"/>
              </a:spcBef>
            </a:pPr>
            <a:endParaRPr lang="en-US" altLang="fr-FR" sz="11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Меры по охране отдельных элементов НКН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1267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dirty="0" smtClean="0">
                <a:solidFill>
                  <a:schemeClr val="tx1"/>
                </a:solidFill>
              </a:rPr>
              <a:t>При участии и с согласия сообществ</a:t>
            </a:r>
            <a:r>
              <a:rPr lang="en-ZA" altLang="fr-FR" sz="2000" dirty="0" smtClean="0">
                <a:solidFill>
                  <a:schemeClr val="tx1"/>
                </a:solidFill>
              </a:rPr>
              <a:t>:</a:t>
            </a:r>
            <a:endParaRPr lang="en-GB" altLang="fr-FR" sz="20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Идентификация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инвентаризация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Документирование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Исследование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Возрождение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Защита сопутствующих мест и материалов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Содействие передаче посредством образования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Повышение осведомлённости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endParaRPr lang="en-ZA" altLang="fr-FR" sz="2000" b="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altLang="fr-FR" sz="2000" b="0" dirty="0" smtClean="0">
                <a:solidFill>
                  <a:schemeClr val="tx1"/>
                </a:solidFill>
              </a:rPr>
              <a:t>См. статьи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2.3, 12, 13 </a:t>
            </a:r>
            <a:r>
              <a:rPr lang="ru-RU" altLang="fr-FR" sz="2000" b="0" dirty="0" smtClean="0">
                <a:solidFill>
                  <a:schemeClr val="tx1"/>
                </a:solidFill>
              </a:rPr>
              <a:t>и</a:t>
            </a:r>
            <a:r>
              <a:rPr lang="en-ZA" altLang="fr-FR" sz="2000" b="0" dirty="0" smtClean="0">
                <a:solidFill>
                  <a:schemeClr val="tx1"/>
                </a:solidFill>
              </a:rPr>
              <a:t> </a:t>
            </a:r>
            <a:r>
              <a:rPr lang="en-ZA" altLang="fr-FR" sz="2000" b="0" dirty="0">
                <a:solidFill>
                  <a:schemeClr val="tx1"/>
                </a:solidFill>
              </a:rPr>
              <a:t>14</a:t>
            </a:r>
          </a:p>
          <a:p>
            <a:pPr>
              <a:buFont typeface="Wingdings 2" charset="2"/>
              <a:buNone/>
            </a:pPr>
            <a:endParaRPr lang="en-US" altLang="fr-FR" sz="2000" b="0" i="1" dirty="0">
              <a:solidFill>
                <a:schemeClr val="tx1"/>
              </a:solidFill>
            </a:endParaRPr>
          </a:p>
          <a:p>
            <a:pPr>
              <a:buFont typeface="Wingdings 2" charset="2"/>
              <a:buNone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7996"/>
          </a:xfrm>
        </p:spPr>
        <p:txBody>
          <a:bodyPr/>
          <a:lstStyle/>
          <a:p>
            <a:pPr eaLnBrk="1" hangingPunct="1"/>
            <a:r>
              <a:rPr lang="ru-RU" altLang="fr-FR" sz="3600" dirty="0" smtClean="0">
                <a:ea typeface="ＭＳ Ｐゴシック" pitchFamily="34" charset="-128"/>
              </a:rPr>
              <a:t>Охрана жизнеспособных элементов НКН</a:t>
            </a:r>
            <a:endParaRPr lang="fr-FR" altLang="fr-FR" sz="3600" dirty="0" smtClean="0">
              <a:ea typeface="ＭＳ Ｐゴシック" pitchFamily="34" charset="-128"/>
            </a:endParaRPr>
          </a:p>
        </p:txBody>
      </p:sp>
      <p:sp>
        <p:nvSpPr>
          <p:cNvPr id="12291" name="Espace réservé du pied de page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600" b="0" dirty="0" smtClean="0">
                <a:solidFill>
                  <a:srgbClr val="000000"/>
                </a:solidFill>
              </a:rPr>
              <a:t>© </a:t>
            </a:r>
            <a:r>
              <a:rPr lang="ru-RU" altLang="fr-FR" sz="600" b="0" dirty="0">
                <a:solidFill>
                  <a:srgbClr val="000000"/>
                </a:solidFill>
              </a:rPr>
              <a:t>Все права защищены</a:t>
            </a:r>
            <a:r>
              <a:rPr lang="fr-FR" altLang="fr-FR" sz="600" b="0" dirty="0">
                <a:solidFill>
                  <a:srgbClr val="000000"/>
                </a:solidFill>
              </a:rPr>
              <a:t>: </a:t>
            </a:r>
            <a:r>
              <a:rPr lang="ru-RU" altLang="fr-FR" sz="600" b="0" dirty="0" smtClean="0">
                <a:solidFill>
                  <a:srgbClr val="000000"/>
                </a:solidFill>
              </a:rPr>
              <a:t>ЮНЕСКО</a:t>
            </a:r>
            <a:endParaRPr lang="fr-FR" altLang="fr-FR" sz="600" b="0" dirty="0" smtClean="0">
              <a:solidFill>
                <a:srgbClr val="000000"/>
              </a:solidFill>
            </a:endParaRPr>
          </a:p>
        </p:txBody>
      </p:sp>
      <p:sp>
        <p:nvSpPr>
          <p:cNvPr id="12292" name="Text Placeholder 8"/>
          <p:cNvSpPr txBox="1">
            <a:spLocks/>
          </p:cNvSpPr>
          <p:nvPr/>
        </p:nvSpPr>
        <p:spPr bwMode="auto">
          <a:xfrm>
            <a:off x="2286000" y="1914525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5pPr>
            <a:lvl6pPr marL="9239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6pPr>
            <a:lvl7pPr marL="13811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7pPr>
            <a:lvl8pPr marL="18383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8pPr>
            <a:lvl9pPr marL="2295525" indent="1362075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Для жизнеспособных элементов НКН может не требоваться принятие специальных мер по охране, направленных на непрерывную практику и передачу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defTabSz="914400">
              <a:spcBef>
                <a:spcPts val="1200"/>
              </a:spcBef>
              <a:spcAft>
                <a:spcPts val="600"/>
              </a:spcAft>
              <a:buFont typeface="Arial" charset="0"/>
              <a:buChar char="•"/>
            </a:pPr>
            <a:r>
              <a:rPr lang="ru-RU" altLang="fr-FR" sz="2000" b="0" dirty="0" smtClean="0">
                <a:solidFill>
                  <a:schemeClr val="tx1"/>
                </a:solidFill>
              </a:rPr>
              <a:t>Непрерывную практику и передачу можно поощрять с помощью общих мер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881</Words>
  <Application>Microsoft Office PowerPoint</Application>
  <PresentationFormat>On-screen Show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Thème Office</vt:lpstr>
      <vt:lpstr>Охрана Раздел 9 Презентация PowerPoint   </vt:lpstr>
      <vt:lpstr>В этой презентации …</vt:lpstr>
      <vt:lpstr>Охрана определяется</vt:lpstr>
      <vt:lpstr>Пример: боги войны Ахаюта (США) – охрана против консервации</vt:lpstr>
      <vt:lpstr>Конвенция и охрана</vt:lpstr>
      <vt:lpstr>«Необходимые меры»: должны ли государства сохранять все элементы НКН, находящиеся под угрозой?</vt:lpstr>
      <vt:lpstr>Общие меры по охране НКН</vt:lpstr>
      <vt:lpstr>Меры по охране отдельных элементов НКН</vt:lpstr>
      <vt:lpstr>Охрана жизнеспособных элементов НКН</vt:lpstr>
      <vt:lpstr>Противодействие угрозам и рискам </vt:lpstr>
      <vt:lpstr>Церемония воладорес (Мексика)</vt:lpstr>
      <vt:lpstr>Угрозы жизнеспособности (1)</vt:lpstr>
      <vt:lpstr>Угрозы жизнеспособности (2)</vt:lpstr>
      <vt:lpstr>Угрозы жизнеспособности (3)</vt:lpstr>
      <vt:lpstr>Меры по охране Воладорес</vt:lpstr>
      <vt:lpstr>Охрана с участием соответствующих сообществ</vt:lpstr>
      <vt:lpstr>Планы по охране  </vt:lpstr>
      <vt:lpstr>Пример: Центр народного искусства Ану Рауд (Эстония)</vt:lpstr>
      <vt:lpstr>Пример: Система живых сокровищ GAMABA  (Филиппины)</vt:lpstr>
      <vt:lpstr>Пример: обряд Санбасомаваши (Япония)</vt:lpstr>
      <vt:lpstr>Пример: Новогодний фестиваль киангов (Китай)</vt:lpstr>
      <vt:lpstr>Пример: монгольский танец биелгээ (Монголия)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Prйsentation PowerPoint</dc:title>
  <dc:creator>**** ****</dc:creator>
  <cp:lastModifiedBy>UNESCO</cp:lastModifiedBy>
  <cp:revision>113</cp:revision>
  <dcterms:created xsi:type="dcterms:W3CDTF">2013-09-28T14:04:44Z</dcterms:created>
  <dcterms:modified xsi:type="dcterms:W3CDTF">2015-11-05T15:51:26Z</dcterms:modified>
</cp:coreProperties>
</file>