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7" r:id="rId2"/>
    <p:sldId id="413" r:id="rId3"/>
    <p:sldId id="335" r:id="rId4"/>
    <p:sldId id="338" r:id="rId5"/>
    <p:sldId id="385" r:id="rId6"/>
    <p:sldId id="387" r:id="rId7"/>
    <p:sldId id="354" r:id="rId8"/>
    <p:sldId id="378" r:id="rId9"/>
    <p:sldId id="356" r:id="rId10"/>
    <p:sldId id="379" r:id="rId11"/>
    <p:sldId id="380" r:id="rId12"/>
    <p:sldId id="357" r:id="rId13"/>
    <p:sldId id="359" r:id="rId14"/>
    <p:sldId id="360" r:id="rId15"/>
    <p:sldId id="377" r:id="rId16"/>
    <p:sldId id="361" r:id="rId17"/>
    <p:sldId id="325" r:id="rId18"/>
    <p:sldId id="327" r:id="rId19"/>
    <p:sldId id="328" r:id="rId20"/>
    <p:sldId id="329" r:id="rId21"/>
    <p:sldId id="332" r:id="rId22"/>
    <p:sldId id="411" r:id="rId23"/>
    <p:sldId id="404" r:id="rId24"/>
    <p:sldId id="405" r:id="rId25"/>
    <p:sldId id="407" r:id="rId26"/>
    <p:sldId id="408" r:id="rId27"/>
    <p:sldId id="409" r:id="rId28"/>
    <p:sldId id="410" r:id="rId29"/>
    <p:sldId id="388" r:id="rId30"/>
    <p:sldId id="402" r:id="rId31"/>
    <p:sldId id="390" r:id="rId32"/>
    <p:sldId id="391" r:id="rId33"/>
    <p:sldId id="392" r:id="rId34"/>
    <p:sldId id="393" r:id="rId35"/>
    <p:sldId id="403" r:id="rId36"/>
    <p:sldId id="414" r:id="rId37"/>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715">
          <p15:clr>
            <a:srgbClr val="A4A3A4"/>
          </p15:clr>
        </p15:guide>
        <p15:guide id="2" orient="horz" pos="1200">
          <p15:clr>
            <a:srgbClr val="A4A3A4"/>
          </p15:clr>
        </p15:guide>
        <p15:guide id="3" orient="horz" pos="2160">
          <p15:clr>
            <a:srgbClr val="A4A3A4"/>
          </p15:clr>
        </p15:guide>
        <p15:guide id="4" pos="1437">
          <p15:clr>
            <a:srgbClr val="A4A3A4"/>
          </p15:clr>
        </p15:guide>
        <p15:guide id="5" pos="2419">
          <p15:clr>
            <a:srgbClr val="A4A3A4"/>
          </p15:clr>
        </p15:guide>
        <p15:guide id="6" pos="5515">
          <p15:clr>
            <a:srgbClr val="A4A3A4"/>
          </p15:clr>
        </p15:guide>
        <p15:guide id="7" pos="1310">
          <p15:clr>
            <a:srgbClr val="A4A3A4"/>
          </p15:clr>
        </p15:guide>
        <p15:guide id="8" pos="2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ónica Torrecillas" initials="V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9" autoAdjust="0"/>
    <p:restoredTop sz="94331" autoAdjust="0"/>
  </p:normalViewPr>
  <p:slideViewPr>
    <p:cSldViewPr snapToGrid="0" snapToObjects="1">
      <p:cViewPr varScale="1">
        <p:scale>
          <a:sx n="99" d="100"/>
          <a:sy n="99" d="100"/>
        </p:scale>
        <p:origin x="420" y="84"/>
      </p:cViewPr>
      <p:guideLst>
        <p:guide orient="horz" pos="715"/>
        <p:guide orient="horz" pos="1200"/>
        <p:guide orient="horz" pos="2160"/>
        <p:guide pos="1437"/>
        <p:guide pos="2419"/>
        <p:guide pos="5515"/>
        <p:guide pos="1310"/>
        <p:guide pos="25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7CF3B4AC-F655-4E83-9263-0B9B647C5918}" type="datetimeFigureOut">
              <a:rPr lang="fr-FR" altLang="es-CO"/>
              <a:pPr/>
              <a:t>24/04/2018</a:t>
            </a:fld>
            <a:endParaRPr lang="fr-FR" altLang="es-CO"/>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2BCA336-24EF-4F46-8AA6-6D134D72689E}" type="slidenum">
              <a:rPr lang="fr-FR" altLang="es-CO"/>
              <a:pPr/>
              <a:t>‹#›</a:t>
            </a:fld>
            <a:endParaRPr lang="fr-FR" altLang="es-CO"/>
          </a:p>
        </p:txBody>
      </p:sp>
    </p:spTree>
    <p:extLst>
      <p:ext uri="{BB962C8B-B14F-4D97-AF65-F5344CB8AC3E}">
        <p14:creationId xmlns:p14="http://schemas.microsoft.com/office/powerpoint/2010/main" val="2671695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44CB2E1-F6CB-4CAC-AEA3-ACBC8A65468B}" type="datetimeFigureOut">
              <a:rPr lang="fr-FR" altLang="es-CO"/>
              <a:pPr/>
              <a:t>24/04/2018</a:t>
            </a:fld>
            <a:endParaRPr lang="fr-FR" altLang="es-CO"/>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es-CO" smtClean="0"/>
              <a:t>Cliquez pour modifier les styles du texte du masque</a:t>
            </a:r>
          </a:p>
          <a:p>
            <a:pPr lvl="1"/>
            <a:r>
              <a:rPr lang="fr-FR" altLang="es-CO" smtClean="0"/>
              <a:t>Deuxième niveau</a:t>
            </a:r>
          </a:p>
          <a:p>
            <a:pPr lvl="2"/>
            <a:r>
              <a:rPr lang="fr-FR" altLang="es-CO" smtClean="0"/>
              <a:t>Troisième niveau</a:t>
            </a:r>
          </a:p>
          <a:p>
            <a:pPr lvl="3"/>
            <a:r>
              <a:rPr lang="fr-FR" altLang="es-CO" smtClean="0"/>
              <a:t>Quatrième niveau</a:t>
            </a:r>
          </a:p>
          <a:p>
            <a:pPr lvl="4"/>
            <a:r>
              <a:rPr lang="fr-FR" altLang="es-CO"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47B578E-60E6-4BC2-AED0-5B2216AC0B4B}" type="slidenum">
              <a:rPr lang="fr-FR" altLang="es-CO"/>
              <a:pPr/>
              <a:t>‹#›</a:t>
            </a:fld>
            <a:endParaRPr lang="fr-FR" altLang="es-CO"/>
          </a:p>
        </p:txBody>
      </p:sp>
    </p:spTree>
    <p:extLst>
      <p:ext uri="{BB962C8B-B14F-4D97-AF65-F5344CB8AC3E}">
        <p14:creationId xmlns:p14="http://schemas.microsoft.com/office/powerpoint/2010/main" val="334034708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dirty="0" smtClean="0"/>
              <a:t>© 2009 by Chen Ming/Beijing Bureau of Culture</a:t>
            </a:r>
          </a:p>
          <a:p>
            <a:endParaRPr lang="fr-FR" dirty="0"/>
          </a:p>
        </p:txBody>
      </p:sp>
      <p:sp>
        <p:nvSpPr>
          <p:cNvPr id="4" name="Espace réservé du numéro de diapositive 3"/>
          <p:cNvSpPr>
            <a:spLocks noGrp="1"/>
          </p:cNvSpPr>
          <p:nvPr>
            <p:ph type="sldNum" sz="quarter" idx="10"/>
          </p:nvPr>
        </p:nvSpPr>
        <p:spPr/>
        <p:txBody>
          <a:bodyPr/>
          <a:lstStyle/>
          <a:p>
            <a:fld id="{747B578E-60E6-4BC2-AED0-5B2216AC0B4B}" type="slidenum">
              <a:rPr lang="fr-FR" altLang="es-CO" smtClean="0"/>
              <a:pPr/>
              <a:t>1</a:t>
            </a:fld>
            <a:endParaRPr lang="fr-FR" altLang="es-CO"/>
          </a:p>
        </p:txBody>
      </p:sp>
    </p:spTree>
    <p:extLst>
      <p:ext uri="{BB962C8B-B14F-4D97-AF65-F5344CB8AC3E}">
        <p14:creationId xmlns:p14="http://schemas.microsoft.com/office/powerpoint/2010/main" val="372256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zh-CN" sz="1800" b="1" smtClean="0">
                <a:ea typeface="SimSun" pitchFamily="2" charset="-122"/>
              </a:rPr>
              <a:t>Culture is becoming more and more central for communities, who ask for better governance and increased cultural choices while seeking to ensure that they have a voice in cultural decision making</a:t>
            </a:r>
            <a:r>
              <a:rPr lang="en-US" altLang="zh-CN" sz="1800" smtClean="0">
                <a:ea typeface="SimSun" pitchFamily="2" charset="-122"/>
              </a:rPr>
              <a:t> </a:t>
            </a:r>
            <a:endParaRPr lang="en-US" altLang="zh-CN" sz="1800" b="1" smtClean="0">
              <a:ea typeface="SimSun" pitchFamily="2" charset="-122"/>
            </a:endParaRPr>
          </a:p>
          <a:p>
            <a:pPr eaLnBrk="1" hangingPunct="1">
              <a:lnSpc>
                <a:spcPct val="80000"/>
              </a:lnSpc>
            </a:pPr>
            <a:r>
              <a:rPr lang="en-US" altLang="zh-CN" sz="1800" b="1" smtClean="0">
                <a:ea typeface="SimSun" pitchFamily="2" charset="-122"/>
              </a:rPr>
              <a:t>Culturally-informed development is crucial to ensure that development is made relevant to a range of populations, including indigenous peoples, with appropriate recognition of their cultural rights, and with their traditional knowledge systems, their rich diversity of environmental and sustainability practices, and their own cultural heritage. Culture, understood this way, makes development more sustainable and inclusive. </a:t>
            </a:r>
            <a:endParaRPr lang="en-US" altLang="fr-FR" sz="1800" b="1" smtClean="0">
              <a:ea typeface="Geneva" pitchFamily="124" charset="-128"/>
            </a:endParaRPr>
          </a:p>
          <a:p>
            <a:pPr eaLnBrk="1" hangingPunct="1">
              <a:lnSpc>
                <a:spcPct val="80000"/>
              </a:lnSpc>
            </a:pPr>
            <a:endParaRPr lang="en-GB" altLang="zh-CN" sz="1000" smtClean="0">
              <a:ea typeface="SimSun" pitchFamily="2" charset="-122"/>
            </a:endParaRPr>
          </a:p>
          <a:p>
            <a:pPr eaLnBrk="1" hangingPunct="1">
              <a:lnSpc>
                <a:spcPct val="80000"/>
              </a:lnSpc>
            </a:pPr>
            <a:endParaRPr lang="en-GB" altLang="zh-CN" sz="1000" smtClean="0">
              <a:ea typeface="SimSun" pitchFamily="2" charset="-122"/>
            </a:endParaRPr>
          </a:p>
          <a:p>
            <a:pPr eaLnBrk="1" hangingPunct="1">
              <a:lnSpc>
                <a:spcPct val="80000"/>
              </a:lnSpc>
            </a:pPr>
            <a:r>
              <a:rPr lang="en-GB" altLang="zh-CN" sz="1000" smtClean="0">
                <a:ea typeface="SimSun" pitchFamily="2" charset="-122"/>
              </a:rPr>
              <a:t>Culture and development programmes enable local people and government institutions to play a leadership or centre role conducive both to the appropriation process and to national ownership recommended in the 2005 Paris Declaration</a:t>
            </a:r>
            <a:r>
              <a:rPr lang="en-US" altLang="zh-CN" sz="1000" smtClean="0">
                <a:ea typeface="SimSun" pitchFamily="2" charset="-122"/>
              </a:rPr>
              <a:t> </a:t>
            </a:r>
          </a:p>
          <a:p>
            <a:pPr eaLnBrk="1" hangingPunct="1">
              <a:lnSpc>
                <a:spcPct val="80000"/>
              </a:lnSpc>
            </a:pPr>
            <a:endParaRPr lang="en-US" altLang="zh-CN" sz="1000" smtClean="0">
              <a:ea typeface="SimSun" pitchFamily="2" charset="-122"/>
            </a:endParaRPr>
          </a:p>
          <a:p>
            <a:pPr>
              <a:lnSpc>
                <a:spcPct val="80000"/>
              </a:lnSpc>
            </a:pPr>
            <a:r>
              <a:rPr lang="en-US" altLang="fr-FR" sz="1000" b="1" smtClean="0">
                <a:ea typeface="Geneva" pitchFamily="124" charset="-128"/>
              </a:rPr>
              <a:t>Culture and development programmes enable local people</a:t>
            </a:r>
          </a:p>
          <a:p>
            <a:pPr>
              <a:lnSpc>
                <a:spcPct val="80000"/>
              </a:lnSpc>
            </a:pPr>
            <a:r>
              <a:rPr lang="en-US" altLang="fr-FR" sz="1000" b="1" smtClean="0">
                <a:ea typeface="Geneva" pitchFamily="124" charset="-128"/>
              </a:rPr>
              <a:t>and government institutions to play a central role conducive to both </a:t>
            </a:r>
          </a:p>
          <a:p>
            <a:pPr>
              <a:lnSpc>
                <a:spcPct val="80000"/>
              </a:lnSpc>
            </a:pPr>
            <a:r>
              <a:rPr lang="en-US" altLang="fr-FR" sz="1000" b="1" smtClean="0">
                <a:ea typeface="Geneva" pitchFamily="124" charset="-128"/>
              </a:rPr>
              <a:t>appropriate process and national ownership</a:t>
            </a:r>
          </a:p>
          <a:p>
            <a:pPr eaLnBrk="1" hangingPunct="1">
              <a:lnSpc>
                <a:spcPct val="80000"/>
              </a:lnSpc>
            </a:pPr>
            <a:endParaRPr lang="en-US" altLang="fr-FR" sz="1000" smtClean="0">
              <a:ea typeface="Geneva" pitchFamily="124" charset="-128"/>
            </a:endParaRPr>
          </a:p>
        </p:txBody>
      </p:sp>
    </p:spTree>
    <p:extLst>
      <p:ext uri="{BB962C8B-B14F-4D97-AF65-F5344CB8AC3E}">
        <p14:creationId xmlns:p14="http://schemas.microsoft.com/office/powerpoint/2010/main" val="87903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zh-CN" sz="1600" b="1" smtClean="0">
                <a:ea typeface="SimSun" pitchFamily="2" charset="-122"/>
              </a:rPr>
              <a:t>Sustainable use of natural and cultural heritage is key to sustainable development. Supporting traditional systems of environmental protection and resource management can contribute to a better sustainability of fragile ecosystems and preservation of biodiversity, while preventing competition and conflict over access to natural and cultural resources. Disaster risk management strategies that fully respect and build on traditional knowledge and community participation, providing support and resources for their implementation. </a:t>
            </a:r>
          </a:p>
          <a:p>
            <a:pPr eaLnBrk="1" hangingPunct="1">
              <a:lnSpc>
                <a:spcPct val="80000"/>
              </a:lnSpc>
            </a:pPr>
            <a:endParaRPr lang="en-US" altLang="zh-CN" sz="1600" b="1" smtClean="0">
              <a:ea typeface="SimSun" pitchFamily="2" charset="-122"/>
            </a:endParaRPr>
          </a:p>
          <a:p>
            <a:pPr eaLnBrk="1" hangingPunct="1">
              <a:lnSpc>
                <a:spcPct val="80000"/>
              </a:lnSpc>
            </a:pPr>
            <a:endParaRPr lang="en-US" altLang="zh-CN" sz="1600" b="1" smtClean="0">
              <a:ea typeface="SimSun" pitchFamily="2" charset="-122"/>
            </a:endParaRPr>
          </a:p>
          <a:p>
            <a:pPr marL="2057400" lvl="4" indent="-228600" eaLnBrk="1" hangingPunct="1">
              <a:lnSpc>
                <a:spcPct val="80000"/>
              </a:lnSpc>
              <a:buFont typeface="Wingdings" pitchFamily="2" charset="2"/>
              <a:buNone/>
            </a:pPr>
            <a:r>
              <a:rPr lang="en-US" altLang="fr-FR" smtClean="0">
                <a:ea typeface="Geneva" pitchFamily="124" charset="-128"/>
              </a:rPr>
              <a:t>						</a:t>
            </a:r>
            <a:endParaRPr lang="en-US" altLang="fr-FR" sz="900" smtClean="0">
              <a:ea typeface="Geneva" pitchFamily="124" charset="-128"/>
            </a:endParaRPr>
          </a:p>
          <a:p>
            <a:pPr eaLnBrk="1" hangingPunct="1">
              <a:lnSpc>
                <a:spcPct val="80000"/>
              </a:lnSpc>
            </a:pPr>
            <a:endParaRPr lang="en-US" altLang="zh-CN" sz="1600" b="1" smtClean="0">
              <a:ea typeface="SimSun" pitchFamily="2" charset="-122"/>
            </a:endParaRPr>
          </a:p>
          <a:p>
            <a:pPr eaLnBrk="1" hangingPunct="1">
              <a:lnSpc>
                <a:spcPct val="80000"/>
              </a:lnSpc>
            </a:pPr>
            <a:r>
              <a:rPr lang="en-US" altLang="zh-CN" sz="1600" b="1" smtClean="0">
                <a:ea typeface="SimSun" pitchFamily="2" charset="-122"/>
              </a:rPr>
              <a:t>In a context of rapid environmental change, such time-tested and climate change adaptive strategies take on urgent new importance.</a:t>
            </a:r>
            <a:endParaRPr lang="en-US" altLang="fr-FR" sz="1600" b="1" smtClean="0">
              <a:ea typeface="SimSun" pitchFamily="2" charset="-122"/>
            </a:endParaRPr>
          </a:p>
        </p:txBody>
      </p:sp>
    </p:spTree>
    <p:extLst>
      <p:ext uri="{BB962C8B-B14F-4D97-AF65-F5344CB8AC3E}">
        <p14:creationId xmlns:p14="http://schemas.microsoft.com/office/powerpoint/2010/main" val="412213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dirty="0" smtClean="0"/>
              <a:t>"</a:t>
            </a:r>
            <a:r>
              <a:rPr lang="fr-FR" dirty="0" err="1" smtClean="0"/>
              <a:t>Hoodia</a:t>
            </a:r>
            <a:r>
              <a:rPr lang="fr-FR" dirty="0" smtClean="0"/>
              <a:t> </a:t>
            </a:r>
            <a:r>
              <a:rPr lang="fr-FR" dirty="0" err="1" smtClean="0"/>
              <a:t>gordonii</a:t>
            </a:r>
            <a:r>
              <a:rPr lang="fr-FR" dirty="0" smtClean="0"/>
              <a:t> (</a:t>
            </a:r>
            <a:r>
              <a:rPr lang="fr-FR" dirty="0" err="1" smtClean="0"/>
              <a:t>Apocynaceae</a:t>
            </a:r>
            <a:r>
              <a:rPr lang="fr-FR" dirty="0" smtClean="0"/>
              <a:t>: </a:t>
            </a:r>
            <a:r>
              <a:rPr lang="fr-FR" dirty="0" err="1" smtClean="0"/>
              <a:t>Ascleppiadiideae</a:t>
            </a:r>
            <a:r>
              <a:rPr lang="fr-FR" dirty="0" smtClean="0"/>
              <a:t>)" [https://www.flickr.com/photos/botalex/4087585686] by Andrey </a:t>
            </a:r>
            <a:r>
              <a:rPr lang="fr-FR" dirty="0" err="1" smtClean="0"/>
              <a:t>Sochivko</a:t>
            </a:r>
            <a:r>
              <a:rPr lang="fr-FR" dirty="0" smtClean="0"/>
              <a:t> </a:t>
            </a:r>
            <a:r>
              <a:rPr lang="fr-FR" dirty="0" err="1" smtClean="0"/>
              <a:t>is</a:t>
            </a:r>
            <a:r>
              <a:rPr lang="fr-FR" dirty="0" smtClean="0"/>
              <a:t> </a:t>
            </a:r>
            <a:r>
              <a:rPr lang="fr-FR" dirty="0" err="1" smtClean="0"/>
              <a:t>licensed</a:t>
            </a:r>
            <a:r>
              <a:rPr lang="fr-FR" dirty="0" smtClean="0"/>
              <a:t> </a:t>
            </a:r>
            <a:r>
              <a:rPr lang="fr-FR" dirty="0" err="1" smtClean="0"/>
              <a:t>under</a:t>
            </a:r>
            <a:r>
              <a:rPr lang="fr-FR" dirty="0" smtClean="0"/>
              <a:t> CC BY-SA 2.0 [https://creativecommons.org/licenses/by-sa/2.0/]</a:t>
            </a:r>
          </a:p>
          <a:p>
            <a:endParaRPr lang="fr-FR" dirty="0"/>
          </a:p>
        </p:txBody>
      </p:sp>
      <p:sp>
        <p:nvSpPr>
          <p:cNvPr id="4" name="Espace réservé du numéro de diapositive 3"/>
          <p:cNvSpPr>
            <a:spLocks noGrp="1"/>
          </p:cNvSpPr>
          <p:nvPr>
            <p:ph type="sldNum" sz="quarter" idx="10"/>
          </p:nvPr>
        </p:nvSpPr>
        <p:spPr/>
        <p:txBody>
          <a:bodyPr/>
          <a:lstStyle/>
          <a:p>
            <a:fld id="{747B578E-60E6-4BC2-AED0-5B2216AC0B4B}" type="slidenum">
              <a:rPr lang="fr-FR" altLang="es-CO" smtClean="0"/>
              <a:pPr/>
              <a:t>26</a:t>
            </a:fld>
            <a:endParaRPr lang="fr-FR" altLang="es-CO"/>
          </a:p>
        </p:txBody>
      </p:sp>
    </p:spTree>
    <p:extLst>
      <p:ext uri="{BB962C8B-B14F-4D97-AF65-F5344CB8AC3E}">
        <p14:creationId xmlns:p14="http://schemas.microsoft.com/office/powerpoint/2010/main" val="425595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"Lac du cratère </a:t>
            </a:r>
            <a:r>
              <a:rPr lang="fr-FR" dirty="0" err="1" smtClean="0"/>
              <a:t>Cuicocha</a:t>
            </a:r>
            <a:r>
              <a:rPr lang="fr-FR" dirty="0" smtClean="0"/>
              <a:t> (3 246m) - Volcan/Caldeira d'Equateur" [https://www.flickr.com/photos/ffigon/21301275661/in/photolist-ysjBgz-d6YPvy-d7wUPo-5Fs98D-aHDb8V-2a7dT3-2a2Sfg-2a2T22-2a2QCV-2a7g8j-2a2PvZ-dXwP41-ysjB8t] by Florent </a:t>
            </a:r>
            <a:r>
              <a:rPr lang="fr-FR" dirty="0" err="1" smtClean="0"/>
              <a:t>Figon</a:t>
            </a:r>
            <a:r>
              <a:rPr lang="fr-FR" dirty="0" smtClean="0"/>
              <a:t> [https://www.flickr.com/photos/ffigon/] </a:t>
            </a:r>
            <a:r>
              <a:rPr lang="fr-FR" dirty="0" err="1" smtClean="0"/>
              <a:t>is</a:t>
            </a:r>
            <a:r>
              <a:rPr lang="fr-FR" dirty="0" smtClean="0"/>
              <a:t> </a:t>
            </a:r>
            <a:r>
              <a:rPr lang="fr-FR" dirty="0" err="1" smtClean="0"/>
              <a:t>licensed</a:t>
            </a:r>
            <a:r>
              <a:rPr lang="fr-FR" dirty="0" smtClean="0"/>
              <a:t> </a:t>
            </a:r>
            <a:r>
              <a:rPr lang="fr-FR" dirty="0" err="1" smtClean="0"/>
              <a:t>under</a:t>
            </a:r>
            <a:r>
              <a:rPr lang="fr-FR" dirty="0" smtClean="0"/>
              <a:t> CC BY-SA 2.0 [https://creativecommons.org/licenses/by-sa/2.0/]</a:t>
            </a:r>
            <a:endParaRPr lang="fr-FR" dirty="0"/>
          </a:p>
        </p:txBody>
      </p:sp>
      <p:sp>
        <p:nvSpPr>
          <p:cNvPr id="4" name="Espace réservé du numéro de diapositive 3"/>
          <p:cNvSpPr>
            <a:spLocks noGrp="1"/>
          </p:cNvSpPr>
          <p:nvPr>
            <p:ph type="sldNum" sz="quarter" idx="10"/>
          </p:nvPr>
        </p:nvSpPr>
        <p:spPr/>
        <p:txBody>
          <a:bodyPr/>
          <a:lstStyle/>
          <a:p>
            <a:fld id="{747B578E-60E6-4BC2-AED0-5B2216AC0B4B}" type="slidenum">
              <a:rPr lang="fr-FR" altLang="es-CO" smtClean="0"/>
              <a:pPr/>
              <a:t>27</a:t>
            </a:fld>
            <a:endParaRPr lang="fr-FR" altLang="es-CO"/>
          </a:p>
        </p:txBody>
      </p:sp>
    </p:spTree>
    <p:extLst>
      <p:ext uri="{BB962C8B-B14F-4D97-AF65-F5344CB8AC3E}">
        <p14:creationId xmlns:p14="http://schemas.microsoft.com/office/powerpoint/2010/main" val="2424742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13"/>
          <p:cNvSpPr/>
          <p:nvPr userDrawn="1"/>
        </p:nvSpPr>
        <p:spPr>
          <a:xfrm>
            <a:off x="0" y="0"/>
            <a:ext cx="64770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6" name="Straight Connector 9"/>
          <p:cNvCxnSpPr/>
          <p:nvPr userDrawn="1"/>
        </p:nvCxnSpPr>
        <p:spPr>
          <a:xfrm>
            <a:off x="381000" y="1371600"/>
            <a:ext cx="5715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381000" y="1692000"/>
            <a:ext cx="5715000" cy="1754326"/>
          </a:xfrm>
        </p:spPr>
        <p:txBody>
          <a:bodyPr/>
          <a:lstStyle>
            <a:lvl1pPr algn="l">
              <a:defRPr sz="3800" b="1"/>
            </a:lvl1pPr>
          </a:lstStyle>
          <a:p>
            <a:r>
              <a:rPr lang="es-ES_tradnl" smtClean="0"/>
              <a:t>Clic para editar título</a:t>
            </a:r>
            <a:endParaRPr lang="fr-FR" dirty="0"/>
          </a:p>
        </p:txBody>
      </p:sp>
      <p:sp>
        <p:nvSpPr>
          <p:cNvPr id="3" name="Sous-titre 2"/>
          <p:cNvSpPr>
            <a:spLocks noGrp="1"/>
          </p:cNvSpPr>
          <p:nvPr>
            <p:ph type="subTitle" idx="1"/>
          </p:nvPr>
        </p:nvSpPr>
        <p:spPr>
          <a:xfrm>
            <a:off x="381000" y="4212000"/>
            <a:ext cx="5715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pour une image  10"/>
          <p:cNvSpPr>
            <a:spLocks noGrp="1"/>
          </p:cNvSpPr>
          <p:nvPr>
            <p:ph type="pic" sz="quarter" idx="10"/>
          </p:nvPr>
        </p:nvSpPr>
        <p:spPr>
          <a:xfrm>
            <a:off x="6478200" y="0"/>
            <a:ext cx="2667600" cy="6858000"/>
          </a:xfrm>
        </p:spPr>
        <p:txBody>
          <a:bodyPr rtlCol="0"/>
          <a:lstStyle/>
          <a:p>
            <a:pPr lvl="0"/>
            <a:endParaRPr lang="fr-FR" noProof="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492" y="164285"/>
            <a:ext cx="1476238" cy="1070996"/>
          </a:xfrm>
          <a:prstGeom prst="rect">
            <a:avLst/>
          </a:prstGeom>
        </p:spPr>
      </p:pic>
    </p:spTree>
    <p:extLst>
      <p:ext uri="{BB962C8B-B14F-4D97-AF65-F5344CB8AC3E}">
        <p14:creationId xmlns:p14="http://schemas.microsoft.com/office/powerpoint/2010/main" val="32540132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2825" y="417513"/>
            <a:ext cx="6480175" cy="984885"/>
          </a:xfrm>
        </p:spPr>
        <p:txBody>
          <a:bodyPr/>
          <a:lstStyle>
            <a:lvl1pPr>
              <a:defRPr baseline="0"/>
            </a:lvl1pPr>
          </a:lstStyle>
          <a:p>
            <a:r>
              <a:rPr lang="es-ES_tradnl" smtClean="0"/>
              <a:t>Clic para editar título</a:t>
            </a:r>
            <a:endParaRPr lang="fr-FR" dirty="0"/>
          </a:p>
        </p:txBody>
      </p:sp>
      <p:sp>
        <p:nvSpPr>
          <p:cNvPr id="3" name="Espace réservé du contenu 2"/>
          <p:cNvSpPr>
            <a:spLocks noGrp="1"/>
          </p:cNvSpPr>
          <p:nvPr>
            <p:ph idx="1"/>
          </p:nvPr>
        </p:nvSpPr>
        <p:spPr>
          <a:xfrm>
            <a:off x="2282825" y="2016125"/>
            <a:ext cx="6480175" cy="1295739"/>
          </a:xfrm>
        </p:spPr>
        <p:txBody>
          <a:bodyPr/>
          <a:lstStyle>
            <a:lvl1pPr>
              <a:defRPr lang="es-ES_tradnl" sz="1800">
                <a:effectLst/>
              </a:defRPr>
            </a:lvl1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p:txBody>
      </p:sp>
    </p:spTree>
    <p:extLst>
      <p:ext uri="{BB962C8B-B14F-4D97-AF65-F5344CB8AC3E}">
        <p14:creationId xmlns:p14="http://schemas.microsoft.com/office/powerpoint/2010/main" val="1741372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5"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9"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CCF092C-523C-479D-AF89-3CB63FD31E75}" type="slidenum">
              <a:rPr lang="fr-FR" altLang="es-CO" sz="1400" b="1">
                <a:solidFill>
                  <a:schemeClr val="accent1"/>
                </a:solidFill>
              </a:rPr>
              <a:pPr eaLnBrk="1" hangingPunct="1"/>
              <a:t>‹#›</a:t>
            </a:fld>
            <a:endParaRPr lang="fr-FR" altLang="es-CO" sz="1400" b="1">
              <a:solidFill>
                <a:schemeClr val="accent1"/>
              </a:solidFill>
            </a:endParaRPr>
          </a:p>
        </p:txBody>
      </p:sp>
      <p:cxnSp>
        <p:nvCxnSpPr>
          <p:cNvPr id="12"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2285998" y="375262"/>
            <a:ext cx="6476999" cy="1846659"/>
          </a:xfrm>
        </p:spPr>
        <p:txBody>
          <a:bodyPr/>
          <a:lstStyle>
            <a:lvl1pPr algn="l">
              <a:defRPr sz="6000" b="1" cap="none"/>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2282824" y="2427807"/>
            <a:ext cx="6480173"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71" y="316234"/>
            <a:ext cx="1109458" cy="804901"/>
          </a:xfrm>
          <a:prstGeom prst="rect">
            <a:avLst/>
          </a:prstGeom>
        </p:spPr>
      </p:pic>
      <p:pic>
        <p:nvPicPr>
          <p:cNvPr id="18" name="Picture 1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875" y="6667500"/>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285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et texte">
    <p:spTree>
      <p:nvGrpSpPr>
        <p:cNvPr id="1" name=""/>
        <p:cNvGrpSpPr/>
        <p:nvPr/>
      </p:nvGrpSpPr>
      <p:grpSpPr>
        <a:xfrm>
          <a:off x="0" y="0"/>
          <a:ext cx="0" cy="0"/>
          <a:chOff x="0" y="0"/>
          <a:chExt cx="0" cy="0"/>
        </a:xfrm>
      </p:grpSpPr>
      <p:sp>
        <p:nvSpPr>
          <p:cNvPr id="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7"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13"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812497A-9633-4960-8EBB-BBB2185AC073}" type="slidenum">
              <a:rPr lang="fr-FR" altLang="es-CO" sz="1400" b="1">
                <a:solidFill>
                  <a:schemeClr val="accent1"/>
                </a:solidFill>
              </a:rPr>
              <a:pPr eaLnBrk="1" hangingPunct="1"/>
              <a:t>‹#›</a:t>
            </a:fld>
            <a:endParaRPr lang="fr-FR" altLang="es-CO" sz="1400" b="1">
              <a:solidFill>
                <a:schemeClr val="accent1"/>
              </a:solidFill>
            </a:endParaRPr>
          </a:p>
        </p:txBody>
      </p:sp>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contenu 3"/>
          <p:cNvSpPr>
            <a:spLocks noGrp="1"/>
          </p:cNvSpPr>
          <p:nvPr>
            <p:ph sz="half" idx="2"/>
          </p:nvPr>
        </p:nvSpPr>
        <p:spPr>
          <a:xfrm>
            <a:off x="3600000" y="1836000"/>
            <a:ext cx="5162998" cy="4217600"/>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pour une image  8"/>
          <p:cNvSpPr>
            <a:spLocks noGrp="1"/>
          </p:cNvSpPr>
          <p:nvPr>
            <p:ph type="pic" sz="quarter" idx="10"/>
          </p:nvPr>
        </p:nvSpPr>
        <p:spPr>
          <a:xfrm>
            <a:off x="416560" y="1908000"/>
            <a:ext cx="2880000" cy="3672206"/>
          </a:xfrm>
        </p:spPr>
        <p:txBody>
          <a:bodyPr rtlCol="0"/>
          <a:lstStyle/>
          <a:p>
            <a:pPr lvl="0"/>
            <a:endParaRPr lang="fr-FR" noProof="0" dirty="0"/>
          </a:p>
        </p:txBody>
      </p:sp>
      <p:sp>
        <p:nvSpPr>
          <p:cNvPr id="11" name="Espace réservé du contenu 10"/>
          <p:cNvSpPr>
            <a:spLocks noGrp="1"/>
          </p:cNvSpPr>
          <p:nvPr>
            <p:ph sz="quarter" idx="11"/>
          </p:nvPr>
        </p:nvSpPr>
        <p:spPr>
          <a:xfrm>
            <a:off x="416560" y="5647094"/>
            <a:ext cx="2879725"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smtClean="0"/>
              <a:t>Cliquez pour modifier les styles du texte du masque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71" y="316234"/>
            <a:ext cx="1109458" cy="804901"/>
          </a:xfrm>
          <a:prstGeom prst="rect">
            <a:avLst/>
          </a:prstGeom>
        </p:spPr>
      </p:pic>
      <p:pic>
        <p:nvPicPr>
          <p:cNvPr id="16" name="Picture 1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875" y="6667500"/>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2296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4"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5"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9"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C99B172-8FD1-4994-8BE6-B7CA5C0DFE1F}" type="slidenum">
              <a:rPr lang="fr-FR" altLang="es-CO" sz="1400" b="1">
                <a:solidFill>
                  <a:schemeClr val="accent1"/>
                </a:solidFill>
              </a:rPr>
              <a:pPr eaLnBrk="1" hangingPunct="1"/>
              <a:t>‹#›</a:t>
            </a:fld>
            <a:endParaRPr lang="fr-FR" altLang="es-CO" sz="1400" b="1">
              <a:solidFill>
                <a:schemeClr val="accent1"/>
              </a:solidFill>
            </a:endParaRPr>
          </a:p>
        </p:txBody>
      </p:sp>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71" y="316234"/>
            <a:ext cx="1109458" cy="804901"/>
          </a:xfrm>
          <a:prstGeom prst="rect">
            <a:avLst/>
          </a:prstGeom>
        </p:spPr>
      </p:pic>
      <p:pic>
        <p:nvPicPr>
          <p:cNvPr id="14" name="Picture 1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875" y="6667500"/>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92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4"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8"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97B2F1D-9C6C-479D-A784-289197F10AAF}" type="slidenum">
              <a:rPr lang="fr-FR" altLang="es-CO" sz="1400" b="1">
                <a:solidFill>
                  <a:schemeClr val="accent1"/>
                </a:solidFill>
              </a:rPr>
              <a:pPr eaLnBrk="1" hangingPunct="1"/>
              <a:t>‹#›</a:t>
            </a:fld>
            <a:endParaRPr lang="fr-FR" altLang="es-CO" sz="1400" b="1">
              <a:solidFill>
                <a:schemeClr val="accent1"/>
              </a:solidFill>
            </a:endParaRPr>
          </a:p>
        </p:txBody>
      </p:sp>
      <p:sp>
        <p:nvSpPr>
          <p:cNvPr id="2" name="Titre 1"/>
          <p:cNvSpPr>
            <a:spLocks noGrp="1"/>
          </p:cNvSpPr>
          <p:nvPr>
            <p:ph type="title"/>
          </p:nvPr>
        </p:nvSpPr>
        <p:spPr/>
        <p:txBody>
          <a:bodyPr/>
          <a:lstStyle/>
          <a:p>
            <a:r>
              <a:rPr lang="fr-FR" smtClean="0"/>
              <a:t>Cliquez et modifiez le titre</a:t>
            </a:r>
            <a:endParaRPr lang="fr-F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71" y="316234"/>
            <a:ext cx="1109458" cy="804901"/>
          </a:xfrm>
          <a:prstGeom prst="rect">
            <a:avLst/>
          </a:prstGeom>
        </p:spPr>
      </p:pic>
      <p:pic>
        <p:nvPicPr>
          <p:cNvPr id="15" name="Picture 1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875" y="6667500"/>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2997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3"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7"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476594D-4D68-417F-989B-5E01DB07210F}" type="slidenum">
              <a:rPr lang="fr-FR" altLang="es-CO" sz="1400" b="1">
                <a:solidFill>
                  <a:schemeClr val="accent1"/>
                </a:solidFill>
              </a:rPr>
              <a:pPr eaLnBrk="1" hangingPunct="1"/>
              <a:t>‹#›</a:t>
            </a:fld>
            <a:endParaRPr lang="fr-FR" altLang="es-CO" sz="1400" b="1">
              <a:solidFill>
                <a:schemeClr val="accent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71" y="316234"/>
            <a:ext cx="1109458" cy="804901"/>
          </a:xfrm>
          <a:prstGeom prst="rect">
            <a:avLst/>
          </a:prstGeom>
        </p:spPr>
      </p:pic>
      <p:pic>
        <p:nvPicPr>
          <p:cNvPr id="14" name="Picture 1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875" y="6667500"/>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9260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6400" y="6689725"/>
            <a:ext cx="1676400" cy="166688"/>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561521E-3423-4310-823F-E98D19017471}" type="slidenum">
              <a:rPr lang="en-US"/>
              <a:pPr>
                <a:defRPr/>
              </a:pPr>
              <a:t>‹#›</a:t>
            </a:fld>
            <a:endParaRPr lang="en-US"/>
          </a:p>
        </p:txBody>
      </p:sp>
    </p:spTree>
    <p:extLst>
      <p:ext uri="{BB962C8B-B14F-4D97-AF65-F5344CB8AC3E}">
        <p14:creationId xmlns:p14="http://schemas.microsoft.com/office/powerpoint/2010/main" val="185387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18"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sp>
        <p:nvSpPr>
          <p:cNvPr id="1031" name="Espace réservé du titre 1"/>
          <p:cNvSpPr>
            <a:spLocks noGrp="1"/>
          </p:cNvSpPr>
          <p:nvPr>
            <p:ph type="title"/>
          </p:nvPr>
        </p:nvSpPr>
        <p:spPr bwMode="auto">
          <a:xfrm>
            <a:off x="2282825" y="417513"/>
            <a:ext cx="6480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s-CO" smtClean="0"/>
              <a:t>Cliquez et modifiez le titre</a:t>
            </a:r>
          </a:p>
        </p:txBody>
      </p:sp>
      <p:sp>
        <p:nvSpPr>
          <p:cNvPr id="1032" name="Espace réservé du texte 2"/>
          <p:cNvSpPr>
            <a:spLocks noGrp="1"/>
          </p:cNvSpPr>
          <p:nvPr>
            <p:ph type="body" idx="1"/>
          </p:nvPr>
        </p:nvSpPr>
        <p:spPr bwMode="auto">
          <a:xfrm>
            <a:off x="2282825" y="2016125"/>
            <a:ext cx="64801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s-CO" smtClean="0"/>
              <a:t>Cliquez pour modifier les styles du texte du masque</a:t>
            </a:r>
          </a:p>
          <a:p>
            <a:pPr lvl="1"/>
            <a:r>
              <a:rPr lang="fr-FR" altLang="es-CO" smtClean="0"/>
              <a:t>Deuxième niveau</a:t>
            </a:r>
          </a:p>
          <a:p>
            <a:pPr lvl="2"/>
            <a:r>
              <a:rPr lang="fr-FR" altLang="es-CO" smtClean="0"/>
              <a:t>Troisième niveau</a:t>
            </a:r>
          </a:p>
          <a:p>
            <a:pPr lvl="3"/>
            <a:r>
              <a:rPr lang="fr-FR" altLang="es-CO" smtClean="0"/>
              <a:t>Quatrième niveau</a:t>
            </a:r>
          </a:p>
          <a:p>
            <a:pPr lvl="4"/>
            <a:r>
              <a:rPr lang="fr-FR" altLang="es-CO" smtClean="0"/>
              <a:t>Cinquième niveau</a:t>
            </a:r>
          </a:p>
        </p:txBody>
      </p:sp>
      <p:cxnSp>
        <p:nvCxnSpPr>
          <p:cNvPr id="13"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4"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623005C-24C8-429D-B08A-2E04008FD899}" type="slidenum">
              <a:rPr lang="fr-FR" altLang="es-CO" sz="1400" b="1">
                <a:solidFill>
                  <a:schemeClr val="accent1"/>
                </a:solidFill>
              </a:rPr>
              <a:pPr eaLnBrk="1" hangingPunct="1"/>
              <a:t>‹#›</a:t>
            </a:fld>
            <a:endParaRPr lang="fr-FR" altLang="es-CO" sz="1400" b="1">
              <a:solidFill>
                <a:schemeClr val="accent1"/>
              </a:solidFill>
            </a:endParaRPr>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82058" y="295335"/>
            <a:ext cx="1160508" cy="841937"/>
          </a:xfrm>
          <a:prstGeom prst="rect">
            <a:avLst/>
          </a:prstGeom>
        </p:spPr>
      </p:pic>
      <p:pic>
        <p:nvPicPr>
          <p:cNvPr id="17" name="Picture 16"/>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4875" y="6667500"/>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 id="2147483719" r:id="rId2"/>
    <p:sldLayoutId id="2147483721" r:id="rId3"/>
    <p:sldLayoutId id="2147483722" r:id="rId4"/>
    <p:sldLayoutId id="2147483723" r:id="rId5"/>
    <p:sldLayoutId id="2147483724" r:id="rId6"/>
    <p:sldLayoutId id="2147483725" r:id="rId7"/>
    <p:sldLayoutId id="2147483726" r:id="rId8"/>
    <p:sldLayoutId id="2147483728" r:id="rId9"/>
    <p:sldLayoutId id="2147483730" r:id="rId10"/>
    <p:sldLayoutId id="2147483731" r:id="rId11"/>
    <p:sldLayoutId id="2147483732" r:id="rId12"/>
    <p:sldLayoutId id="2147483735" r:id="rId13"/>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unesco.org/culture/ich/img/photo/thumb/01516-BIG.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unesco.org/culture/ich/img/photo/thumb/07853-BIG.jpg"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unesco.org/culture/ich/img/photo/thumb/09744-BIG.jp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re 5"/>
          <p:cNvSpPr>
            <a:spLocks noGrp="1"/>
          </p:cNvSpPr>
          <p:nvPr>
            <p:ph type="ctrTitle"/>
          </p:nvPr>
        </p:nvSpPr>
        <p:spPr>
          <a:xfrm>
            <a:off x="381000" y="1692275"/>
            <a:ext cx="5715000" cy="2031325"/>
          </a:xfrm>
        </p:spPr>
        <p:txBody>
          <a:bodyPr/>
          <a:lstStyle/>
          <a:p>
            <a:pPr eaLnBrk="1" hangingPunct="1">
              <a:spcBef>
                <a:spcPts val="600"/>
              </a:spcBef>
              <a:spcAft>
                <a:spcPts val="600"/>
              </a:spcAft>
            </a:pPr>
            <a:r>
              <a:rPr lang="es-ES_tradnl" dirty="0" smtClean="0"/>
              <a:t>Patrimonio cultural inmaterial y desarrollo sostenible</a:t>
            </a:r>
            <a:br>
              <a:rPr lang="es-ES_tradnl" dirty="0" smtClean="0"/>
            </a:br>
            <a:r>
              <a:rPr lang="es-ES_tradnl" altLang="fr-FR" sz="1800" dirty="0" smtClean="0"/>
              <a:t>Presentación PowerPoint de la Unidad 8</a:t>
            </a:r>
            <a:endParaRPr lang="es-ES_tradnl" altLang="es-CO" sz="1800" dirty="0" smtClean="0"/>
          </a:p>
        </p:txBody>
      </p:sp>
      <p:pic>
        <p:nvPicPr>
          <p:cNvPr id="11267" name="Espace réservé pour une image  8" descr="danseuse.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2" b="32"/>
          <a:stretch>
            <a:fillRect/>
          </a:stretch>
        </p:blipFill>
        <p:spPr>
          <a:xfrm>
            <a:off x="6478588" y="0"/>
            <a:ext cx="2667000" cy="6858000"/>
          </a:xfrm>
        </p:spPr>
      </p:pic>
      <p:sp>
        <p:nvSpPr>
          <p:cNvPr id="11268" name="Rectangle 3"/>
          <p:cNvSpPr>
            <a:spLocks noChangeArrowheads="1"/>
          </p:cNvSpPr>
          <p:nvPr/>
        </p:nvSpPr>
        <p:spPr bwMode="auto">
          <a:xfrm>
            <a:off x="381000" y="5967413"/>
            <a:ext cx="1598613" cy="276225"/>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_tradnl" altLang="es-CO" sz="1200" b="1" dirty="0">
              <a:latin typeface="Arial Bold" charset="0"/>
            </a:endParaRPr>
          </a:p>
        </p:txBody>
      </p:sp>
      <p:sp>
        <p:nvSpPr>
          <p:cNvPr id="11269" name="Rectangle 4"/>
          <p:cNvSpPr>
            <a:spLocks noChangeArrowheads="1"/>
          </p:cNvSpPr>
          <p:nvPr/>
        </p:nvSpPr>
        <p:spPr bwMode="auto">
          <a:xfrm>
            <a:off x="381000" y="6243638"/>
            <a:ext cx="1598613" cy="277812"/>
          </a:xfrm>
          <a:prstGeom prst="rect">
            <a:avLst/>
          </a:prstGeom>
          <a:solidFill>
            <a:schemeClr val="tx1"/>
          </a:solidFill>
          <a:ln w="25400">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_tradnl" altLang="es-CO" sz="1200" b="1" dirty="0">
              <a:solidFill>
                <a:schemeClr val="accent1"/>
              </a:solidFill>
              <a:latin typeface="Arial Bold" charset="0"/>
            </a:endParaRPr>
          </a:p>
        </p:txBody>
      </p:sp>
      <p:sp>
        <p:nvSpPr>
          <p:cNvPr id="6" name="Sous-titre 6"/>
          <p:cNvSpPr>
            <a:spLocks noGrp="1"/>
          </p:cNvSpPr>
          <p:nvPr>
            <p:ph type="subTitle" idx="1"/>
          </p:nvPr>
        </p:nvSpPr>
        <p:spPr>
          <a:xfrm>
            <a:off x="381000" y="4934856"/>
            <a:ext cx="5715000" cy="553998"/>
          </a:xfrm>
        </p:spPr>
        <p:txBody>
          <a:bodyPr>
            <a:spAutoFit/>
          </a:bodyPr>
          <a:lstStyle/>
          <a:p>
            <a:pPr marL="342900" indent="-342900" algn="ctr" eaLnBrk="1" hangingPunct="1">
              <a:lnSpc>
                <a:spcPct val="80000"/>
              </a:lnSpc>
              <a:spcBef>
                <a:spcPct val="20000"/>
              </a:spcBef>
            </a:pPr>
            <a:r>
              <a:rPr lang="es-ES_tradnl" altLang="fr-FR" sz="2000" dirty="0" smtClean="0">
                <a:ea typeface="ＭＳ Ｐゴシック" pitchFamily="34" charset="-128"/>
              </a:rPr>
              <a:t>UNESCO</a:t>
            </a:r>
          </a:p>
          <a:p>
            <a:pPr marL="342900" indent="-342900" algn="ctr" eaLnBrk="1" hangingPunct="1">
              <a:lnSpc>
                <a:spcPct val="80000"/>
              </a:lnSpc>
              <a:spcBef>
                <a:spcPct val="20000"/>
              </a:spcBef>
            </a:pPr>
            <a:r>
              <a:rPr lang="es-ES_tradnl" altLang="fr-FR" sz="2000" dirty="0" smtClean="0">
                <a:ea typeface="ＭＳ Ｐゴシック" pitchFamily="34" charset="-128"/>
              </a:rPr>
              <a:t>Sección del Patrimonio Cultural Inmaterial</a:t>
            </a:r>
            <a:endParaRPr lang="es-ES_tradnl" altLang="fr-FR" sz="2000" dirty="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a:spLocks noChangeArrowheads="1"/>
          </p:cNvSpPr>
          <p:nvPr/>
        </p:nvSpPr>
        <p:spPr bwMode="auto">
          <a:xfrm>
            <a:off x="2281238" y="5991224"/>
            <a:ext cx="6014965" cy="430887"/>
          </a:xfrm>
          <a:prstGeom prst="rect">
            <a:avLst/>
          </a:prstGeom>
          <a:noFill/>
          <a:ln>
            <a:noFill/>
          </a:ln>
          <a:extLst/>
        </p:spPr>
        <p:txBody>
          <a:bodyPr wrap="square">
            <a:spAutoFit/>
          </a:bodyPr>
          <a:lstStyle/>
          <a:p>
            <a:r>
              <a:rPr lang="es-ES_tradnl" sz="1100" dirty="0"/>
              <a:t>L</a:t>
            </a:r>
            <a:r>
              <a:rPr lang="es-ES_tradnl" sz="1100" dirty="0" smtClean="0"/>
              <a:t>a </a:t>
            </a:r>
            <a:r>
              <a:rPr lang="es-ES_tradnl" sz="1100" dirty="0"/>
              <a:t>Carta del </a:t>
            </a:r>
            <a:r>
              <a:rPr lang="es-ES_tradnl" sz="1100" dirty="0" err="1"/>
              <a:t>Mandén</a:t>
            </a:r>
            <a:r>
              <a:rPr lang="es-ES_tradnl" sz="1100" dirty="0"/>
              <a:t> de Malí </a:t>
            </a:r>
            <a:endParaRPr lang="es-CO" sz="1100" dirty="0" smtClean="0"/>
          </a:p>
          <a:p>
            <a:r>
              <a:rPr lang="es-CO" sz="1100" dirty="0" smtClean="0"/>
              <a:t>© </a:t>
            </a:r>
            <a:r>
              <a:rPr lang="es-CO" sz="1100" dirty="0"/>
              <a:t>DNPC</a:t>
            </a:r>
          </a:p>
        </p:txBody>
      </p:sp>
      <p:sp>
        <p:nvSpPr>
          <p:cNvPr id="9" name="Rectangle 3"/>
          <p:cNvSpPr txBox="1">
            <a:spLocks noChangeArrowheads="1"/>
          </p:cNvSpPr>
          <p:nvPr/>
        </p:nvSpPr>
        <p:spPr bwMode="auto">
          <a:xfrm>
            <a:off x="2302380" y="326346"/>
            <a:ext cx="6633389" cy="8863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0"/>
              </a:spcBef>
              <a:buFontTx/>
              <a:buNone/>
            </a:pPr>
            <a:r>
              <a:rPr lang="es-ES" altLang="fr-FR" sz="3200" dirty="0">
                <a:solidFill>
                  <a:schemeClr val="tx1"/>
                </a:solidFill>
                <a:latin typeface="Arial" pitchFamily="34" charset="0"/>
                <a:ea typeface="Geneva" pitchFamily="124" charset="-128"/>
              </a:rPr>
              <a:t>La cultura, un elemento esencial para la paz</a:t>
            </a:r>
            <a:endParaRPr lang="en-US" altLang="fr-FR" sz="3200" dirty="0" smtClean="0">
              <a:solidFill>
                <a:schemeClr val="tx1"/>
              </a:solidFill>
              <a:latin typeface="Arial" pitchFamily="34" charset="0"/>
              <a:ea typeface="Geneva" pitchFamily="124" charset="-128"/>
            </a:endParaRPr>
          </a:p>
        </p:txBody>
      </p:sp>
      <p:pic>
        <p:nvPicPr>
          <p:cNvPr id="7" name="Picture 2" descr="http://www.unesco.org/culture/ich/img/photo/thumb/01516-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904999"/>
            <a:ext cx="6424882"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1238" y="6104821"/>
            <a:ext cx="5045716" cy="430887"/>
          </a:xfrm>
          <a:prstGeom prst="rect">
            <a:avLst/>
          </a:prstGeom>
        </p:spPr>
        <p:txBody>
          <a:bodyPr wrap="square">
            <a:spAutoFit/>
          </a:bodyPr>
          <a:lstStyle/>
          <a:p>
            <a:r>
              <a:rPr lang="fr-FR" sz="1100" dirty="0" err="1" smtClean="0"/>
              <a:t>Círculo</a:t>
            </a:r>
            <a:r>
              <a:rPr lang="fr-FR" sz="1100" dirty="0" smtClean="0"/>
              <a:t> de capoeira</a:t>
            </a:r>
          </a:p>
          <a:p>
            <a:r>
              <a:rPr lang="fr-FR" sz="1100" dirty="0" smtClean="0"/>
              <a:t>© 2012, </a:t>
            </a:r>
            <a:r>
              <a:rPr lang="fr-FR" sz="1100" dirty="0"/>
              <a:t>TT </a:t>
            </a:r>
            <a:r>
              <a:rPr lang="fr-FR" sz="1100" dirty="0" err="1"/>
              <a:t>Catalão</a:t>
            </a:r>
            <a:r>
              <a:rPr lang="fr-FR" sz="1100" dirty="0"/>
              <a:t> / IPHAN </a:t>
            </a:r>
            <a:endParaRPr lang="en-GB" sz="1100" dirty="0"/>
          </a:p>
        </p:txBody>
      </p:sp>
      <p:sp>
        <p:nvSpPr>
          <p:cNvPr id="9" name="Rectangle 3"/>
          <p:cNvSpPr txBox="1">
            <a:spLocks noChangeArrowheads="1"/>
          </p:cNvSpPr>
          <p:nvPr/>
        </p:nvSpPr>
        <p:spPr bwMode="auto">
          <a:xfrm>
            <a:off x="2302381" y="326346"/>
            <a:ext cx="6548796" cy="8863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0"/>
              </a:spcBef>
              <a:buFontTx/>
              <a:buNone/>
            </a:pPr>
            <a:r>
              <a:rPr lang="es-ES" altLang="fr-FR" sz="3200" dirty="0">
                <a:solidFill>
                  <a:schemeClr val="tx1"/>
                </a:solidFill>
                <a:latin typeface="Arial" pitchFamily="34" charset="0"/>
                <a:ea typeface="Geneva" pitchFamily="124" charset="-128"/>
              </a:rPr>
              <a:t>La cultura como impulsor y motor del desarrollo</a:t>
            </a:r>
            <a:endParaRPr lang="en-US" altLang="fr-FR" sz="3200" dirty="0" smtClean="0">
              <a:solidFill>
                <a:schemeClr val="tx1"/>
              </a:solidFill>
              <a:latin typeface="Arial" pitchFamily="34" charset="0"/>
              <a:ea typeface="Geneva" pitchFamily="124" charset="-128"/>
            </a:endParaRPr>
          </a:p>
        </p:txBody>
      </p:sp>
      <p:pic>
        <p:nvPicPr>
          <p:cNvPr id="6" name="Picture 2" descr="http://www.unesco.org/culture/ich/img/photo/thumb/07853-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905000"/>
            <a:ext cx="6291262" cy="418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774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282825" y="366713"/>
            <a:ext cx="6480175" cy="984885"/>
          </a:xfrm>
        </p:spPr>
        <p:txBody>
          <a:bodyPr/>
          <a:lstStyle/>
          <a:p>
            <a:pPr eaLnBrk="1" hangingPunct="1"/>
            <a:r>
              <a:rPr lang="es-ES" dirty="0"/>
              <a:t>Factores facilitadores </a:t>
            </a:r>
            <a:r>
              <a:rPr lang="es-ES" dirty="0" smtClean="0"/>
              <a:t>para </a:t>
            </a:r>
            <a:r>
              <a:rPr lang="es-ES" dirty="0"/>
              <a:t>la aplicación de la Agenda 2030</a:t>
            </a:r>
            <a:endParaRPr lang="en-US" altLang="es-CO"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669" y="1351598"/>
            <a:ext cx="6827012" cy="5183767"/>
          </a:xfrm>
          <a:prstGeom prst="rect">
            <a:avLst/>
          </a:prstGeom>
        </p:spPr>
      </p:pic>
      <p:sp>
        <p:nvSpPr>
          <p:cNvPr id="6" name="Rectangle 5"/>
          <p:cNvSpPr/>
          <p:nvPr/>
        </p:nvSpPr>
        <p:spPr>
          <a:xfrm>
            <a:off x="355597" y="2173184"/>
            <a:ext cx="1876426" cy="356259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es-ES_tradnl" sz="1600" b="1" i="1" dirty="0" smtClean="0">
                <a:solidFill>
                  <a:schemeClr val="tx1"/>
                </a:solidFill>
              </a:rPr>
              <a:t>Reconocimiento de la diversidad cultural y de la contribución de las culturas</a:t>
            </a:r>
            <a:endParaRPr lang="es-ES_tradnl" sz="1600" b="1" i="1" dirty="0">
              <a:solidFill>
                <a:schemeClr val="tx1"/>
              </a:solidFill>
            </a:endParaRPr>
          </a:p>
        </p:txBody>
      </p:sp>
    </p:spTree>
    <p:extLst>
      <p:ext uri="{BB962C8B-B14F-4D97-AF65-F5344CB8AC3E}">
        <p14:creationId xmlns:p14="http://schemas.microsoft.com/office/powerpoint/2010/main" val="3008570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82825" y="354013"/>
            <a:ext cx="6480175" cy="984885"/>
          </a:xfrm>
        </p:spPr>
        <p:txBody>
          <a:bodyPr/>
          <a:lstStyle/>
          <a:p>
            <a:pPr eaLnBrk="1" hangingPunct="1"/>
            <a:r>
              <a:rPr lang="es-ES" dirty="0"/>
              <a:t>La cultura en los objetivos de la Agenda 2030</a:t>
            </a:r>
            <a:endParaRPr lang="en-US" altLang="es-CO" dirty="0" smtClean="0"/>
          </a:p>
        </p:txBody>
      </p:sp>
      <p:sp>
        <p:nvSpPr>
          <p:cNvPr id="7" name="Espace réservé du contenu 2"/>
          <p:cNvSpPr txBox="1">
            <a:spLocks/>
          </p:cNvSpPr>
          <p:nvPr/>
        </p:nvSpPr>
        <p:spPr>
          <a:xfrm>
            <a:off x="2409914" y="1836738"/>
            <a:ext cx="6353086" cy="3847207"/>
          </a:xfrm>
          <a:prstGeom prst="rect">
            <a:avLst/>
          </a:prstGeom>
        </p:spPr>
        <p:txBody>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FR" altLang="es-CO" sz="2000" b="0" dirty="0" smtClean="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664753375"/>
              </p:ext>
            </p:extLst>
          </p:nvPr>
        </p:nvGraphicFramePr>
        <p:xfrm>
          <a:off x="411162" y="1932811"/>
          <a:ext cx="8351838" cy="4378960"/>
        </p:xfrm>
        <a:graphic>
          <a:graphicData uri="http://schemas.openxmlformats.org/drawingml/2006/table">
            <a:tbl>
              <a:tblPr firstRow="1" bandRow="1">
                <a:tableStyleId>{69CF1AB2-1976-4502-BF36-3FF5EA218861}</a:tableStyleId>
              </a:tblPr>
              <a:tblGrid>
                <a:gridCol w="8351838">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1. </a:t>
                      </a:r>
                      <a:r>
                        <a:rPr lang="es-ES" altLang="es-CO" sz="1600" b="0" dirty="0" smtClean="0">
                          <a:solidFill>
                            <a:schemeClr val="tx1"/>
                          </a:solidFill>
                        </a:rPr>
                        <a:t>Poner fin a la pobreza en todas sus formas en todo el mundo</a:t>
                      </a:r>
                      <a:endParaRPr lang="fr-FR" altLang="es-CO" sz="1600" b="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2. </a:t>
                      </a:r>
                      <a:r>
                        <a:rPr lang="es-ES" altLang="es-CO" sz="1600" dirty="0" smtClean="0">
                          <a:solidFill>
                            <a:schemeClr val="tx1"/>
                          </a:solidFill>
                        </a:rPr>
                        <a:t>Poner fin al hambre, lograr la seguridad alimentaria y la mejora de la nutrición y promover la agricultura sostenible</a:t>
                      </a:r>
                      <a:endParaRPr lang="fr-FR" altLang="es-CO" sz="1600" b="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3. </a:t>
                      </a:r>
                      <a:r>
                        <a:rPr lang="es-ES" altLang="es-CO" sz="1600" dirty="0" smtClean="0">
                          <a:solidFill>
                            <a:schemeClr val="tx1"/>
                          </a:solidFill>
                        </a:rPr>
                        <a:t>Garantizar una vida sana y promover el bienestar para todos en todas las edades</a:t>
                      </a:r>
                      <a:endParaRPr lang="fr-FR" altLang="es-CO" sz="1600" b="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4. </a:t>
                      </a:r>
                      <a:r>
                        <a:rPr lang="es-ES" altLang="es-CO" sz="1600" dirty="0" smtClean="0">
                          <a:solidFill>
                            <a:schemeClr val="tx1"/>
                          </a:solidFill>
                        </a:rPr>
                        <a:t>Garantizar una educación inclusiva, equitativa y de calidad y promover oportunidades de aprendizaje durante toda la vida para todos</a:t>
                      </a:r>
                      <a:endParaRPr lang="fr-FR" altLang="es-CO" sz="160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5. </a:t>
                      </a:r>
                      <a:r>
                        <a:rPr lang="es-ES" altLang="es-CO" sz="1600" dirty="0" smtClean="0">
                          <a:solidFill>
                            <a:schemeClr val="tx1"/>
                          </a:solidFill>
                        </a:rPr>
                        <a:t>Lograr la igualdad entre los géneros y empoderar a todas las mujeres y las niñas</a:t>
                      </a:r>
                      <a:endParaRPr lang="fr-FR" altLang="es-CO" sz="1600" b="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6. </a:t>
                      </a:r>
                      <a:r>
                        <a:rPr lang="es-ES" altLang="es-CO" sz="1600" dirty="0" smtClean="0">
                          <a:solidFill>
                            <a:schemeClr val="tx1"/>
                          </a:solidFill>
                        </a:rPr>
                        <a:t>Garantizar la disponibilidad de agua y su gestión sostenible y el saneamiento para todos</a:t>
                      </a:r>
                      <a:endParaRPr lang="fr-FR" altLang="es-CO" sz="1600" b="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7. </a:t>
                      </a:r>
                      <a:r>
                        <a:rPr lang="es-ES" altLang="es-CO" sz="1600" dirty="0" smtClean="0">
                          <a:solidFill>
                            <a:schemeClr val="tx1"/>
                          </a:solidFill>
                        </a:rPr>
                        <a:t>Garantizar el acceso a una energía asequible, segura, sostenible y moderna para todos</a:t>
                      </a:r>
                      <a:endParaRPr lang="fr-FR" altLang="es-CO" sz="1600" b="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8. </a:t>
                      </a:r>
                      <a:r>
                        <a:rPr lang="es-ES" altLang="es-CO" sz="1600" dirty="0" smtClean="0">
                          <a:solidFill>
                            <a:schemeClr val="tx1"/>
                          </a:solidFill>
                        </a:rPr>
                        <a:t>Promover el crecimiento económico sostenido, inclusivo y sostenible, el empleo pleno y productivo y el trabajo decente para todos</a:t>
                      </a:r>
                      <a:endParaRPr lang="fr-FR" altLang="es-CO" sz="1600" b="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9. </a:t>
                      </a:r>
                      <a:r>
                        <a:rPr lang="es-ES" altLang="es-CO" sz="1600" dirty="0" smtClean="0">
                          <a:solidFill>
                            <a:schemeClr val="tx1"/>
                          </a:solidFill>
                        </a:rPr>
                        <a:t>Construir infraestructuras </a:t>
                      </a:r>
                      <a:r>
                        <a:rPr lang="es-ES" altLang="es-CO" sz="1600" dirty="0" err="1" smtClean="0">
                          <a:solidFill>
                            <a:schemeClr val="tx1"/>
                          </a:solidFill>
                        </a:rPr>
                        <a:t>resilientes</a:t>
                      </a:r>
                      <a:r>
                        <a:rPr lang="es-ES" altLang="es-CO" sz="1600" dirty="0" smtClean="0">
                          <a:solidFill>
                            <a:schemeClr val="tx1"/>
                          </a:solidFill>
                        </a:rPr>
                        <a:t>, promover la industrialización inclusiva y sostenible y fomentar la innovación</a:t>
                      </a:r>
                      <a:endParaRPr lang="fr-FR" altLang="es-CO" sz="1600" b="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07616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282825" y="354013"/>
            <a:ext cx="6480175" cy="984885"/>
          </a:xfrm>
        </p:spPr>
        <p:txBody>
          <a:bodyPr/>
          <a:lstStyle/>
          <a:p>
            <a:pPr eaLnBrk="1" hangingPunct="1"/>
            <a:r>
              <a:rPr lang="es-ES" dirty="0"/>
              <a:t>La cultura en los objetivos de la Agenda </a:t>
            </a:r>
            <a:r>
              <a:rPr lang="es-ES" dirty="0" smtClean="0"/>
              <a:t>2030 (2)</a:t>
            </a:r>
            <a:endParaRPr lang="en-US" altLang="es-CO" dirty="0" smtClean="0"/>
          </a:p>
        </p:txBody>
      </p:sp>
      <p:graphicFrame>
        <p:nvGraphicFramePr>
          <p:cNvPr id="5" name="Table 4"/>
          <p:cNvGraphicFramePr>
            <a:graphicFrameLocks noGrp="1"/>
          </p:cNvGraphicFramePr>
          <p:nvPr>
            <p:extLst>
              <p:ext uri="{D42A27DB-BD31-4B8C-83A1-F6EECF244321}">
                <p14:modId xmlns:p14="http://schemas.microsoft.com/office/powerpoint/2010/main" val="542321406"/>
              </p:ext>
            </p:extLst>
          </p:nvPr>
        </p:nvGraphicFramePr>
        <p:xfrm>
          <a:off x="411162" y="1905000"/>
          <a:ext cx="8351838" cy="3920776"/>
        </p:xfrm>
        <a:graphic>
          <a:graphicData uri="http://schemas.openxmlformats.org/drawingml/2006/table">
            <a:tbl>
              <a:tblPr firstRow="1" bandRow="1">
                <a:tableStyleId>{69CF1AB2-1976-4502-BF36-3FF5EA218861}</a:tableStyleId>
              </a:tblPr>
              <a:tblGrid>
                <a:gridCol w="8351838">
                  <a:extLst>
                    <a:ext uri="{9D8B030D-6E8A-4147-A177-3AD203B41FA5}">
                      <a16:colId xmlns:a16="http://schemas.microsoft.com/office/drawing/2014/main" val="20000"/>
                    </a:ext>
                  </a:extLst>
                </a:gridCol>
              </a:tblGrid>
              <a:tr h="220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10. </a:t>
                      </a:r>
                      <a:r>
                        <a:rPr lang="es-ES" altLang="es-CO" sz="1600" b="0" dirty="0" smtClean="0">
                          <a:solidFill>
                            <a:schemeClr val="tx1"/>
                          </a:solidFill>
                        </a:rPr>
                        <a:t>Reducir la desigualdad en y entre los países</a:t>
                      </a:r>
                      <a:endParaRPr lang="fr-FR" altLang="es-CO" sz="1600" b="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11. </a:t>
                      </a:r>
                      <a:r>
                        <a:rPr lang="es-ES" altLang="es-CO" sz="1600" dirty="0" smtClean="0">
                          <a:solidFill>
                            <a:schemeClr val="tx1"/>
                          </a:solidFill>
                        </a:rPr>
                        <a:t>Lograr que las ciudades y los asentamientos humanos sean inclusivos, seguros, </a:t>
                      </a:r>
                      <a:r>
                        <a:rPr lang="es-ES" altLang="es-CO" sz="1600" dirty="0" err="1" smtClean="0">
                          <a:solidFill>
                            <a:schemeClr val="tx1"/>
                          </a:solidFill>
                        </a:rPr>
                        <a:t>resilientes</a:t>
                      </a:r>
                      <a:r>
                        <a:rPr lang="es-ES" altLang="es-CO" sz="1600" dirty="0" smtClean="0">
                          <a:solidFill>
                            <a:schemeClr val="tx1"/>
                          </a:solidFill>
                        </a:rPr>
                        <a:t> y sostenibles</a:t>
                      </a:r>
                      <a:endParaRPr lang="fr-FR" altLang="es-CO" sz="160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r h="220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12. </a:t>
                      </a:r>
                      <a:r>
                        <a:rPr lang="es-ES" altLang="es-CO" sz="1600" dirty="0" smtClean="0">
                          <a:solidFill>
                            <a:schemeClr val="tx1"/>
                          </a:solidFill>
                        </a:rPr>
                        <a:t>Garantizar modalidades de consumo y producción sostenibles</a:t>
                      </a:r>
                      <a:endParaRPr lang="fr-FR" altLang="es-CO" sz="160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13. </a:t>
                      </a:r>
                      <a:r>
                        <a:rPr lang="es-ES" altLang="es-CO" sz="1600" dirty="0" smtClean="0">
                          <a:solidFill>
                            <a:schemeClr val="tx1"/>
                          </a:solidFill>
                        </a:rPr>
                        <a:t>Adoptar medidas urgentes para combatir el cambio climático y sus efectos</a:t>
                      </a:r>
                      <a:endParaRPr lang="fr-FR" altLang="es-CO" sz="160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3"/>
                  </a:ext>
                </a:extLst>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14. </a:t>
                      </a:r>
                      <a:r>
                        <a:rPr lang="es-ES" altLang="es-CO" sz="1600" dirty="0" smtClean="0">
                          <a:solidFill>
                            <a:schemeClr val="tx1"/>
                          </a:solidFill>
                        </a:rPr>
                        <a:t>Conservar y utilizar en forma sostenible los océanos, los mares y los recursos marinos para el desarrollo sostenible</a:t>
                      </a:r>
                      <a:endParaRPr lang="fr-FR" altLang="es-CO" sz="160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15. </a:t>
                      </a:r>
                      <a:r>
                        <a:rPr lang="es-ES" altLang="es-CO" sz="1600" dirty="0" smtClean="0">
                          <a:solidFill>
                            <a:schemeClr val="tx1"/>
                          </a:solidFill>
                        </a:rPr>
                        <a:t>Proteger, restablecer y promover el uso sostenible de los ecosistemas terrestres, etc.</a:t>
                      </a:r>
                      <a:endParaRPr lang="fr-FR" altLang="es-CO" sz="160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5"/>
                  </a:ext>
                </a:extLst>
              </a:tr>
              <a:tr h="4451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16. </a:t>
                      </a:r>
                      <a:r>
                        <a:rPr lang="es-ES" altLang="es-CO" sz="1600" dirty="0" smtClean="0">
                          <a:solidFill>
                            <a:schemeClr val="tx1"/>
                          </a:solidFill>
                        </a:rPr>
                        <a:t>Promover sociedades pacíficas e inclusivas para el desarrollo sostenible, facilitar el acceso a la justicia para todos y crear instituciones eficaces, responsables e inclusivas a todos los niveles</a:t>
                      </a:r>
                      <a:endParaRPr lang="fr-FR" altLang="es-CO" sz="160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r h="220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17. </a:t>
                      </a:r>
                      <a:r>
                        <a:rPr lang="es-ES" altLang="es-CO" sz="1600" dirty="0" smtClean="0">
                          <a:solidFill>
                            <a:schemeClr val="tx1"/>
                          </a:solidFill>
                        </a:rPr>
                        <a:t>Fortalecer los medios de ejecución y revitalizar la Alianza Mundial para el Desarrollo Sostenible.</a:t>
                      </a:r>
                      <a:endParaRPr lang="fr-FR" altLang="es-CO" sz="160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6715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2282825" y="642620"/>
            <a:ext cx="6480175" cy="492443"/>
          </a:xfrm>
        </p:spPr>
        <p:txBody>
          <a:bodyPr/>
          <a:lstStyle/>
          <a:p>
            <a:pPr eaLnBrk="1" hangingPunct="1"/>
            <a:r>
              <a:rPr lang="es-ES_tradnl" altLang="en-US" dirty="0" smtClean="0"/>
              <a:t>La cultura en los MANUD</a:t>
            </a:r>
            <a:endParaRPr lang="es-ES_tradnl" altLang="en-US" dirty="0"/>
          </a:p>
        </p:txBody>
      </p:sp>
      <p:sp>
        <p:nvSpPr>
          <p:cNvPr id="3" name="Espace réservé du contenu 2"/>
          <p:cNvSpPr>
            <a:spLocks noGrp="1"/>
          </p:cNvSpPr>
          <p:nvPr>
            <p:ph sz="half" idx="2"/>
          </p:nvPr>
        </p:nvSpPr>
        <p:spPr>
          <a:xfrm>
            <a:off x="2282825" y="1891719"/>
            <a:ext cx="4529667" cy="2123658"/>
          </a:xfrm>
        </p:spPr>
        <p:txBody>
          <a:bodyPr/>
          <a:lstStyle/>
          <a:p>
            <a:pPr marL="108000" eaLnBrk="1" hangingPunct="1">
              <a:buNone/>
              <a:defRPr/>
            </a:pPr>
            <a:r>
              <a:rPr lang="es-ES_tradnl" altLang="zh-CN" b="0" dirty="0" smtClean="0">
                <a:ea typeface="宋体" charset="0"/>
                <a:cs typeface="宋体" charset="0"/>
              </a:rPr>
              <a:t> </a:t>
            </a:r>
            <a:r>
              <a:rPr lang="es-ES_tradnl" b="0" dirty="0" smtClean="0">
                <a:solidFill>
                  <a:schemeClr val="tx1"/>
                </a:solidFill>
              </a:rPr>
              <a:t>Claro aumento de la cultura en los MANUD:</a:t>
            </a:r>
          </a:p>
          <a:p>
            <a:pPr marL="108000" eaLnBrk="1" hangingPunct="1">
              <a:buNone/>
              <a:defRPr/>
            </a:pPr>
            <a:endParaRPr lang="es-ES_tradnl" sz="800" b="0" dirty="0" smtClean="0">
              <a:solidFill>
                <a:schemeClr val="tx1"/>
              </a:solidFill>
            </a:endParaRPr>
          </a:p>
          <a:p>
            <a:pPr eaLnBrk="1" hangingPunct="1">
              <a:defRPr/>
            </a:pPr>
            <a:r>
              <a:rPr lang="es-ES_tradnl" b="0" dirty="0" smtClean="0">
                <a:solidFill>
                  <a:schemeClr val="tx1"/>
                </a:solidFill>
              </a:rPr>
              <a:t>2006: 30% de los MANUD</a:t>
            </a:r>
          </a:p>
          <a:p>
            <a:pPr eaLnBrk="1" hangingPunct="1">
              <a:defRPr/>
            </a:pPr>
            <a:r>
              <a:rPr lang="es-ES_tradnl" b="0" dirty="0" smtClean="0">
                <a:solidFill>
                  <a:schemeClr val="tx1"/>
                </a:solidFill>
              </a:rPr>
              <a:t>2012: 70% de los MANUD</a:t>
            </a:r>
            <a:endParaRPr lang="es-ES_tradnl" b="0" dirty="0">
              <a:solidFill>
                <a:schemeClr val="tx1"/>
              </a:solidFill>
            </a:endParaRPr>
          </a:p>
        </p:txBody>
      </p:sp>
      <p:sp>
        <p:nvSpPr>
          <p:cNvPr id="4" name="AutoShape 2" descr="Résultat de recherche d'images pour &quot;UNDAF&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00047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083" y="612934"/>
            <a:ext cx="6491980" cy="492443"/>
          </a:xfrm>
        </p:spPr>
        <p:txBody>
          <a:bodyPr/>
          <a:lstStyle/>
          <a:p>
            <a:r>
              <a:rPr lang="es-ES_tradnl" dirty="0" smtClean="0"/>
              <a:t>Garante del desarrollo sostenible</a:t>
            </a:r>
            <a:endParaRPr lang="es-ES_tradnl" dirty="0"/>
          </a:p>
        </p:txBody>
      </p:sp>
      <p:pic>
        <p:nvPicPr>
          <p:cNvPr id="4" name="Picture 3" descr="C:\Users\c_sagnier\Downloads\00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91" y="1575835"/>
            <a:ext cx="6493823" cy="437521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496291" y="6039847"/>
            <a:ext cx="2600696" cy="338554"/>
          </a:xfrm>
          <a:prstGeom prst="rect">
            <a:avLst/>
          </a:prstGeom>
          <a:noFill/>
        </p:spPr>
        <p:txBody>
          <a:bodyPr wrap="square" lIns="0" tIns="0" rIns="0" bIns="0" rtlCol="0">
            <a:spAutoFit/>
          </a:bodyPr>
          <a:lstStyle/>
          <a:p>
            <a:r>
              <a:rPr lang="fr-FR" sz="1100" dirty="0" err="1" smtClean="0"/>
              <a:t>Andean</a:t>
            </a:r>
            <a:r>
              <a:rPr lang="fr-FR" sz="1100" dirty="0" smtClean="0"/>
              <a:t> Cosmovision of the </a:t>
            </a:r>
            <a:r>
              <a:rPr lang="fr-FR" sz="1100" dirty="0" err="1" smtClean="0"/>
              <a:t>Kallawayas</a:t>
            </a:r>
            <a:endParaRPr lang="fr-FR" sz="1100" dirty="0" smtClean="0"/>
          </a:p>
          <a:p>
            <a:r>
              <a:rPr lang="fr-FR" sz="1100" dirty="0" smtClean="0"/>
              <a:t>© Jérôme Tubiana</a:t>
            </a:r>
          </a:p>
        </p:txBody>
      </p:sp>
    </p:spTree>
    <p:extLst>
      <p:ext uri="{BB962C8B-B14F-4D97-AF65-F5344CB8AC3E}">
        <p14:creationId xmlns:p14="http://schemas.microsoft.com/office/powerpoint/2010/main" val="185206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2825" y="352426"/>
            <a:ext cx="6480175" cy="984885"/>
          </a:xfrm>
        </p:spPr>
        <p:txBody>
          <a:bodyPr/>
          <a:lstStyle/>
          <a:p>
            <a:r>
              <a:rPr lang="es-ES_tradnl" altLang="fr-FR" dirty="0" smtClean="0"/>
              <a:t>Desarrollo social inclusivo</a:t>
            </a:r>
            <a:br>
              <a:rPr lang="es-ES_tradnl" altLang="fr-FR" dirty="0" smtClean="0"/>
            </a:br>
            <a:r>
              <a:rPr lang="es-ES_tradnl" altLang="fr-FR" dirty="0" smtClean="0"/>
              <a:t>Salud</a:t>
            </a:r>
            <a:endParaRPr lang="es-ES_tradnl" altLang="fr-FR" dirty="0" smtClean="0">
              <a:solidFill>
                <a:schemeClr val="accent3">
                  <a:lumMod val="75000"/>
                </a:schemeClr>
              </a:solidFill>
            </a:endParaRPr>
          </a:p>
        </p:txBody>
      </p:sp>
      <p:sp>
        <p:nvSpPr>
          <p:cNvPr id="14339" name="Content Placeholder 3"/>
          <p:cNvSpPr>
            <a:spLocks noGrp="1"/>
          </p:cNvSpPr>
          <p:nvPr>
            <p:ph sz="quarter" idx="11"/>
          </p:nvPr>
        </p:nvSpPr>
        <p:spPr>
          <a:xfrm>
            <a:off x="2274888" y="6028468"/>
            <a:ext cx="6480175" cy="338554"/>
          </a:xfrm>
        </p:spPr>
        <p:txBody>
          <a:bodyPr>
            <a:spAutoFit/>
          </a:bodyPr>
          <a:lstStyle/>
          <a:p>
            <a:pPr>
              <a:spcBef>
                <a:spcPct val="0"/>
              </a:spcBef>
            </a:pPr>
            <a:r>
              <a:rPr lang="fr-FR" altLang="fr-FR" sz="1100" dirty="0" err="1" smtClean="0"/>
              <a:t>Cosmovisión</a:t>
            </a:r>
            <a:r>
              <a:rPr lang="fr-FR" altLang="fr-FR" sz="1100" dirty="0" smtClean="0"/>
              <a:t> </a:t>
            </a:r>
            <a:r>
              <a:rPr lang="fr-FR" altLang="fr-FR" sz="1100" dirty="0" err="1" smtClean="0"/>
              <a:t>andina</a:t>
            </a:r>
            <a:r>
              <a:rPr lang="fr-FR" altLang="fr-FR" sz="1100" dirty="0" smtClean="0"/>
              <a:t> de los </a:t>
            </a:r>
            <a:r>
              <a:rPr lang="fr-FR" altLang="fr-FR" sz="1100" dirty="0" err="1"/>
              <a:t>k</a:t>
            </a:r>
            <a:r>
              <a:rPr lang="fr-FR" altLang="fr-FR" sz="1100" dirty="0" err="1" smtClean="0"/>
              <a:t>allawayas</a:t>
            </a:r>
            <a:r>
              <a:rPr lang="fr-FR" altLang="fr-FR" sz="1100" dirty="0"/>
              <a:t>, </a:t>
            </a:r>
            <a:r>
              <a:rPr lang="fr-FR" altLang="fr-FR" sz="1100" dirty="0" smtClean="0"/>
              <a:t>Bolivia</a:t>
            </a:r>
            <a:endParaRPr lang="fr-FR" altLang="fr-FR" sz="1100" dirty="0"/>
          </a:p>
          <a:p>
            <a:pPr>
              <a:spcBef>
                <a:spcPct val="0"/>
              </a:spcBef>
            </a:pPr>
            <a:r>
              <a:rPr lang="fr-FR" altLang="fr-FR" sz="1100" dirty="0"/>
              <a:t>© Jérôme Tubiana </a:t>
            </a:r>
            <a:r>
              <a:rPr lang="fr-FR" altLang="fr-FR" sz="1100" dirty="0" smtClean="0"/>
              <a:t>UNESCO</a:t>
            </a:r>
            <a:endParaRPr lang="fr-FR" altLang="fr-FR" sz="1100" dirty="0"/>
          </a:p>
        </p:txBody>
      </p:sp>
      <p:pic>
        <p:nvPicPr>
          <p:cNvPr id="14340" name="Picture 2" descr="http://www.unesco.org/culture/ich/img/photo/src/00512.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350" b="1350"/>
          <a:stretch>
            <a:fillRect/>
          </a:stretch>
        </p:blipFill>
        <p:spPr>
          <a:xfrm>
            <a:off x="2282825" y="1905000"/>
            <a:ext cx="6164332" cy="4041774"/>
          </a:xfrm>
          <a:noFill/>
        </p:spPr>
      </p:pic>
    </p:spTree>
    <p:extLst>
      <p:ext uri="{BB962C8B-B14F-4D97-AF65-F5344CB8AC3E}">
        <p14:creationId xmlns:p14="http://schemas.microsoft.com/office/powerpoint/2010/main" val="3231794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contenu 3"/>
          <p:cNvSpPr>
            <a:spLocks noGrp="1"/>
          </p:cNvSpPr>
          <p:nvPr>
            <p:ph sz="quarter" idx="11"/>
          </p:nvPr>
        </p:nvSpPr>
        <p:spPr>
          <a:xfrm>
            <a:off x="2289175" y="6040694"/>
            <a:ext cx="6473825" cy="338554"/>
          </a:xfrm>
          <a:noFill/>
        </p:spPr>
        <p:txBody>
          <a:bodyPr wrap="square">
            <a:spAutoFit/>
          </a:bodyPr>
          <a:lstStyle/>
          <a:p>
            <a:pPr>
              <a:spcBef>
                <a:spcPct val="0"/>
              </a:spcBef>
            </a:pPr>
            <a:r>
              <a:rPr lang="es-ES_tradnl" altLang="fr-FR" sz="1100" dirty="0"/>
              <a:t>La cocina tradicional mexicana: una cultura comunitaria, viva y ancestral - El paradigma de Michoacán</a:t>
            </a:r>
          </a:p>
          <a:p>
            <a:pPr>
              <a:spcBef>
                <a:spcPct val="0"/>
              </a:spcBef>
            </a:pPr>
            <a:r>
              <a:rPr lang="fr-FR" altLang="fr-FR" sz="1100" dirty="0" smtClean="0"/>
              <a:t>©</a:t>
            </a:r>
            <a:r>
              <a:rPr lang="fr-FR" altLang="fr-FR" sz="1100" dirty="0"/>
              <a:t>2006 A. Rios / </a:t>
            </a:r>
            <a:r>
              <a:rPr lang="fr-FR" altLang="fr-FR" sz="1100" dirty="0" err="1"/>
              <a:t>Secretara</a:t>
            </a:r>
            <a:r>
              <a:rPr lang="fr-FR" altLang="fr-FR" sz="1100" dirty="0"/>
              <a:t> de </a:t>
            </a:r>
            <a:r>
              <a:rPr lang="fr-FR" altLang="fr-FR" sz="1100" dirty="0" err="1"/>
              <a:t>Turismo</a:t>
            </a:r>
            <a:r>
              <a:rPr lang="fr-FR" altLang="fr-FR" sz="1100" dirty="0"/>
              <a:t> del </a:t>
            </a:r>
            <a:r>
              <a:rPr lang="fr-FR" altLang="fr-FR" sz="1100" dirty="0" err="1"/>
              <a:t>Estado</a:t>
            </a:r>
            <a:r>
              <a:rPr lang="fr-FR" altLang="fr-FR" sz="1100" dirty="0"/>
              <a:t> de Michoacán</a:t>
            </a:r>
          </a:p>
        </p:txBody>
      </p:sp>
      <p:pic>
        <p:nvPicPr>
          <p:cNvPr id="16388" name="Picture 6" descr="http://www.unesco.org/culture/ich/img/photo/src/02787.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833" b="833"/>
          <a:stretch>
            <a:fillRect/>
          </a:stretch>
        </p:blipFill>
        <p:spPr>
          <a:xfrm>
            <a:off x="2281238" y="1905000"/>
            <a:ext cx="6014770" cy="3943350"/>
          </a:xfrm>
          <a:noFill/>
        </p:spPr>
      </p:pic>
      <p:sp>
        <p:nvSpPr>
          <p:cNvPr id="7" name="Title 1"/>
          <p:cNvSpPr>
            <a:spLocks noGrp="1"/>
          </p:cNvSpPr>
          <p:nvPr>
            <p:ph type="title"/>
          </p:nvPr>
        </p:nvSpPr>
        <p:spPr>
          <a:xfrm>
            <a:off x="2282825" y="352426"/>
            <a:ext cx="6480175" cy="984885"/>
          </a:xfrm>
        </p:spPr>
        <p:txBody>
          <a:bodyPr/>
          <a:lstStyle/>
          <a:p>
            <a:r>
              <a:rPr lang="es-ES_tradnl" altLang="fr-FR" dirty="0" smtClean="0"/>
              <a:t>Desarrollo social inclusivo</a:t>
            </a:r>
            <a:br>
              <a:rPr lang="es-ES_tradnl" altLang="fr-FR" dirty="0" smtClean="0"/>
            </a:br>
            <a:r>
              <a:rPr lang="es-ES_tradnl" altLang="fr-FR" dirty="0" smtClean="0"/>
              <a:t>Seguridad alimentaria</a:t>
            </a:r>
            <a:endParaRPr lang="es-ES_tradnl" altLang="fr-FR" dirty="0" smtClean="0">
              <a:solidFill>
                <a:schemeClr val="accent3">
                  <a:lumMod val="75000"/>
                </a:schemeClr>
              </a:solidFill>
            </a:endParaRPr>
          </a:p>
        </p:txBody>
      </p:sp>
    </p:spTree>
    <p:extLst>
      <p:ext uri="{BB962C8B-B14F-4D97-AF65-F5344CB8AC3E}">
        <p14:creationId xmlns:p14="http://schemas.microsoft.com/office/powerpoint/2010/main" val="737296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Espace réservé du contenu 3"/>
          <p:cNvSpPr>
            <a:spLocks noGrp="1"/>
          </p:cNvSpPr>
          <p:nvPr>
            <p:ph sz="quarter" idx="11"/>
          </p:nvPr>
        </p:nvSpPr>
        <p:spPr>
          <a:xfrm>
            <a:off x="2274888" y="6051133"/>
            <a:ext cx="6480175" cy="338554"/>
          </a:xfrm>
        </p:spPr>
        <p:txBody>
          <a:bodyPr>
            <a:spAutoFit/>
          </a:bodyPr>
          <a:lstStyle/>
          <a:p>
            <a:pPr>
              <a:spcBef>
                <a:spcPct val="0"/>
              </a:spcBef>
            </a:pPr>
            <a:r>
              <a:rPr lang="es-ES_tradnl" altLang="fr-FR" sz="1100" dirty="0"/>
              <a:t>La Samba de Roda de </a:t>
            </a:r>
            <a:r>
              <a:rPr lang="es-ES_tradnl" altLang="fr-FR" sz="1100" dirty="0" err="1"/>
              <a:t>Recôncavo</a:t>
            </a:r>
            <a:r>
              <a:rPr lang="es-ES_tradnl" altLang="fr-FR" sz="1100" dirty="0"/>
              <a:t>, en Bahía (Brasil)</a:t>
            </a:r>
            <a:endParaRPr lang="es-ES_tradnl" altLang="fr-FR" sz="1100" b="1" dirty="0"/>
          </a:p>
          <a:p>
            <a:pPr>
              <a:spcBef>
                <a:spcPct val="0"/>
              </a:spcBef>
            </a:pPr>
            <a:r>
              <a:rPr lang="fr-FR" altLang="fr-FR" sz="1100" dirty="0" smtClean="0"/>
              <a:t>© </a:t>
            </a:r>
            <a:r>
              <a:rPr lang="fr-FR" altLang="fr-FR" sz="1100" dirty="0"/>
              <a:t>Luiz Santos </a:t>
            </a:r>
            <a:r>
              <a:rPr lang="fr-FR" altLang="fr-FR" sz="1100" dirty="0" smtClean="0"/>
              <a:t>UNESCO</a:t>
            </a:r>
            <a:endParaRPr lang="fr-FR" altLang="fr-FR" sz="1100" dirty="0"/>
          </a:p>
        </p:txBody>
      </p:sp>
      <p:pic>
        <p:nvPicPr>
          <p:cNvPr id="17412" name="Picture 6" descr="http://www.unesco.org/culture/ich/img/photo/src/00155.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8481" b="8481"/>
          <a:stretch>
            <a:fillRect/>
          </a:stretch>
        </p:blipFill>
        <p:spPr>
          <a:xfrm>
            <a:off x="2281238" y="1905000"/>
            <a:ext cx="6215062" cy="4074821"/>
          </a:xfrm>
          <a:noFill/>
        </p:spPr>
      </p:pic>
      <p:sp>
        <p:nvSpPr>
          <p:cNvPr id="7" name="Title 1"/>
          <p:cNvSpPr>
            <a:spLocks noGrp="1"/>
          </p:cNvSpPr>
          <p:nvPr>
            <p:ph type="title"/>
          </p:nvPr>
        </p:nvSpPr>
        <p:spPr>
          <a:xfrm>
            <a:off x="2282825" y="352426"/>
            <a:ext cx="6480175" cy="492443"/>
          </a:xfrm>
        </p:spPr>
        <p:txBody>
          <a:bodyPr/>
          <a:lstStyle/>
          <a:p>
            <a:r>
              <a:rPr lang="es-ES_tradnl" altLang="fr-FR" dirty="0" smtClean="0"/>
              <a:t>Desarrollo económico inclusivo</a:t>
            </a:r>
            <a:endParaRPr lang="es-ES_tradnl" altLang="fr-FR" dirty="0" smtClean="0">
              <a:solidFill>
                <a:schemeClr val="accent3">
                  <a:lumMod val="75000"/>
                </a:schemeClr>
              </a:solidFill>
            </a:endParaRPr>
          </a:p>
        </p:txBody>
      </p:sp>
    </p:spTree>
    <p:extLst>
      <p:ext uri="{BB962C8B-B14F-4D97-AF65-F5344CB8AC3E}">
        <p14:creationId xmlns:p14="http://schemas.microsoft.com/office/powerpoint/2010/main" val="365684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392113"/>
            <a:ext cx="6667744" cy="1661993"/>
          </a:xfrm>
        </p:spPr>
        <p:txBody>
          <a:bodyPr/>
          <a:lstStyle/>
          <a:p>
            <a:pPr eaLnBrk="1" hangingPunct="1"/>
            <a:r>
              <a:rPr lang="es-ES_tradnl" sz="3600" dirty="0" smtClean="0">
                <a:ea typeface="Geneva" pitchFamily="124" charset="-128"/>
              </a:rPr>
              <a:t>Ejercicio 1: Conocimientos y experiencias de los participantes</a:t>
            </a:r>
            <a:endParaRPr lang="es-ES_tradnl" sz="3600" b="0" dirty="0">
              <a:ea typeface="Geneva" pitchFamily="124" charset="-128"/>
            </a:endParaRPr>
          </a:p>
        </p:txBody>
      </p:sp>
      <p:sp>
        <p:nvSpPr>
          <p:cNvPr id="5" name="Rectangle 4"/>
          <p:cNvSpPr/>
          <p:nvPr/>
        </p:nvSpPr>
        <p:spPr>
          <a:xfrm>
            <a:off x="2282825" y="2308693"/>
            <a:ext cx="6477000" cy="2240613"/>
          </a:xfrm>
          <a:prstGeom prst="rect">
            <a:avLst/>
          </a:prstGeom>
        </p:spPr>
        <p:txBody>
          <a:bodyPr wrap="square">
            <a:spAutoFit/>
          </a:bodyPr>
          <a:lstStyle/>
          <a:p>
            <a:pPr eaLnBrk="0" hangingPunct="0">
              <a:lnSpc>
                <a:spcPct val="90000"/>
              </a:lnSpc>
              <a:spcBef>
                <a:spcPts val="1200"/>
              </a:spcBef>
              <a:buClr>
                <a:schemeClr val="tx1"/>
              </a:buClr>
            </a:pPr>
            <a:r>
              <a:rPr lang="es-ES_tradnl" sz="2400" dirty="0" smtClean="0"/>
              <a:t>Cultura y desarrollo: </a:t>
            </a:r>
            <a:br>
              <a:rPr lang="es-ES_tradnl" sz="2400" dirty="0" smtClean="0"/>
            </a:br>
            <a:r>
              <a:rPr lang="es-ES_tradnl" sz="2400" dirty="0" smtClean="0"/>
              <a:t>Primer ejercicio de intercambio de conocimientos y experiencias sobre cultura y desarrollo entre los participantes tras la proyección de un vídeo sobre este tema.</a:t>
            </a:r>
          </a:p>
          <a:p>
            <a:pPr eaLnBrk="0" hangingPunct="0">
              <a:lnSpc>
                <a:spcPct val="90000"/>
              </a:lnSpc>
              <a:spcBef>
                <a:spcPts val="1200"/>
              </a:spcBef>
              <a:buClr>
                <a:schemeClr val="tx1"/>
              </a:buClr>
            </a:pPr>
            <a:r>
              <a:rPr lang="es-ES_tradnl" sz="2400" b="1" dirty="0" smtClean="0"/>
              <a:t>1 hora</a:t>
            </a:r>
            <a:endParaRPr lang="es-ES_tradnl" sz="2400" b="1" dirty="0"/>
          </a:p>
        </p:txBody>
      </p:sp>
    </p:spTree>
    <p:extLst>
      <p:ext uri="{BB962C8B-B14F-4D97-AF65-F5344CB8AC3E}">
        <p14:creationId xmlns:p14="http://schemas.microsoft.com/office/powerpoint/2010/main" val="402662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ce réservé du contenu 3"/>
          <p:cNvSpPr>
            <a:spLocks noGrp="1"/>
          </p:cNvSpPr>
          <p:nvPr>
            <p:ph sz="quarter" idx="11"/>
          </p:nvPr>
        </p:nvSpPr>
        <p:spPr>
          <a:xfrm>
            <a:off x="2281238" y="6071772"/>
            <a:ext cx="6409831" cy="507831"/>
          </a:xfrm>
        </p:spPr>
        <p:txBody>
          <a:bodyPr wrap="square">
            <a:spAutoFit/>
          </a:bodyPr>
          <a:lstStyle/>
          <a:p>
            <a:pPr>
              <a:spcBef>
                <a:spcPct val="0"/>
              </a:spcBef>
            </a:pPr>
            <a:r>
              <a:rPr lang="es-ES_tradnl" altLang="fr-FR" sz="1100" dirty="0"/>
              <a:t>Prácticas y expresiones culturales relacionadas con el </a:t>
            </a:r>
            <a:r>
              <a:rPr lang="es-ES_tradnl" altLang="fr-FR" sz="1100" dirty="0" err="1"/>
              <a:t>balafón</a:t>
            </a:r>
            <a:r>
              <a:rPr lang="es-ES_tradnl" altLang="fr-FR" sz="1100" dirty="0"/>
              <a:t> de las comunidades senufo (Burkina Faso)</a:t>
            </a:r>
          </a:p>
          <a:p>
            <a:pPr>
              <a:spcBef>
                <a:spcPct val="0"/>
              </a:spcBef>
            </a:pPr>
            <a:r>
              <a:rPr lang="fr-FR" altLang="fr-FR" sz="1100" dirty="0" smtClean="0"/>
              <a:t>© 2012, Direction du Patrimoine Culturel</a:t>
            </a:r>
            <a:endParaRPr lang="fr-FR" altLang="fr-FR" sz="1100" dirty="0"/>
          </a:p>
        </p:txBody>
      </p:sp>
      <p:pic>
        <p:nvPicPr>
          <p:cNvPr id="18436" name="Picture 6" descr="http://www.unesco.org/culture/ich/img/photo/src/07702.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296" b="6296"/>
          <a:stretch>
            <a:fillRect/>
          </a:stretch>
        </p:blipFill>
        <p:spPr>
          <a:xfrm>
            <a:off x="2282825" y="1905001"/>
            <a:ext cx="6356751" cy="4166772"/>
          </a:xfrm>
          <a:noFill/>
        </p:spPr>
      </p:pic>
      <p:sp>
        <p:nvSpPr>
          <p:cNvPr id="8" name="Title 1"/>
          <p:cNvSpPr>
            <a:spLocks noGrp="1"/>
          </p:cNvSpPr>
          <p:nvPr>
            <p:ph type="title"/>
          </p:nvPr>
        </p:nvSpPr>
        <p:spPr>
          <a:xfrm>
            <a:off x="2282825" y="352426"/>
            <a:ext cx="6480175" cy="492443"/>
          </a:xfrm>
        </p:spPr>
        <p:txBody>
          <a:bodyPr/>
          <a:lstStyle/>
          <a:p>
            <a:r>
              <a:rPr lang="es-ES_tradnl" altLang="fr-FR" dirty="0" smtClean="0"/>
              <a:t>Desarrollo económico inclusivo</a:t>
            </a:r>
            <a:endParaRPr lang="es-ES_tradnl" altLang="fr-FR" dirty="0" smtClean="0">
              <a:solidFill>
                <a:schemeClr val="accent3">
                  <a:lumMod val="75000"/>
                </a:schemeClr>
              </a:solidFill>
            </a:endParaRPr>
          </a:p>
        </p:txBody>
      </p:sp>
    </p:spTree>
    <p:extLst>
      <p:ext uri="{BB962C8B-B14F-4D97-AF65-F5344CB8AC3E}">
        <p14:creationId xmlns:p14="http://schemas.microsoft.com/office/powerpoint/2010/main" val="2410723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sz="quarter" idx="11"/>
          </p:nvPr>
        </p:nvSpPr>
        <p:spPr>
          <a:xfrm>
            <a:off x="2274888" y="5981870"/>
            <a:ext cx="6307137" cy="507831"/>
          </a:xfrm>
        </p:spPr>
        <p:txBody>
          <a:bodyPr wrap="square">
            <a:spAutoFit/>
          </a:bodyPr>
          <a:lstStyle/>
          <a:p>
            <a:pPr>
              <a:spcBef>
                <a:spcPct val="0"/>
              </a:spcBef>
            </a:pPr>
            <a:r>
              <a:rPr lang="es-ES" altLang="fr-FR" sz="1100" dirty="0"/>
              <a:t>Tribunales de regantes del Mediterráneo español</a:t>
            </a:r>
            <a:r>
              <a:rPr lang="es-ES" altLang="fr-FR" sz="1100" dirty="0" smtClean="0"/>
              <a:t>:</a:t>
            </a:r>
            <a:r>
              <a:rPr lang="es-ES" sz="1100" dirty="0" smtClean="0"/>
              <a:t> </a:t>
            </a:r>
            <a:r>
              <a:rPr lang="es-ES" sz="1100" dirty="0"/>
              <a:t>el Consejo de Hombres Buenos de Murcia y el Tribunal de Valencia </a:t>
            </a:r>
            <a:r>
              <a:rPr lang="es-ES" altLang="fr-FR" sz="1100" dirty="0" smtClean="0"/>
              <a:t>(España) </a:t>
            </a:r>
          </a:p>
          <a:p>
            <a:pPr>
              <a:spcBef>
                <a:spcPct val="0"/>
              </a:spcBef>
            </a:pPr>
            <a:r>
              <a:rPr lang="fr-FR" altLang="fr-FR" sz="1100" dirty="0" smtClean="0"/>
              <a:t>©2005, </a:t>
            </a:r>
            <a:r>
              <a:rPr lang="fr-FR" altLang="fr-FR" sz="1100" dirty="0" err="1"/>
              <a:t>Generalitat</a:t>
            </a:r>
            <a:r>
              <a:rPr lang="fr-FR" altLang="fr-FR" sz="1100" dirty="0"/>
              <a:t> </a:t>
            </a:r>
            <a:r>
              <a:rPr lang="fr-FR" altLang="fr-FR" sz="1100" dirty="0" err="1"/>
              <a:t>Valenciana</a:t>
            </a:r>
            <a:endParaRPr lang="fr-FR" altLang="fr-FR" sz="1100" dirty="0"/>
          </a:p>
        </p:txBody>
      </p:sp>
      <p:pic>
        <p:nvPicPr>
          <p:cNvPr id="21508" name="Picture 18" descr="http://www.unesco.org/culture/ich/img/photo/src/00958.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296" b="6296"/>
          <a:stretch>
            <a:fillRect/>
          </a:stretch>
        </p:blipFill>
        <p:spPr>
          <a:xfrm>
            <a:off x="2282825" y="1905000"/>
            <a:ext cx="6199054" cy="4065587"/>
          </a:xfrm>
          <a:noFill/>
        </p:spPr>
      </p:pic>
      <p:sp>
        <p:nvSpPr>
          <p:cNvPr id="7" name="Title 1"/>
          <p:cNvSpPr>
            <a:spLocks noGrp="1"/>
          </p:cNvSpPr>
          <p:nvPr>
            <p:ph type="title"/>
          </p:nvPr>
        </p:nvSpPr>
        <p:spPr>
          <a:xfrm>
            <a:off x="2282825" y="352426"/>
            <a:ext cx="6480175" cy="984885"/>
          </a:xfrm>
        </p:spPr>
        <p:txBody>
          <a:bodyPr/>
          <a:lstStyle/>
          <a:p>
            <a:r>
              <a:rPr lang="es-ES_tradnl" altLang="fr-FR" dirty="0" smtClean="0"/>
              <a:t>Paz y seguridad: resolución de conflictos</a:t>
            </a:r>
            <a:endParaRPr lang="es-ES_tradnl" altLang="fr-FR" dirty="0" smtClean="0">
              <a:solidFill>
                <a:srgbClr val="FF0000"/>
              </a:solidFill>
            </a:endParaRPr>
          </a:p>
        </p:txBody>
      </p:sp>
    </p:spTree>
    <p:extLst>
      <p:ext uri="{BB962C8B-B14F-4D97-AF65-F5344CB8AC3E}">
        <p14:creationId xmlns:p14="http://schemas.microsoft.com/office/powerpoint/2010/main" val="2423734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88" y="581065"/>
            <a:ext cx="6480175" cy="523220"/>
          </a:xfrm>
        </p:spPr>
        <p:txBody>
          <a:bodyPr/>
          <a:lstStyle/>
          <a:p>
            <a:pPr eaLnBrk="1" hangingPunct="1"/>
            <a:r>
              <a:rPr lang="es-ES_tradnl" sz="3400" dirty="0" smtClean="0">
                <a:ea typeface="Geneva" pitchFamily="124" charset="-128"/>
              </a:rPr>
              <a:t>Ejercicio 2: ejemplos </a:t>
            </a:r>
            <a:endParaRPr lang="es-ES_tradnl" sz="3400" dirty="0">
              <a:ea typeface="Geneva" pitchFamily="124" charset="-128"/>
            </a:endParaRPr>
          </a:p>
        </p:txBody>
      </p:sp>
      <p:sp>
        <p:nvSpPr>
          <p:cNvPr id="5" name="Rectangle 4"/>
          <p:cNvSpPr/>
          <p:nvPr/>
        </p:nvSpPr>
        <p:spPr>
          <a:xfrm>
            <a:off x="2278063" y="1883688"/>
            <a:ext cx="6477000" cy="1243417"/>
          </a:xfrm>
          <a:prstGeom prst="rect">
            <a:avLst/>
          </a:prstGeom>
        </p:spPr>
        <p:txBody>
          <a:bodyPr wrap="square">
            <a:spAutoFit/>
          </a:bodyPr>
          <a:lstStyle/>
          <a:p>
            <a:pPr eaLnBrk="0" hangingPunct="0">
              <a:lnSpc>
                <a:spcPct val="90000"/>
              </a:lnSpc>
              <a:spcBef>
                <a:spcPts val="1200"/>
              </a:spcBef>
              <a:buClr>
                <a:schemeClr val="tx1"/>
              </a:buClr>
            </a:pPr>
            <a:r>
              <a:rPr lang="es-ES_tradnl" sz="2400" dirty="0" smtClean="0"/>
              <a:t>Análisis de estudios de casos sobre el PCI y el desarrollo sostenible</a:t>
            </a:r>
          </a:p>
          <a:p>
            <a:pPr eaLnBrk="0" hangingPunct="0">
              <a:lnSpc>
                <a:spcPct val="90000"/>
              </a:lnSpc>
              <a:spcBef>
                <a:spcPts val="1200"/>
              </a:spcBef>
              <a:buClr>
                <a:schemeClr val="tx1"/>
              </a:buClr>
            </a:pPr>
            <a:r>
              <a:rPr lang="es-ES_tradnl" sz="2400" b="1" dirty="0" smtClean="0">
                <a:ea typeface="Geneva" pitchFamily="124" charset="-128"/>
              </a:rPr>
              <a:t>90 minutos</a:t>
            </a:r>
            <a:endParaRPr lang="es-ES_tradnl" sz="2400" b="1" dirty="0"/>
          </a:p>
        </p:txBody>
      </p:sp>
    </p:spTree>
    <p:extLst>
      <p:ext uri="{BB962C8B-B14F-4D97-AF65-F5344CB8AC3E}">
        <p14:creationId xmlns:p14="http://schemas.microsoft.com/office/powerpoint/2010/main" val="3962000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642620"/>
            <a:ext cx="6480175" cy="492443"/>
          </a:xfrm>
        </p:spPr>
        <p:txBody>
          <a:bodyPr/>
          <a:lstStyle/>
          <a:p>
            <a:pPr eaLnBrk="1" hangingPunct="1"/>
            <a:r>
              <a:rPr lang="es-ES_tradnl" dirty="0" smtClean="0">
                <a:ea typeface="Geneva" pitchFamily="124" charset="-128"/>
              </a:rPr>
              <a:t>La salvaguardia es esencial</a:t>
            </a:r>
            <a:endParaRPr lang="es-ES_tradnl" dirty="0">
              <a:ea typeface="Geneva" pitchFamily="124" charset="-128"/>
            </a:endParaRPr>
          </a:p>
        </p:txBody>
      </p:sp>
      <p:sp>
        <p:nvSpPr>
          <p:cNvPr id="5" name="Rectangle 4"/>
          <p:cNvSpPr/>
          <p:nvPr/>
        </p:nvSpPr>
        <p:spPr>
          <a:xfrm>
            <a:off x="2281238" y="1905000"/>
            <a:ext cx="6473825" cy="4056495"/>
          </a:xfrm>
          <a:prstGeom prst="rect">
            <a:avLst/>
          </a:prstGeom>
        </p:spPr>
        <p:txBody>
          <a:bodyPr wrap="square">
            <a:spAutoFit/>
          </a:bodyPr>
          <a:lstStyle/>
          <a:p>
            <a:pPr marL="342900" indent="-342900" eaLnBrk="0" hangingPunct="0">
              <a:lnSpc>
                <a:spcPct val="90000"/>
              </a:lnSpc>
              <a:spcBef>
                <a:spcPts val="1200"/>
              </a:spcBef>
              <a:buClr>
                <a:schemeClr val="tx1"/>
              </a:buClr>
              <a:buFont typeface="Arial" panose="020B0604020202020204" pitchFamily="34" charset="0"/>
              <a:buChar char="•"/>
            </a:pPr>
            <a:r>
              <a:rPr lang="es-ES_tradnl" sz="2400" dirty="0" smtClean="0"/>
              <a:t>si las comunidades de todo el mundo deciden adoptar las medidas transformativas “que se necesitan urgentemente para reconducir al mundo por el camino de la sostenibilidad y la resiliencia”;</a:t>
            </a:r>
          </a:p>
          <a:p>
            <a:pPr marL="342900" indent="-342900" eaLnBrk="0" hangingPunct="0">
              <a:lnSpc>
                <a:spcPct val="90000"/>
              </a:lnSpc>
              <a:spcBef>
                <a:spcPts val="1200"/>
              </a:spcBef>
              <a:buClr>
                <a:schemeClr val="tx1"/>
              </a:buClr>
              <a:buFont typeface="Arial" panose="020B0604020202020204" pitchFamily="34" charset="0"/>
              <a:buChar char="•"/>
            </a:pPr>
            <a:r>
              <a:rPr lang="es-ES_tradnl" sz="2400" dirty="0" smtClean="0">
                <a:ea typeface="SimSun" pitchFamily="2" charset="-122"/>
                <a:cs typeface="ＭＳ Ｐゴシック" charset="0"/>
              </a:rPr>
              <a:t>si buscamos respuestas novedosas y culturalmente adaptadas a los desafíos que plantea el desarrollo;</a:t>
            </a:r>
          </a:p>
          <a:p>
            <a:pPr marL="342900" indent="-342900" eaLnBrk="0" hangingPunct="0">
              <a:lnSpc>
                <a:spcPct val="90000"/>
              </a:lnSpc>
              <a:spcBef>
                <a:spcPts val="1200"/>
              </a:spcBef>
              <a:buClr>
                <a:schemeClr val="tx1"/>
              </a:buClr>
              <a:buFont typeface="Arial" panose="020B0604020202020204" pitchFamily="34" charset="0"/>
              <a:buChar char="•"/>
            </a:pPr>
            <a:r>
              <a:rPr lang="es-ES_tradnl" sz="2400" dirty="0" smtClean="0">
                <a:latin typeface="+mn-lt"/>
                <a:ea typeface="SimSun" pitchFamily="2" charset="-122"/>
                <a:cs typeface="ＭＳ Ｐゴシック" charset="0"/>
              </a:rPr>
              <a:t>si queremos garantizar el bienestar de todas las personas.</a:t>
            </a:r>
            <a:endParaRPr lang="es-ES_tradnl" sz="2400" dirty="0">
              <a:latin typeface="+mn-lt"/>
              <a:ea typeface="SimSun" pitchFamily="2" charset="-122"/>
              <a:cs typeface="ＭＳ Ｐゴシック" charset="0"/>
            </a:endParaRPr>
          </a:p>
        </p:txBody>
      </p:sp>
    </p:spTree>
    <p:extLst>
      <p:ext uri="{BB962C8B-B14F-4D97-AF65-F5344CB8AC3E}">
        <p14:creationId xmlns:p14="http://schemas.microsoft.com/office/powerpoint/2010/main" val="1910700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579478"/>
            <a:ext cx="6480175" cy="523220"/>
          </a:xfrm>
        </p:spPr>
        <p:txBody>
          <a:bodyPr/>
          <a:lstStyle/>
          <a:p>
            <a:pPr eaLnBrk="1" hangingPunct="1"/>
            <a:r>
              <a:rPr lang="es-ES_tradnl" sz="3400" dirty="0" smtClean="0">
                <a:ea typeface="Geneva" pitchFamily="124" charset="-128"/>
              </a:rPr>
              <a:t>Ejercicio 3: los riesgos</a:t>
            </a:r>
            <a:endParaRPr lang="es-ES_tradnl" sz="3400" dirty="0">
              <a:ea typeface="Geneva" pitchFamily="124" charset="-128"/>
            </a:endParaRPr>
          </a:p>
        </p:txBody>
      </p:sp>
      <p:sp>
        <p:nvSpPr>
          <p:cNvPr id="5" name="Rectangle 4"/>
          <p:cNvSpPr/>
          <p:nvPr/>
        </p:nvSpPr>
        <p:spPr>
          <a:xfrm>
            <a:off x="2282825" y="1905000"/>
            <a:ext cx="6480175" cy="1797415"/>
          </a:xfrm>
          <a:prstGeom prst="rect">
            <a:avLst/>
          </a:prstGeom>
        </p:spPr>
        <p:txBody>
          <a:bodyPr wrap="square">
            <a:spAutoFit/>
          </a:bodyPr>
          <a:lstStyle/>
          <a:p>
            <a:pPr algn="just" eaLnBrk="0" hangingPunct="0">
              <a:lnSpc>
                <a:spcPct val="90000"/>
              </a:lnSpc>
              <a:spcBef>
                <a:spcPts val="1200"/>
              </a:spcBef>
              <a:buClr>
                <a:schemeClr val="tx1"/>
              </a:buClr>
            </a:pPr>
            <a:r>
              <a:rPr lang="es-ES_tradnl" sz="2800" dirty="0" smtClean="0"/>
              <a:t>Los riesgos que entrañan las estrategias de salvaguardia para la viabilidad del PCI </a:t>
            </a:r>
          </a:p>
          <a:p>
            <a:pPr algn="just" eaLnBrk="0" hangingPunct="0">
              <a:lnSpc>
                <a:spcPct val="90000"/>
              </a:lnSpc>
              <a:spcBef>
                <a:spcPts val="1200"/>
              </a:spcBef>
              <a:buClr>
                <a:schemeClr val="tx1"/>
              </a:buClr>
            </a:pPr>
            <a:r>
              <a:rPr lang="es-ES_tradnl" sz="2800" b="1" dirty="0" smtClean="0"/>
              <a:t>1 hora</a:t>
            </a:r>
            <a:endParaRPr lang="es-ES_tradnl" sz="2800" b="1" dirty="0"/>
          </a:p>
        </p:txBody>
      </p:sp>
    </p:spTree>
    <p:extLst>
      <p:ext uri="{BB962C8B-B14F-4D97-AF65-F5344CB8AC3E}">
        <p14:creationId xmlns:p14="http://schemas.microsoft.com/office/powerpoint/2010/main" val="383584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2286000" y="374650"/>
            <a:ext cx="6477000" cy="1477328"/>
          </a:xfrm>
        </p:spPr>
        <p:txBody>
          <a:bodyPr/>
          <a:lstStyle/>
          <a:p>
            <a:pPr eaLnBrk="1" hangingPunct="1"/>
            <a:r>
              <a:rPr lang="fr-FR" altLang="fr-FR" sz="3200" dirty="0" smtClean="0">
                <a:ea typeface="ＭＳ Ｐゴシック" panose="020B0600070205080204" pitchFamily="34" charset="-128"/>
              </a:rPr>
              <a:t>Estudio de </a:t>
            </a:r>
            <a:r>
              <a:rPr lang="fr-FR" altLang="fr-FR" sz="3200" dirty="0" err="1" smtClean="0">
                <a:ea typeface="ＭＳ Ｐゴシック" panose="020B0600070205080204" pitchFamily="34" charset="-128"/>
              </a:rPr>
              <a:t>caso</a:t>
            </a:r>
            <a:r>
              <a:rPr lang="fr-FR" altLang="fr-FR" sz="3200" dirty="0" smtClean="0">
                <a:ea typeface="ＭＳ Ｐゴシック" panose="020B0600070205080204" pitchFamily="34" charset="-128"/>
              </a:rPr>
              <a:t>: </a:t>
            </a:r>
            <a:r>
              <a:rPr lang="es-ES" sz="3200" dirty="0"/>
              <a:t>El turismo y el comercio asociados al tejido de </a:t>
            </a:r>
            <a:r>
              <a:rPr lang="es-ES" sz="3200" dirty="0" err="1"/>
              <a:t>Taquile</a:t>
            </a:r>
            <a:r>
              <a:rPr lang="es-ES" sz="3200" dirty="0"/>
              <a:t> (el Perú)</a:t>
            </a:r>
            <a:endParaRPr lang="fr-FR" altLang="fr-FR" sz="3200" dirty="0" smtClean="0">
              <a:ea typeface="ＭＳ Ｐゴシック" panose="020B0600070205080204" pitchFamily="34" charset="-128"/>
            </a:endParaRPr>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62358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4"/>
          <p:cNvSpPr txBox="1">
            <a:spLocks/>
          </p:cNvSpPr>
          <p:nvPr/>
        </p:nvSpPr>
        <p:spPr bwMode="auto">
          <a:xfrm>
            <a:off x="2281238" y="6053012"/>
            <a:ext cx="32813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ts val="0"/>
              </a:spcBef>
              <a:spcAft>
                <a:spcPts val="0"/>
              </a:spcAft>
              <a:buClrTx/>
              <a:buFontTx/>
              <a:buNone/>
            </a:pPr>
            <a:r>
              <a:rPr lang="en-US" altLang="fr-FR" sz="1100" b="0" dirty="0" smtClean="0">
                <a:solidFill>
                  <a:schemeClr val="tx1"/>
                </a:solidFill>
              </a:rPr>
              <a:t>El </a:t>
            </a:r>
            <a:r>
              <a:rPr lang="en-US" altLang="fr-FR" sz="1100" b="0" dirty="0" err="1" smtClean="0">
                <a:solidFill>
                  <a:schemeClr val="tx1"/>
                </a:solidFill>
              </a:rPr>
              <a:t>tejido</a:t>
            </a:r>
            <a:r>
              <a:rPr lang="en-US" altLang="fr-FR" sz="1100" b="0" dirty="0" smtClean="0">
                <a:solidFill>
                  <a:schemeClr val="tx1"/>
                </a:solidFill>
              </a:rPr>
              <a:t> de </a:t>
            </a:r>
            <a:r>
              <a:rPr lang="en-US" altLang="fr-FR" sz="1100" b="0" dirty="0" err="1" smtClean="0">
                <a:solidFill>
                  <a:schemeClr val="tx1"/>
                </a:solidFill>
              </a:rPr>
              <a:t>Taquile</a:t>
            </a:r>
            <a:r>
              <a:rPr lang="en-US" altLang="fr-FR" sz="1100" b="0" dirty="0" smtClean="0">
                <a:solidFill>
                  <a:schemeClr val="tx1"/>
                </a:solidFill>
              </a:rPr>
              <a:t> (el </a:t>
            </a:r>
            <a:r>
              <a:rPr lang="en-US" altLang="fr-FR" sz="1100" b="0" dirty="0" err="1" smtClean="0">
                <a:solidFill>
                  <a:schemeClr val="tx1"/>
                </a:solidFill>
              </a:rPr>
              <a:t>Perú</a:t>
            </a:r>
            <a:r>
              <a:rPr lang="en-US" altLang="fr-FR" sz="1100" b="0" dirty="0" smtClean="0">
                <a:solidFill>
                  <a:schemeClr val="tx1"/>
                </a:solidFill>
              </a:rPr>
              <a:t>).</a:t>
            </a:r>
            <a:endParaRPr lang="en-US" altLang="fr-FR" sz="1100" b="0" dirty="0">
              <a:solidFill>
                <a:schemeClr val="tx1"/>
              </a:solidFill>
            </a:endParaRPr>
          </a:p>
          <a:p>
            <a:pPr eaLnBrk="1" hangingPunct="1">
              <a:lnSpc>
                <a:spcPct val="100000"/>
              </a:lnSpc>
              <a:spcBef>
                <a:spcPts val="0"/>
              </a:spcBef>
              <a:spcAft>
                <a:spcPts val="0"/>
              </a:spcAft>
              <a:buClrTx/>
              <a:buFontTx/>
              <a:buNone/>
            </a:pPr>
            <a:r>
              <a:rPr lang="en-US" altLang="fr-FR" sz="1100" b="0" dirty="0">
                <a:solidFill>
                  <a:schemeClr val="tx1"/>
                </a:solidFill>
              </a:rPr>
              <a:t>© Instituto Nacional de Cultura / Dante Villafuerte</a:t>
            </a:r>
            <a:endParaRPr lang="en-US" altLang="fr-FR" sz="1100" b="0" dirty="0">
              <a:solidFill>
                <a:schemeClr val="tx1"/>
              </a:solidFill>
              <a:cs typeface="Arial" panose="020B0604020202020204" pitchFamily="34" charset="0"/>
            </a:endParaRPr>
          </a:p>
        </p:txBody>
      </p:sp>
    </p:spTree>
    <p:extLst>
      <p:ext uri="{BB962C8B-B14F-4D97-AF65-F5344CB8AC3E}">
        <p14:creationId xmlns:p14="http://schemas.microsoft.com/office/powerpoint/2010/main" val="3857854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286000" y="374650"/>
            <a:ext cx="6477000" cy="1969770"/>
          </a:xfrm>
        </p:spPr>
        <p:txBody>
          <a:bodyPr/>
          <a:lstStyle/>
          <a:p>
            <a:pPr eaLnBrk="1" hangingPunct="1"/>
            <a:r>
              <a:rPr lang="es-ES" altLang="fr-FR" sz="3200" dirty="0">
                <a:ea typeface="ＭＳ Ｐゴシック" panose="020B0600070205080204" pitchFamily="34" charset="-128"/>
              </a:rPr>
              <a:t>Estudio de caso: La comercialización de </a:t>
            </a:r>
            <a:r>
              <a:rPr lang="es-ES" altLang="fr-FR" sz="3200" dirty="0" smtClean="0">
                <a:ea typeface="ＭＳ Ｐゴシック" panose="020B0600070205080204" pitchFamily="34" charset="-128"/>
              </a:rPr>
              <a:t>la </a:t>
            </a:r>
            <a:r>
              <a:rPr lang="es-ES" altLang="fr-FR" sz="3200" dirty="0">
                <a:ea typeface="ＭＳ Ｐゴシック" panose="020B0600070205080204" pitchFamily="34" charset="-128"/>
              </a:rPr>
              <a:t>planta </a:t>
            </a:r>
            <a:r>
              <a:rPr lang="es-ES" altLang="fr-FR" sz="3200" dirty="0" err="1">
                <a:ea typeface="ＭＳ Ｐゴシック" panose="020B0600070205080204" pitchFamily="34" charset="-128"/>
              </a:rPr>
              <a:t>Hoodia</a:t>
            </a:r>
            <a:r>
              <a:rPr lang="es-ES" altLang="fr-FR" sz="3200" dirty="0">
                <a:ea typeface="ＭＳ Ｐゴシック" panose="020B0600070205080204" pitchFamily="34" charset="-128"/>
              </a:rPr>
              <a:t> </a:t>
            </a:r>
            <a:r>
              <a:rPr lang="es-ES" altLang="fr-FR" sz="3200" dirty="0" err="1">
                <a:ea typeface="ＭＳ Ｐゴシック" panose="020B0600070205080204" pitchFamily="34" charset="-128"/>
              </a:rPr>
              <a:t>gordonii</a:t>
            </a:r>
            <a:r>
              <a:rPr lang="es-ES" altLang="fr-FR" sz="3200" dirty="0">
                <a:ea typeface="ＭＳ Ｐゴシック" panose="020B0600070205080204" pitchFamily="34" charset="-128"/>
              </a:rPr>
              <a:t> </a:t>
            </a:r>
            <a:r>
              <a:rPr lang="es-ES" altLang="fr-FR" sz="3200" dirty="0" smtClean="0">
                <a:ea typeface="ＭＳ Ｐゴシック" panose="020B0600070205080204" pitchFamily="34" charset="-128"/>
              </a:rPr>
              <a:t>como supresor del apetito (Sudáfrica </a:t>
            </a:r>
            <a:r>
              <a:rPr lang="es-ES" altLang="fr-FR" sz="3200" dirty="0">
                <a:ea typeface="ＭＳ Ｐゴシック" panose="020B0600070205080204" pitchFamily="34" charset="-128"/>
              </a:rPr>
              <a:t>y Namibia)</a:t>
            </a:r>
            <a:endParaRPr lang="fr-FR" altLang="fr-FR" sz="3200" dirty="0" smtClean="0">
              <a:ea typeface="ＭＳ Ｐゴシック" panose="020B0600070205080204" pitchFamily="34" charset="-128"/>
            </a:endParaRPr>
          </a:p>
        </p:txBody>
      </p:sp>
      <p:pic>
        <p:nvPicPr>
          <p:cNvPr id="5" name="Picture 2" descr="C:\Users\c_sagnier\Downloads\4087585686_1545a76895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799" y="2836863"/>
            <a:ext cx="4971143" cy="343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84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2286000" y="374650"/>
            <a:ext cx="6477000" cy="1477328"/>
          </a:xfrm>
        </p:spPr>
        <p:txBody>
          <a:bodyPr/>
          <a:lstStyle/>
          <a:p>
            <a:pPr eaLnBrk="1" hangingPunct="1"/>
            <a:r>
              <a:rPr lang="es-ES" altLang="fr-FR" sz="3200" dirty="0">
                <a:ea typeface="ＭＳ Ｐゴシック" panose="020B0600070205080204" pitchFamily="34" charset="-128"/>
              </a:rPr>
              <a:t>Estudio de caso: El proyecto turístico de Runa </a:t>
            </a:r>
            <a:r>
              <a:rPr lang="es-ES" altLang="fr-FR" sz="3200" dirty="0" err="1" smtClean="0">
                <a:ea typeface="ＭＳ Ｐゴシック" panose="020B0600070205080204" pitchFamily="34" charset="-128"/>
              </a:rPr>
              <a:t>Tupari</a:t>
            </a:r>
            <a:r>
              <a:rPr lang="es-ES" altLang="fr-FR" sz="3200" dirty="0" smtClean="0">
                <a:ea typeface="ＭＳ Ｐゴシック" panose="020B0600070205080204" pitchFamily="34" charset="-128"/>
              </a:rPr>
              <a:t> </a:t>
            </a:r>
            <a:r>
              <a:rPr lang="es-ES" altLang="fr-FR" sz="3200" dirty="0">
                <a:ea typeface="ＭＳ Ｐゴシック" panose="020B0600070205080204" pitchFamily="34" charset="-128"/>
              </a:rPr>
              <a:t>(el Ecuador)</a:t>
            </a:r>
            <a:endParaRPr lang="fr-FR" altLang="fr-FR" sz="3200" dirty="0" smtClean="0">
              <a:ea typeface="ＭＳ Ｐゴシック" panose="020B0600070205080204" pitchFamily="34" charset="-128"/>
            </a:endParaRPr>
          </a:p>
        </p:txBody>
      </p:sp>
      <p:pic>
        <p:nvPicPr>
          <p:cNvPr id="7" name="Picture 2" descr="C:\Users\ae_cunningham\AppData\Local\Microsoft\Windows\Temporary Internet Files\Content.IE5\PJJ2LWYM\21301275661_500481ff9b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05000"/>
            <a:ext cx="5762625" cy="432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33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ce réservé du contenu 4"/>
          <p:cNvSpPr txBox="1">
            <a:spLocks/>
          </p:cNvSpPr>
          <p:nvPr/>
        </p:nvSpPr>
        <p:spPr bwMode="auto">
          <a:xfrm>
            <a:off x="403225" y="1919224"/>
            <a:ext cx="1676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s-ES_tradnl" altLang="fr-FR" sz="1100" b="0" dirty="0" smtClean="0">
                <a:solidFill>
                  <a:schemeClr val="tx1"/>
                </a:solidFill>
                <a:cs typeface="Arial" panose="020B0604020202020204" pitchFamily="34" charset="0"/>
              </a:rPr>
              <a:t>Extracción de corteza para la fabricación de los tejidos de corteza</a:t>
            </a:r>
          </a:p>
          <a:p>
            <a:pPr eaLnBrk="1" hangingPunct="1">
              <a:lnSpc>
                <a:spcPct val="100000"/>
              </a:lnSpc>
              <a:spcBef>
                <a:spcPct val="0"/>
              </a:spcBef>
              <a:buClrTx/>
              <a:buFontTx/>
              <a:buNone/>
            </a:pPr>
            <a:r>
              <a:rPr lang="en-US" altLang="fr-FR" sz="1100" b="0" dirty="0" smtClean="0">
                <a:solidFill>
                  <a:schemeClr val="tx1"/>
                </a:solidFill>
                <a:cs typeface="Arial" panose="020B0604020202020204" pitchFamily="34" charset="0"/>
              </a:rPr>
              <a:t>© </a:t>
            </a:r>
            <a:r>
              <a:rPr lang="en-ZA" altLang="fr-FR" sz="1100" b="0" dirty="0">
                <a:solidFill>
                  <a:schemeClr val="tx1"/>
                </a:solidFill>
                <a:cs typeface="Arial" panose="020B0604020202020204" pitchFamily="34" charset="0"/>
              </a:rPr>
              <a:t>J. K. Walusimbi</a:t>
            </a:r>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7" y="1905000"/>
            <a:ext cx="637613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2286000" y="374650"/>
            <a:ext cx="6477000" cy="984885"/>
          </a:xfrm>
        </p:spPr>
        <p:txBody>
          <a:bodyPr/>
          <a:lstStyle/>
          <a:p>
            <a:pPr eaLnBrk="1" hangingPunct="1"/>
            <a:r>
              <a:rPr lang="es-ES" altLang="fr-FR" sz="3200" dirty="0">
                <a:ea typeface="ＭＳ Ｐゴシック" panose="020B0600070205080204" pitchFamily="34" charset="-128"/>
              </a:rPr>
              <a:t>Estudio de caso: </a:t>
            </a:r>
            <a:r>
              <a:rPr lang="es-ES" sz="3200" dirty="0"/>
              <a:t>El tejido de corteza ugandés</a:t>
            </a:r>
            <a:endParaRPr lang="fr-FR" altLang="fr-FR" sz="3200" dirty="0" smtClean="0">
              <a:ea typeface="ＭＳ Ｐゴシック" panose="020B0600070205080204" pitchFamily="34" charset="-128"/>
            </a:endParaRPr>
          </a:p>
        </p:txBody>
      </p:sp>
    </p:spTree>
    <p:extLst>
      <p:ext uri="{BB962C8B-B14F-4D97-AF65-F5344CB8AC3E}">
        <p14:creationId xmlns:p14="http://schemas.microsoft.com/office/powerpoint/2010/main" val="1986206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2286000" y="374650"/>
            <a:ext cx="6477000" cy="984885"/>
          </a:xfrm>
        </p:spPr>
        <p:txBody>
          <a:bodyPr/>
          <a:lstStyle/>
          <a:p>
            <a:pPr eaLnBrk="1" hangingPunct="1"/>
            <a:r>
              <a:rPr lang="es-ES" sz="3200" dirty="0"/>
              <a:t>Las actividades de salvaguardia: ¿una fuente de ingresos?</a:t>
            </a:r>
            <a:endParaRPr lang="fr-FR" altLang="fr-FR" sz="3200" dirty="0" smtClean="0">
              <a:ea typeface="ＭＳ Ｐゴシック" panose="020B0600070205080204" pitchFamily="34" charset="-128"/>
            </a:endParaRPr>
          </a:p>
        </p:txBody>
      </p:sp>
      <p:sp>
        <p:nvSpPr>
          <p:cNvPr id="18436" name="Text Placeholder 8"/>
          <p:cNvSpPr txBox="1">
            <a:spLocks/>
          </p:cNvSpPr>
          <p:nvPr/>
        </p:nvSpPr>
        <p:spPr bwMode="auto">
          <a:xfrm>
            <a:off x="2286000" y="1779585"/>
            <a:ext cx="6477000" cy="460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defTabSz="914400" eaLnBrk="1" hangingPunct="1">
              <a:lnSpc>
                <a:spcPct val="100000"/>
              </a:lnSpc>
              <a:spcBef>
                <a:spcPts val="600"/>
              </a:spcBef>
              <a:buClrTx/>
            </a:pPr>
            <a:r>
              <a:rPr lang="es-ES_tradnl" altLang="fr-FR" sz="2000" b="0" dirty="0" smtClean="0">
                <a:solidFill>
                  <a:schemeClr val="tx1"/>
                </a:solidFill>
                <a:cs typeface="Arial" panose="020B0604020202020204" pitchFamily="34" charset="0"/>
              </a:rPr>
              <a:t>Turismo;</a:t>
            </a:r>
          </a:p>
          <a:p>
            <a:pPr defTabSz="914400" eaLnBrk="1" hangingPunct="1">
              <a:lnSpc>
                <a:spcPct val="100000"/>
              </a:lnSpc>
              <a:spcBef>
                <a:spcPts val="600"/>
              </a:spcBef>
              <a:buClrTx/>
            </a:pPr>
            <a:r>
              <a:rPr lang="es-ES_tradnl" altLang="fr-FR" sz="2000" b="0" dirty="0" smtClean="0">
                <a:solidFill>
                  <a:schemeClr val="tx1"/>
                </a:solidFill>
                <a:cs typeface="Arial" panose="020B0604020202020204" pitchFamily="34" charset="0"/>
              </a:rPr>
              <a:t>Utilización de los conocimientos tradicionales para explotar los recursos ambientales de manera sostenible pero con fines lucrativos;</a:t>
            </a:r>
          </a:p>
          <a:p>
            <a:pPr defTabSz="914400" eaLnBrk="1" hangingPunct="1">
              <a:lnSpc>
                <a:spcPct val="100000"/>
              </a:lnSpc>
              <a:spcBef>
                <a:spcPts val="600"/>
              </a:spcBef>
              <a:buClrTx/>
            </a:pPr>
            <a:r>
              <a:rPr lang="es-ES_tradnl" altLang="fr-FR" sz="2000" b="0" dirty="0" smtClean="0">
                <a:solidFill>
                  <a:schemeClr val="tx1"/>
                </a:solidFill>
                <a:cs typeface="Arial" panose="020B0604020202020204" pitchFamily="34" charset="0"/>
              </a:rPr>
              <a:t>Utilización de los conocimientos tradicionales con nuevos fines;</a:t>
            </a:r>
          </a:p>
          <a:p>
            <a:pPr defTabSz="914400" eaLnBrk="1" hangingPunct="1">
              <a:lnSpc>
                <a:spcPct val="100000"/>
              </a:lnSpc>
              <a:spcBef>
                <a:spcPts val="600"/>
              </a:spcBef>
              <a:buClrTx/>
            </a:pPr>
            <a:r>
              <a:rPr lang="es-ES_tradnl" altLang="fr-FR" sz="2000" b="0" dirty="0" smtClean="0">
                <a:solidFill>
                  <a:schemeClr val="tx1"/>
                </a:solidFill>
                <a:cs typeface="Arial" panose="020B0604020202020204" pitchFamily="34" charset="0"/>
              </a:rPr>
              <a:t>Integración de la medicina y los medicamentos tradicionales en los sistemas de salud;</a:t>
            </a:r>
          </a:p>
          <a:p>
            <a:pPr defTabSz="914400" eaLnBrk="1" hangingPunct="1">
              <a:lnSpc>
                <a:spcPct val="100000"/>
              </a:lnSpc>
              <a:spcBef>
                <a:spcPts val="600"/>
              </a:spcBef>
              <a:buClrTx/>
            </a:pPr>
            <a:r>
              <a:rPr lang="es-ES_tradnl" altLang="fr-FR" sz="2000" b="0" dirty="0" smtClean="0">
                <a:solidFill>
                  <a:schemeClr val="tx1"/>
                </a:solidFill>
                <a:cs typeface="Arial" panose="020B0604020202020204" pitchFamily="34" charset="0"/>
              </a:rPr>
              <a:t>Venta de productos artesanales;</a:t>
            </a:r>
          </a:p>
          <a:p>
            <a:pPr defTabSz="914400" eaLnBrk="1" hangingPunct="1">
              <a:lnSpc>
                <a:spcPct val="100000"/>
              </a:lnSpc>
              <a:spcBef>
                <a:spcPts val="600"/>
              </a:spcBef>
              <a:buClrTx/>
            </a:pPr>
            <a:r>
              <a:rPr lang="es-ES_tradnl" altLang="fr-FR" sz="2000" b="0" dirty="0" smtClean="0">
                <a:solidFill>
                  <a:schemeClr val="tx1"/>
                </a:solidFill>
                <a:cs typeface="Arial" panose="020B0604020202020204" pitchFamily="34" charset="0"/>
              </a:rPr>
              <a:t>Representaciones del PCI;</a:t>
            </a:r>
          </a:p>
          <a:p>
            <a:pPr defTabSz="914400" eaLnBrk="1" hangingPunct="1">
              <a:lnSpc>
                <a:spcPct val="100000"/>
              </a:lnSpc>
              <a:spcBef>
                <a:spcPts val="600"/>
              </a:spcBef>
              <a:buClrTx/>
            </a:pPr>
            <a:r>
              <a:rPr lang="es-ES_tradnl" altLang="fr-FR" sz="2000" b="0" dirty="0" smtClean="0">
                <a:solidFill>
                  <a:schemeClr val="tx1"/>
                </a:solidFill>
                <a:cs typeface="Arial" panose="020B0604020202020204" pitchFamily="34" charset="0"/>
              </a:rPr>
              <a:t>Festivales; </a:t>
            </a:r>
          </a:p>
          <a:p>
            <a:pPr defTabSz="914400" eaLnBrk="1" hangingPunct="1">
              <a:lnSpc>
                <a:spcPct val="100000"/>
              </a:lnSpc>
              <a:spcBef>
                <a:spcPts val="600"/>
              </a:spcBef>
              <a:buClrTx/>
            </a:pPr>
            <a:r>
              <a:rPr lang="es-ES_tradnl" altLang="fr-FR" sz="2000" b="0" dirty="0" smtClean="0">
                <a:solidFill>
                  <a:schemeClr val="tx1"/>
                </a:solidFill>
                <a:cs typeface="Arial" panose="020B0604020202020204" pitchFamily="34" charset="0"/>
              </a:rPr>
              <a:t>Concursos;</a:t>
            </a:r>
          </a:p>
          <a:p>
            <a:pPr defTabSz="914400" eaLnBrk="1" hangingPunct="1">
              <a:lnSpc>
                <a:spcPct val="100000"/>
              </a:lnSpc>
              <a:spcBef>
                <a:spcPts val="600"/>
              </a:spcBef>
              <a:buClrTx/>
            </a:pPr>
            <a:r>
              <a:rPr lang="es-ES_tradnl" altLang="fr-FR" sz="2000" b="0" dirty="0" smtClean="0">
                <a:solidFill>
                  <a:schemeClr val="tx1"/>
                </a:solidFill>
                <a:cs typeface="Arial" panose="020B0604020202020204" pitchFamily="34" charset="0"/>
              </a:rPr>
              <a:t>Patrocinio de empresas.</a:t>
            </a:r>
            <a:endParaRPr lang="es-ES_tradnl" altLang="fr-FR" sz="2000" b="0" dirty="0">
              <a:solidFill>
                <a:schemeClr val="tx1"/>
              </a:solidFill>
              <a:cs typeface="Arial" panose="020B0604020202020204" pitchFamily="34" charset="0"/>
            </a:endParaRPr>
          </a:p>
        </p:txBody>
      </p:sp>
    </p:spTree>
    <p:extLst>
      <p:ext uri="{BB962C8B-B14F-4D97-AF65-F5344CB8AC3E}">
        <p14:creationId xmlns:p14="http://schemas.microsoft.com/office/powerpoint/2010/main" val="416247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Espace réservé du contenu 2"/>
          <p:cNvSpPr>
            <a:spLocks noGrp="1"/>
          </p:cNvSpPr>
          <p:nvPr>
            <p:ph sz="half" idx="2"/>
          </p:nvPr>
        </p:nvSpPr>
        <p:spPr>
          <a:xfrm>
            <a:off x="3840163" y="1913713"/>
            <a:ext cx="4914900" cy="3573286"/>
          </a:xfrm>
        </p:spPr>
        <p:txBody>
          <a:bodyPr/>
          <a:lstStyle/>
          <a:p>
            <a:pPr marL="180975" indent="-180975"/>
            <a:r>
              <a:rPr lang="es-ES_tradnl" altLang="zh-CN" sz="2000" dirty="0" smtClean="0">
                <a:solidFill>
                  <a:schemeClr val="tx1"/>
                </a:solidFill>
                <a:ea typeface="SimSun" pitchFamily="2" charset="-122"/>
              </a:rPr>
              <a:t>2005</a:t>
            </a:r>
            <a:r>
              <a:rPr lang="es-ES_tradnl" altLang="zh-CN" sz="2000" b="0" dirty="0" smtClean="0">
                <a:solidFill>
                  <a:schemeClr val="tx1"/>
                </a:solidFill>
                <a:ea typeface="SimSun" pitchFamily="2" charset="-122"/>
              </a:rPr>
              <a:t> </a:t>
            </a:r>
            <a:r>
              <a:rPr lang="es-ES_tradnl" sz="2000" b="0" dirty="0" smtClean="0">
                <a:solidFill>
                  <a:schemeClr val="tx1"/>
                </a:solidFill>
                <a:ea typeface="SimSun" pitchFamily="2" charset="-122"/>
              </a:rPr>
              <a:t>Cumbre Mundial de los Objetivos de Desarrollo del Milenio (ODM)   </a:t>
            </a:r>
            <a:endParaRPr lang="es-ES_tradnl" altLang="zh-CN" sz="2000" b="0" dirty="0" smtClean="0">
              <a:solidFill>
                <a:schemeClr val="tx1"/>
              </a:solidFill>
              <a:ea typeface="SimSun" pitchFamily="2" charset="-122"/>
            </a:endParaRPr>
          </a:p>
          <a:p>
            <a:pPr marL="180975" indent="-180975"/>
            <a:r>
              <a:rPr lang="es-ES_tradnl" altLang="zh-CN" sz="2000" dirty="0" smtClean="0">
                <a:solidFill>
                  <a:schemeClr val="tx1"/>
                </a:solidFill>
                <a:ea typeface="SimSun" pitchFamily="2" charset="-122"/>
              </a:rPr>
              <a:t>2010</a:t>
            </a:r>
            <a:r>
              <a:rPr lang="es-ES_tradnl" altLang="zh-CN" sz="2000" b="0" dirty="0" smtClean="0">
                <a:solidFill>
                  <a:schemeClr val="tx1"/>
                </a:solidFill>
                <a:ea typeface="SimSun" pitchFamily="2" charset="-122"/>
              </a:rPr>
              <a:t> </a:t>
            </a:r>
            <a:r>
              <a:rPr lang="es-ES_tradnl" sz="2000" b="0" dirty="0" smtClean="0">
                <a:solidFill>
                  <a:schemeClr val="tx1"/>
                </a:solidFill>
                <a:ea typeface="SimSun" pitchFamily="2" charset="-122"/>
              </a:rPr>
              <a:t>Documento Final de la Cumbre sobre los ODM</a:t>
            </a:r>
            <a:endParaRPr lang="es-ES_tradnl" altLang="zh-CN" sz="2000" b="0" dirty="0" smtClean="0">
              <a:solidFill>
                <a:schemeClr val="tx1"/>
              </a:solidFill>
              <a:ea typeface="SimSun" pitchFamily="2" charset="-122"/>
            </a:endParaRPr>
          </a:p>
          <a:p>
            <a:pPr marL="180975" indent="-180975"/>
            <a:r>
              <a:rPr lang="es-ES_tradnl" altLang="zh-CN" sz="2000" dirty="0" smtClean="0">
                <a:solidFill>
                  <a:schemeClr val="tx1"/>
                </a:solidFill>
                <a:ea typeface="SimSun" pitchFamily="2" charset="-122"/>
              </a:rPr>
              <a:t>2011</a:t>
            </a:r>
            <a:r>
              <a:rPr lang="es-ES_tradnl" altLang="zh-CN" sz="2000" b="0" dirty="0" smtClean="0">
                <a:solidFill>
                  <a:schemeClr val="tx1"/>
                </a:solidFill>
                <a:ea typeface="SimSun" pitchFamily="2" charset="-122"/>
              </a:rPr>
              <a:t> </a:t>
            </a:r>
            <a:r>
              <a:rPr lang="es-ES_tradnl" sz="2000" b="0" dirty="0" smtClean="0">
                <a:solidFill>
                  <a:schemeClr val="tx1"/>
                </a:solidFill>
                <a:ea typeface="SimSun" pitchFamily="2" charset="-122"/>
              </a:rPr>
              <a:t>Resolución 66/208 </a:t>
            </a:r>
            <a:br>
              <a:rPr lang="es-ES_tradnl" sz="2000" b="0" dirty="0" smtClean="0">
                <a:solidFill>
                  <a:schemeClr val="tx1"/>
                </a:solidFill>
                <a:ea typeface="SimSun" pitchFamily="2" charset="-122"/>
              </a:rPr>
            </a:br>
            <a:r>
              <a:rPr lang="es-ES_tradnl" sz="2000" b="0" dirty="0" smtClean="0">
                <a:solidFill>
                  <a:schemeClr val="tx1"/>
                </a:solidFill>
                <a:ea typeface="SimSun" pitchFamily="2" charset="-122"/>
              </a:rPr>
              <a:t>sobre cultura y desarrollo</a:t>
            </a:r>
          </a:p>
          <a:p>
            <a:pPr marL="180975" indent="-180975"/>
            <a:r>
              <a:rPr lang="es-ES_tradnl" sz="2000" dirty="0" smtClean="0">
                <a:solidFill>
                  <a:schemeClr val="tx1"/>
                </a:solidFill>
                <a:ea typeface="SimSun" pitchFamily="2" charset="-122"/>
              </a:rPr>
              <a:t>2015 </a:t>
            </a:r>
            <a:r>
              <a:rPr lang="es-ES_tradnl" sz="2000" b="0" dirty="0" smtClean="0">
                <a:solidFill>
                  <a:schemeClr val="tx1"/>
                </a:solidFill>
                <a:ea typeface="SimSun" pitchFamily="2" charset="-122"/>
              </a:rPr>
              <a:t>Agenda 2030 para el Desarrollo Sostenible</a:t>
            </a:r>
          </a:p>
          <a:p>
            <a:pPr marL="342900" indent="-342900"/>
            <a:endParaRPr lang="es-ES_tradnl" sz="2400" b="0" dirty="0" smtClean="0">
              <a:solidFill>
                <a:schemeClr val="tx1"/>
              </a:solidFill>
              <a:ea typeface="SimSun" pitchFamily="2" charset="-122"/>
            </a:endParaRPr>
          </a:p>
          <a:p>
            <a:pPr eaLnBrk="1" hangingPunct="1">
              <a:spcBef>
                <a:spcPts val="600"/>
              </a:spcBef>
            </a:pPr>
            <a:endParaRPr lang="es-ES_tradnl" altLang="zh-CN" sz="2400" b="0" dirty="0" smtClean="0">
              <a:latin typeface="Calibri" pitchFamily="34" charset="0"/>
              <a:ea typeface="SimSun" pitchFamily="2" charset="-122"/>
            </a:endParaRPr>
          </a:p>
        </p:txBody>
      </p:sp>
      <p:sp>
        <p:nvSpPr>
          <p:cNvPr id="7" name="Title 1"/>
          <p:cNvSpPr>
            <a:spLocks noGrp="1"/>
          </p:cNvSpPr>
          <p:nvPr>
            <p:ph type="title"/>
          </p:nvPr>
        </p:nvSpPr>
        <p:spPr>
          <a:xfrm>
            <a:off x="2282825" y="366713"/>
            <a:ext cx="6667744" cy="1107996"/>
          </a:xfrm>
        </p:spPr>
        <p:txBody>
          <a:bodyPr/>
          <a:lstStyle/>
          <a:p>
            <a:pPr eaLnBrk="1" hangingPunct="1"/>
            <a:r>
              <a:rPr lang="es-ES_tradnl" sz="3600" dirty="0" smtClean="0"/>
              <a:t>La cultura en la Agenda de las Naciones Unidas</a:t>
            </a:r>
            <a:endParaRPr lang="es-ES_tradnl" sz="3600" b="0" dirty="0">
              <a:ea typeface="Geneva" pitchFamily="124" charset="-128"/>
            </a:endParaRPr>
          </a:p>
        </p:txBody>
      </p:sp>
      <p:pic>
        <p:nvPicPr>
          <p:cNvPr id="6" name="Picture 4" descr="C:\Users\c_sagnier\Downloads\preview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56" y="1916078"/>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4"/>
          <p:cNvSpPr>
            <a:spLocks noGrp="1"/>
          </p:cNvSpPr>
          <p:nvPr>
            <p:ph sz="quarter" idx="11"/>
          </p:nvPr>
        </p:nvSpPr>
        <p:spPr>
          <a:xfrm>
            <a:off x="518556" y="5153888"/>
            <a:ext cx="3076575" cy="338554"/>
          </a:xfrm>
        </p:spPr>
        <p:txBody>
          <a:bodyPr>
            <a:spAutoFit/>
          </a:bodyPr>
          <a:lstStyle/>
          <a:p>
            <a:pPr eaLnBrk="1" hangingPunct="1">
              <a:spcBef>
                <a:spcPct val="0"/>
              </a:spcBef>
            </a:pPr>
            <a:r>
              <a:rPr lang="en-US" altLang="fr-FR" sz="1100" dirty="0" smtClean="0">
                <a:latin typeface="+mj-lt"/>
              </a:rPr>
              <a:t>The Director-General of UNESCO, Irina </a:t>
            </a:r>
            <a:r>
              <a:rPr lang="en-US" altLang="fr-FR" sz="1100" dirty="0" err="1" smtClean="0">
                <a:latin typeface="+mj-lt"/>
              </a:rPr>
              <a:t>Bokova</a:t>
            </a:r>
            <a:endParaRPr lang="en-US" altLang="fr-FR" sz="1100" dirty="0">
              <a:latin typeface="+mj-lt"/>
            </a:endParaRPr>
          </a:p>
          <a:p>
            <a:pPr eaLnBrk="1" hangingPunct="1">
              <a:spcBef>
                <a:spcPct val="0"/>
              </a:spcBef>
            </a:pPr>
            <a:r>
              <a:rPr lang="en-US" altLang="fr-FR" sz="1100" dirty="0" smtClean="0"/>
              <a:t>© UNESCO</a:t>
            </a:r>
            <a:endParaRPr lang="en-US" altLang="fr-FR" dirty="0" smtClean="0"/>
          </a:p>
        </p:txBody>
      </p:sp>
    </p:spTree>
    <p:extLst>
      <p:ext uri="{BB962C8B-B14F-4D97-AF65-F5344CB8AC3E}">
        <p14:creationId xmlns:p14="http://schemas.microsoft.com/office/powerpoint/2010/main" val="3639936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81238" y="1905000"/>
            <a:ext cx="6339254" cy="4524315"/>
          </a:xfrm>
          <a:prstGeom prst="rect">
            <a:avLst/>
          </a:prstGeom>
        </p:spPr>
        <p:txBody>
          <a:bodyPr wrap="square">
            <a:spAutoFit/>
          </a:bodyPr>
          <a:lstStyle/>
          <a:p>
            <a:pPr marL="285750" indent="-285750" defTabSz="914400" eaLnBrk="1" hangingPunct="1">
              <a:lnSpc>
                <a:spcPct val="100000"/>
              </a:lnSpc>
              <a:buClrTx/>
              <a:buFont typeface="Arial" panose="020B0604020202020204" pitchFamily="34" charset="0"/>
              <a:buChar char="•"/>
            </a:pPr>
            <a:r>
              <a:rPr lang="es-ES_tradnl" altLang="fr-FR" sz="2400" dirty="0" smtClean="0">
                <a:cs typeface="Arial" charset="0"/>
              </a:rPr>
              <a:t>Fosilización del PCI (no hay evolución) </a:t>
            </a:r>
          </a:p>
          <a:p>
            <a:pPr marL="285750" indent="-285750" defTabSz="914400">
              <a:buFont typeface="Arial" panose="020B0604020202020204" pitchFamily="34" charset="0"/>
              <a:buChar char="•"/>
            </a:pPr>
            <a:r>
              <a:rPr lang="es-ES_tradnl" altLang="fr-FR" sz="2400" dirty="0" smtClean="0">
                <a:cs typeface="Arial" charset="0"/>
              </a:rPr>
              <a:t>Pérdida de la función y del significado</a:t>
            </a:r>
          </a:p>
          <a:p>
            <a:pPr marL="285750" indent="-285750" defTabSz="914400">
              <a:buFont typeface="Arial" panose="020B0604020202020204" pitchFamily="34" charset="0"/>
              <a:buChar char="•"/>
            </a:pPr>
            <a:r>
              <a:rPr lang="es-ES_tradnl" altLang="fr-FR" sz="2400" dirty="0" err="1" smtClean="0">
                <a:cs typeface="Arial" charset="0"/>
              </a:rPr>
              <a:t>Descontextualizacíón</a:t>
            </a:r>
            <a:endParaRPr lang="es-ES_tradnl" altLang="fr-FR" sz="2400" dirty="0" smtClean="0">
              <a:cs typeface="Arial" charset="0"/>
            </a:endParaRPr>
          </a:p>
          <a:p>
            <a:pPr marL="285750" indent="-285750" defTabSz="914400">
              <a:buFont typeface="Arial" panose="020B0604020202020204" pitchFamily="34" charset="0"/>
              <a:buChar char="•"/>
            </a:pPr>
            <a:r>
              <a:rPr lang="es-ES_tradnl" altLang="fr-FR" sz="2400" dirty="0" smtClean="0">
                <a:cs typeface="Arial" charset="0"/>
              </a:rPr>
              <a:t>Representación distorsionada</a:t>
            </a:r>
          </a:p>
          <a:p>
            <a:pPr marL="285750" indent="-285750" defTabSz="914400">
              <a:buFont typeface="Arial" panose="020B0604020202020204" pitchFamily="34" charset="0"/>
              <a:buChar char="•"/>
            </a:pPr>
            <a:r>
              <a:rPr lang="es-ES_tradnl" altLang="fr-FR" sz="2400" dirty="0" smtClean="0">
                <a:cs typeface="Arial" charset="0"/>
              </a:rPr>
              <a:t>Desvío de fondos</a:t>
            </a:r>
          </a:p>
          <a:p>
            <a:pPr marL="285750" indent="-285750" defTabSz="914400">
              <a:buFont typeface="Arial" panose="020B0604020202020204" pitchFamily="34" charset="0"/>
              <a:buChar char="•"/>
            </a:pPr>
            <a:r>
              <a:rPr lang="es-ES_tradnl" altLang="fr-FR" sz="2400" dirty="0" smtClean="0">
                <a:cs typeface="Arial" charset="0"/>
              </a:rPr>
              <a:t>Reparto desigual de las ganancias</a:t>
            </a:r>
          </a:p>
          <a:p>
            <a:pPr marL="285750" indent="-285750" defTabSz="914400" eaLnBrk="1" hangingPunct="1">
              <a:lnSpc>
                <a:spcPct val="100000"/>
              </a:lnSpc>
              <a:buClrTx/>
              <a:buFont typeface="Arial" panose="020B0604020202020204" pitchFamily="34" charset="0"/>
              <a:buChar char="•"/>
            </a:pPr>
            <a:r>
              <a:rPr lang="es-ES_tradnl" altLang="fr-FR" sz="2400" dirty="0" smtClean="0">
                <a:cs typeface="Arial" charset="0"/>
              </a:rPr>
              <a:t>Explotación excesiva de los recursos naturales </a:t>
            </a:r>
          </a:p>
          <a:p>
            <a:pPr marL="285750" indent="-285750" defTabSz="914400" eaLnBrk="1" hangingPunct="1">
              <a:lnSpc>
                <a:spcPct val="100000"/>
              </a:lnSpc>
              <a:buClrTx/>
              <a:buFont typeface="Arial" panose="020B0604020202020204" pitchFamily="34" charset="0"/>
              <a:buChar char="•"/>
            </a:pPr>
            <a:r>
              <a:rPr lang="es-ES_tradnl" sz="2400" dirty="0" smtClean="0">
                <a:ea typeface="MS Mincho" charset="0"/>
                <a:cs typeface="Arial" charset="0"/>
              </a:rPr>
              <a:t>Expectativas poco realistas</a:t>
            </a:r>
          </a:p>
          <a:p>
            <a:pPr marL="285750" indent="-285750">
              <a:buFont typeface="Arial" panose="020B0604020202020204" pitchFamily="34" charset="0"/>
              <a:buChar char="•"/>
            </a:pPr>
            <a:r>
              <a:rPr lang="es-ES_tradnl" sz="2400" dirty="0" smtClean="0">
                <a:ea typeface="MS Mincho" charset="0"/>
                <a:cs typeface="Arial" charset="0"/>
              </a:rPr>
              <a:t>Falta de coordinación que produce un exceso de mecanismos institucionales</a:t>
            </a:r>
          </a:p>
          <a:p>
            <a:pPr marL="285750" indent="-285750" algn="just">
              <a:buFont typeface="Arial" panose="020B0604020202020204" pitchFamily="34" charset="0"/>
              <a:buChar char="•"/>
            </a:pPr>
            <a:r>
              <a:rPr lang="es-ES_tradnl" sz="2400" dirty="0" smtClean="0">
                <a:ea typeface="MS Mincho" charset="0"/>
                <a:cs typeface="Arial" charset="0"/>
              </a:rPr>
              <a:t>Comercialización</a:t>
            </a:r>
          </a:p>
        </p:txBody>
      </p:sp>
      <p:sp>
        <p:nvSpPr>
          <p:cNvPr id="8" name="Titre 1"/>
          <p:cNvSpPr txBox="1">
            <a:spLocks/>
          </p:cNvSpPr>
          <p:nvPr/>
        </p:nvSpPr>
        <p:spPr bwMode="auto">
          <a:xfrm>
            <a:off x="2291618" y="417513"/>
            <a:ext cx="6480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sz="3200" b="1"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a:lstStyle>
          <a:p>
            <a:pPr eaLnBrk="1" hangingPunct="1"/>
            <a:r>
              <a:rPr lang="es-ES_tradnl" dirty="0" smtClean="0"/>
              <a:t>Los riesgos</a:t>
            </a:r>
          </a:p>
        </p:txBody>
      </p:sp>
    </p:spTree>
    <p:extLst>
      <p:ext uri="{BB962C8B-B14F-4D97-AF65-F5344CB8AC3E}">
        <p14:creationId xmlns:p14="http://schemas.microsoft.com/office/powerpoint/2010/main" val="1599943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2"/>
          <p:cNvSpPr txBox="1">
            <a:spLocks noChangeArrowheads="1"/>
          </p:cNvSpPr>
          <p:nvPr/>
        </p:nvSpPr>
        <p:spPr bwMode="auto">
          <a:xfrm>
            <a:off x="3136901" y="4117351"/>
            <a:ext cx="28829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s-ES_tradnl" altLang="fr-FR" sz="1500" b="0" dirty="0" smtClean="0">
                <a:solidFill>
                  <a:schemeClr val="tx1"/>
                </a:solidFill>
                <a:cs typeface="Arial" panose="020B0604020202020204" pitchFamily="34" charset="0"/>
              </a:rPr>
              <a:t>ADVERTENCIA:</a:t>
            </a:r>
          </a:p>
          <a:p>
            <a:pPr eaLnBrk="1" hangingPunct="1">
              <a:lnSpc>
                <a:spcPct val="100000"/>
              </a:lnSpc>
              <a:spcBef>
                <a:spcPct val="0"/>
              </a:spcBef>
              <a:buClrTx/>
              <a:buFontTx/>
              <a:buNone/>
            </a:pPr>
            <a:r>
              <a:rPr lang="es-ES_tradnl" altLang="fr-FR" sz="1500" b="0" dirty="0" smtClean="0">
                <a:solidFill>
                  <a:schemeClr val="tx1"/>
                </a:solidFill>
                <a:cs typeface="Arial" panose="020B0604020202020204" pitchFamily="34" charset="0"/>
              </a:rPr>
              <a:t>Se debe evitar una comercialización excesiva y un turismo no sostenible (DO 102)</a:t>
            </a:r>
            <a:endParaRPr lang="es-ES_tradnl" altLang="fr-FR" sz="1500" b="0" dirty="0">
              <a:solidFill>
                <a:schemeClr val="tx1"/>
              </a:solidFill>
              <a:cs typeface="Arial" panose="020B0604020202020204" pitchFamily="34" charset="0"/>
            </a:endParaRPr>
          </a:p>
        </p:txBody>
      </p:sp>
    </p:spTree>
    <p:extLst>
      <p:ext uri="{BB962C8B-B14F-4D97-AF65-F5344CB8AC3E}">
        <p14:creationId xmlns:p14="http://schemas.microsoft.com/office/powerpoint/2010/main" val="3775090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2"/>
          <p:cNvSpPr txBox="1">
            <a:spLocks noChangeArrowheads="1"/>
          </p:cNvSpPr>
          <p:nvPr/>
        </p:nvSpPr>
        <p:spPr bwMode="auto">
          <a:xfrm>
            <a:off x="3059113" y="4102100"/>
            <a:ext cx="2998787" cy="12157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s-ES_tradnl" altLang="fr-FR" sz="1460" b="0" dirty="0" smtClean="0">
                <a:solidFill>
                  <a:schemeClr val="tx1"/>
                </a:solidFill>
                <a:cs typeface="Arial" panose="020B0604020202020204" pitchFamily="34" charset="0"/>
              </a:rPr>
              <a:t>ADVERTENCIA:</a:t>
            </a:r>
          </a:p>
          <a:p>
            <a:pPr eaLnBrk="1" hangingPunct="1">
              <a:lnSpc>
                <a:spcPct val="100000"/>
              </a:lnSpc>
              <a:spcBef>
                <a:spcPct val="0"/>
              </a:spcBef>
              <a:buClrTx/>
              <a:buFontTx/>
              <a:buNone/>
            </a:pPr>
            <a:r>
              <a:rPr lang="es-ES_tradnl" altLang="fr-FR" sz="1460" b="0" dirty="0" smtClean="0">
                <a:solidFill>
                  <a:schemeClr val="tx1"/>
                </a:solidFill>
                <a:cs typeface="Arial" panose="020B0604020202020204" pitchFamily="34" charset="0"/>
              </a:rPr>
              <a:t>Las actividades comerciales […] y el comercio no deben poner en peligro la viabilidad del patrimonio cultural inmaterial. (DO 116)</a:t>
            </a:r>
            <a:endParaRPr lang="es-ES_tradnl" altLang="fr-FR" sz="1460" b="0" dirty="0">
              <a:solidFill>
                <a:schemeClr val="tx1"/>
              </a:solidFill>
              <a:cs typeface="Arial" panose="020B0604020202020204" pitchFamily="34" charset="0"/>
            </a:endParaRPr>
          </a:p>
        </p:txBody>
      </p:sp>
    </p:spTree>
    <p:extLst>
      <p:ext uri="{BB962C8B-B14F-4D97-AF65-F5344CB8AC3E}">
        <p14:creationId xmlns:p14="http://schemas.microsoft.com/office/powerpoint/2010/main" val="3328979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p:cNvSpPr txBox="1">
            <a:spLocks noChangeArrowheads="1"/>
          </p:cNvSpPr>
          <p:nvPr/>
        </p:nvSpPr>
        <p:spPr bwMode="auto">
          <a:xfrm>
            <a:off x="3132138" y="4048765"/>
            <a:ext cx="2916237" cy="12464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s-ES_tradnl" altLang="fr-FR" sz="1500" b="0" dirty="0" smtClean="0">
                <a:solidFill>
                  <a:schemeClr val="tx1"/>
                </a:solidFill>
                <a:cs typeface="Arial" panose="020B0604020202020204" pitchFamily="34" charset="0"/>
              </a:rPr>
              <a:t>ADVERTENCIA:</a:t>
            </a:r>
          </a:p>
          <a:p>
            <a:pPr eaLnBrk="1" hangingPunct="1">
              <a:lnSpc>
                <a:spcPct val="100000"/>
              </a:lnSpc>
              <a:spcBef>
                <a:spcPct val="0"/>
              </a:spcBef>
              <a:buClrTx/>
              <a:buFontTx/>
              <a:buNone/>
            </a:pPr>
            <a:r>
              <a:rPr lang="es-ES_tradnl" altLang="fr-FR" sz="1500" b="0" dirty="0" smtClean="0">
                <a:solidFill>
                  <a:schemeClr val="tx1"/>
                </a:solidFill>
                <a:cs typeface="Arial" panose="020B0604020202020204" pitchFamily="34" charset="0"/>
              </a:rPr>
              <a:t>Se debe evitar la distorsión del significado y la finalidad del PCI para la comunidad interesada. (DO 117)</a:t>
            </a:r>
            <a:endParaRPr lang="es-ES_tradnl" altLang="fr-FR" sz="1500" b="0" dirty="0">
              <a:solidFill>
                <a:schemeClr val="tx1"/>
              </a:solidFill>
              <a:cs typeface="Arial" panose="020B0604020202020204" pitchFamily="34" charset="0"/>
            </a:endParaRPr>
          </a:p>
        </p:txBody>
      </p:sp>
    </p:spTree>
    <p:extLst>
      <p:ext uri="{BB962C8B-B14F-4D97-AF65-F5344CB8AC3E}">
        <p14:creationId xmlns:p14="http://schemas.microsoft.com/office/powerpoint/2010/main" val="4150070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2286000" y="374650"/>
            <a:ext cx="6477000" cy="984885"/>
          </a:xfrm>
        </p:spPr>
        <p:txBody>
          <a:bodyPr/>
          <a:lstStyle/>
          <a:p>
            <a:pPr eaLnBrk="1" hangingPunct="1"/>
            <a:r>
              <a:rPr lang="es-ES_tradnl" altLang="fr-FR" sz="3200" dirty="0" smtClean="0">
                <a:ea typeface="ＭＳ Ｐゴシック" panose="020B0600070205080204" pitchFamily="34" charset="-128"/>
              </a:rPr>
              <a:t>Reducción de los riesgos con la ayuda de…</a:t>
            </a:r>
          </a:p>
        </p:txBody>
      </p:sp>
      <p:sp>
        <p:nvSpPr>
          <p:cNvPr id="23556" name="Text Placeholder 8"/>
          <p:cNvSpPr txBox="1">
            <a:spLocks/>
          </p:cNvSpPr>
          <p:nvPr/>
        </p:nvSpPr>
        <p:spPr bwMode="auto">
          <a:xfrm>
            <a:off x="2286000" y="1916114"/>
            <a:ext cx="64770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marL="285750" indent="-285750" defTabSz="914400" eaLnBrk="1" hangingPunct="1">
              <a:lnSpc>
                <a:spcPct val="100000"/>
              </a:lnSpc>
              <a:spcBef>
                <a:spcPct val="0"/>
              </a:spcBef>
              <a:buClrTx/>
            </a:pPr>
            <a:r>
              <a:rPr lang="es-ES_tradnl" altLang="fr-FR" sz="2400" b="0" dirty="0" smtClean="0">
                <a:solidFill>
                  <a:schemeClr val="tx1"/>
                </a:solidFill>
                <a:ea typeface="MS PGothic" panose="020B0600070205080204" pitchFamily="34" charset="-128"/>
                <a:cs typeface="Arial" charset="0"/>
              </a:rPr>
              <a:t>Participación y consentimiento de las comunidades</a:t>
            </a:r>
          </a:p>
          <a:p>
            <a:pPr marL="285750" indent="-285750" defTabSz="914400" eaLnBrk="1" hangingPunct="1">
              <a:lnSpc>
                <a:spcPct val="100000"/>
              </a:lnSpc>
              <a:spcBef>
                <a:spcPct val="0"/>
              </a:spcBef>
              <a:buClrTx/>
            </a:pPr>
            <a:r>
              <a:rPr lang="es-ES_tradnl" altLang="fr-FR" sz="2400" b="0" dirty="0" smtClean="0">
                <a:solidFill>
                  <a:schemeClr val="tx1"/>
                </a:solidFill>
                <a:ea typeface="MS PGothic" panose="020B0600070205080204" pitchFamily="34" charset="-128"/>
                <a:cs typeface="Arial" charset="0"/>
              </a:rPr>
              <a:t>Fortalecimiento de capacidades</a:t>
            </a:r>
          </a:p>
          <a:p>
            <a:pPr marL="285750" indent="-285750" defTabSz="914400" eaLnBrk="1" hangingPunct="1">
              <a:lnSpc>
                <a:spcPct val="100000"/>
              </a:lnSpc>
              <a:spcBef>
                <a:spcPct val="0"/>
              </a:spcBef>
              <a:buClrTx/>
            </a:pPr>
            <a:r>
              <a:rPr lang="es-ES_tradnl" altLang="fr-FR" sz="2400" b="0" dirty="0" smtClean="0">
                <a:solidFill>
                  <a:schemeClr val="tx1"/>
                </a:solidFill>
                <a:ea typeface="MS PGothic" panose="020B0600070205080204" pitchFamily="34" charset="-128"/>
                <a:cs typeface="Arial" charset="0"/>
              </a:rPr>
              <a:t>Mecanismos de consulta</a:t>
            </a:r>
          </a:p>
          <a:p>
            <a:pPr marL="285750" indent="-285750" defTabSz="914400" eaLnBrk="1" hangingPunct="1">
              <a:lnSpc>
                <a:spcPct val="100000"/>
              </a:lnSpc>
              <a:spcBef>
                <a:spcPct val="0"/>
              </a:spcBef>
              <a:buClrTx/>
            </a:pPr>
            <a:r>
              <a:rPr lang="es-ES_tradnl" altLang="fr-FR" sz="2400" b="0" dirty="0" smtClean="0">
                <a:solidFill>
                  <a:schemeClr val="tx1"/>
                </a:solidFill>
                <a:ea typeface="MS PGothic" panose="020B0600070205080204" pitchFamily="34" charset="-128"/>
                <a:cs typeface="Arial" charset="0"/>
              </a:rPr>
              <a:t>Evaluación de los riesgos y las respuestas estratégicas</a:t>
            </a:r>
            <a:endParaRPr lang="es-ES_tradnl" altLang="fr-FR" sz="2400" b="0" dirty="0" smtClean="0">
              <a:solidFill>
                <a:srgbClr val="FF0000"/>
              </a:solidFill>
              <a:ea typeface="MS PGothic" panose="020B0600070205080204" pitchFamily="34" charset="-128"/>
              <a:cs typeface="Arial" charset="0"/>
            </a:endParaRPr>
          </a:p>
          <a:p>
            <a:pPr marL="285750" indent="-285750" defTabSz="914400" eaLnBrk="1" hangingPunct="1">
              <a:lnSpc>
                <a:spcPct val="100000"/>
              </a:lnSpc>
              <a:spcBef>
                <a:spcPct val="0"/>
              </a:spcBef>
              <a:buClrTx/>
            </a:pPr>
            <a:r>
              <a:rPr lang="es-ES_tradnl" altLang="fr-FR" sz="2400" b="0" dirty="0" smtClean="0">
                <a:solidFill>
                  <a:schemeClr val="tx1"/>
                </a:solidFill>
                <a:ea typeface="MS PGothic" panose="020B0600070205080204" pitchFamily="34" charset="-128"/>
                <a:cs typeface="Arial" charset="0"/>
              </a:rPr>
              <a:t>Marcos jurídicos para la protección de los derechos de las comunidades</a:t>
            </a:r>
            <a:endParaRPr lang="es-ES_tradnl" altLang="fr-FR" sz="2400" b="0" dirty="0">
              <a:solidFill>
                <a:schemeClr val="tx1"/>
              </a:solidFill>
              <a:ea typeface="MS PGothic" panose="020B0600070205080204" pitchFamily="34" charset="-128"/>
              <a:cs typeface="Arial" charset="0"/>
            </a:endParaRPr>
          </a:p>
        </p:txBody>
      </p:sp>
    </p:spTree>
    <p:extLst>
      <p:ext uri="{BB962C8B-B14F-4D97-AF65-F5344CB8AC3E}">
        <p14:creationId xmlns:p14="http://schemas.microsoft.com/office/powerpoint/2010/main" val="592667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4" y="268044"/>
            <a:ext cx="6480175" cy="1477328"/>
          </a:xfrm>
        </p:spPr>
        <p:txBody>
          <a:bodyPr/>
          <a:lstStyle/>
          <a:p>
            <a:r>
              <a:rPr lang="es-ES" dirty="0" smtClean="0"/>
              <a:t>La </a:t>
            </a:r>
            <a:r>
              <a:rPr lang="es-ES" dirty="0"/>
              <a:t>salvaguardia y las políticas de desarrollo: una relación </a:t>
            </a:r>
            <a:r>
              <a:rPr lang="es-ES" dirty="0" smtClean="0"/>
              <a:t>bidireccional</a:t>
            </a:r>
            <a:endParaRPr lang="fr-FR" dirty="0"/>
          </a:p>
        </p:txBody>
      </p:sp>
      <p:sp>
        <p:nvSpPr>
          <p:cNvPr id="6" name="TextBox 5"/>
          <p:cNvSpPr txBox="1"/>
          <p:nvPr/>
        </p:nvSpPr>
        <p:spPr>
          <a:xfrm>
            <a:off x="2274887" y="1905506"/>
            <a:ext cx="6374003" cy="4062651"/>
          </a:xfrm>
          <a:prstGeom prst="rect">
            <a:avLst/>
          </a:prstGeom>
          <a:noFill/>
        </p:spPr>
        <p:txBody>
          <a:bodyPr wrap="square" lIns="0" tIns="0" rIns="0" bIns="0" rtlCol="0">
            <a:spAutoFit/>
          </a:bodyPr>
          <a:lstStyle/>
          <a:p>
            <a:r>
              <a:rPr lang="es-ES_tradnl" sz="2200" dirty="0" smtClean="0"/>
              <a:t>La imagen de la pescadilla que se muerde la cola. </a:t>
            </a:r>
          </a:p>
          <a:p>
            <a:endParaRPr lang="es-ES_tradnl" sz="2200" dirty="0" smtClean="0"/>
          </a:p>
          <a:p>
            <a:pPr lvl="1"/>
            <a:r>
              <a:rPr lang="es-ES_tradnl" sz="2200" i="1" dirty="0" smtClean="0"/>
              <a:t>Si no se logra fomentar un desarrollo verdaderamente sostenible, el PCI seguirá amenazado; y si no se toman medidas para su salvaguardia, es imposible que el desarrollo sostenible se convierta en realidad.</a:t>
            </a:r>
          </a:p>
          <a:p>
            <a:pPr marL="342900" indent="-342900">
              <a:buFont typeface="Arial" panose="020B0604020202020204" pitchFamily="34" charset="0"/>
              <a:buChar char="•"/>
            </a:pPr>
            <a:endParaRPr lang="es-ES_tradnl" sz="2200" i="1" dirty="0" smtClean="0"/>
          </a:p>
          <a:p>
            <a:r>
              <a:rPr lang="es-ES_tradnl" sz="2200" dirty="0" smtClean="0"/>
              <a:t>Capítulo VI de las Directrices Operativas “</a:t>
            </a:r>
            <a:r>
              <a:rPr lang="es-AR" sz="2200" dirty="0"/>
              <a:t>Salvaguardia del patrimonio cultural inmaterial y desarrollo sostenible en el plano </a:t>
            </a:r>
            <a:r>
              <a:rPr lang="es-AR" sz="2200" dirty="0" smtClean="0"/>
              <a:t>nacional” aprobadas recientemente.</a:t>
            </a:r>
            <a:endParaRPr lang="es-ES_tradnl" sz="2200" dirty="0"/>
          </a:p>
        </p:txBody>
      </p:sp>
    </p:spTree>
    <p:extLst>
      <p:ext uri="{BB962C8B-B14F-4D97-AF65-F5344CB8AC3E}">
        <p14:creationId xmlns:p14="http://schemas.microsoft.com/office/powerpoint/2010/main" val="2858488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1130" y="980788"/>
            <a:ext cx="5400878" cy="4896423"/>
          </a:xfrm>
          <a:prstGeom prst="rect">
            <a:avLst/>
          </a:prstGeom>
        </p:spPr>
      </p:pic>
    </p:spTree>
    <p:extLst>
      <p:ext uri="{BB962C8B-B14F-4D97-AF65-F5344CB8AC3E}">
        <p14:creationId xmlns:p14="http://schemas.microsoft.com/office/powerpoint/2010/main" val="3102889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4854" y="366714"/>
            <a:ext cx="6370210" cy="984885"/>
          </a:xfrm>
        </p:spPr>
        <p:txBody>
          <a:bodyPr/>
          <a:lstStyle/>
          <a:p>
            <a:r>
              <a:rPr lang="es-ES_tradnl" dirty="0" smtClean="0">
                <a:ea typeface="Geneva" pitchFamily="124" charset="-128"/>
              </a:rPr>
              <a:t>La Agenda 2030 para el Desarrollo Sostenible</a:t>
            </a:r>
            <a:endParaRPr lang="es-ES_tradnl" dirty="0"/>
          </a:p>
        </p:txBody>
      </p:sp>
      <p:graphicFrame>
        <p:nvGraphicFramePr>
          <p:cNvPr id="5" name="Table 4"/>
          <p:cNvGraphicFramePr>
            <a:graphicFrameLocks noGrp="1"/>
          </p:cNvGraphicFramePr>
          <p:nvPr>
            <p:extLst>
              <p:ext uri="{D42A27DB-BD31-4B8C-83A1-F6EECF244321}">
                <p14:modId xmlns:p14="http://schemas.microsoft.com/office/powerpoint/2010/main" val="3467410414"/>
              </p:ext>
            </p:extLst>
          </p:nvPr>
        </p:nvGraphicFramePr>
        <p:xfrm>
          <a:off x="2281237" y="1918082"/>
          <a:ext cx="6473825" cy="4508119"/>
        </p:xfrm>
        <a:graphic>
          <a:graphicData uri="http://schemas.openxmlformats.org/drawingml/2006/table">
            <a:tbl>
              <a:tblPr firstRow="1" bandRow="1">
                <a:tableStyleId>{5C22544A-7EE6-4342-B048-85BDC9FD1C3A}</a:tableStyleId>
              </a:tblPr>
              <a:tblGrid>
                <a:gridCol w="3245046">
                  <a:extLst>
                    <a:ext uri="{9D8B030D-6E8A-4147-A177-3AD203B41FA5}">
                      <a16:colId xmlns:a16="http://schemas.microsoft.com/office/drawing/2014/main" val="20000"/>
                    </a:ext>
                  </a:extLst>
                </a:gridCol>
                <a:gridCol w="3228779">
                  <a:extLst>
                    <a:ext uri="{9D8B030D-6E8A-4147-A177-3AD203B41FA5}">
                      <a16:colId xmlns:a16="http://schemas.microsoft.com/office/drawing/2014/main" val="20001"/>
                    </a:ext>
                  </a:extLst>
                </a:gridCol>
              </a:tblGrid>
              <a:tr h="450146">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2000" b="1" noProof="0" dirty="0" smtClean="0">
                          <a:solidFill>
                            <a:schemeClr val="bg1"/>
                          </a:solidFill>
                        </a:rPr>
                        <a:t>Transformar</a:t>
                      </a:r>
                      <a:r>
                        <a:rPr lang="es-ES_tradnl" sz="2000" b="1" baseline="0" noProof="0" dirty="0" smtClean="0">
                          <a:solidFill>
                            <a:schemeClr val="bg1"/>
                          </a:solidFill>
                        </a:rPr>
                        <a:t> nuestro mundo</a:t>
                      </a:r>
                      <a:endParaRPr lang="es-ES_tradnl" sz="2000" b="1" noProof="0" dirty="0" smtClean="0">
                        <a:solidFill>
                          <a:schemeClr val="bg1"/>
                        </a:solidFill>
                      </a:endParaRPr>
                    </a:p>
                  </a:txBody>
                  <a:tcPr>
                    <a:solidFill>
                      <a:schemeClr val="tx2">
                        <a:lumMod val="60000"/>
                        <a:lumOff val="4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2400" b="1" dirty="0" smtClean="0">
                        <a:solidFill>
                          <a:schemeClr val="tx1"/>
                        </a:solidFill>
                      </a:endParaRPr>
                    </a:p>
                  </a:txBody>
                  <a:tcPr/>
                </a:tc>
                <a:extLst>
                  <a:ext uri="{0D108BD9-81ED-4DB2-BD59-A6C34878D82A}">
                    <a16:rowId xmlns:a16="http://schemas.microsoft.com/office/drawing/2014/main" val="10000"/>
                  </a:ext>
                </a:extLst>
              </a:tr>
              <a:tr h="5193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2400" b="1" noProof="0" dirty="0" smtClean="0">
                          <a:solidFill>
                            <a:schemeClr val="tx1"/>
                          </a:solidFill>
                        </a:rPr>
                        <a:t>3 </a:t>
                      </a:r>
                      <a:r>
                        <a:rPr lang="es-ES_tradnl" sz="2000" b="1" noProof="0" dirty="0" smtClean="0">
                          <a:solidFill>
                            <a:schemeClr val="tx1"/>
                          </a:solidFill>
                        </a:rPr>
                        <a:t>principios</a:t>
                      </a:r>
                    </a:p>
                  </a:txBody>
                  <a:tcPr anchor="ctr">
                    <a:solidFill>
                      <a:schemeClr val="tx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2000" b="1" noProof="0" dirty="0" smtClean="0">
                          <a:solidFill>
                            <a:schemeClr val="tx1"/>
                          </a:solidFill>
                        </a:rPr>
                        <a:t>3 + 1 dimensiones</a:t>
                      </a:r>
                    </a:p>
                  </a:txBody>
                  <a:tcPr anchor="ctr">
                    <a:solidFill>
                      <a:schemeClr val="tx2">
                        <a:lumMod val="40000"/>
                        <a:lumOff val="60000"/>
                      </a:schemeClr>
                    </a:solidFill>
                  </a:tcPr>
                </a:tc>
                <a:extLst>
                  <a:ext uri="{0D108BD9-81ED-4DB2-BD59-A6C34878D82A}">
                    <a16:rowId xmlns:a16="http://schemas.microsoft.com/office/drawing/2014/main" val="10001"/>
                  </a:ext>
                </a:extLst>
              </a:tr>
              <a:tr h="805306">
                <a:tc>
                  <a:txBody>
                    <a:bodyPr/>
                    <a:lstStyle/>
                    <a:p>
                      <a:r>
                        <a:rPr lang="es-ES_tradnl" sz="2000" noProof="0" dirty="0" smtClean="0"/>
                        <a:t>derechos humanos </a:t>
                      </a:r>
                      <a:r>
                        <a:rPr lang="es-ES_tradnl" sz="2000" baseline="0" noProof="0" dirty="0" smtClean="0"/>
                        <a:t>(derechos culturales)</a:t>
                      </a:r>
                      <a:endParaRPr lang="es-ES_tradnl" sz="2000" noProof="0" dirty="0"/>
                    </a:p>
                  </a:txBody>
                  <a:tcPr>
                    <a:solidFill>
                      <a:schemeClr val="tx2">
                        <a:lumMod val="20000"/>
                        <a:lumOff val="80000"/>
                      </a:schemeClr>
                    </a:solidFill>
                  </a:tcPr>
                </a:tc>
                <a:tc>
                  <a:txBody>
                    <a:bodyPr/>
                    <a:lstStyle/>
                    <a:p>
                      <a:r>
                        <a:rPr lang="es-ES_tradnl" sz="2000" baseline="0" noProof="0" dirty="0" smtClean="0"/>
                        <a:t>social</a:t>
                      </a:r>
                      <a:endParaRPr lang="es-ES_tradnl" sz="2000" noProof="0" dirty="0"/>
                    </a:p>
                  </a:txBody>
                  <a:tcPr>
                    <a:solidFill>
                      <a:schemeClr val="tx2">
                        <a:lumMod val="20000"/>
                        <a:lumOff val="80000"/>
                      </a:schemeClr>
                    </a:solidFill>
                  </a:tcPr>
                </a:tc>
                <a:extLst>
                  <a:ext uri="{0D108BD9-81ED-4DB2-BD59-A6C34878D82A}">
                    <a16:rowId xmlns:a16="http://schemas.microsoft.com/office/drawing/2014/main" val="10002"/>
                  </a:ext>
                </a:extLst>
              </a:tr>
              <a:tr h="463112">
                <a:tc>
                  <a:txBody>
                    <a:bodyPr/>
                    <a:lstStyle/>
                    <a:p>
                      <a:r>
                        <a:rPr lang="es-ES_tradnl" sz="2000" noProof="0" dirty="0" smtClean="0"/>
                        <a:t>sostenibilidad</a:t>
                      </a:r>
                      <a:endParaRPr lang="es-ES_tradnl" sz="2000" noProof="0" dirty="0"/>
                    </a:p>
                  </a:txBody>
                  <a:tcPr>
                    <a:solidFill>
                      <a:schemeClr val="tx2">
                        <a:lumMod val="20000"/>
                        <a:lumOff val="80000"/>
                      </a:schemeClr>
                    </a:solidFill>
                  </a:tcPr>
                </a:tc>
                <a:tc>
                  <a:txBody>
                    <a:bodyPr/>
                    <a:lstStyle/>
                    <a:p>
                      <a:r>
                        <a:rPr lang="es-ES_tradnl" sz="2000" noProof="0" dirty="0" smtClean="0"/>
                        <a:t>ambiental</a:t>
                      </a:r>
                      <a:endParaRPr lang="es-ES_tradnl" sz="2000" noProof="0" dirty="0"/>
                    </a:p>
                  </a:txBody>
                  <a:tcPr>
                    <a:solidFill>
                      <a:schemeClr val="tx2">
                        <a:lumMod val="20000"/>
                        <a:lumOff val="80000"/>
                      </a:schemeClr>
                    </a:solidFill>
                  </a:tcPr>
                </a:tc>
                <a:extLst>
                  <a:ext uri="{0D108BD9-81ED-4DB2-BD59-A6C34878D82A}">
                    <a16:rowId xmlns:a16="http://schemas.microsoft.com/office/drawing/2014/main" val="10003"/>
                  </a:ext>
                </a:extLst>
              </a:tr>
              <a:tr h="444951">
                <a:tc>
                  <a:txBody>
                    <a:bodyPr/>
                    <a:lstStyle/>
                    <a:p>
                      <a:r>
                        <a:rPr lang="es-ES_tradnl" sz="2000" noProof="0" dirty="0" smtClean="0"/>
                        <a:t>igualdad</a:t>
                      </a:r>
                      <a:endParaRPr lang="es-ES_tradnl" sz="2000" noProof="0" dirty="0"/>
                    </a:p>
                  </a:txBody>
                  <a:tcPr>
                    <a:solidFill>
                      <a:schemeClr val="tx2">
                        <a:lumMod val="20000"/>
                        <a:lumOff val="80000"/>
                      </a:schemeClr>
                    </a:solidFill>
                  </a:tcPr>
                </a:tc>
                <a:tc>
                  <a:txBody>
                    <a:bodyPr/>
                    <a:lstStyle/>
                    <a:p>
                      <a:r>
                        <a:rPr lang="es-ES_tradnl" sz="2000" noProof="0" dirty="0" smtClean="0"/>
                        <a:t>económica</a:t>
                      </a:r>
                      <a:endParaRPr lang="es-ES_tradnl" sz="2000" noProof="0" dirty="0"/>
                    </a:p>
                  </a:txBody>
                  <a:tcPr>
                    <a:solidFill>
                      <a:schemeClr val="tx2">
                        <a:lumMod val="20000"/>
                        <a:lumOff val="80000"/>
                      </a:schemeClr>
                    </a:solidFill>
                  </a:tcPr>
                </a:tc>
                <a:extLst>
                  <a:ext uri="{0D108BD9-81ED-4DB2-BD59-A6C34878D82A}">
                    <a16:rowId xmlns:a16="http://schemas.microsoft.com/office/drawing/2014/main" val="10004"/>
                  </a:ext>
                </a:extLst>
              </a:tr>
              <a:tr h="461688">
                <a:tc>
                  <a:txBody>
                    <a:bodyPr/>
                    <a:lstStyle/>
                    <a:p>
                      <a:endParaRPr lang="es-ES_tradnl" sz="2000" noProof="0" dirty="0"/>
                    </a:p>
                  </a:txBody>
                  <a:tcPr>
                    <a:solidFill>
                      <a:schemeClr val="tx2">
                        <a:lumMod val="20000"/>
                        <a:lumOff val="80000"/>
                      </a:schemeClr>
                    </a:solidFill>
                  </a:tcPr>
                </a:tc>
                <a:tc>
                  <a:txBody>
                    <a:bodyPr/>
                    <a:lstStyle/>
                    <a:p>
                      <a:r>
                        <a:rPr lang="es-ES_tradnl" sz="2000" noProof="0" dirty="0" smtClean="0"/>
                        <a:t>+ la paz</a:t>
                      </a:r>
                      <a:endParaRPr lang="es-ES_tradnl" sz="2000" noProof="0" dirty="0"/>
                    </a:p>
                  </a:txBody>
                  <a:tcPr>
                    <a:solidFill>
                      <a:schemeClr val="tx2">
                        <a:lumMod val="20000"/>
                        <a:lumOff val="80000"/>
                      </a:schemeClr>
                    </a:solidFill>
                  </a:tcPr>
                </a:tc>
                <a:extLst>
                  <a:ext uri="{0D108BD9-81ED-4DB2-BD59-A6C34878D82A}">
                    <a16:rowId xmlns:a16="http://schemas.microsoft.com/office/drawing/2014/main" val="10005"/>
                  </a:ext>
                </a:extLst>
              </a:tr>
              <a:tr h="56101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2000" b="1" kern="1200" noProof="0" dirty="0" smtClean="0">
                          <a:solidFill>
                            <a:schemeClr val="tx1"/>
                          </a:solidFill>
                          <a:latin typeface="+mn-lt"/>
                          <a:ea typeface="+mn-ea"/>
                          <a:cs typeface="+mn-cs"/>
                        </a:rPr>
                        <a:t>17 objetivos integrados</a:t>
                      </a:r>
                      <a:r>
                        <a:rPr lang="es-ES_tradnl" sz="2000" b="1" kern="1200" baseline="0" noProof="0" dirty="0" smtClean="0">
                          <a:solidFill>
                            <a:schemeClr val="tx1"/>
                          </a:solidFill>
                          <a:latin typeface="+mn-lt"/>
                          <a:ea typeface="+mn-ea"/>
                          <a:cs typeface="+mn-cs"/>
                        </a:rPr>
                        <a:t> e indisociables</a:t>
                      </a:r>
                      <a:endParaRPr lang="es-ES_tradnl" sz="2000" b="1" kern="1200" noProof="0" dirty="0" smtClean="0">
                        <a:solidFill>
                          <a:schemeClr val="tx1"/>
                        </a:solidFill>
                        <a:latin typeface="+mn-lt"/>
                        <a:ea typeface="+mn-ea"/>
                        <a:cs typeface="+mn-cs"/>
                      </a:endParaRPr>
                    </a:p>
                  </a:txBody>
                  <a:tcPr>
                    <a:solidFill>
                      <a:schemeClr val="tx2">
                        <a:lumMod val="60000"/>
                        <a:lumOff val="40000"/>
                      </a:schemeClr>
                    </a:solidFill>
                  </a:tcPr>
                </a:tc>
                <a:tc hMerge="1">
                  <a:txBody>
                    <a:bodyPr/>
                    <a:lstStyle/>
                    <a:p>
                      <a:endParaRPr lang="fr-FR" dirty="0"/>
                    </a:p>
                  </a:txBody>
                  <a:tcPr/>
                </a:tc>
                <a:extLst>
                  <a:ext uri="{0D108BD9-81ED-4DB2-BD59-A6C34878D82A}">
                    <a16:rowId xmlns:a16="http://schemas.microsoft.com/office/drawing/2014/main" val="10006"/>
                  </a:ext>
                </a:extLst>
              </a:tr>
              <a:tr h="802507">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2000" b="1" noProof="0" dirty="0" smtClean="0">
                          <a:solidFill>
                            <a:schemeClr val="bg1"/>
                          </a:solidFill>
                        </a:rPr>
                        <a:t>Reconocimiento de la diversidad cultural y de la contribución de las culturas</a:t>
                      </a:r>
                      <a:endParaRPr lang="es-ES_tradnl" sz="2000" b="1" kern="1200" noProof="0" dirty="0" smtClean="0">
                        <a:solidFill>
                          <a:schemeClr val="bg1"/>
                        </a:solidFill>
                        <a:latin typeface="+mn-lt"/>
                        <a:ea typeface="+mn-ea"/>
                        <a:cs typeface="+mn-cs"/>
                      </a:endParaRPr>
                    </a:p>
                  </a:txBody>
                  <a:tcPr>
                    <a:solidFill>
                      <a:schemeClr val="tx2">
                        <a:lumMod val="60000"/>
                        <a:lumOff val="40000"/>
                      </a:schemeClr>
                    </a:solidFill>
                  </a:tcPr>
                </a:tc>
                <a:tc hMerge="1">
                  <a:txBody>
                    <a:bodyPr/>
                    <a:lstStyle/>
                    <a:p>
                      <a:endParaRPr lang="fr-F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75619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330198" y="417513"/>
            <a:ext cx="6480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sz="3200" b="1"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a:lstStyle>
          <a:p>
            <a:pPr eaLnBrk="1" hangingPunct="1"/>
            <a:r>
              <a:rPr lang="es-ES_tradnl" sz="3600" dirty="0" smtClean="0">
                <a:latin typeface="Arial" panose="020B0604020202020204" pitchFamily="34" charset="0"/>
                <a:ea typeface="MS Mincho" panose="02020609040205080304" pitchFamily="49" charset="-128"/>
                <a:cs typeface="Arial" panose="020B0604020202020204" pitchFamily="34" charset="0"/>
              </a:rPr>
              <a:t>Los derechos culturales</a:t>
            </a:r>
            <a:endParaRPr lang="es-ES_tradnl" sz="3600" dirty="0">
              <a:latin typeface="Arial" panose="020B0604020202020204" pitchFamily="34" charset="0"/>
              <a:ea typeface="MS Mincho" panose="02020609040205080304" pitchFamily="49" charset="-128"/>
              <a:cs typeface="Arial" panose="020B0604020202020204" pitchFamily="34" charset="0"/>
            </a:endParaRPr>
          </a:p>
        </p:txBody>
      </p:sp>
      <p:sp>
        <p:nvSpPr>
          <p:cNvPr id="6" name="Rectangle 5"/>
          <p:cNvSpPr/>
          <p:nvPr/>
        </p:nvSpPr>
        <p:spPr>
          <a:xfrm>
            <a:off x="2281238" y="1905000"/>
            <a:ext cx="5879943" cy="3724096"/>
          </a:xfrm>
          <a:prstGeom prst="rect">
            <a:avLst/>
          </a:prstGeom>
        </p:spPr>
        <p:txBody>
          <a:bodyPr wrap="square">
            <a:spAutoFit/>
          </a:bodyPr>
          <a:lstStyle/>
          <a:p>
            <a:pPr eaLnBrk="0" hangingPunct="0">
              <a:lnSpc>
                <a:spcPct val="90000"/>
              </a:lnSpc>
              <a:spcBef>
                <a:spcPts val="1200"/>
              </a:spcBef>
              <a:buClr>
                <a:schemeClr val="tx1"/>
              </a:buClr>
            </a:pPr>
            <a:r>
              <a:rPr lang="es-ES" sz="2400" b="1" dirty="0">
                <a:solidFill>
                  <a:srgbClr val="000000"/>
                </a:solidFill>
                <a:latin typeface="+mn-lt"/>
              </a:rPr>
              <a:t>Artículo 5 - Los derechos culturales, marco propicio para la diversidad </a:t>
            </a:r>
            <a:r>
              <a:rPr lang="es-ES" sz="2400" b="1" dirty="0" smtClean="0">
                <a:solidFill>
                  <a:srgbClr val="000000"/>
                </a:solidFill>
                <a:latin typeface="+mn-lt"/>
              </a:rPr>
              <a:t>cultural</a:t>
            </a:r>
          </a:p>
          <a:p>
            <a:pPr marL="342900" indent="-342900" eaLnBrk="0" hangingPunct="0">
              <a:lnSpc>
                <a:spcPct val="90000"/>
              </a:lnSpc>
              <a:spcBef>
                <a:spcPts val="1200"/>
              </a:spcBef>
              <a:buClr>
                <a:schemeClr val="tx1"/>
              </a:buClr>
              <a:buFont typeface="Arial" panose="020B0604020202020204" pitchFamily="34" charset="0"/>
              <a:buChar char="•"/>
            </a:pPr>
            <a:r>
              <a:rPr lang="es-ES" sz="2400" dirty="0">
                <a:latin typeface="+mn-lt"/>
                <a:cs typeface="ＭＳ Ｐゴシック" charset="0"/>
              </a:rPr>
              <a:t>Los derechos culturales son parte integrante de los derechos humanos, que son universales, indisociables e interdependientes</a:t>
            </a:r>
            <a:r>
              <a:rPr lang="fr-FR" sz="2400" dirty="0" smtClean="0">
                <a:latin typeface="+mn-lt"/>
                <a:cs typeface="ＭＳ Ｐゴシック" charset="0"/>
              </a:rPr>
              <a:t>. </a:t>
            </a:r>
          </a:p>
          <a:p>
            <a:pPr marL="215900" indent="-215900" eaLnBrk="0" hangingPunct="0">
              <a:lnSpc>
                <a:spcPct val="90000"/>
              </a:lnSpc>
              <a:spcBef>
                <a:spcPts val="1200"/>
              </a:spcBef>
              <a:buClr>
                <a:schemeClr val="tx1"/>
              </a:buClr>
              <a:buFont typeface="Arial" panose="020B0604020202020204" pitchFamily="34" charset="0"/>
              <a:buChar char="•"/>
            </a:pPr>
            <a:r>
              <a:rPr lang="es-ES" sz="2400" dirty="0">
                <a:latin typeface="+mn-lt"/>
                <a:cs typeface="ＭＳ Ｐゴシック" charset="0"/>
              </a:rPr>
              <a:t>El desarrollo de una diversidad creativa exige la plena realización de los derechos culturales</a:t>
            </a:r>
            <a:r>
              <a:rPr lang="fr-FR" sz="2400" dirty="0" smtClean="0">
                <a:latin typeface="+mn-lt"/>
                <a:cs typeface="ＭＳ Ｐゴシック" charset="0"/>
              </a:rPr>
              <a:t>.</a:t>
            </a:r>
            <a:endParaRPr lang="en-GB" sz="2400" dirty="0">
              <a:latin typeface="+mn-lt"/>
              <a:cs typeface="ＭＳ Ｐゴシック" charset="0"/>
            </a:endParaRPr>
          </a:p>
        </p:txBody>
      </p:sp>
    </p:spTree>
    <p:extLst>
      <p:ext uri="{BB962C8B-B14F-4D97-AF65-F5344CB8AC3E}">
        <p14:creationId xmlns:p14="http://schemas.microsoft.com/office/powerpoint/2010/main" val="4010341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2286000" y="374650"/>
            <a:ext cx="6477000" cy="554038"/>
          </a:xfrm>
        </p:spPr>
        <p:txBody>
          <a:bodyPr/>
          <a:lstStyle/>
          <a:p>
            <a:pPr eaLnBrk="1" hangingPunct="1"/>
            <a:r>
              <a:rPr lang="es-ES_tradnl" altLang="fr-FR" sz="3600" dirty="0" smtClean="0">
                <a:ea typeface="ＭＳ Ｐゴシック" panose="020B0600070205080204" pitchFamily="34" charset="-128"/>
              </a:rPr>
              <a:t>El desarrollo </a:t>
            </a:r>
            <a:r>
              <a:rPr lang="es-ES_tradnl" altLang="fr-FR" sz="3600" i="1" dirty="0" smtClean="0">
                <a:ea typeface="ＭＳ Ｐゴシック" panose="020B0600070205080204" pitchFamily="34" charset="-128"/>
              </a:rPr>
              <a:t>sostenible</a:t>
            </a:r>
          </a:p>
        </p:txBody>
      </p:sp>
      <p:sp>
        <p:nvSpPr>
          <p:cNvPr id="8196" name="Text Placeholder 8"/>
          <p:cNvSpPr txBox="1">
            <a:spLocks/>
          </p:cNvSpPr>
          <p:nvPr/>
        </p:nvSpPr>
        <p:spPr bwMode="auto">
          <a:xfrm>
            <a:off x="2561187" y="1908506"/>
            <a:ext cx="6193875" cy="31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9525"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10000"/>
              </a:lnSpc>
              <a:spcBef>
                <a:spcPts val="600"/>
              </a:spcBef>
              <a:spcAft>
                <a:spcPts val="600"/>
              </a:spcAft>
              <a:buClrTx/>
              <a:buNone/>
            </a:pPr>
            <a:r>
              <a:rPr lang="es-ES_tradnl" altLang="fr-FR" sz="2000" b="0" dirty="0" smtClean="0">
                <a:solidFill>
                  <a:schemeClr val="tx1"/>
                </a:solidFill>
                <a:cs typeface="Arial" panose="020B0604020202020204" pitchFamily="34" charset="0"/>
              </a:rPr>
              <a:t>“[…] un desarrollo que satisface las necesidades del presente sin comprometer la capacidad de las generaciones futuras para satisfacer sus propias necesidades” </a:t>
            </a:r>
            <a:br>
              <a:rPr lang="es-ES_tradnl" altLang="fr-FR" sz="2000" b="0" dirty="0" smtClean="0">
                <a:solidFill>
                  <a:schemeClr val="tx1"/>
                </a:solidFill>
                <a:cs typeface="Arial" panose="020B0604020202020204" pitchFamily="34" charset="0"/>
              </a:rPr>
            </a:br>
            <a:r>
              <a:rPr lang="es-ES_tradnl" altLang="fr-FR" sz="2000" b="0" dirty="0" smtClean="0">
                <a:solidFill>
                  <a:schemeClr val="tx1"/>
                </a:solidFill>
                <a:cs typeface="Arial" panose="020B0604020202020204" pitchFamily="34" charset="0"/>
              </a:rPr>
              <a:t>(Comisión </a:t>
            </a:r>
            <a:r>
              <a:rPr lang="es-ES_tradnl" altLang="fr-FR" sz="2000" b="0" dirty="0" err="1" smtClean="0">
                <a:solidFill>
                  <a:schemeClr val="tx1"/>
                </a:solidFill>
                <a:cs typeface="Arial" panose="020B0604020202020204" pitchFamily="34" charset="0"/>
              </a:rPr>
              <a:t>Brundtland</a:t>
            </a:r>
            <a:r>
              <a:rPr lang="es-ES_tradnl" altLang="fr-FR" sz="2000" b="0" dirty="0" smtClean="0">
                <a:solidFill>
                  <a:schemeClr val="tx1"/>
                </a:solidFill>
                <a:cs typeface="Arial" panose="020B0604020202020204" pitchFamily="34" charset="0"/>
              </a:rPr>
              <a:t>, 1987)</a:t>
            </a:r>
          </a:p>
          <a:p>
            <a:pPr eaLnBrk="1" hangingPunct="1">
              <a:lnSpc>
                <a:spcPct val="110000"/>
              </a:lnSpc>
              <a:spcBef>
                <a:spcPts val="600"/>
              </a:spcBef>
              <a:spcAft>
                <a:spcPts val="600"/>
              </a:spcAft>
              <a:buClrTx/>
              <a:buFont typeface="Arial" panose="020B0604020202020204" pitchFamily="34" charset="0"/>
              <a:buNone/>
            </a:pPr>
            <a:endParaRPr lang="es-ES_tradnl" altLang="fr-FR" sz="2000" b="0" dirty="0" smtClean="0">
              <a:solidFill>
                <a:schemeClr val="tx1"/>
              </a:solidFill>
              <a:cs typeface="Arial" panose="020B0604020202020204" pitchFamily="34" charset="0"/>
            </a:endParaRPr>
          </a:p>
          <a:p>
            <a:pPr algn="ctr" eaLnBrk="1" hangingPunct="1">
              <a:lnSpc>
                <a:spcPct val="110000"/>
              </a:lnSpc>
              <a:spcBef>
                <a:spcPts val="600"/>
              </a:spcBef>
              <a:spcAft>
                <a:spcPts val="600"/>
              </a:spcAft>
              <a:buClrTx/>
              <a:buNone/>
            </a:pPr>
            <a:r>
              <a:rPr lang="es-ES_tradnl" altLang="fr-FR" sz="2000" b="0" dirty="0" smtClean="0">
                <a:solidFill>
                  <a:schemeClr val="tx1"/>
                </a:solidFill>
                <a:cs typeface="Arial" panose="020B0604020202020204" pitchFamily="34" charset="0"/>
              </a:rPr>
              <a:t>Un equilibrio que puede ser difícil de conseguir cuando se procura un futuro mejor.</a:t>
            </a:r>
            <a:endParaRPr lang="es-ES_tradnl" altLang="fr-FR" sz="2000" b="0" dirty="0">
              <a:solidFill>
                <a:schemeClr val="tx1"/>
              </a:solidFill>
              <a:cs typeface="Arial" panose="020B0604020202020204" pitchFamily="34" charset="0"/>
            </a:endParaRPr>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51" y="2520746"/>
            <a:ext cx="1967071" cy="196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89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4294967295"/>
          </p:nvPr>
        </p:nvSpPr>
        <p:spPr>
          <a:xfrm>
            <a:off x="2315080" y="326346"/>
            <a:ext cx="6384419" cy="1337802"/>
          </a:xfrm>
          <a:solidFill>
            <a:schemeClr val="bg1"/>
          </a:solidFill>
        </p:spPr>
        <p:txBody>
          <a:bodyPr/>
          <a:lstStyle/>
          <a:p>
            <a:pPr marL="0" indent="0" eaLnBrk="1" hangingPunct="1">
              <a:spcBef>
                <a:spcPct val="0"/>
              </a:spcBef>
              <a:buFontTx/>
              <a:buNone/>
            </a:pPr>
            <a:r>
              <a:rPr lang="es-ES" altLang="fr-FR" sz="3200" dirty="0">
                <a:solidFill>
                  <a:schemeClr val="tx1"/>
                </a:solidFill>
                <a:latin typeface="Arial" pitchFamily="34" charset="0"/>
                <a:ea typeface="Geneva" pitchFamily="124" charset="-128"/>
              </a:rPr>
              <a:t>La cultura, un elemento esencial para el desarrollo social inclusivo</a:t>
            </a:r>
            <a:endParaRPr lang="en-US" altLang="fr-FR" sz="3200" dirty="0" smtClean="0">
              <a:solidFill>
                <a:schemeClr val="tx1"/>
              </a:solidFill>
              <a:latin typeface="Arial" pitchFamily="34" charset="0"/>
              <a:ea typeface="Geneva" pitchFamily="124" charset="-128"/>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905000"/>
            <a:ext cx="6025965" cy="406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a:spLocks noChangeArrowheads="1"/>
          </p:cNvSpPr>
          <p:nvPr/>
        </p:nvSpPr>
        <p:spPr bwMode="auto">
          <a:xfrm>
            <a:off x="2226180" y="6044012"/>
            <a:ext cx="60149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_tradnl" sz="1100" dirty="0" smtClean="0"/>
              <a:t>Ceremonia de purificación de jóvenes </a:t>
            </a:r>
            <a:r>
              <a:rPr lang="es-ES_tradnl" sz="1100" dirty="0" err="1" smtClean="0"/>
              <a:t>lango</a:t>
            </a:r>
            <a:r>
              <a:rPr lang="es-ES_tradnl" sz="1100" dirty="0" smtClean="0"/>
              <a:t> en la zona norte central de Uganda</a:t>
            </a:r>
          </a:p>
          <a:p>
            <a:r>
              <a:rPr lang="es-ES_tradnl" sz="1100" dirty="0" smtClean="0"/>
              <a:t>© Daniel </a:t>
            </a:r>
            <a:r>
              <a:rPr lang="es-ES_tradnl" sz="1100" dirty="0" err="1" smtClean="0"/>
              <a:t>Kaweesi</a:t>
            </a:r>
            <a:r>
              <a:rPr lang="es-ES_tradnl" sz="1100" dirty="0" smtClean="0"/>
              <a:t>, 2013</a:t>
            </a:r>
          </a:p>
          <a:p>
            <a:endParaRPr lang="es-CO" sz="800" dirty="0"/>
          </a:p>
        </p:txBody>
      </p:sp>
    </p:spTree>
    <p:extLst>
      <p:ext uri="{BB962C8B-B14F-4D97-AF65-F5344CB8AC3E}">
        <p14:creationId xmlns:p14="http://schemas.microsoft.com/office/powerpoint/2010/main" val="3882928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41720" y="357987"/>
            <a:ext cx="6446679" cy="8863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0"/>
              </a:spcBef>
              <a:buFontTx/>
              <a:buNone/>
            </a:pPr>
            <a:r>
              <a:rPr lang="es-ES" altLang="fr-FR" sz="3200" dirty="0">
                <a:solidFill>
                  <a:schemeClr val="tx1"/>
                </a:solidFill>
                <a:latin typeface="Arial" pitchFamily="34" charset="0"/>
                <a:ea typeface="Geneva" pitchFamily="124" charset="-128"/>
              </a:rPr>
              <a:t>La cultura, un elemento esencial para la sostenibilidad ambiental</a:t>
            </a:r>
            <a:endParaRPr lang="en-US" altLang="fr-FR" sz="3200" dirty="0" smtClean="0">
              <a:solidFill>
                <a:schemeClr val="tx1"/>
              </a:solidFill>
              <a:latin typeface="Arial" pitchFamily="34" charset="0"/>
              <a:ea typeface="Geneva" pitchFamily="124" charset="-128"/>
            </a:endParaRPr>
          </a:p>
        </p:txBody>
      </p:sp>
      <p:sp>
        <p:nvSpPr>
          <p:cNvPr id="7" name="Rectángulo 5"/>
          <p:cNvSpPr>
            <a:spLocks noChangeArrowheads="1"/>
          </p:cNvSpPr>
          <p:nvPr/>
        </p:nvSpPr>
        <p:spPr bwMode="auto">
          <a:xfrm>
            <a:off x="2262945" y="5954948"/>
            <a:ext cx="6033259" cy="430887"/>
          </a:xfrm>
          <a:prstGeom prst="rect">
            <a:avLst/>
          </a:prstGeom>
          <a:noFill/>
          <a:ln>
            <a:noFill/>
          </a:ln>
          <a:extLst/>
        </p:spPr>
        <p:txBody>
          <a:bodyPr wrap="square">
            <a:spAutoFit/>
          </a:bodyPr>
          <a:lstStyle/>
          <a:p>
            <a:r>
              <a:rPr lang="fr-FR" sz="1100" dirty="0" smtClean="0"/>
              <a:t>El "</a:t>
            </a:r>
            <a:r>
              <a:rPr lang="fr-FR" sz="1100" dirty="0" err="1" smtClean="0"/>
              <a:t>hudhud</a:t>
            </a:r>
            <a:r>
              <a:rPr lang="fr-FR" sz="1100" dirty="0" smtClean="0"/>
              <a:t>", </a:t>
            </a:r>
            <a:r>
              <a:rPr lang="fr-FR" sz="1100" dirty="0" err="1" smtClean="0"/>
              <a:t>relatos</a:t>
            </a:r>
            <a:r>
              <a:rPr lang="fr-FR" sz="1100" dirty="0" smtClean="0"/>
              <a:t> </a:t>
            </a:r>
            <a:r>
              <a:rPr lang="fr-FR" sz="1100" dirty="0" err="1" smtClean="0"/>
              <a:t>cantados</a:t>
            </a:r>
            <a:r>
              <a:rPr lang="fr-FR" sz="1100" dirty="0" smtClean="0"/>
              <a:t> de los </a:t>
            </a:r>
            <a:r>
              <a:rPr lang="fr-FR" sz="1100" dirty="0" err="1" smtClean="0"/>
              <a:t>ifugao</a:t>
            </a:r>
            <a:r>
              <a:rPr lang="fr-FR" sz="1100" dirty="0" smtClean="0"/>
              <a:t> (</a:t>
            </a:r>
            <a:r>
              <a:rPr lang="fr-FR" sz="1100" dirty="0" err="1" smtClean="0"/>
              <a:t>Filipinas</a:t>
            </a:r>
            <a:r>
              <a:rPr lang="fr-FR" sz="1100" dirty="0" smtClean="0"/>
              <a:t>)</a:t>
            </a:r>
          </a:p>
          <a:p>
            <a:r>
              <a:rPr lang="fr-FR" sz="1100" dirty="0" smtClean="0"/>
              <a:t>© 2008, </a:t>
            </a:r>
            <a:r>
              <a:rPr lang="fr-FR" sz="1100" dirty="0"/>
              <a:t>J. </a:t>
            </a:r>
            <a:r>
              <a:rPr lang="fr-FR" sz="1100" dirty="0" err="1"/>
              <a:t>Uñalivia</a:t>
            </a:r>
            <a:r>
              <a:rPr lang="fr-FR" sz="1100" dirty="0"/>
              <a:t>/NCCA-IHC</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945" y="1905000"/>
            <a:ext cx="5902325" cy="3919144"/>
          </a:xfrm>
          <a:prstGeom prst="rect">
            <a:avLst/>
          </a:prstGeom>
        </p:spPr>
      </p:pic>
    </p:spTree>
    <p:extLst>
      <p:ext uri="{BB962C8B-B14F-4D97-AF65-F5344CB8AC3E}">
        <p14:creationId xmlns:p14="http://schemas.microsoft.com/office/powerpoint/2010/main" val="1296148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4294967295"/>
          </p:nvPr>
        </p:nvSpPr>
        <p:spPr>
          <a:xfrm>
            <a:off x="2302380" y="339046"/>
            <a:ext cx="6633389" cy="1329595"/>
          </a:xfrm>
          <a:solidFill>
            <a:schemeClr val="bg1"/>
          </a:solidFill>
        </p:spPr>
        <p:txBody>
          <a:bodyPr/>
          <a:lstStyle/>
          <a:p>
            <a:pPr marL="0" indent="0" eaLnBrk="1" hangingPunct="1">
              <a:spcBef>
                <a:spcPct val="0"/>
              </a:spcBef>
              <a:buFontTx/>
              <a:buNone/>
            </a:pPr>
            <a:r>
              <a:rPr lang="es-ES" altLang="fr-FR" sz="3200" dirty="0">
                <a:solidFill>
                  <a:schemeClr val="tx1"/>
                </a:solidFill>
                <a:latin typeface="Arial" pitchFamily="34" charset="0"/>
                <a:ea typeface="Geneva" pitchFamily="124" charset="-128"/>
              </a:rPr>
              <a:t>La cultura, un elemento esencial para el desarrollo económico inclusivo</a:t>
            </a:r>
            <a:endParaRPr lang="en-US" altLang="fr-FR" sz="3200" dirty="0" smtClean="0">
              <a:solidFill>
                <a:schemeClr val="tx1"/>
              </a:solidFill>
              <a:latin typeface="Arial" pitchFamily="34" charset="0"/>
              <a:ea typeface="Geneva" pitchFamily="124" charset="-128"/>
            </a:endParaRPr>
          </a:p>
        </p:txBody>
      </p:sp>
      <p:sp>
        <p:nvSpPr>
          <p:cNvPr id="8" name="Rectángulo 5"/>
          <p:cNvSpPr>
            <a:spLocks noChangeArrowheads="1"/>
          </p:cNvSpPr>
          <p:nvPr/>
        </p:nvSpPr>
        <p:spPr bwMode="auto">
          <a:xfrm>
            <a:off x="2281237" y="5972688"/>
            <a:ext cx="6014965" cy="600164"/>
          </a:xfrm>
          <a:prstGeom prst="rect">
            <a:avLst/>
          </a:prstGeom>
          <a:noFill/>
          <a:ln>
            <a:noFill/>
          </a:ln>
          <a:extLst/>
        </p:spPr>
        <p:txBody>
          <a:bodyPr wrap="square">
            <a:spAutoFit/>
          </a:bodyPr>
          <a:lstStyle/>
          <a:p>
            <a:r>
              <a:rPr lang="es-ES_tradnl" sz="1100" dirty="0"/>
              <a:t>Fabricación artesanal y tradicional de utensilios de latón y cobre de los </a:t>
            </a:r>
            <a:r>
              <a:rPr lang="es-ES_tradnl" sz="1100" dirty="0" err="1"/>
              <a:t>thatheras</a:t>
            </a:r>
            <a:r>
              <a:rPr lang="es-ES_tradnl" sz="1100" dirty="0"/>
              <a:t> de </a:t>
            </a:r>
            <a:r>
              <a:rPr lang="es-ES_tradnl" sz="1100" dirty="0" err="1"/>
              <a:t>Jandiala</a:t>
            </a:r>
            <a:r>
              <a:rPr lang="es-ES_tradnl" sz="1100" dirty="0"/>
              <a:t> </a:t>
            </a:r>
            <a:r>
              <a:rPr lang="es-ES_tradnl" sz="1100" dirty="0" err="1"/>
              <a:t>Guru</a:t>
            </a:r>
            <a:r>
              <a:rPr lang="es-ES_tradnl" sz="1100" dirty="0"/>
              <a:t>, Punjab (India</a:t>
            </a:r>
            <a:r>
              <a:rPr lang="es-ES_tradnl" sz="1100" dirty="0" smtClean="0"/>
              <a:t>).</a:t>
            </a:r>
            <a:endParaRPr lang="fr-FR" sz="1100" dirty="0" smtClean="0"/>
          </a:p>
          <a:p>
            <a:r>
              <a:rPr lang="fr-FR" sz="1100" dirty="0" smtClean="0"/>
              <a:t>© </a:t>
            </a:r>
            <a:r>
              <a:rPr lang="fr-FR" sz="1100" dirty="0" err="1"/>
              <a:t>Sangeet</a:t>
            </a:r>
            <a:r>
              <a:rPr lang="fr-FR" sz="1100" dirty="0"/>
              <a:t> </a:t>
            </a:r>
            <a:r>
              <a:rPr lang="fr-FR" sz="1100" dirty="0" err="1"/>
              <a:t>Natak</a:t>
            </a:r>
            <a:r>
              <a:rPr lang="fr-FR" sz="1100" dirty="0"/>
              <a:t> </a:t>
            </a:r>
            <a:r>
              <a:rPr lang="fr-FR" sz="1100" dirty="0" err="1"/>
              <a:t>Akademi</a:t>
            </a:r>
            <a:endParaRPr lang="es-CO" sz="800" dirty="0"/>
          </a:p>
        </p:txBody>
      </p:sp>
      <p:pic>
        <p:nvPicPr>
          <p:cNvPr id="9" name="Picture 2" descr="http://www.unesco.org/culture/ich/img/photo/thumb/09744-BI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7" y="1905000"/>
            <a:ext cx="6014965" cy="403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2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Unesco">
      <a:dk1>
        <a:sysClr val="windowText" lastClr="000000"/>
      </a:dk1>
      <a:lt1>
        <a:sysClr val="window" lastClr="FFFFFF"/>
      </a:lt1>
      <a:dk2>
        <a:srgbClr val="1F497D"/>
      </a:dk2>
      <a:lt2>
        <a:srgbClr val="EEECE1"/>
      </a:lt2>
      <a:accent1>
        <a:srgbClr val="07DEDB"/>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12790</TotalTime>
  <Words>1624</Words>
  <Application>Microsoft Office PowerPoint</Application>
  <PresentationFormat>On-screen Show (4:3)</PresentationFormat>
  <Paragraphs>171</Paragraphs>
  <Slides>36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 Bold</vt:lpstr>
      <vt:lpstr>Geneva</vt:lpstr>
      <vt:lpstr>MS Mincho</vt:lpstr>
      <vt:lpstr>MS PGothic</vt:lpstr>
      <vt:lpstr>MS PGothic</vt:lpstr>
      <vt:lpstr>SimSun</vt:lpstr>
      <vt:lpstr>SimSun</vt:lpstr>
      <vt:lpstr>Arial</vt:lpstr>
      <vt:lpstr>Calibri</vt:lpstr>
      <vt:lpstr>Wingdings</vt:lpstr>
      <vt:lpstr>Thème Office</vt:lpstr>
      <vt:lpstr>Patrimonio cultural inmaterial y desarrollo sostenible Presentación PowerPoint de la Unidad 8</vt:lpstr>
      <vt:lpstr>Ejercicio 1: Conocimientos y experiencias de los participantes</vt:lpstr>
      <vt:lpstr>La cultura en la Agenda de las Naciones Unidas</vt:lpstr>
      <vt:lpstr>La Agenda 2030 para el Desarrollo Sostenible</vt:lpstr>
      <vt:lpstr>PowerPoint Presentation</vt:lpstr>
      <vt:lpstr>El desarrollo sostenible</vt:lpstr>
      <vt:lpstr>PowerPoint Presentation</vt:lpstr>
      <vt:lpstr>PowerPoint Presentation</vt:lpstr>
      <vt:lpstr>PowerPoint Presentation</vt:lpstr>
      <vt:lpstr>PowerPoint Presentation</vt:lpstr>
      <vt:lpstr>PowerPoint Presentation</vt:lpstr>
      <vt:lpstr>Factores facilitadores para la aplicación de la Agenda 2030</vt:lpstr>
      <vt:lpstr>La cultura en los objetivos de la Agenda 2030</vt:lpstr>
      <vt:lpstr>La cultura en los objetivos de la Agenda 2030 (2)</vt:lpstr>
      <vt:lpstr>La cultura en los MANUD</vt:lpstr>
      <vt:lpstr>Garante del desarrollo sostenible</vt:lpstr>
      <vt:lpstr>Desarrollo social inclusivo Salud</vt:lpstr>
      <vt:lpstr>Desarrollo social inclusivo Seguridad alimentaria</vt:lpstr>
      <vt:lpstr>Desarrollo económico inclusivo</vt:lpstr>
      <vt:lpstr>Desarrollo económico inclusivo</vt:lpstr>
      <vt:lpstr>Paz y seguridad: resolución de conflictos</vt:lpstr>
      <vt:lpstr>Ejercicio 2: ejemplos </vt:lpstr>
      <vt:lpstr>La salvaguardia es esencial</vt:lpstr>
      <vt:lpstr>Ejercicio 3: los riesgos</vt:lpstr>
      <vt:lpstr>Estudio de caso: El turismo y el comercio asociados al tejido de Taquile (el Perú)</vt:lpstr>
      <vt:lpstr>Estudio de caso: La comercialización de la planta Hoodia gordonii como supresor del apetito (Sudáfrica y Namibia)</vt:lpstr>
      <vt:lpstr>Estudio de caso: El proyecto turístico de Runa Tupari (el Ecuador)</vt:lpstr>
      <vt:lpstr>Estudio de caso: El tejido de corteza ugandés</vt:lpstr>
      <vt:lpstr>Las actividades de salvaguardia: ¿una fuente de ingresos?</vt:lpstr>
      <vt:lpstr>PowerPoint Presentation</vt:lpstr>
      <vt:lpstr>PowerPoint Presentation</vt:lpstr>
      <vt:lpstr>PowerPoint Presentation</vt:lpstr>
      <vt:lpstr>PowerPoint Presentation</vt:lpstr>
      <vt:lpstr>Reducción de los riesgos con la ayuda de…</vt:lpstr>
      <vt:lpstr>La salvaguardia y las políticas de desarrollo: una relación bidireccional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Kim, Dain</cp:lastModifiedBy>
  <cp:revision>337</cp:revision>
  <dcterms:created xsi:type="dcterms:W3CDTF">2015-07-21T09:24:30Z</dcterms:created>
  <dcterms:modified xsi:type="dcterms:W3CDTF">2018-04-24T10:13:42Z</dcterms:modified>
</cp:coreProperties>
</file>