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7" r:id="rId2"/>
    <p:sldId id="413" r:id="rId3"/>
    <p:sldId id="335" r:id="rId4"/>
    <p:sldId id="338" r:id="rId5"/>
    <p:sldId id="385" r:id="rId6"/>
    <p:sldId id="387" r:id="rId7"/>
    <p:sldId id="354" r:id="rId8"/>
    <p:sldId id="378" r:id="rId9"/>
    <p:sldId id="356" r:id="rId10"/>
    <p:sldId id="379" r:id="rId11"/>
    <p:sldId id="380" r:id="rId12"/>
    <p:sldId id="357" r:id="rId13"/>
    <p:sldId id="359" r:id="rId14"/>
    <p:sldId id="360" r:id="rId15"/>
    <p:sldId id="377" r:id="rId16"/>
    <p:sldId id="361" r:id="rId17"/>
    <p:sldId id="325" r:id="rId18"/>
    <p:sldId id="327" r:id="rId19"/>
    <p:sldId id="328" r:id="rId20"/>
    <p:sldId id="329" r:id="rId21"/>
    <p:sldId id="332" r:id="rId22"/>
    <p:sldId id="411" r:id="rId23"/>
    <p:sldId id="404" r:id="rId24"/>
    <p:sldId id="405" r:id="rId25"/>
    <p:sldId id="407" r:id="rId26"/>
    <p:sldId id="408" r:id="rId27"/>
    <p:sldId id="409" r:id="rId28"/>
    <p:sldId id="410" r:id="rId29"/>
    <p:sldId id="388" r:id="rId30"/>
    <p:sldId id="402" r:id="rId31"/>
    <p:sldId id="390" r:id="rId32"/>
    <p:sldId id="391" r:id="rId33"/>
    <p:sldId id="392" r:id="rId34"/>
    <p:sldId id="393" r:id="rId35"/>
    <p:sldId id="403" r:id="rId36"/>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6" autoAdjust="0"/>
    <p:restoredTop sz="94660"/>
  </p:normalViewPr>
  <p:slideViewPr>
    <p:cSldViewPr snapToGrid="0" snapToObjects="1">
      <p:cViewPr>
        <p:scale>
          <a:sx n="100" d="100"/>
          <a:sy n="100" d="100"/>
        </p:scale>
        <p:origin x="-432" y="-240"/>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CF3B4AC-F655-4E83-9263-0B9B647C5918}" type="datetimeFigureOut">
              <a:rPr lang="fr-FR" altLang="es-CO"/>
              <a:pPr/>
              <a:t>05/02/2016</a:t>
            </a:fld>
            <a:endParaRPr lang="fr-FR" altLang="es-CO"/>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2BCA336-24EF-4F46-8AA6-6D134D72689E}" type="slidenum">
              <a:rPr lang="fr-FR" altLang="es-CO"/>
              <a:pPr/>
              <a:t>‹#›</a:t>
            </a:fld>
            <a:endParaRPr lang="fr-FR" altLang="es-CO"/>
          </a:p>
        </p:txBody>
      </p:sp>
    </p:spTree>
    <p:extLst>
      <p:ext uri="{BB962C8B-B14F-4D97-AF65-F5344CB8AC3E}">
        <p14:creationId xmlns:p14="http://schemas.microsoft.com/office/powerpoint/2010/main" val="2671695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44CB2E1-F6CB-4CAC-AEA3-ACBC8A65468B}" type="datetimeFigureOut">
              <a:rPr lang="fr-FR" altLang="es-CO"/>
              <a:pPr/>
              <a:t>05/02/2016</a:t>
            </a:fld>
            <a:endParaRPr lang="fr-FR" altLang="es-CO"/>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47B578E-60E6-4BC2-AED0-5B2216AC0B4B}" type="slidenum">
              <a:rPr lang="fr-FR" altLang="es-CO"/>
              <a:pPr/>
              <a:t>‹#›</a:t>
            </a:fld>
            <a:endParaRPr lang="fr-FR" altLang="es-CO"/>
          </a:p>
        </p:txBody>
      </p:sp>
    </p:spTree>
    <p:extLst>
      <p:ext uri="{BB962C8B-B14F-4D97-AF65-F5344CB8AC3E}">
        <p14:creationId xmlns:p14="http://schemas.microsoft.com/office/powerpoint/2010/main" val="334034708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800" b="1" smtClean="0">
                <a:ea typeface="SimSun" pitchFamily="2" charset="-122"/>
              </a:rPr>
              <a:t>Culture is becoming more and more central for communities, who ask for better governance and increased cultural choices while seeking to ensure that they have a voice in cultural decision making</a:t>
            </a:r>
            <a:r>
              <a:rPr lang="en-US" altLang="zh-CN" sz="1800" smtClean="0">
                <a:ea typeface="SimSun" pitchFamily="2" charset="-122"/>
              </a:rPr>
              <a:t> </a:t>
            </a:r>
            <a:endParaRPr lang="en-US" altLang="zh-CN" sz="1800" b="1" smtClean="0">
              <a:ea typeface="SimSun" pitchFamily="2" charset="-122"/>
            </a:endParaRPr>
          </a:p>
          <a:p>
            <a:pPr eaLnBrk="1" hangingPunct="1">
              <a:lnSpc>
                <a:spcPct val="80000"/>
              </a:lnSpc>
            </a:pPr>
            <a:r>
              <a:rPr lang="en-US" altLang="zh-CN" sz="1800" b="1" smtClean="0">
                <a:ea typeface="SimSun" pitchFamily="2" charset="-122"/>
              </a:rPr>
              <a:t>Culturally-informed development is crucial to ensure that development is made relevant to a range of populations, including indigenous peoples, with appropriate recognition of their cultural rights, and with their traditional knowledge systems, their rich diversity of environmental and sustainability practices, and their own cultural heritage. Culture, understood this way, makes development more sustainable and inclusive. </a:t>
            </a:r>
            <a:endParaRPr lang="en-US" altLang="fr-FR" sz="1800" b="1" smtClean="0">
              <a:ea typeface="Geneva" pitchFamily="124" charset="-128"/>
            </a:endParaRPr>
          </a:p>
          <a:p>
            <a:pPr eaLnBrk="1" hangingPunct="1">
              <a:lnSpc>
                <a:spcPct val="80000"/>
              </a:lnSpc>
            </a:pPr>
            <a:endParaRPr lang="en-GB" altLang="zh-CN" sz="1000" smtClean="0">
              <a:ea typeface="SimSun" pitchFamily="2" charset="-122"/>
            </a:endParaRPr>
          </a:p>
          <a:p>
            <a:pPr eaLnBrk="1" hangingPunct="1">
              <a:lnSpc>
                <a:spcPct val="80000"/>
              </a:lnSpc>
            </a:pPr>
            <a:endParaRPr lang="en-GB" altLang="zh-CN" sz="1000" smtClean="0">
              <a:ea typeface="SimSun" pitchFamily="2" charset="-122"/>
            </a:endParaRPr>
          </a:p>
          <a:p>
            <a:pPr eaLnBrk="1" hangingPunct="1">
              <a:lnSpc>
                <a:spcPct val="80000"/>
              </a:lnSpc>
            </a:pPr>
            <a:r>
              <a:rPr lang="en-GB" altLang="zh-CN" sz="1000" smtClean="0">
                <a:ea typeface="SimSun" pitchFamily="2" charset="-122"/>
              </a:rPr>
              <a:t>Culture and development programmes enable local people and government institutions to play a leadership or centre role conducive both to the appropriation process and to national ownership recommended in the 2005 Paris Declaration</a:t>
            </a:r>
            <a:r>
              <a:rPr lang="en-US" altLang="zh-CN" sz="1000" smtClean="0">
                <a:ea typeface="SimSun" pitchFamily="2" charset="-122"/>
              </a:rPr>
              <a:t> </a:t>
            </a:r>
          </a:p>
          <a:p>
            <a:pPr eaLnBrk="1" hangingPunct="1">
              <a:lnSpc>
                <a:spcPct val="80000"/>
              </a:lnSpc>
            </a:pPr>
            <a:endParaRPr lang="en-US" altLang="zh-CN" sz="1000" smtClean="0">
              <a:ea typeface="SimSun" pitchFamily="2" charset="-122"/>
            </a:endParaRPr>
          </a:p>
          <a:p>
            <a:pPr>
              <a:lnSpc>
                <a:spcPct val="80000"/>
              </a:lnSpc>
            </a:pPr>
            <a:r>
              <a:rPr lang="en-US" altLang="fr-FR" sz="1000" b="1" smtClean="0">
                <a:ea typeface="Geneva" pitchFamily="124" charset="-128"/>
              </a:rPr>
              <a:t>Culture and development programmes enable local people</a:t>
            </a:r>
          </a:p>
          <a:p>
            <a:pPr>
              <a:lnSpc>
                <a:spcPct val="80000"/>
              </a:lnSpc>
            </a:pPr>
            <a:r>
              <a:rPr lang="en-US" altLang="fr-FR" sz="1000" b="1" smtClean="0">
                <a:ea typeface="Geneva" pitchFamily="124" charset="-128"/>
              </a:rPr>
              <a:t>and government institutions to play a central role conducive to both </a:t>
            </a:r>
          </a:p>
          <a:p>
            <a:pPr>
              <a:lnSpc>
                <a:spcPct val="80000"/>
              </a:lnSpc>
            </a:pPr>
            <a:r>
              <a:rPr lang="en-US" altLang="fr-FR" sz="1000" b="1" smtClean="0">
                <a:ea typeface="Geneva" pitchFamily="124" charset="-128"/>
              </a:rPr>
              <a:t>appropriate process and national ownership</a:t>
            </a:r>
          </a:p>
          <a:p>
            <a:pPr eaLnBrk="1" hangingPunct="1">
              <a:lnSpc>
                <a:spcPct val="80000"/>
              </a:lnSpc>
            </a:pPr>
            <a:endParaRPr lang="en-US" altLang="fr-FR" sz="1000" smtClean="0">
              <a:ea typeface="Geneva" pitchFamily="124" charset="-128"/>
            </a:endParaRPr>
          </a:p>
        </p:txBody>
      </p:sp>
    </p:spTree>
    <p:extLst>
      <p:ext uri="{BB962C8B-B14F-4D97-AF65-F5344CB8AC3E}">
        <p14:creationId xmlns:p14="http://schemas.microsoft.com/office/powerpoint/2010/main" val="87903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600" b="1" smtClean="0">
                <a:ea typeface="SimSun" pitchFamily="2" charset="-122"/>
              </a:rPr>
              <a:t>Sustainable use of natural and cultural heritage is key to sustainable development. Supporting traditional systems of environmental protection and resource management can contribute to a better sustainability of fragile ecosystems and preservation of biodiversity, while preventing competition and conflict over access to natural and cultural resources. Disaster risk management strategies that fully respect and build on traditional knowledge and community participation, providing support and resources for their implementation. </a:t>
            </a:r>
          </a:p>
          <a:p>
            <a:pPr eaLnBrk="1" hangingPunct="1">
              <a:lnSpc>
                <a:spcPct val="80000"/>
              </a:lnSpc>
            </a:pPr>
            <a:endParaRPr lang="en-US" altLang="zh-CN" sz="1600" b="1" smtClean="0">
              <a:ea typeface="SimSun" pitchFamily="2" charset="-122"/>
            </a:endParaRPr>
          </a:p>
          <a:p>
            <a:pPr eaLnBrk="1" hangingPunct="1">
              <a:lnSpc>
                <a:spcPct val="80000"/>
              </a:lnSpc>
            </a:pPr>
            <a:endParaRPr lang="en-US" altLang="zh-CN" sz="1600" b="1" smtClean="0">
              <a:ea typeface="SimSun" pitchFamily="2" charset="-122"/>
            </a:endParaRPr>
          </a:p>
          <a:p>
            <a:pPr marL="2057400" lvl="4" indent="-228600" eaLnBrk="1" hangingPunct="1">
              <a:lnSpc>
                <a:spcPct val="80000"/>
              </a:lnSpc>
              <a:buFont typeface="Wingdings" pitchFamily="2" charset="2"/>
              <a:buNone/>
            </a:pPr>
            <a:r>
              <a:rPr lang="en-US" altLang="fr-FR" smtClean="0">
                <a:ea typeface="Geneva" pitchFamily="124" charset="-128"/>
              </a:rPr>
              <a:t>						</a:t>
            </a:r>
            <a:endParaRPr lang="en-US" altLang="fr-FR" sz="900" smtClean="0">
              <a:ea typeface="Geneva" pitchFamily="124" charset="-128"/>
            </a:endParaRPr>
          </a:p>
          <a:p>
            <a:pPr eaLnBrk="1" hangingPunct="1">
              <a:lnSpc>
                <a:spcPct val="80000"/>
              </a:lnSpc>
            </a:pPr>
            <a:endParaRPr lang="en-US" altLang="zh-CN" sz="1600" b="1" smtClean="0">
              <a:ea typeface="SimSun" pitchFamily="2" charset="-122"/>
            </a:endParaRPr>
          </a:p>
          <a:p>
            <a:pPr eaLnBrk="1" hangingPunct="1">
              <a:lnSpc>
                <a:spcPct val="80000"/>
              </a:lnSpc>
            </a:pPr>
            <a:r>
              <a:rPr lang="en-US" altLang="zh-CN" sz="1600" b="1" smtClean="0">
                <a:ea typeface="SimSun" pitchFamily="2" charset="-122"/>
              </a:rPr>
              <a:t>In a context of rapid environmental change, such time-tested and climate change adaptive strategies take on urgent new importance.</a:t>
            </a:r>
            <a:endParaRPr lang="en-US" altLang="fr-FR" sz="1600" b="1" smtClean="0">
              <a:ea typeface="SimSun" pitchFamily="2" charset="-122"/>
            </a:endParaRPr>
          </a:p>
        </p:txBody>
      </p:sp>
    </p:spTree>
    <p:extLst>
      <p:ext uri="{BB962C8B-B14F-4D97-AF65-F5344CB8AC3E}">
        <p14:creationId xmlns:p14="http://schemas.microsoft.com/office/powerpoint/2010/main" val="412213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13"/>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6"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754326"/>
          </a:xfrm>
        </p:spPr>
        <p:txBody>
          <a:bodyPr/>
          <a:lstStyle>
            <a:lvl1pPr algn="l">
              <a:defRPr sz="3800" b="1"/>
            </a:lvl1pPr>
          </a:lstStyle>
          <a:p>
            <a:r>
              <a:rPr lang="es-ES_tradnl" smtClean="0"/>
              <a:t>Clic para editar título</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492" y="131778"/>
            <a:ext cx="1476238" cy="1108060"/>
          </a:xfrm>
          <a:prstGeom prst="rect">
            <a:avLst/>
          </a:prstGeom>
        </p:spPr>
      </p:pic>
    </p:spTree>
    <p:extLst>
      <p:ext uri="{BB962C8B-B14F-4D97-AF65-F5344CB8AC3E}">
        <p14:creationId xmlns:p14="http://schemas.microsoft.com/office/powerpoint/2010/main" val="3254013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2825" y="417513"/>
            <a:ext cx="6480175" cy="984885"/>
          </a:xfrm>
        </p:spPr>
        <p:txBody>
          <a:bodyPr/>
          <a:lstStyle>
            <a:lvl1pPr>
              <a:defRPr baseline="0"/>
            </a:lvl1pPr>
          </a:lstStyle>
          <a:p>
            <a:r>
              <a:rPr lang="es-ES_tradnl" smtClean="0"/>
              <a:t>Clic para editar título</a:t>
            </a:r>
            <a:endParaRPr lang="fr-FR" dirty="0"/>
          </a:p>
        </p:txBody>
      </p:sp>
      <p:sp>
        <p:nvSpPr>
          <p:cNvPr id="3" name="Espace réservé du contenu 2"/>
          <p:cNvSpPr>
            <a:spLocks noGrp="1"/>
          </p:cNvSpPr>
          <p:nvPr>
            <p:ph idx="1"/>
          </p:nvPr>
        </p:nvSpPr>
        <p:spPr>
          <a:xfrm>
            <a:off x="2282825" y="2016125"/>
            <a:ext cx="6480175" cy="1295739"/>
          </a:xfrm>
        </p:spPr>
        <p:txBody>
          <a:bodyPr/>
          <a:lstStyle>
            <a:lvl1pPr>
              <a:defRPr lang="es-ES_tradnl" sz="1800">
                <a:effectLst/>
              </a:defRPr>
            </a:lvl1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p:txBody>
      </p:sp>
      <p:sp>
        <p:nvSpPr>
          <p:cNvPr id="4" name="Espace réservé du pied de page 3"/>
          <p:cNvSpPr>
            <a:spLocks noGrp="1"/>
          </p:cNvSpPr>
          <p:nvPr>
            <p:ph type="ftr" sz="quarter" idx="10"/>
          </p:nvPr>
        </p:nvSpPr>
        <p:spPr/>
        <p:txBody>
          <a:bodyPr/>
          <a:lstStyle>
            <a:lvl1pPr>
              <a:defRPr/>
            </a:lvl1pPr>
          </a:lstStyle>
          <a:p>
            <a:r>
              <a:rPr lang="fr-FR" altLang="es-CO"/>
              <a:t>© All Rights Reserved: UNESCO</a:t>
            </a:r>
          </a:p>
        </p:txBody>
      </p:sp>
    </p:spTree>
    <p:extLst>
      <p:ext uri="{BB962C8B-B14F-4D97-AF65-F5344CB8AC3E}">
        <p14:creationId xmlns:p14="http://schemas.microsoft.com/office/powerpoint/2010/main" val="1741372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CF092C-523C-479D-AF89-3CB63FD31E75}" type="slidenum">
              <a:rPr lang="fr-FR" altLang="es-CO" sz="1400" b="1">
                <a:solidFill>
                  <a:schemeClr val="accent1"/>
                </a:solidFill>
              </a:rPr>
              <a:pPr eaLnBrk="1" hangingPunct="1"/>
              <a:t>‹#›</a:t>
            </a:fld>
            <a:endParaRPr lang="fr-FR" altLang="es-CO" sz="1400" b="1">
              <a:solidFill>
                <a:schemeClr val="accent1"/>
              </a:solidFill>
            </a:endParaRPr>
          </a:p>
        </p:txBody>
      </p:sp>
      <p:cxnSp>
        <p:nvCxnSpPr>
          <p:cNvPr id="12"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14"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02307"/>
            <a:ext cx="1109458" cy="832756"/>
          </a:xfrm>
          <a:prstGeom prst="rect">
            <a:avLst/>
          </a:prstGeom>
        </p:spPr>
      </p:pic>
    </p:spTree>
    <p:extLst>
      <p:ext uri="{BB962C8B-B14F-4D97-AF65-F5344CB8AC3E}">
        <p14:creationId xmlns:p14="http://schemas.microsoft.com/office/powerpoint/2010/main" val="681285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et texte">
    <p:spTree>
      <p:nvGrpSpPr>
        <p:cNvPr id="1" name=""/>
        <p:cNvGrpSpPr/>
        <p:nvPr/>
      </p:nvGrpSpPr>
      <p:grpSpPr>
        <a:xfrm>
          <a:off x="0" y="0"/>
          <a:ext cx="0" cy="0"/>
          <a:chOff x="0" y="0"/>
          <a:chExt cx="0" cy="0"/>
        </a:xfrm>
      </p:grpSpPr>
      <p:sp>
        <p:nvSpPr>
          <p:cNvPr id="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12497A-9633-4960-8EBB-BBB2185AC073}"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
        <p:nvSpPr>
          <p:cNvPr id="16" name="Espace réservé du pied de page 3"/>
          <p:cNvSpPr>
            <a:spLocks noGrp="1"/>
          </p:cNvSpPr>
          <p:nvPr>
            <p:ph type="ftr" sz="quarter" idx="12"/>
          </p:nvPr>
        </p:nvSpPr>
        <p:spPr/>
        <p:txBody>
          <a:bodyPr/>
          <a:lstStyle>
            <a:lvl1pPr>
              <a:defRPr/>
            </a:lvl1pPr>
          </a:lstStyle>
          <a:p>
            <a:r>
              <a:rPr lang="fr-FR" altLang="es-CO"/>
              <a:t>© All Rights Reserved: UNESCO/ ICH</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02307"/>
            <a:ext cx="1109458" cy="832756"/>
          </a:xfrm>
          <a:prstGeom prst="rect">
            <a:avLst/>
          </a:prstGeom>
        </p:spPr>
      </p:pic>
    </p:spTree>
    <p:extLst>
      <p:ext uri="{BB962C8B-B14F-4D97-AF65-F5344CB8AC3E}">
        <p14:creationId xmlns:p14="http://schemas.microsoft.com/office/powerpoint/2010/main" val="4472296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C99B172-8FD1-4994-8BE6-B7CA5C0DFE1F}"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
        <p:nvSpPr>
          <p:cNvPr id="14" name="Espace réservé du pied de page 3"/>
          <p:cNvSpPr>
            <a:spLocks noGrp="1"/>
          </p:cNvSpPr>
          <p:nvPr>
            <p:ph type="ftr" sz="quarter" idx="12"/>
          </p:nvPr>
        </p:nvSpPr>
        <p:spPr/>
        <p:txBody>
          <a:bodyPr/>
          <a:lstStyle>
            <a:lvl1pPr>
              <a:defRPr/>
            </a:lvl1pPr>
          </a:lstStyle>
          <a:p>
            <a:r>
              <a:rPr lang="fr-FR" altLang="es-CO"/>
              <a:t>© All Rights Reserved: UNESCO/ ICH</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02307"/>
            <a:ext cx="1109458" cy="832756"/>
          </a:xfrm>
          <a:prstGeom prst="rect">
            <a:avLst/>
          </a:prstGeom>
        </p:spPr>
      </p:pic>
    </p:spTree>
    <p:extLst>
      <p:ext uri="{BB962C8B-B14F-4D97-AF65-F5344CB8AC3E}">
        <p14:creationId xmlns:p14="http://schemas.microsoft.com/office/powerpoint/2010/main" val="41839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8"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7B2F1D-9C6C-479D-A784-289197F10AAF}"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11"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02307"/>
            <a:ext cx="1109458" cy="832756"/>
          </a:xfrm>
          <a:prstGeom prst="rect">
            <a:avLst/>
          </a:prstGeom>
        </p:spPr>
      </p:pic>
    </p:spTree>
    <p:extLst>
      <p:ext uri="{BB962C8B-B14F-4D97-AF65-F5344CB8AC3E}">
        <p14:creationId xmlns:p14="http://schemas.microsoft.com/office/powerpoint/2010/main" val="626299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3"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76594D-4D68-417F-989B-5E01DB07210F}" type="slidenum">
              <a:rPr lang="fr-FR" altLang="es-CO" sz="1400" b="1">
                <a:solidFill>
                  <a:schemeClr val="accent1"/>
                </a:solidFill>
              </a:rPr>
              <a:pPr eaLnBrk="1" hangingPunct="1"/>
              <a:t>‹#›</a:t>
            </a:fld>
            <a:endParaRPr lang="fr-FR" altLang="es-CO" sz="1400" b="1">
              <a:solidFill>
                <a:schemeClr val="accent1"/>
              </a:solidFill>
            </a:endParaRPr>
          </a:p>
        </p:txBody>
      </p:sp>
      <p:sp>
        <p:nvSpPr>
          <p:cNvPr id="10"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02307"/>
            <a:ext cx="1109458" cy="832756"/>
          </a:xfrm>
          <a:prstGeom prst="rect">
            <a:avLst/>
          </a:prstGeom>
        </p:spPr>
      </p:pic>
    </p:spTree>
    <p:extLst>
      <p:ext uri="{BB962C8B-B14F-4D97-AF65-F5344CB8AC3E}">
        <p14:creationId xmlns:p14="http://schemas.microsoft.com/office/powerpoint/2010/main" val="3814926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561521E-3423-4310-823F-E98D19017471}" type="slidenum">
              <a:rPr lang="en-US"/>
              <a:pPr>
                <a:defRPr/>
              </a:pPr>
              <a:t>‹#›</a:t>
            </a:fld>
            <a:endParaRPr lang="en-US"/>
          </a:p>
        </p:txBody>
      </p:sp>
    </p:spTree>
    <p:extLst>
      <p:ext uri="{BB962C8B-B14F-4D97-AF65-F5344CB8AC3E}">
        <p14:creationId xmlns:p14="http://schemas.microsoft.com/office/powerpoint/2010/main" val="185387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sp>
        <p:nvSpPr>
          <p:cNvPr id="1031"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et modifiez le titre</a:t>
            </a:r>
          </a:p>
        </p:txBody>
      </p:sp>
      <p:sp>
        <p:nvSpPr>
          <p:cNvPr id="1032"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23005C-24C8-429D-B08A-2E04008FD899}" type="slidenum">
              <a:rPr lang="fr-FR" altLang="es-CO" sz="1400" b="1">
                <a:solidFill>
                  <a:schemeClr val="accent1"/>
                </a:solidFill>
              </a:rPr>
              <a:pPr eaLnBrk="1" hangingPunct="1"/>
              <a:t>‹#›</a:t>
            </a:fld>
            <a:endParaRPr lang="fr-FR" altLang="es-CO" sz="1400" b="1">
              <a:solidFill>
                <a:schemeClr val="accent1"/>
              </a:solidFill>
            </a:endParaRPr>
          </a:p>
        </p:txBody>
      </p:sp>
      <p:sp>
        <p:nvSpPr>
          <p:cNvPr id="4" name="Espace réservé du pied de page 3"/>
          <p:cNvSpPr>
            <a:spLocks noGrp="1"/>
          </p:cNvSpPr>
          <p:nvPr>
            <p:ph type="ftr" sz="quarter" idx="3"/>
          </p:nvPr>
        </p:nvSpPr>
        <p:spPr>
          <a:xfrm>
            <a:off x="406400" y="6689725"/>
            <a:ext cx="1676400" cy="166688"/>
          </a:xfrm>
          <a:prstGeom prst="rect">
            <a:avLst/>
          </a:prstGeom>
        </p:spPr>
        <p:txBody>
          <a:bodyPr vert="horz" wrap="square" lIns="0" tIns="0" rIns="0" bIns="0" numCol="1" anchor="t" anchorCtr="0" compatLnSpc="1">
            <a:prstTxWarp prst="textNoShape">
              <a:avLst/>
            </a:prstTxWarp>
          </a:bodyPr>
          <a:lstStyle>
            <a:lvl1pPr>
              <a:defRPr sz="600">
                <a:solidFill>
                  <a:srgbClr val="000000"/>
                </a:solidFill>
              </a:defRPr>
            </a:lvl1pPr>
          </a:lstStyle>
          <a:p>
            <a:r>
              <a:rPr lang="fr-FR" altLang="es-CO"/>
              <a:t>© All Rights Reserved: UNESCO</a:t>
            </a: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3335" y="263989"/>
            <a:ext cx="1160508" cy="871074"/>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22" r:id="rId4"/>
    <p:sldLayoutId id="2147483723" r:id="rId5"/>
    <p:sldLayoutId id="2147483724" r:id="rId6"/>
    <p:sldLayoutId id="2147483725" r:id="rId7"/>
    <p:sldLayoutId id="2147483726" r:id="rId8"/>
    <p:sldLayoutId id="2147483728" r:id="rId9"/>
    <p:sldLayoutId id="2147483730" r:id="rId10"/>
    <p:sldLayoutId id="2147483731" r:id="rId11"/>
    <p:sldLayoutId id="2147483732" r:id="rId12"/>
    <p:sldLayoutId id="2147483735" r:id="rId13"/>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nesco.org/culture/ich/img/photo/thumb/01516-BIG.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unesco.org/culture/ich/img/photo/thumb/07853-BIG.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hyperlink" Target="https://www.flickr.com/photos/ffigon/"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nesco.org/culture/ich/img/photo/thumb/09744-BIG.jp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5"/>
          <p:cNvSpPr>
            <a:spLocks noGrp="1"/>
          </p:cNvSpPr>
          <p:nvPr>
            <p:ph type="ctrTitle"/>
          </p:nvPr>
        </p:nvSpPr>
        <p:spPr>
          <a:xfrm>
            <a:off x="381000" y="1692275"/>
            <a:ext cx="5715000" cy="2985433"/>
          </a:xfrm>
        </p:spPr>
        <p:txBody>
          <a:bodyPr/>
          <a:lstStyle/>
          <a:p>
            <a:pPr eaLnBrk="1" hangingPunct="1">
              <a:spcBef>
                <a:spcPts val="600"/>
              </a:spcBef>
              <a:spcAft>
                <a:spcPts val="600"/>
              </a:spcAft>
            </a:pPr>
            <a:r>
              <a:rPr lang="fr-FR" sz="4400" dirty="0">
                <a:ea typeface="ＭＳ Ｐゴシック" charset="-128"/>
                <a:cs typeface="ＭＳ Ｐゴシック" charset="-128"/>
              </a:rPr>
              <a:t>Patrimoine culturel immatériel et développement durable</a:t>
            </a:r>
            <a:r>
              <a:rPr lang="fr-FR" dirty="0" smtClean="0"/>
              <a:t/>
            </a:r>
            <a:br>
              <a:rPr lang="fr-FR" dirty="0" smtClean="0"/>
            </a:br>
            <a:r>
              <a:rPr lang="fr-FR" altLang="fr-FR" sz="1800" dirty="0" smtClean="0"/>
              <a:t>Présentation PowerPoint de l’Unité 8</a:t>
            </a:r>
            <a:endParaRPr lang="fr-FR" altLang="es-CO" sz="1800" dirty="0" smtClean="0"/>
          </a:p>
        </p:txBody>
      </p:sp>
      <p:pic>
        <p:nvPicPr>
          <p:cNvPr id="11267" name="Espace réservé pour une image  8" descr="danseuse.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 b="32"/>
          <a:stretch>
            <a:fillRect/>
          </a:stretch>
        </p:blipFill>
        <p:spPr>
          <a:xfrm>
            <a:off x="6478588" y="0"/>
            <a:ext cx="2667000" cy="6858000"/>
          </a:xfrm>
        </p:spPr>
      </p:pic>
      <p:sp>
        <p:nvSpPr>
          <p:cNvPr id="11268" name="Rectangle 3"/>
          <p:cNvSpPr>
            <a:spLocks noChangeArrowheads="1"/>
          </p:cNvSpPr>
          <p:nvPr/>
        </p:nvSpPr>
        <p:spPr bwMode="auto">
          <a:xfrm>
            <a:off x="381000" y="5967413"/>
            <a:ext cx="1598613" cy="276225"/>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s-CO" sz="1200" b="1">
              <a:latin typeface="Arial Bold" charset="0"/>
            </a:endParaRPr>
          </a:p>
        </p:txBody>
      </p:sp>
      <p:sp>
        <p:nvSpPr>
          <p:cNvPr id="11269" name="Rectangle 4"/>
          <p:cNvSpPr>
            <a:spLocks noChangeArrowheads="1"/>
          </p:cNvSpPr>
          <p:nvPr/>
        </p:nvSpPr>
        <p:spPr bwMode="auto">
          <a:xfrm>
            <a:off x="381000" y="6243638"/>
            <a:ext cx="1598613" cy="277812"/>
          </a:xfrm>
          <a:prstGeom prst="rect">
            <a:avLst/>
          </a:prstGeom>
          <a:solidFill>
            <a:schemeClr val="tx1"/>
          </a:solidFill>
          <a:ln w="25400">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s-CO" sz="1200" b="1">
              <a:solidFill>
                <a:schemeClr val="accent1"/>
              </a:solidFill>
              <a:latin typeface="Arial Bold" charset="0"/>
            </a:endParaRPr>
          </a:p>
        </p:txBody>
      </p:sp>
      <p:sp>
        <p:nvSpPr>
          <p:cNvPr id="6" name="Sous-titre 6"/>
          <p:cNvSpPr>
            <a:spLocks noGrp="1"/>
          </p:cNvSpPr>
          <p:nvPr>
            <p:ph type="subTitle" idx="1"/>
          </p:nvPr>
        </p:nvSpPr>
        <p:spPr>
          <a:xfrm>
            <a:off x="403225" y="5013003"/>
            <a:ext cx="5692776" cy="558800"/>
          </a:xfrm>
        </p:spPr>
        <p:txBody>
          <a:bodyPr wrap="square">
            <a:spAutoFit/>
          </a:bodyPr>
          <a:lstStyle/>
          <a:p>
            <a:pPr marL="342900" indent="-342900" algn="ctr">
              <a:spcBef>
                <a:spcPts val="600"/>
              </a:spcBef>
              <a:spcAft>
                <a:spcPts val="600"/>
              </a:spcAft>
            </a:pPr>
            <a:r>
              <a:rPr lang="en-US" altLang="fr-FR" sz="2000" dirty="0" smtClean="0">
                <a:cs typeface="Arial" charset="0"/>
              </a:rPr>
              <a:t>UNESCO </a:t>
            </a:r>
            <a:br>
              <a:rPr lang="en-US" altLang="fr-FR" sz="2000" dirty="0" smtClean="0">
                <a:cs typeface="Arial" charset="0"/>
              </a:rPr>
            </a:br>
            <a:r>
              <a:rPr lang="fr-FR" altLang="fr-FR" sz="2000" dirty="0" smtClean="0">
                <a:cs typeface="Arial" charset="0"/>
              </a:rPr>
              <a:t>Section du patrimoine culturel immatériel</a:t>
            </a:r>
            <a:endParaRPr lang="en-US" altLang="fr-FR" sz="2000"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1238" y="334906"/>
            <a:ext cx="6410529" cy="986937"/>
          </a:xfrm>
          <a:prstGeom prst="rect">
            <a:avLst/>
          </a:prstGeom>
        </p:spPr>
        <p:txBody>
          <a:bodyPr wrap="none">
            <a:spAutoFit/>
          </a:bodyPr>
          <a:lstStyle/>
          <a:p>
            <a:pPr>
              <a:lnSpc>
                <a:spcPct val="90000"/>
              </a:lnSpc>
              <a:buClr>
                <a:schemeClr val="tx1"/>
              </a:buClr>
            </a:pPr>
            <a:r>
              <a:rPr lang="fr-FR" sz="3200" b="1" dirty="0">
                <a:ea typeface="Geneva" pitchFamily="124" charset="-128"/>
                <a:cs typeface="ＭＳ Ｐゴシック" charset="0"/>
              </a:rPr>
              <a:t>La culture, </a:t>
            </a:r>
            <a:r>
              <a:rPr lang="fr-FR" sz="3200" b="1" dirty="0" smtClean="0">
                <a:ea typeface="Geneva" pitchFamily="124" charset="-128"/>
                <a:cs typeface="ＭＳ Ｐゴシック" charset="0"/>
              </a:rPr>
              <a:t>un élément essentiel </a:t>
            </a:r>
          </a:p>
          <a:p>
            <a:pPr>
              <a:lnSpc>
                <a:spcPct val="90000"/>
              </a:lnSpc>
              <a:buClr>
                <a:schemeClr val="tx1"/>
              </a:buClr>
            </a:pPr>
            <a:r>
              <a:rPr lang="fr-FR" sz="3200" b="1" dirty="0" smtClean="0">
                <a:ea typeface="Geneva" pitchFamily="124" charset="-128"/>
                <a:cs typeface="ＭＳ Ｐゴシック" charset="0"/>
              </a:rPr>
              <a:t>pour </a:t>
            </a:r>
            <a:r>
              <a:rPr lang="fr-FR" sz="3200" b="1" dirty="0">
                <a:ea typeface="Geneva" pitchFamily="124" charset="-128"/>
                <a:cs typeface="ＭＳ Ｐゴシック" charset="0"/>
              </a:rPr>
              <a:t>la paix</a:t>
            </a:r>
            <a:endParaRPr lang="en-GB" sz="3200" b="1" dirty="0">
              <a:ea typeface="Geneva" pitchFamily="124" charset="-128"/>
              <a:cs typeface="ＭＳ Ｐゴシック" charset="0"/>
            </a:endParaRPr>
          </a:p>
        </p:txBody>
      </p:sp>
      <p:sp>
        <p:nvSpPr>
          <p:cNvPr id="6" name="Rectángulo 5"/>
          <p:cNvSpPr>
            <a:spLocks noChangeArrowheads="1"/>
          </p:cNvSpPr>
          <p:nvPr/>
        </p:nvSpPr>
        <p:spPr bwMode="auto">
          <a:xfrm>
            <a:off x="2281238" y="6057901"/>
            <a:ext cx="5938837" cy="430887"/>
          </a:xfrm>
          <a:prstGeom prst="rect">
            <a:avLst/>
          </a:prstGeom>
          <a:solidFill>
            <a:schemeClr val="bg1"/>
          </a:solidFill>
          <a:ln>
            <a:solidFill>
              <a:schemeClr val="bg1"/>
            </a:solidFill>
          </a:ln>
          <a:extLst/>
        </p:spPr>
        <p:txBody>
          <a:bodyPr wrap="square">
            <a:spAutoFit/>
          </a:bodyPr>
          <a:lstStyle/>
          <a:p>
            <a:r>
              <a:rPr lang="es-CO" sz="1100" dirty="0" smtClean="0"/>
              <a:t>Charte du Mandén, Mali</a:t>
            </a:r>
          </a:p>
          <a:p>
            <a:r>
              <a:rPr lang="es-CO" sz="1100" dirty="0" smtClean="0"/>
              <a:t>© DNPC</a:t>
            </a:r>
            <a:endParaRPr lang="es-CO" sz="1100" dirty="0"/>
          </a:p>
        </p:txBody>
      </p:sp>
      <p:pic>
        <p:nvPicPr>
          <p:cNvPr id="3074" name="Picture 2" descr="http://www.unesco.org/culture/ich/img/photo/thumb/01516-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4999"/>
            <a:ext cx="642488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1238" y="290703"/>
            <a:ext cx="6667877" cy="1477328"/>
          </a:xfrm>
          <a:prstGeom prst="rect">
            <a:avLst/>
          </a:prstGeom>
        </p:spPr>
        <p:txBody>
          <a:bodyPr wrap="square">
            <a:spAutoFit/>
          </a:bodyPr>
          <a:lstStyle/>
          <a:p>
            <a:r>
              <a:rPr lang="fr-FR" sz="2900" b="1" dirty="0" smtClean="0"/>
              <a:t>Envisager la culture comme un </a:t>
            </a:r>
            <a:br>
              <a:rPr lang="fr-FR" sz="2900" b="1" dirty="0" smtClean="0"/>
            </a:br>
            <a:r>
              <a:rPr lang="fr-FR" sz="2900" b="1" dirty="0" smtClean="0"/>
              <a:t>levier et un moteur </a:t>
            </a:r>
            <a:r>
              <a:rPr lang="fr-FR" sz="2900" b="1" dirty="0"/>
              <a:t>du </a:t>
            </a:r>
            <a:r>
              <a:rPr lang="fr-FR" sz="2900" b="1" dirty="0" smtClean="0"/>
              <a:t>développement</a:t>
            </a:r>
            <a:endParaRPr lang="en-GB" sz="2900" dirty="0"/>
          </a:p>
        </p:txBody>
      </p:sp>
      <p:sp>
        <p:nvSpPr>
          <p:cNvPr id="7" name="Rectangle 6"/>
          <p:cNvSpPr/>
          <p:nvPr/>
        </p:nvSpPr>
        <p:spPr>
          <a:xfrm>
            <a:off x="2281238" y="6191878"/>
            <a:ext cx="5045716" cy="430887"/>
          </a:xfrm>
          <a:prstGeom prst="rect">
            <a:avLst/>
          </a:prstGeom>
        </p:spPr>
        <p:txBody>
          <a:bodyPr wrap="square">
            <a:spAutoFit/>
          </a:bodyPr>
          <a:lstStyle/>
          <a:p>
            <a:r>
              <a:rPr lang="en-GB" sz="1100" dirty="0"/>
              <a:t>Le </a:t>
            </a:r>
            <a:r>
              <a:rPr lang="en-GB" sz="1100" dirty="0" err="1"/>
              <a:t>cercle</a:t>
            </a:r>
            <a:r>
              <a:rPr lang="en-GB" sz="1100" dirty="0"/>
              <a:t> de capoeira</a:t>
            </a:r>
            <a:endParaRPr lang="fr-FR" sz="1100" dirty="0"/>
          </a:p>
          <a:p>
            <a:r>
              <a:rPr lang="fr-FR" sz="1100" dirty="0" smtClean="0"/>
              <a:t>© 2012 by TT </a:t>
            </a:r>
            <a:r>
              <a:rPr lang="fr-FR" sz="1100" dirty="0" err="1" smtClean="0"/>
              <a:t>Catalão</a:t>
            </a:r>
            <a:r>
              <a:rPr lang="fr-FR" sz="1100" dirty="0" smtClean="0"/>
              <a:t> / IPHAN </a:t>
            </a:r>
            <a:endParaRPr lang="en-GB" sz="1100" dirty="0"/>
          </a:p>
        </p:txBody>
      </p:sp>
      <p:pic>
        <p:nvPicPr>
          <p:cNvPr id="2050" name="Picture 2" descr="http://www.unesco.org/culture/ich/img/photo/thumb/07853-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5000"/>
            <a:ext cx="6291262" cy="41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7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82825" y="417513"/>
            <a:ext cx="6480175" cy="1477328"/>
          </a:xfrm>
        </p:spPr>
        <p:txBody>
          <a:bodyPr/>
          <a:lstStyle/>
          <a:p>
            <a:pPr eaLnBrk="1" hangingPunct="1"/>
            <a:r>
              <a:rPr lang="fr-FR" dirty="0" smtClean="0">
                <a:ea typeface="Geneva" pitchFamily="124" charset="-128"/>
              </a:rPr>
              <a:t>Éléments habilitants pour la réalisation du programme 2030</a:t>
            </a:r>
            <a:r>
              <a:rPr lang="fr-FR" sz="4400" dirty="0">
                <a:ea typeface="Geneva" pitchFamily="124" charset="-128"/>
              </a:rPr>
              <a:t/>
            </a:r>
            <a:br>
              <a:rPr lang="fr-FR" sz="4400" dirty="0">
                <a:ea typeface="Geneva" pitchFamily="124" charset="-128"/>
              </a:rPr>
            </a:br>
            <a:endParaRPr lang="en-US" altLang="es-CO" dirty="0" smtClean="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19" y="1478792"/>
            <a:ext cx="6815076" cy="5094521"/>
          </a:xfrm>
          <a:prstGeom prst="rect">
            <a:avLst/>
          </a:prstGeom>
        </p:spPr>
      </p:pic>
      <p:sp>
        <p:nvSpPr>
          <p:cNvPr id="6" name="Rectangle 5"/>
          <p:cNvSpPr/>
          <p:nvPr/>
        </p:nvSpPr>
        <p:spPr>
          <a:xfrm>
            <a:off x="355597" y="2173184"/>
            <a:ext cx="1876426" cy="356259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sz="1600" b="1" i="1" dirty="0" smtClean="0">
                <a:solidFill>
                  <a:schemeClr val="tx1"/>
                </a:solidFill>
              </a:rPr>
              <a:t>Reconnaissance de </a:t>
            </a:r>
            <a:r>
              <a:rPr lang="fr-FR" sz="1600" b="1" i="1" dirty="0">
                <a:solidFill>
                  <a:schemeClr val="tx1"/>
                </a:solidFill>
              </a:rPr>
              <a:t>la diversité culturelle et</a:t>
            </a:r>
          </a:p>
          <a:p>
            <a:pPr algn="ctr" fontAlgn="auto">
              <a:spcBef>
                <a:spcPts val="0"/>
              </a:spcBef>
              <a:spcAft>
                <a:spcPts val="0"/>
              </a:spcAft>
              <a:defRPr/>
            </a:pPr>
            <a:r>
              <a:rPr lang="fr-FR" sz="1600" b="1" i="1" dirty="0">
                <a:solidFill>
                  <a:schemeClr val="tx1"/>
                </a:solidFill>
              </a:rPr>
              <a:t> de la contribution des cultures</a:t>
            </a:r>
          </a:p>
        </p:txBody>
      </p:sp>
    </p:spTree>
    <p:extLst>
      <p:ext uri="{BB962C8B-B14F-4D97-AF65-F5344CB8AC3E}">
        <p14:creationId xmlns:p14="http://schemas.microsoft.com/office/powerpoint/2010/main" val="300857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82825" y="417513"/>
            <a:ext cx="6480175" cy="984885"/>
          </a:xfrm>
        </p:spPr>
        <p:txBody>
          <a:bodyPr/>
          <a:lstStyle/>
          <a:p>
            <a:pPr eaLnBrk="1" hangingPunct="1"/>
            <a:r>
              <a:rPr lang="fr-FR" dirty="0" smtClean="0"/>
              <a:t>La culture dans les objectifs du Programme </a:t>
            </a:r>
            <a:r>
              <a:rPr lang="es-ES_tradnl" dirty="0" smtClean="0"/>
              <a:t>2030 </a:t>
            </a:r>
            <a:endParaRPr lang="en-US" altLang="es-CO" dirty="0" smtClean="0"/>
          </a:p>
        </p:txBody>
      </p:sp>
      <p:sp>
        <p:nvSpPr>
          <p:cNvPr id="7" name="Espace réservé du contenu 2"/>
          <p:cNvSpPr txBox="1">
            <a:spLocks/>
          </p:cNvSpPr>
          <p:nvPr/>
        </p:nvSpPr>
        <p:spPr>
          <a:xfrm>
            <a:off x="2409914" y="1836738"/>
            <a:ext cx="6353086" cy="3847207"/>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altLang="es-CO" sz="2000" b="0" dirty="0" smtClean="0">
              <a:solidFill>
                <a:schemeClr val="tx1"/>
              </a:solidFill>
            </a:endParaRPr>
          </a:p>
        </p:txBody>
      </p:sp>
      <p:sp>
        <p:nvSpPr>
          <p:cNvPr id="8" name="Espace réservé du contenu 2"/>
          <p:cNvSpPr txBox="1">
            <a:spLocks/>
          </p:cNvSpPr>
          <p:nvPr/>
        </p:nvSpPr>
        <p:spPr>
          <a:xfrm>
            <a:off x="473073" y="5514638"/>
            <a:ext cx="8289927" cy="4149505"/>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a:pPr>
            <a:endParaRPr lang="fr-FR" altLang="es-CO" sz="1400" b="0"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47582407"/>
              </p:ext>
            </p:extLst>
          </p:nvPr>
        </p:nvGraphicFramePr>
        <p:xfrm>
          <a:off x="403225" y="1698625"/>
          <a:ext cx="8351838" cy="4587240"/>
        </p:xfrm>
        <a:graphic>
          <a:graphicData uri="http://schemas.openxmlformats.org/drawingml/2006/table">
            <a:tbl>
              <a:tblPr firstRow="1" bandRow="1">
                <a:tableStyleId>{69CF1AB2-1976-4502-BF36-3FF5EA218861}</a:tableStyleId>
              </a:tblPr>
              <a:tblGrid>
                <a:gridCol w="835183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 Éliminer la pauvreté sous toutes ses formes et partout dans le monde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2. Éliminer la faim, assurer la sécurité alimentaire, améliorer la nutrition et promouvoir l’agriculture durable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3. Permettre à tous de vivre en bonne santé et promouvoir le bien-être de tous à tout âge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4. Assurer l’accès de tous à une éducation de qualité, sur un pied d’égalité, et promouvoir les possibilités d’apprentissage tout au long de la vie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5. Parvenir à l’égalité des sexes et rendre autonomes toutes les femmes et les jeunes filles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6. Garantir l’accès de tous à l’eau et à l’assainissement et assurer une gestion durable des ressources en eau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7. Garantir l’accès de tous à des services énergétiques fiables, durables et modernes, à un coût abordable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8. Promouvoir une croissance économique soutenue, partagée et durable, le plein emploi productif et un travail décent pour tous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9. Bâtir une infrastructure résistante, promouvoir une industrialisation durable qui profite à tous et encourager l’innovation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270761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82825" y="417513"/>
            <a:ext cx="6480175" cy="984885"/>
          </a:xfrm>
        </p:spPr>
        <p:txBody>
          <a:bodyPr/>
          <a:lstStyle/>
          <a:p>
            <a:pPr eaLnBrk="1" hangingPunct="1"/>
            <a:r>
              <a:rPr lang="fr-FR" dirty="0"/>
              <a:t>La culture dans les objectifs du Programme </a:t>
            </a:r>
            <a:r>
              <a:rPr lang="es-ES_tradnl" dirty="0"/>
              <a:t>2030  </a:t>
            </a:r>
            <a:r>
              <a:rPr lang="es-ES_tradnl" dirty="0" smtClean="0"/>
              <a:t>(2)</a:t>
            </a:r>
            <a:endParaRPr lang="en-US" altLang="es-CO" dirty="0" smtClean="0"/>
          </a:p>
        </p:txBody>
      </p:sp>
      <p:sp>
        <p:nvSpPr>
          <p:cNvPr id="6" name="Espace réservé du contenu 2"/>
          <p:cNvSpPr txBox="1">
            <a:spLocks/>
          </p:cNvSpPr>
          <p:nvPr/>
        </p:nvSpPr>
        <p:spPr>
          <a:xfrm>
            <a:off x="403227" y="5544955"/>
            <a:ext cx="8359773" cy="4846074"/>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10"/>
            </a:pPr>
            <a:endParaRPr lang="fr-FR" altLang="es-CO" sz="1400" b="0"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25229095"/>
              </p:ext>
            </p:extLst>
          </p:nvPr>
        </p:nvGraphicFramePr>
        <p:xfrm>
          <a:off x="411162" y="1905000"/>
          <a:ext cx="8351838" cy="4389120"/>
        </p:xfrm>
        <a:graphic>
          <a:graphicData uri="http://schemas.openxmlformats.org/drawingml/2006/table">
            <a:tbl>
              <a:tblPr firstRow="1" bandRow="1">
                <a:tableStyleId>{69CF1AB2-1976-4502-BF36-3FF5EA218861}</a:tableStyleId>
              </a:tblPr>
              <a:tblGrid>
                <a:gridCol w="8351838"/>
              </a:tblGrid>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10. Réduire les inégalités dans les pays et d’un pays à l’autre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11. Faire en sorte que les villes et les établissements humains soient ouverts à tous, sûrs, résilients et durables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12. Établir des modes de consommation et de production durables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13. Prendre d’urgence des mesures pour lutter contre les changements climatiques et leurs répercussions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14. Conserver et exploiter de manière durable les océans, les mers et les ressources marines aux fins du développement durable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15. Préserver et restaurer les écosystèmes terrestres, en veillant à les exploiter de façon durable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6354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16. Promouvoir l’avènement de sociétés pacifiques et ouvertes aux fins du développement durable, assurer l’accès de tous à la justice et mettre en place, à tous les niveaux, des institutions efficaces, responsables et ouvertes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17. Renforcer les moyens de mettre en œuvre le partenariat mondial pour le développement durable et le revitaliser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bl>
          </a:graphicData>
        </a:graphic>
      </p:graphicFrame>
    </p:spTree>
    <p:extLst>
      <p:ext uri="{BB962C8B-B14F-4D97-AF65-F5344CB8AC3E}">
        <p14:creationId xmlns:p14="http://schemas.microsoft.com/office/powerpoint/2010/main" val="186715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2282825" y="642620"/>
            <a:ext cx="6480175" cy="492443"/>
          </a:xfrm>
        </p:spPr>
        <p:txBody>
          <a:bodyPr/>
          <a:lstStyle/>
          <a:p>
            <a:pPr eaLnBrk="1" hangingPunct="1"/>
            <a:r>
              <a:rPr lang="fr-FR" altLang="en-US" dirty="0" smtClean="0"/>
              <a:t>Culture dans les </a:t>
            </a:r>
            <a:r>
              <a:rPr lang="fr-FR" dirty="0" smtClean="0"/>
              <a:t>PNUAD</a:t>
            </a:r>
            <a:endParaRPr lang="fr-FR" altLang="en-US" dirty="0"/>
          </a:p>
        </p:txBody>
      </p:sp>
      <p:sp>
        <p:nvSpPr>
          <p:cNvPr id="3" name="Espace réservé du contenu 2"/>
          <p:cNvSpPr>
            <a:spLocks noGrp="1"/>
          </p:cNvSpPr>
          <p:nvPr>
            <p:ph sz="half" idx="2"/>
          </p:nvPr>
        </p:nvSpPr>
        <p:spPr>
          <a:xfrm>
            <a:off x="2282825" y="1901243"/>
            <a:ext cx="4339545" cy="2158540"/>
          </a:xfrm>
        </p:spPr>
        <p:txBody>
          <a:bodyPr/>
          <a:lstStyle/>
          <a:p>
            <a:pPr marL="108000" eaLnBrk="1" hangingPunct="1">
              <a:buNone/>
              <a:defRPr/>
            </a:pPr>
            <a:r>
              <a:rPr lang="en-US" altLang="zh-CN" sz="2400" b="0" dirty="0" smtClean="0">
                <a:ea typeface="宋体" charset="0"/>
                <a:cs typeface="宋体" charset="0"/>
              </a:rPr>
              <a:t> </a:t>
            </a:r>
            <a:r>
              <a:rPr lang="fr-FR" sz="2400" b="0" dirty="0">
                <a:solidFill>
                  <a:schemeClr val="tx1"/>
                </a:solidFill>
              </a:rPr>
              <a:t>Nette augmentation </a:t>
            </a:r>
            <a:r>
              <a:rPr lang="fr-FR" sz="2400" b="0" dirty="0" smtClean="0">
                <a:solidFill>
                  <a:schemeClr val="tx1"/>
                </a:solidFill>
              </a:rPr>
              <a:t>de la culture dans les PNUAD :</a:t>
            </a:r>
          </a:p>
          <a:p>
            <a:pPr marL="108000" eaLnBrk="1" hangingPunct="1">
              <a:buNone/>
              <a:defRPr/>
            </a:pPr>
            <a:endParaRPr lang="fr-FR" sz="2400" b="0" dirty="0" smtClean="0">
              <a:solidFill>
                <a:schemeClr val="tx1"/>
              </a:solidFill>
            </a:endParaRPr>
          </a:p>
          <a:p>
            <a:pPr eaLnBrk="1" hangingPunct="1">
              <a:defRPr/>
            </a:pPr>
            <a:r>
              <a:rPr lang="fr-FR" sz="2400" b="0" dirty="0" smtClean="0">
                <a:solidFill>
                  <a:schemeClr val="tx1"/>
                </a:solidFill>
              </a:rPr>
              <a:t>2006</a:t>
            </a:r>
            <a:r>
              <a:rPr lang="fr-FR" sz="2400" b="0" dirty="0">
                <a:solidFill>
                  <a:schemeClr val="tx1"/>
                </a:solidFill>
              </a:rPr>
              <a:t>: 30% des </a:t>
            </a:r>
            <a:r>
              <a:rPr lang="fr-FR" sz="2400" b="0" dirty="0" smtClean="0">
                <a:solidFill>
                  <a:schemeClr val="tx1"/>
                </a:solidFill>
              </a:rPr>
              <a:t>PNUAD</a:t>
            </a:r>
          </a:p>
          <a:p>
            <a:pPr eaLnBrk="1" hangingPunct="1">
              <a:defRPr/>
            </a:pPr>
            <a:r>
              <a:rPr lang="fr-FR" sz="2400" b="0" dirty="0" smtClean="0">
                <a:solidFill>
                  <a:schemeClr val="tx1"/>
                </a:solidFill>
              </a:rPr>
              <a:t>2012</a:t>
            </a:r>
            <a:r>
              <a:rPr lang="fr-FR" sz="2400" b="0" dirty="0">
                <a:solidFill>
                  <a:schemeClr val="tx1"/>
                </a:solidFill>
              </a:rPr>
              <a:t>: 70% des PNUAD</a:t>
            </a:r>
          </a:p>
        </p:txBody>
      </p:sp>
      <p:sp>
        <p:nvSpPr>
          <p:cNvPr id="4" name="AutoShape 2" descr="Résultat de recherche d'images pour &quot;UNDAF&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004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569914"/>
            <a:ext cx="6643892" cy="565149"/>
          </a:xfrm>
        </p:spPr>
        <p:txBody>
          <a:bodyPr/>
          <a:lstStyle/>
          <a:p>
            <a:r>
              <a:rPr lang="fr-FR" dirty="0" smtClean="0"/>
              <a:t>Garant </a:t>
            </a:r>
            <a:r>
              <a:rPr lang="fr-FR" dirty="0"/>
              <a:t>du développement durable</a:t>
            </a:r>
          </a:p>
        </p:txBody>
      </p:sp>
      <p:pic>
        <p:nvPicPr>
          <p:cNvPr id="8" name="Picture 7"/>
          <p:cNvPicPr>
            <a:picLocks noChangeAspect="1"/>
          </p:cNvPicPr>
          <p:nvPr/>
        </p:nvPicPr>
        <p:blipFill>
          <a:blip r:embed="rId2"/>
          <a:stretch>
            <a:fillRect/>
          </a:stretch>
        </p:blipFill>
        <p:spPr>
          <a:xfrm>
            <a:off x="738188" y="1402398"/>
            <a:ext cx="8016875" cy="4871161"/>
          </a:xfrm>
          <a:prstGeom prst="rect">
            <a:avLst/>
          </a:prstGeom>
        </p:spPr>
      </p:pic>
    </p:spTree>
    <p:extLst>
      <p:ext uri="{BB962C8B-B14F-4D97-AF65-F5344CB8AC3E}">
        <p14:creationId xmlns:p14="http://schemas.microsoft.com/office/powerpoint/2010/main" val="18520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2825" y="417513"/>
            <a:ext cx="6480175" cy="984885"/>
          </a:xfrm>
        </p:spPr>
        <p:txBody>
          <a:bodyPr/>
          <a:lstStyle/>
          <a:p>
            <a:r>
              <a:rPr lang="fr-FR" altLang="fr-FR" dirty="0" smtClean="0"/>
              <a:t>Développement social inclusif </a:t>
            </a:r>
            <a:r>
              <a:rPr lang="en-GB" altLang="fr-FR" dirty="0" smtClean="0"/>
              <a:t>Santé</a:t>
            </a:r>
            <a:endParaRPr lang="fr-FR" altLang="fr-FR" dirty="0" smtClean="0">
              <a:solidFill>
                <a:srgbClr val="C00000"/>
              </a:solidFill>
            </a:endParaRPr>
          </a:p>
        </p:txBody>
      </p:sp>
      <p:sp>
        <p:nvSpPr>
          <p:cNvPr id="14339" name="Content Placeholder 3"/>
          <p:cNvSpPr>
            <a:spLocks noGrp="1"/>
          </p:cNvSpPr>
          <p:nvPr>
            <p:ph sz="quarter" idx="11"/>
          </p:nvPr>
        </p:nvSpPr>
        <p:spPr>
          <a:xfrm>
            <a:off x="2274888" y="6114049"/>
            <a:ext cx="6480175" cy="338554"/>
          </a:xfrm>
        </p:spPr>
        <p:txBody>
          <a:bodyPr>
            <a:spAutoFit/>
          </a:bodyPr>
          <a:lstStyle/>
          <a:p>
            <a:pPr>
              <a:spcBef>
                <a:spcPct val="0"/>
              </a:spcBef>
            </a:pPr>
            <a:r>
              <a:rPr lang="fr-FR" altLang="fr-FR" sz="1100" dirty="0"/>
              <a:t>Cosmovision andine des Kallawayas, Bolivie</a:t>
            </a:r>
          </a:p>
          <a:p>
            <a:pPr>
              <a:spcBef>
                <a:spcPct val="0"/>
              </a:spcBef>
            </a:pPr>
            <a:r>
              <a:rPr lang="fr-FR" altLang="fr-FR" sz="1100" dirty="0"/>
              <a:t>© Jérôme Tubiana UNESCO</a:t>
            </a:r>
          </a:p>
        </p:txBody>
      </p:sp>
      <p:pic>
        <p:nvPicPr>
          <p:cNvPr id="14340" name="Picture 2" descr="http://www.unesco.org/culture/ich/img/photo/src/0051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350" b="1350"/>
          <a:stretch>
            <a:fillRect/>
          </a:stretch>
        </p:blipFill>
        <p:spPr>
          <a:xfrm>
            <a:off x="2282825" y="1905000"/>
            <a:ext cx="6291262" cy="4124998"/>
          </a:xfrm>
          <a:noFill/>
        </p:spPr>
      </p:pic>
    </p:spTree>
    <p:extLst>
      <p:ext uri="{BB962C8B-B14F-4D97-AF65-F5344CB8AC3E}">
        <p14:creationId xmlns:p14="http://schemas.microsoft.com/office/powerpoint/2010/main" val="3231794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2282825" y="417513"/>
            <a:ext cx="6480175" cy="984885"/>
          </a:xfrm>
        </p:spPr>
        <p:txBody>
          <a:bodyPr/>
          <a:lstStyle/>
          <a:p>
            <a:r>
              <a:rPr lang="fr-FR" altLang="fr-FR" dirty="0"/>
              <a:t>Développement social inclusif </a:t>
            </a:r>
            <a:r>
              <a:rPr lang="fr-FR" altLang="fr-FR" dirty="0" smtClean="0"/>
              <a:t/>
            </a:r>
            <a:br>
              <a:rPr lang="fr-FR" altLang="fr-FR" dirty="0" smtClean="0"/>
            </a:br>
            <a:r>
              <a:rPr lang="fr-FR" altLang="fr-FR" dirty="0" smtClean="0"/>
              <a:t>Sécurité alimentaire</a:t>
            </a:r>
          </a:p>
        </p:txBody>
      </p:sp>
      <p:sp>
        <p:nvSpPr>
          <p:cNvPr id="16387" name="Espace réservé du contenu 3"/>
          <p:cNvSpPr>
            <a:spLocks noGrp="1"/>
          </p:cNvSpPr>
          <p:nvPr>
            <p:ph sz="quarter" idx="11"/>
          </p:nvPr>
        </p:nvSpPr>
        <p:spPr>
          <a:xfrm>
            <a:off x="2282825" y="6009569"/>
            <a:ext cx="6480175" cy="507831"/>
          </a:xfrm>
        </p:spPr>
        <p:txBody>
          <a:bodyPr wrap="square">
            <a:spAutoFit/>
          </a:bodyPr>
          <a:lstStyle/>
          <a:p>
            <a:pPr>
              <a:spcBef>
                <a:spcPct val="0"/>
              </a:spcBef>
            </a:pPr>
            <a:r>
              <a:rPr lang="fr-FR" altLang="fr-FR" sz="1100" dirty="0" smtClean="0"/>
              <a:t>La cuisine traditionnelle mexicaine – culture communautaire, vivante et ancestrale, le paradigme de Michoacán</a:t>
            </a:r>
          </a:p>
          <a:p>
            <a:pPr>
              <a:spcBef>
                <a:spcPct val="0"/>
              </a:spcBef>
            </a:pPr>
            <a:r>
              <a:rPr lang="fr-FR" altLang="fr-FR" sz="1100" dirty="0" smtClean="0"/>
              <a:t>©2006 A. Rios / </a:t>
            </a:r>
            <a:r>
              <a:rPr lang="fr-FR" altLang="fr-FR" sz="1100" dirty="0" err="1" smtClean="0"/>
              <a:t>Secretara</a:t>
            </a:r>
            <a:r>
              <a:rPr lang="fr-FR" altLang="fr-FR" sz="1100" dirty="0" smtClean="0"/>
              <a:t> de </a:t>
            </a:r>
            <a:r>
              <a:rPr lang="fr-FR" altLang="fr-FR" sz="1100" dirty="0" err="1" smtClean="0"/>
              <a:t>Turismo</a:t>
            </a:r>
            <a:r>
              <a:rPr lang="fr-FR" altLang="fr-FR" sz="1100" dirty="0" smtClean="0"/>
              <a:t> del </a:t>
            </a:r>
            <a:r>
              <a:rPr lang="fr-FR" altLang="fr-FR" sz="1100" dirty="0" err="1" smtClean="0"/>
              <a:t>Estado</a:t>
            </a:r>
            <a:r>
              <a:rPr lang="fr-FR" altLang="fr-FR" sz="1100" dirty="0" smtClean="0"/>
              <a:t> de Michoacán</a:t>
            </a:r>
          </a:p>
        </p:txBody>
      </p:sp>
      <p:pic>
        <p:nvPicPr>
          <p:cNvPr id="16388" name="Picture 6" descr="http://www.unesco.org/culture/ich/img/photo/src/02787.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33" b="833"/>
          <a:stretch>
            <a:fillRect/>
          </a:stretch>
        </p:blipFill>
        <p:spPr>
          <a:xfrm>
            <a:off x="2282825" y="1905000"/>
            <a:ext cx="6271439" cy="4111625"/>
          </a:xfrm>
          <a:noFill/>
        </p:spPr>
      </p:pic>
    </p:spTree>
    <p:extLst>
      <p:ext uri="{BB962C8B-B14F-4D97-AF65-F5344CB8AC3E}">
        <p14:creationId xmlns:p14="http://schemas.microsoft.com/office/powerpoint/2010/main" val="73729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2281238" y="396399"/>
            <a:ext cx="6480175" cy="1003776"/>
          </a:xfrm>
        </p:spPr>
        <p:txBody>
          <a:bodyPr/>
          <a:lstStyle/>
          <a:p>
            <a:r>
              <a:rPr lang="fr-FR" altLang="fr-FR" dirty="0"/>
              <a:t>Développement </a:t>
            </a:r>
            <a:r>
              <a:rPr lang="fr-FR" altLang="fr-FR" dirty="0" smtClean="0"/>
              <a:t>économique </a:t>
            </a:r>
            <a:r>
              <a:rPr lang="fr-FR" altLang="fr-FR" dirty="0"/>
              <a:t>inclusif</a:t>
            </a:r>
            <a:r>
              <a:rPr lang="fr-FR" altLang="fr-FR" dirty="0" smtClean="0"/>
              <a:t/>
            </a:r>
            <a:br>
              <a:rPr lang="fr-FR" altLang="fr-FR" dirty="0" smtClean="0"/>
            </a:br>
            <a:endParaRPr lang="fr-FR" altLang="fr-FR" dirty="0" smtClean="0"/>
          </a:p>
        </p:txBody>
      </p:sp>
      <p:sp>
        <p:nvSpPr>
          <p:cNvPr id="17411" name="Espace réservé du contenu 3"/>
          <p:cNvSpPr>
            <a:spLocks noGrp="1"/>
          </p:cNvSpPr>
          <p:nvPr>
            <p:ph sz="quarter" idx="11"/>
          </p:nvPr>
        </p:nvSpPr>
        <p:spPr>
          <a:xfrm>
            <a:off x="2274888" y="6144484"/>
            <a:ext cx="6480175" cy="338554"/>
          </a:xfrm>
        </p:spPr>
        <p:txBody>
          <a:bodyPr>
            <a:spAutoFit/>
          </a:bodyPr>
          <a:lstStyle/>
          <a:p>
            <a:pPr>
              <a:spcBef>
                <a:spcPct val="0"/>
              </a:spcBef>
            </a:pPr>
            <a:r>
              <a:rPr lang="fr-FR" altLang="fr-FR" sz="1100" dirty="0" smtClean="0"/>
              <a:t>La Samba de Roda de </a:t>
            </a:r>
            <a:r>
              <a:rPr lang="fr-FR" altLang="fr-FR" sz="1100" dirty="0" err="1" smtClean="0"/>
              <a:t>Recôncavo</a:t>
            </a:r>
            <a:r>
              <a:rPr lang="fr-FR" altLang="fr-FR" sz="1100" smtClean="0"/>
              <a:t> de </a:t>
            </a:r>
            <a:r>
              <a:rPr lang="fr-FR" altLang="fr-FR" sz="1100" dirty="0" smtClean="0"/>
              <a:t>Bahia, Brésil</a:t>
            </a:r>
          </a:p>
          <a:p>
            <a:pPr>
              <a:spcBef>
                <a:spcPct val="0"/>
              </a:spcBef>
            </a:pPr>
            <a:r>
              <a:rPr lang="fr-FR" altLang="fr-FR" sz="1100" dirty="0" smtClean="0"/>
              <a:t>© Luiz Santos UNESCO</a:t>
            </a:r>
          </a:p>
        </p:txBody>
      </p:sp>
      <p:pic>
        <p:nvPicPr>
          <p:cNvPr id="17412" name="Picture 6" descr="http://www.unesco.org/culture/ich/img/photo/src/00155.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481" b="8481"/>
          <a:stretch>
            <a:fillRect/>
          </a:stretch>
        </p:blipFill>
        <p:spPr>
          <a:xfrm>
            <a:off x="2281239" y="1905000"/>
            <a:ext cx="6435846" cy="4219575"/>
          </a:xfrm>
          <a:noFill/>
        </p:spPr>
      </p:pic>
    </p:spTree>
    <p:extLst>
      <p:ext uri="{BB962C8B-B14F-4D97-AF65-F5344CB8AC3E}">
        <p14:creationId xmlns:p14="http://schemas.microsoft.com/office/powerpoint/2010/main" val="365684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341313"/>
            <a:ext cx="6472238" cy="1046440"/>
          </a:xfrm>
        </p:spPr>
        <p:txBody>
          <a:bodyPr/>
          <a:lstStyle/>
          <a:p>
            <a:pPr eaLnBrk="1" hangingPunct="1"/>
            <a:r>
              <a:rPr lang="fr-FR" sz="3400" dirty="0">
                <a:ea typeface="ＭＳ Ｐゴシック" charset="-128"/>
                <a:cs typeface="ＭＳ Ｐゴシック" charset="-128"/>
              </a:rPr>
              <a:t>Exercice </a:t>
            </a:r>
            <a:r>
              <a:rPr lang="fr-FR" sz="3400" dirty="0" smtClean="0">
                <a:ea typeface="ＭＳ Ｐゴシック" charset="-128"/>
                <a:cs typeface="ＭＳ Ｐゴシック" charset="-128"/>
              </a:rPr>
              <a:t>1: Connaissances </a:t>
            </a:r>
            <a:r>
              <a:rPr lang="fr-FR" sz="3400" dirty="0">
                <a:ea typeface="ＭＳ Ｐゴシック" charset="-128"/>
                <a:cs typeface="ＭＳ Ｐゴシック" charset="-128"/>
              </a:rPr>
              <a:t>et expériences des participants</a:t>
            </a:r>
            <a:endParaRPr lang="en-GB" sz="3400" dirty="0">
              <a:ea typeface="ＭＳ Ｐゴシック" charset="-128"/>
              <a:cs typeface="ＭＳ Ｐゴシック" charset="-128"/>
            </a:endParaRPr>
          </a:p>
        </p:txBody>
      </p:sp>
      <p:sp>
        <p:nvSpPr>
          <p:cNvPr id="5" name="Rectangle 4"/>
          <p:cNvSpPr/>
          <p:nvPr/>
        </p:nvSpPr>
        <p:spPr>
          <a:xfrm>
            <a:off x="2272345" y="1930658"/>
            <a:ext cx="6477000" cy="2580194"/>
          </a:xfrm>
          <a:prstGeom prst="rect">
            <a:avLst/>
          </a:prstGeom>
        </p:spPr>
        <p:txBody>
          <a:bodyPr wrap="square">
            <a:spAutoFit/>
          </a:bodyPr>
          <a:lstStyle/>
          <a:p>
            <a:pPr eaLnBrk="0" hangingPunct="0">
              <a:lnSpc>
                <a:spcPct val="90000"/>
              </a:lnSpc>
              <a:spcBef>
                <a:spcPts val="1200"/>
              </a:spcBef>
              <a:buClr>
                <a:schemeClr val="tx1"/>
              </a:buClr>
            </a:pPr>
            <a:r>
              <a:rPr lang="fr-FR" sz="2800" dirty="0" smtClean="0"/>
              <a:t>Culture et développement : </a:t>
            </a:r>
            <a:br>
              <a:rPr lang="fr-FR" sz="2800" dirty="0" smtClean="0"/>
            </a:br>
            <a:r>
              <a:rPr lang="fr-FR" sz="2800" dirty="0" smtClean="0"/>
              <a:t>Un premier échange basé sur les connaissances et les expériences des participants, inspiré par la projection d’une vidéo consacrée à ce sujet</a:t>
            </a:r>
          </a:p>
          <a:p>
            <a:pPr eaLnBrk="0" hangingPunct="0">
              <a:lnSpc>
                <a:spcPct val="90000"/>
              </a:lnSpc>
              <a:spcBef>
                <a:spcPts val="1200"/>
              </a:spcBef>
              <a:buClr>
                <a:schemeClr val="tx1"/>
              </a:buClr>
            </a:pPr>
            <a:r>
              <a:rPr lang="fr-FR" sz="2800" b="1" dirty="0" smtClean="0"/>
              <a:t>1 heure</a:t>
            </a:r>
            <a:endParaRPr lang="fr-FR" sz="2800" b="1" dirty="0"/>
          </a:p>
        </p:txBody>
      </p:sp>
    </p:spTree>
    <p:extLst>
      <p:ext uri="{BB962C8B-B14F-4D97-AF65-F5344CB8AC3E}">
        <p14:creationId xmlns:p14="http://schemas.microsoft.com/office/powerpoint/2010/main" val="402662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282825" y="417513"/>
            <a:ext cx="6480175" cy="1969770"/>
          </a:xfrm>
        </p:spPr>
        <p:txBody>
          <a:bodyPr/>
          <a:lstStyle/>
          <a:p>
            <a:r>
              <a:rPr lang="fr-FR" altLang="fr-FR" dirty="0"/>
              <a:t>Développement économique inclusif</a:t>
            </a:r>
            <a:br>
              <a:rPr lang="fr-FR" altLang="fr-FR" dirty="0"/>
            </a:br>
            <a:r>
              <a:rPr lang="fr-FR" altLang="fr-FR" dirty="0" smtClean="0">
                <a:solidFill>
                  <a:srgbClr val="C00000"/>
                </a:solidFill>
              </a:rPr>
              <a:t/>
            </a:r>
            <a:br>
              <a:rPr lang="fr-FR" altLang="fr-FR" dirty="0" smtClean="0">
                <a:solidFill>
                  <a:srgbClr val="C00000"/>
                </a:solidFill>
              </a:rPr>
            </a:br>
            <a:r>
              <a:rPr lang="fr-FR" altLang="fr-FR" dirty="0" smtClean="0">
                <a:solidFill>
                  <a:srgbClr val="C00000"/>
                </a:solidFill>
              </a:rPr>
              <a:t>					</a:t>
            </a:r>
            <a:r>
              <a:rPr lang="fr-FR" altLang="fr-FR" dirty="0" err="1" smtClean="0">
                <a:solidFill>
                  <a:srgbClr val="C00000"/>
                </a:solidFill>
              </a:rPr>
              <a:t>Video</a:t>
            </a:r>
            <a:endParaRPr lang="fr-FR" altLang="fr-FR" dirty="0" smtClean="0">
              <a:solidFill>
                <a:srgbClr val="C00000"/>
              </a:solidFill>
            </a:endParaRPr>
          </a:p>
        </p:txBody>
      </p:sp>
      <p:sp>
        <p:nvSpPr>
          <p:cNvPr id="18435" name="Espace réservé du contenu 3"/>
          <p:cNvSpPr>
            <a:spLocks noGrp="1"/>
          </p:cNvSpPr>
          <p:nvPr>
            <p:ph sz="quarter" idx="11"/>
          </p:nvPr>
        </p:nvSpPr>
        <p:spPr>
          <a:xfrm>
            <a:off x="2267429" y="6174374"/>
            <a:ext cx="6480175" cy="338554"/>
          </a:xfrm>
        </p:spPr>
        <p:txBody>
          <a:bodyPr>
            <a:spAutoFit/>
          </a:bodyPr>
          <a:lstStyle/>
          <a:p>
            <a:pPr>
              <a:spcBef>
                <a:spcPct val="0"/>
              </a:spcBef>
            </a:pPr>
            <a:r>
              <a:rPr lang="fr-FR" altLang="fr-FR" sz="1100" dirty="0" smtClean="0">
                <a:latin typeface="+mj-lt"/>
              </a:rPr>
              <a:t>Les pratiques et expressions culturelles liées au balafon des communautés Sénoufo, Burkina Faso</a:t>
            </a:r>
          </a:p>
          <a:p>
            <a:pPr>
              <a:spcBef>
                <a:spcPct val="0"/>
              </a:spcBef>
            </a:pPr>
            <a:r>
              <a:rPr lang="fr-FR" altLang="fr-FR" sz="1100" dirty="0" smtClean="0">
                <a:latin typeface="+mj-lt"/>
              </a:rPr>
              <a:t>© 2012 by Direction du Patrimoine Culturel</a:t>
            </a:r>
          </a:p>
        </p:txBody>
      </p:sp>
      <p:pic>
        <p:nvPicPr>
          <p:cNvPr id="18436" name="Picture 6" descr="http://www.unesco.org/culture/ich/img/photo/src/0770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6" b="6296"/>
          <a:stretch>
            <a:fillRect/>
          </a:stretch>
        </p:blipFill>
        <p:spPr>
          <a:xfrm>
            <a:off x="2281237" y="1905000"/>
            <a:ext cx="6466367" cy="4238625"/>
          </a:xfrm>
          <a:noFill/>
        </p:spPr>
      </p:pic>
    </p:spTree>
    <p:extLst>
      <p:ext uri="{BB962C8B-B14F-4D97-AF65-F5344CB8AC3E}">
        <p14:creationId xmlns:p14="http://schemas.microsoft.com/office/powerpoint/2010/main" val="241072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2825" y="417513"/>
            <a:ext cx="6480175" cy="984885"/>
          </a:xfrm>
        </p:spPr>
        <p:txBody>
          <a:bodyPr/>
          <a:lstStyle/>
          <a:p>
            <a:r>
              <a:rPr lang="fr-FR" altLang="fr-FR" dirty="0" smtClean="0"/>
              <a:t>Paix et sécurité – </a:t>
            </a:r>
            <a:br>
              <a:rPr lang="fr-FR" altLang="fr-FR" dirty="0" smtClean="0"/>
            </a:br>
            <a:r>
              <a:rPr lang="fr-FR" altLang="fr-FR" dirty="0" smtClean="0"/>
              <a:t>Résolution des conflits</a:t>
            </a:r>
            <a:endParaRPr lang="fr-FR" altLang="fr-FR" dirty="0" smtClean="0">
              <a:solidFill>
                <a:srgbClr val="BF0000"/>
              </a:solidFill>
            </a:endParaRPr>
          </a:p>
        </p:txBody>
      </p:sp>
      <p:sp>
        <p:nvSpPr>
          <p:cNvPr id="21507" name="Content Placeholder 3"/>
          <p:cNvSpPr>
            <a:spLocks noGrp="1"/>
          </p:cNvSpPr>
          <p:nvPr>
            <p:ph sz="quarter" idx="11"/>
          </p:nvPr>
        </p:nvSpPr>
        <p:spPr>
          <a:xfrm>
            <a:off x="2274888" y="6212974"/>
            <a:ext cx="6480175" cy="338554"/>
          </a:xfrm>
        </p:spPr>
        <p:txBody>
          <a:bodyPr>
            <a:spAutoFit/>
          </a:bodyPr>
          <a:lstStyle/>
          <a:p>
            <a:pPr>
              <a:spcBef>
                <a:spcPct val="0"/>
              </a:spcBef>
            </a:pPr>
            <a:r>
              <a:rPr lang="fr-FR" altLang="fr-FR" sz="1100" dirty="0" smtClean="0"/>
              <a:t>Les tribunaux d’irrigants du bassin méditerranéen espagnol :  le Conseil, Espagne</a:t>
            </a:r>
          </a:p>
          <a:p>
            <a:pPr>
              <a:spcBef>
                <a:spcPct val="0"/>
              </a:spcBef>
            </a:pPr>
            <a:r>
              <a:rPr lang="fr-FR" altLang="fr-FR" sz="1100" dirty="0" smtClean="0"/>
              <a:t>©2005 by </a:t>
            </a:r>
            <a:r>
              <a:rPr lang="fr-FR" altLang="fr-FR" sz="1100" dirty="0" err="1" smtClean="0"/>
              <a:t>Generalitat</a:t>
            </a:r>
            <a:r>
              <a:rPr lang="fr-FR" altLang="fr-FR" sz="1100" dirty="0" smtClean="0"/>
              <a:t> </a:t>
            </a:r>
            <a:r>
              <a:rPr lang="fr-FR" altLang="fr-FR" sz="1100" dirty="0" err="1" smtClean="0"/>
              <a:t>Valenciana</a:t>
            </a:r>
            <a:endParaRPr lang="fr-FR" altLang="fr-FR" sz="1100" dirty="0" smtClean="0"/>
          </a:p>
        </p:txBody>
      </p:sp>
      <p:pic>
        <p:nvPicPr>
          <p:cNvPr id="21508" name="Picture 18" descr="http://www.unesco.org/culture/ich/img/photo/src/00958.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6" b="6296"/>
          <a:stretch>
            <a:fillRect/>
          </a:stretch>
        </p:blipFill>
        <p:spPr>
          <a:xfrm>
            <a:off x="2281238" y="1905000"/>
            <a:ext cx="6433849" cy="4219575"/>
          </a:xfrm>
          <a:noFill/>
        </p:spPr>
      </p:pic>
    </p:spTree>
    <p:extLst>
      <p:ext uri="{BB962C8B-B14F-4D97-AF65-F5344CB8AC3E}">
        <p14:creationId xmlns:p14="http://schemas.microsoft.com/office/powerpoint/2010/main" val="242373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47701"/>
            <a:ext cx="6480175" cy="487362"/>
          </a:xfrm>
        </p:spPr>
        <p:txBody>
          <a:bodyPr/>
          <a:lstStyle/>
          <a:p>
            <a:pPr eaLnBrk="1" hangingPunct="1"/>
            <a:r>
              <a:rPr lang="fr-FR" sz="3400" dirty="0">
                <a:ea typeface="Geneva" pitchFamily="124" charset="-128"/>
              </a:rPr>
              <a:t>Exercice </a:t>
            </a:r>
            <a:r>
              <a:rPr lang="fr-FR" sz="3400" dirty="0" smtClean="0">
                <a:ea typeface="Geneva" pitchFamily="124" charset="-128"/>
              </a:rPr>
              <a:t>2 : Exemples </a:t>
            </a:r>
            <a:r>
              <a:rPr lang="fr-FR" sz="4000" dirty="0" smtClean="0">
                <a:ea typeface="Geneva" pitchFamily="124" charset="-128"/>
              </a:rPr>
              <a:t/>
            </a:r>
            <a:br>
              <a:rPr lang="fr-FR" sz="4000" dirty="0" smtClean="0">
                <a:ea typeface="Geneva" pitchFamily="124" charset="-128"/>
              </a:rPr>
            </a:br>
            <a:endParaRPr lang="en-GB" sz="4000" dirty="0">
              <a:ea typeface="Geneva" pitchFamily="124" charset="-128"/>
            </a:endParaRPr>
          </a:p>
        </p:txBody>
      </p:sp>
      <p:sp>
        <p:nvSpPr>
          <p:cNvPr id="5" name="Rectangle 4"/>
          <p:cNvSpPr/>
          <p:nvPr/>
        </p:nvSpPr>
        <p:spPr>
          <a:xfrm>
            <a:off x="2286000" y="1902738"/>
            <a:ext cx="6477000" cy="1409617"/>
          </a:xfrm>
          <a:prstGeom prst="rect">
            <a:avLst/>
          </a:prstGeom>
        </p:spPr>
        <p:txBody>
          <a:bodyPr wrap="square">
            <a:spAutoFit/>
          </a:bodyPr>
          <a:lstStyle/>
          <a:p>
            <a:pPr eaLnBrk="0" hangingPunct="0">
              <a:lnSpc>
                <a:spcPct val="90000"/>
              </a:lnSpc>
              <a:spcBef>
                <a:spcPts val="1200"/>
              </a:spcBef>
              <a:buClr>
                <a:schemeClr val="tx1"/>
              </a:buClr>
            </a:pPr>
            <a:r>
              <a:rPr lang="fr-FR" sz="2800" dirty="0" smtClean="0"/>
              <a:t>Analyse </a:t>
            </a:r>
            <a:r>
              <a:rPr lang="fr-FR" sz="2800" dirty="0"/>
              <a:t>des </a:t>
            </a:r>
            <a:r>
              <a:rPr lang="fr-FR" sz="2800" dirty="0" smtClean="0"/>
              <a:t>études </a:t>
            </a:r>
            <a:r>
              <a:rPr lang="fr-FR" sz="2800" dirty="0"/>
              <a:t>de cas sur le PCI et le développement </a:t>
            </a:r>
            <a:r>
              <a:rPr lang="fr-FR" sz="2800" dirty="0" smtClean="0"/>
              <a:t>durable</a:t>
            </a:r>
          </a:p>
          <a:p>
            <a:pPr eaLnBrk="0" hangingPunct="0">
              <a:lnSpc>
                <a:spcPct val="90000"/>
              </a:lnSpc>
              <a:spcBef>
                <a:spcPts val="1200"/>
              </a:spcBef>
              <a:buClr>
                <a:schemeClr val="tx1"/>
              </a:buClr>
            </a:pPr>
            <a:r>
              <a:rPr lang="fr-FR" sz="2800" b="1" dirty="0" smtClean="0">
                <a:ea typeface="Geneva" pitchFamily="124" charset="-128"/>
              </a:rPr>
              <a:t>90 minutes </a:t>
            </a:r>
            <a:endParaRPr lang="en-GB" sz="2800" b="1" dirty="0"/>
          </a:p>
        </p:txBody>
      </p:sp>
    </p:spTree>
    <p:extLst>
      <p:ext uri="{BB962C8B-B14F-4D97-AF65-F5344CB8AC3E}">
        <p14:creationId xmlns:p14="http://schemas.microsoft.com/office/powerpoint/2010/main" val="396200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581065"/>
            <a:ext cx="6480175" cy="523220"/>
          </a:xfrm>
        </p:spPr>
        <p:txBody>
          <a:bodyPr/>
          <a:lstStyle/>
          <a:p>
            <a:pPr eaLnBrk="1" hangingPunct="1"/>
            <a:r>
              <a:rPr lang="fr-FR" sz="3400" dirty="0">
                <a:ea typeface="Geneva" pitchFamily="124" charset="-128"/>
              </a:rPr>
              <a:t>La sauvegarde est essentielle</a:t>
            </a:r>
            <a:endParaRPr lang="en-GB" sz="3400" dirty="0">
              <a:ea typeface="Geneva" pitchFamily="124" charset="-128"/>
            </a:endParaRPr>
          </a:p>
        </p:txBody>
      </p:sp>
      <p:sp>
        <p:nvSpPr>
          <p:cNvPr id="5" name="Rectangle 4"/>
          <p:cNvSpPr/>
          <p:nvPr/>
        </p:nvSpPr>
        <p:spPr>
          <a:xfrm>
            <a:off x="2282826" y="1905000"/>
            <a:ext cx="6472237" cy="3059299"/>
          </a:xfrm>
          <a:prstGeom prst="rect">
            <a:avLst/>
          </a:prstGeom>
        </p:spPr>
        <p:txBody>
          <a:bodyPr wrap="square">
            <a:spAutoFit/>
          </a:bodyPr>
          <a:lstStyle/>
          <a:p>
            <a:pPr marL="342900" indent="-342900" eaLnBrk="0" hangingPunct="0">
              <a:lnSpc>
                <a:spcPct val="90000"/>
              </a:lnSpc>
              <a:spcBef>
                <a:spcPts val="1200"/>
              </a:spcBef>
              <a:buClr>
                <a:schemeClr val="tx1"/>
              </a:buClr>
              <a:buFont typeface="Arial" panose="020B0604020202020204" pitchFamily="34" charset="0"/>
              <a:buChar char="•"/>
            </a:pPr>
            <a:r>
              <a:rPr lang="fr-FR" sz="2400" dirty="0"/>
              <a:t>si les communautés à travers le monde </a:t>
            </a:r>
            <a:r>
              <a:rPr lang="fr-FR" sz="2400" dirty="0" smtClean="0"/>
              <a:t>prennent les </a:t>
            </a:r>
            <a:r>
              <a:rPr lang="fr-FR" sz="2400" dirty="0"/>
              <a:t>mesures </a:t>
            </a:r>
            <a:r>
              <a:rPr lang="fr-FR" sz="2400" dirty="0" smtClean="0"/>
              <a:t>de changement «</a:t>
            </a:r>
            <a:r>
              <a:rPr lang="fr-FR" sz="2400" dirty="0"/>
              <a:t> </a:t>
            </a:r>
            <a:r>
              <a:rPr lang="fr-FR" sz="2400" dirty="0" smtClean="0"/>
              <a:t>indispensables afin de réorienter </a:t>
            </a:r>
            <a:r>
              <a:rPr lang="fr-FR" sz="2400" dirty="0"/>
              <a:t>le monde vers une voie </a:t>
            </a:r>
            <a:r>
              <a:rPr lang="fr-FR" sz="2400" dirty="0" smtClean="0"/>
              <a:t>pérenne »</a:t>
            </a:r>
          </a:p>
          <a:p>
            <a:pPr marL="342900" indent="-342900" eaLnBrk="0" hangingPunct="0">
              <a:lnSpc>
                <a:spcPct val="90000"/>
              </a:lnSpc>
              <a:spcBef>
                <a:spcPts val="1200"/>
              </a:spcBef>
              <a:buClr>
                <a:schemeClr val="tx1"/>
              </a:buClr>
              <a:buFont typeface="Arial" panose="020B0604020202020204" pitchFamily="34" charset="0"/>
              <a:buChar char="•"/>
            </a:pPr>
            <a:r>
              <a:rPr lang="fr-FR" sz="2400" dirty="0" smtClean="0">
                <a:ea typeface="SimSun" pitchFamily="2" charset="-122"/>
                <a:cs typeface="ＭＳ Ｐゴシック" charset="0"/>
              </a:rPr>
              <a:t>si nous voulons trouver </a:t>
            </a:r>
            <a:r>
              <a:rPr lang="fr-FR" sz="2400" dirty="0">
                <a:ea typeface="SimSun" pitchFamily="2" charset="-122"/>
                <a:cs typeface="ＭＳ Ｐゴシック" charset="0"/>
              </a:rPr>
              <a:t>des réponses innovantes et culturellement adaptées aux </a:t>
            </a:r>
            <a:r>
              <a:rPr lang="fr-FR" sz="2400" dirty="0" smtClean="0">
                <a:ea typeface="SimSun" pitchFamily="2" charset="-122"/>
                <a:cs typeface="ＭＳ Ｐゴシック" charset="0"/>
              </a:rPr>
              <a:t>enjeux du développement</a:t>
            </a:r>
            <a:endParaRPr lang="fr-FR" sz="2400" dirty="0">
              <a:ea typeface="SimSun" pitchFamily="2" charset="-122"/>
              <a:cs typeface="ＭＳ Ｐゴシック" charset="0"/>
            </a:endParaRPr>
          </a:p>
          <a:p>
            <a:pPr marL="342900" indent="-342900" eaLnBrk="0" hangingPunct="0">
              <a:lnSpc>
                <a:spcPct val="90000"/>
              </a:lnSpc>
              <a:spcBef>
                <a:spcPts val="1200"/>
              </a:spcBef>
              <a:buClr>
                <a:schemeClr val="tx1"/>
              </a:buClr>
              <a:buFont typeface="Arial" panose="020B0604020202020204" pitchFamily="34" charset="0"/>
              <a:buChar char="•"/>
            </a:pPr>
            <a:r>
              <a:rPr lang="fr-FR" sz="2400" dirty="0" smtClean="0">
                <a:latin typeface="+mn-lt"/>
                <a:ea typeface="SimSun" pitchFamily="2" charset="-122"/>
                <a:cs typeface="ＭＳ Ｐゴシック" charset="0"/>
              </a:rPr>
              <a:t>si nous voulons assurer le </a:t>
            </a:r>
            <a:r>
              <a:rPr lang="fr-FR" sz="2400" dirty="0">
                <a:latin typeface="+mn-lt"/>
                <a:ea typeface="SimSun" pitchFamily="2" charset="-122"/>
                <a:cs typeface="ＭＳ Ｐゴシック" charset="0"/>
              </a:rPr>
              <a:t>bien-être </a:t>
            </a:r>
            <a:r>
              <a:rPr lang="fr-FR" sz="2400" dirty="0" smtClean="0">
                <a:latin typeface="+mn-lt"/>
                <a:ea typeface="SimSun" pitchFamily="2" charset="-122"/>
                <a:cs typeface="ＭＳ Ｐゴシック" charset="0"/>
              </a:rPr>
              <a:t>de tous</a:t>
            </a:r>
            <a:endParaRPr lang="fr-FR" sz="2400" dirty="0">
              <a:latin typeface="+mn-lt"/>
              <a:ea typeface="SimSun" pitchFamily="2" charset="-122"/>
              <a:cs typeface="ＭＳ Ｐゴシック" charset="0"/>
            </a:endParaRPr>
          </a:p>
        </p:txBody>
      </p:sp>
    </p:spTree>
    <p:extLst>
      <p:ext uri="{BB962C8B-B14F-4D97-AF65-F5344CB8AC3E}">
        <p14:creationId xmlns:p14="http://schemas.microsoft.com/office/powerpoint/2010/main" val="191070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581065"/>
            <a:ext cx="6480175" cy="523220"/>
          </a:xfrm>
        </p:spPr>
        <p:txBody>
          <a:bodyPr/>
          <a:lstStyle/>
          <a:p>
            <a:pPr eaLnBrk="1" hangingPunct="1"/>
            <a:r>
              <a:rPr lang="fr-FR" sz="3400" dirty="0">
                <a:ea typeface="Geneva" pitchFamily="124" charset="-128"/>
              </a:rPr>
              <a:t>Exercice </a:t>
            </a:r>
            <a:r>
              <a:rPr lang="fr-FR" sz="3400" dirty="0" smtClean="0">
                <a:ea typeface="Geneva" pitchFamily="124" charset="-128"/>
              </a:rPr>
              <a:t>3 : Risques</a:t>
            </a:r>
            <a:endParaRPr lang="en-GB" sz="3400" dirty="0">
              <a:ea typeface="Geneva" pitchFamily="124" charset="-128"/>
            </a:endParaRPr>
          </a:p>
        </p:txBody>
      </p:sp>
      <p:sp>
        <p:nvSpPr>
          <p:cNvPr id="5" name="Rectangle 4"/>
          <p:cNvSpPr/>
          <p:nvPr/>
        </p:nvSpPr>
        <p:spPr>
          <a:xfrm>
            <a:off x="2274888" y="1905000"/>
            <a:ext cx="6480175" cy="1804596"/>
          </a:xfrm>
          <a:prstGeom prst="rect">
            <a:avLst/>
          </a:prstGeom>
        </p:spPr>
        <p:txBody>
          <a:bodyPr wrap="square">
            <a:spAutoFit/>
          </a:bodyPr>
          <a:lstStyle/>
          <a:p>
            <a:pPr algn="just" eaLnBrk="0" hangingPunct="0">
              <a:lnSpc>
                <a:spcPct val="90000"/>
              </a:lnSpc>
              <a:spcBef>
                <a:spcPts val="1200"/>
              </a:spcBef>
              <a:buClr>
                <a:schemeClr val="tx1"/>
              </a:buClr>
            </a:pPr>
            <a:r>
              <a:rPr lang="fr-FR" sz="2800" dirty="0" smtClean="0"/>
              <a:t>Les risques pour la viabilité du patrimoine culturel immatériel dans le contexte des stratégies de  sauvegarde </a:t>
            </a:r>
            <a:endParaRPr lang="fr-FR" sz="2800" dirty="0"/>
          </a:p>
          <a:p>
            <a:pPr algn="just" eaLnBrk="0" hangingPunct="0">
              <a:lnSpc>
                <a:spcPct val="90000"/>
              </a:lnSpc>
              <a:spcBef>
                <a:spcPts val="1200"/>
              </a:spcBef>
              <a:buClr>
                <a:schemeClr val="tx1"/>
              </a:buClr>
            </a:pPr>
            <a:r>
              <a:rPr lang="fr-FR" sz="2800" b="1" dirty="0" smtClean="0"/>
              <a:t>1 heure</a:t>
            </a:r>
            <a:endParaRPr lang="fr-FR" sz="2800" b="1" dirty="0"/>
          </a:p>
        </p:txBody>
      </p:sp>
    </p:spTree>
    <p:extLst>
      <p:ext uri="{BB962C8B-B14F-4D97-AF65-F5344CB8AC3E}">
        <p14:creationId xmlns:p14="http://schemas.microsoft.com/office/powerpoint/2010/main" val="38358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286000" y="374650"/>
            <a:ext cx="6477000" cy="1569660"/>
          </a:xfrm>
        </p:spPr>
        <p:txBody>
          <a:bodyPr/>
          <a:lstStyle/>
          <a:p>
            <a:pPr eaLnBrk="1" hangingPunct="1"/>
            <a:r>
              <a:rPr lang="fr-FR" altLang="fr-FR" sz="3400" dirty="0" smtClean="0">
                <a:ea typeface="ＭＳ Ｐゴシック" panose="020B0600070205080204" pitchFamily="34" charset="-128"/>
              </a:rPr>
              <a:t>Étude de cas: le tourisme et le commerce associés au tissage à Taquile (Pérou)</a:t>
            </a:r>
          </a:p>
        </p:txBody>
      </p:sp>
      <p:sp>
        <p:nvSpPr>
          <p:cNvPr id="24579" name="Espace réservé du contenu 4"/>
          <p:cNvSpPr txBox="1">
            <a:spLocks/>
          </p:cNvSpPr>
          <p:nvPr/>
        </p:nvSpPr>
        <p:spPr bwMode="auto">
          <a:xfrm>
            <a:off x="2281237" y="6069897"/>
            <a:ext cx="5853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ts val="0"/>
              </a:spcBef>
              <a:spcAft>
                <a:spcPts val="0"/>
              </a:spcAft>
              <a:buClrTx/>
              <a:buFontTx/>
              <a:buNone/>
            </a:pPr>
            <a:r>
              <a:rPr lang="fr-FR" altLang="fr-FR" sz="1100" b="0" dirty="0">
                <a:solidFill>
                  <a:schemeClr val="tx1"/>
                </a:solidFill>
                <a:cs typeface="Arial" panose="020B0604020202020204" pitchFamily="34" charset="0"/>
              </a:rPr>
              <a:t>Tissage à Taquile</a:t>
            </a:r>
          </a:p>
          <a:p>
            <a:pPr eaLnBrk="1" hangingPunct="1">
              <a:lnSpc>
                <a:spcPct val="100000"/>
              </a:lnSpc>
              <a:spcBef>
                <a:spcPts val="0"/>
              </a:spcBef>
              <a:spcAft>
                <a:spcPts val="600"/>
              </a:spcAft>
              <a:buClrTx/>
              <a:buFontTx/>
              <a:buNone/>
            </a:pPr>
            <a:r>
              <a:rPr lang="fr-FR" altLang="fr-FR" sz="1100" b="0" dirty="0">
                <a:solidFill>
                  <a:schemeClr val="tx1"/>
                </a:solidFill>
                <a:cs typeface="Arial" panose="020B0604020202020204" pitchFamily="34" charset="0"/>
              </a:rPr>
              <a:t>© </a:t>
            </a:r>
            <a:r>
              <a:rPr lang="fr-FR" altLang="fr-FR" sz="1100" b="0" dirty="0" err="1">
                <a:solidFill>
                  <a:schemeClr val="tx1"/>
                </a:solidFill>
                <a:cs typeface="Arial" panose="020B0604020202020204" pitchFamily="34" charset="0"/>
              </a:rPr>
              <a:t>Instituto</a:t>
            </a:r>
            <a:r>
              <a:rPr lang="fr-FR" altLang="fr-FR" sz="1100" b="0" dirty="0">
                <a:solidFill>
                  <a:schemeClr val="tx1"/>
                </a:solidFill>
                <a:cs typeface="Arial" panose="020B0604020202020204" pitchFamily="34" charset="0"/>
              </a:rPr>
              <a:t> Nacional de </a:t>
            </a:r>
            <a:r>
              <a:rPr lang="fr-FR" altLang="fr-FR" sz="1100" b="0" dirty="0" err="1">
                <a:solidFill>
                  <a:schemeClr val="tx1"/>
                </a:solidFill>
                <a:cs typeface="Arial" panose="020B0604020202020204" pitchFamily="34" charset="0"/>
              </a:rPr>
              <a:t>Cultura</a:t>
            </a:r>
            <a:r>
              <a:rPr lang="fr-FR" altLang="fr-FR" sz="1100" b="0" dirty="0">
                <a:solidFill>
                  <a:schemeClr val="tx1"/>
                </a:solidFill>
                <a:cs typeface="Arial" panose="020B0604020202020204" pitchFamily="34" charset="0"/>
              </a:rPr>
              <a:t> / Dante </a:t>
            </a:r>
            <a:r>
              <a:rPr lang="fr-FR" altLang="fr-FR" sz="1100" b="0" dirty="0" err="1">
                <a:solidFill>
                  <a:schemeClr val="tx1"/>
                </a:solidFill>
                <a:cs typeface="Arial" panose="020B0604020202020204" pitchFamily="34" charset="0"/>
              </a:rPr>
              <a:t>Villafuerte</a:t>
            </a:r>
            <a:endParaRPr lang="fr-FR" altLang="fr-FR" sz="1100" b="0" dirty="0">
              <a:solidFill>
                <a:schemeClr val="tx1"/>
              </a:solidFill>
              <a:cs typeface="Arial" panose="020B0604020202020204" pitchFamily="34" charset="0"/>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2114550"/>
            <a:ext cx="5853113" cy="386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85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286000" y="374650"/>
            <a:ext cx="6477000" cy="1846659"/>
          </a:xfrm>
        </p:spPr>
        <p:txBody>
          <a:bodyPr/>
          <a:lstStyle/>
          <a:p>
            <a:pPr eaLnBrk="1" hangingPunct="1"/>
            <a:r>
              <a:rPr lang="en-ZA" altLang="fr-FR" sz="3000" dirty="0" smtClean="0">
                <a:ea typeface="ＭＳ Ｐゴシック" panose="020B0600070205080204" pitchFamily="34" charset="-128"/>
              </a:rPr>
              <a:t>Étude de cas : la commercialisation des savoirs traditionnels sur le </a:t>
            </a:r>
            <a:r>
              <a:rPr lang="en-ZA" altLang="fr-FR" sz="3000" i="1" dirty="0" smtClean="0">
                <a:ea typeface="ＭＳ Ｐゴシック" panose="020B0600070205080204" pitchFamily="34" charset="-128"/>
              </a:rPr>
              <a:t>Hoodia gordonii </a:t>
            </a:r>
            <a:r>
              <a:rPr lang="en-ZA" altLang="fr-FR" sz="3000" dirty="0" smtClean="0">
                <a:ea typeface="ＭＳ Ｐゴシック" panose="020B0600070205080204" pitchFamily="34" charset="-128"/>
              </a:rPr>
              <a:t>en tant que coupe-faim (Afrique du Sud et Namibie)</a:t>
            </a:r>
            <a:endParaRPr lang="fr-FR" altLang="fr-FR" sz="3000" dirty="0" smtClean="0">
              <a:ea typeface="ＭＳ Ｐゴシック" panose="020B0600070205080204" pitchFamily="34" charset="-128"/>
            </a:endParaRPr>
          </a:p>
        </p:txBody>
      </p:sp>
      <p:sp>
        <p:nvSpPr>
          <p:cNvPr id="25603" name="Espace réservé du contenu 4"/>
          <p:cNvSpPr txBox="1">
            <a:spLocks/>
          </p:cNvSpPr>
          <p:nvPr/>
        </p:nvSpPr>
        <p:spPr bwMode="auto">
          <a:xfrm>
            <a:off x="403225" y="2457450"/>
            <a:ext cx="1676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fr-FR" altLang="fr-FR" sz="1100" b="0" dirty="0">
                <a:solidFill>
                  <a:schemeClr val="tx1"/>
                </a:solidFill>
                <a:cs typeface="Arial" panose="020B0604020202020204" pitchFamily="34" charset="0"/>
              </a:rPr>
              <a:t>La plante </a:t>
            </a:r>
            <a:r>
              <a:rPr lang="fr-FR" altLang="fr-FR" sz="1100" b="0" dirty="0" err="1">
                <a:solidFill>
                  <a:schemeClr val="tx1"/>
                </a:solidFill>
                <a:cs typeface="Arial" panose="020B0604020202020204" pitchFamily="34" charset="0"/>
              </a:rPr>
              <a:t>Hoodia</a:t>
            </a:r>
            <a:r>
              <a:rPr lang="fr-FR" altLang="fr-FR" sz="1100" b="0" dirty="0">
                <a:solidFill>
                  <a:schemeClr val="tx1"/>
                </a:solidFill>
                <a:cs typeface="Arial" panose="020B0604020202020204" pitchFamily="34" charset="0"/>
              </a:rPr>
              <a:t> </a:t>
            </a:r>
            <a:r>
              <a:rPr lang="fr-FR" altLang="fr-FR" sz="1100" b="0" dirty="0" err="1">
                <a:solidFill>
                  <a:schemeClr val="tx1"/>
                </a:solidFill>
                <a:cs typeface="Arial" panose="020B0604020202020204" pitchFamily="34" charset="0"/>
              </a:rPr>
              <a:t>gordonii</a:t>
            </a:r>
            <a:r>
              <a:rPr lang="fr-FR" altLang="fr-FR" sz="1100" b="0" dirty="0">
                <a:solidFill>
                  <a:schemeClr val="tx1"/>
                </a:solidFill>
                <a:cs typeface="Arial" panose="020B0604020202020204" pitchFamily="34" charset="0"/>
              </a:rPr>
              <a:t> </a:t>
            </a:r>
          </a:p>
          <a:p>
            <a:pPr eaLnBrk="1" hangingPunct="1">
              <a:lnSpc>
                <a:spcPct val="100000"/>
              </a:lnSpc>
              <a:spcBef>
                <a:spcPct val="0"/>
              </a:spcBef>
              <a:buClrTx/>
              <a:buFontTx/>
              <a:buNone/>
            </a:pPr>
            <a:r>
              <a:rPr lang="en-US" altLang="fr-FR" sz="1100" b="0" dirty="0">
                <a:solidFill>
                  <a:schemeClr val="tx1"/>
                </a:solidFill>
                <a:cs typeface="Arial" panose="020B0604020202020204" pitchFamily="34" charset="0"/>
              </a:rPr>
              <a:t>© </a:t>
            </a:r>
            <a:r>
              <a:rPr lang="en-ZA" altLang="fr-FR" sz="1100" b="0" dirty="0">
                <a:solidFill>
                  <a:schemeClr val="tx1"/>
                </a:solidFill>
                <a:cs typeface="Arial" panose="020B0604020202020204" pitchFamily="34" charset="0"/>
              </a:rPr>
              <a:t>Martin Heigan</a:t>
            </a: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57450"/>
            <a:ext cx="5745446"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88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286000" y="374650"/>
            <a:ext cx="6477000" cy="1569660"/>
          </a:xfrm>
        </p:spPr>
        <p:txBody>
          <a:bodyPr/>
          <a:lstStyle/>
          <a:p>
            <a:pPr eaLnBrk="1" hangingPunct="1"/>
            <a:r>
              <a:rPr lang="fr-FR" altLang="fr-FR" sz="3400" dirty="0" smtClean="0">
                <a:ea typeface="ＭＳ Ｐゴシック" panose="020B0600070205080204" pitchFamily="34" charset="-128"/>
              </a:rPr>
              <a:t>Étude de cas: le projet touristique Runa Tupari </a:t>
            </a:r>
            <a:r>
              <a:rPr lang="en-GB" altLang="fr-FR" sz="3400" dirty="0" smtClean="0">
                <a:ea typeface="ＭＳ Ｐゴシック" panose="020B0600070205080204" pitchFamily="34" charset="-128"/>
              </a:rPr>
              <a:t>(</a:t>
            </a:r>
            <a:r>
              <a:rPr lang="fr-FR" altLang="fr-FR" sz="3400" dirty="0" smtClean="0">
                <a:ea typeface="ＭＳ Ｐゴシック" panose="020B0600070205080204" pitchFamily="34" charset="-128"/>
              </a:rPr>
              <a:t>Équateur</a:t>
            </a:r>
            <a:r>
              <a:rPr lang="en-GB" altLang="fr-FR" sz="3400" dirty="0" smtClean="0">
                <a:ea typeface="ＭＳ Ｐゴシック" panose="020B0600070205080204" pitchFamily="34" charset="-128"/>
              </a:rPr>
              <a:t>)</a:t>
            </a:r>
            <a:endParaRPr lang="fr-FR" altLang="fr-FR" sz="3400" dirty="0" smtClean="0">
              <a:ea typeface="ＭＳ Ｐゴシック" panose="020B0600070205080204" pitchFamily="34" charset="-128"/>
            </a:endParaRPr>
          </a:p>
        </p:txBody>
      </p:sp>
      <p:sp>
        <p:nvSpPr>
          <p:cNvPr id="26630" name="TextBox 5"/>
          <p:cNvSpPr txBox="1">
            <a:spLocks noChangeArrowheads="1"/>
          </p:cNvSpPr>
          <p:nvPr/>
        </p:nvSpPr>
        <p:spPr bwMode="auto">
          <a:xfrm>
            <a:off x="541872" y="1905000"/>
            <a:ext cx="1727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ts val="600"/>
              </a:spcBef>
              <a:spcAft>
                <a:spcPts val="600"/>
              </a:spcAft>
              <a:buClrTx/>
              <a:buFontTx/>
              <a:buNone/>
            </a:pPr>
            <a:r>
              <a:rPr lang="en-GB" sz="1100" b="0" dirty="0" smtClean="0">
                <a:solidFill>
                  <a:schemeClr val="tx1"/>
                </a:solidFill>
              </a:rPr>
              <a:t>‘</a:t>
            </a:r>
            <a:r>
              <a:rPr lang="fr-FR" sz="1100" b="0" dirty="0">
                <a:solidFill>
                  <a:schemeClr val="tx1"/>
                </a:solidFill>
              </a:rPr>
              <a:t>Lac du cratère </a:t>
            </a:r>
            <a:r>
              <a:rPr lang="fr-FR" sz="1100" b="0" dirty="0" err="1">
                <a:solidFill>
                  <a:schemeClr val="tx1"/>
                </a:solidFill>
              </a:rPr>
              <a:t>Cuicocha</a:t>
            </a:r>
            <a:r>
              <a:rPr lang="fr-FR" sz="1100" b="0" dirty="0">
                <a:solidFill>
                  <a:schemeClr val="tx1"/>
                </a:solidFill>
              </a:rPr>
              <a:t> (3 246 m) - Volcan/Caldeira d'Équateur</a:t>
            </a:r>
            <a:r>
              <a:rPr lang="en-GB" sz="1100" b="0" dirty="0" smtClean="0">
                <a:solidFill>
                  <a:schemeClr val="tx1"/>
                </a:solidFill>
              </a:rPr>
              <a:t>’ </a:t>
            </a:r>
            <a:r>
              <a:rPr lang="en-GB" sz="1100" b="0" dirty="0">
                <a:solidFill>
                  <a:schemeClr val="tx1"/>
                </a:solidFill>
              </a:rPr>
              <a:t>by </a:t>
            </a:r>
            <a:r>
              <a:rPr lang="en-GB" sz="1100" b="0" dirty="0" smtClean="0">
                <a:solidFill>
                  <a:schemeClr val="tx1"/>
                </a:solidFill>
                <a:hlinkClick r:id="rId2"/>
              </a:rPr>
              <a:t>ffigon</a:t>
            </a:r>
            <a:r>
              <a:rPr lang="en-GB" sz="1100" b="0" dirty="0" smtClean="0">
                <a:solidFill>
                  <a:schemeClr val="tx1"/>
                </a:solidFill>
              </a:rPr>
              <a:t> is </a:t>
            </a:r>
            <a:r>
              <a:rPr lang="en-GB" sz="1100" b="0" dirty="0">
                <a:solidFill>
                  <a:schemeClr val="tx1"/>
                </a:solidFill>
              </a:rPr>
              <a:t>licensed under </a:t>
            </a:r>
            <a:r>
              <a:rPr lang="en-GB" sz="1100" b="0" dirty="0">
                <a:solidFill>
                  <a:schemeClr val="tx1"/>
                </a:solidFill>
                <a:hlinkClick r:id="rId3"/>
              </a:rPr>
              <a:t>CC </a:t>
            </a:r>
            <a:r>
              <a:rPr lang="en-GB" sz="1100" b="0" dirty="0" smtClean="0">
                <a:solidFill>
                  <a:schemeClr val="tx1"/>
                </a:solidFill>
                <a:hlinkClick r:id="rId3"/>
              </a:rPr>
              <a:t>BY-SA </a:t>
            </a:r>
            <a:r>
              <a:rPr lang="en-GB" sz="1100" b="0" dirty="0">
                <a:solidFill>
                  <a:schemeClr val="tx1"/>
                </a:solidFill>
                <a:hlinkClick r:id="rId3"/>
              </a:rPr>
              <a:t>2.0</a:t>
            </a:r>
            <a:endParaRPr lang="fr-FR" altLang="fr-FR" sz="1100" b="0" dirty="0">
              <a:solidFill>
                <a:schemeClr val="tx1"/>
              </a:solidFill>
              <a:cs typeface="Arial" panose="020B0604020202020204" pitchFamily="34" charset="0"/>
            </a:endParaRPr>
          </a:p>
        </p:txBody>
      </p:sp>
      <p:pic>
        <p:nvPicPr>
          <p:cNvPr id="2050" name="Picture 2" descr="C:\Users\ae_cunningham\AppData\Local\Microsoft\Windows\Temporary Internet Files\Content.IE5\PJJ2LWYM\21301275661_500481ff9b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1944310"/>
            <a:ext cx="5762625" cy="43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3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2286000" y="374650"/>
            <a:ext cx="6477000" cy="1107996"/>
          </a:xfrm>
        </p:spPr>
        <p:txBody>
          <a:bodyPr/>
          <a:lstStyle/>
          <a:p>
            <a:pPr eaLnBrk="1" hangingPunct="1"/>
            <a:r>
              <a:rPr lang="fr-FR" altLang="fr-FR" sz="3600" dirty="0" smtClean="0">
                <a:ea typeface="ＭＳ Ｐゴシック" panose="020B0600070205080204" pitchFamily="34" charset="-128"/>
              </a:rPr>
              <a:t>Étude de cas: </a:t>
            </a:r>
            <a:br>
              <a:rPr lang="fr-FR" altLang="fr-FR" sz="3600" dirty="0" smtClean="0">
                <a:ea typeface="ＭＳ Ｐゴシック" panose="020B0600070205080204" pitchFamily="34" charset="-128"/>
              </a:rPr>
            </a:br>
            <a:r>
              <a:rPr lang="fr-FR" altLang="fr-FR" sz="3600" dirty="0" smtClean="0">
                <a:ea typeface="ＭＳ Ｐゴシック" panose="020B0600070205080204" pitchFamily="34" charset="-128"/>
              </a:rPr>
              <a:t>le tissu d’écorce ougandais</a:t>
            </a:r>
          </a:p>
        </p:txBody>
      </p:sp>
      <p:sp>
        <p:nvSpPr>
          <p:cNvPr id="27651" name="Espace réservé du contenu 4"/>
          <p:cNvSpPr txBox="1">
            <a:spLocks/>
          </p:cNvSpPr>
          <p:nvPr/>
        </p:nvSpPr>
        <p:spPr bwMode="auto">
          <a:xfrm>
            <a:off x="403225" y="1909353"/>
            <a:ext cx="1676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fr-FR" altLang="fr-FR" sz="1100" b="0" dirty="0">
                <a:solidFill>
                  <a:schemeClr val="tx1"/>
                </a:solidFill>
                <a:cs typeface="Arial" panose="020B0604020202020204" pitchFamily="34" charset="0"/>
              </a:rPr>
              <a:t>Prélèvement de l’écorce pour la fabrique du tissu d’écorce </a:t>
            </a:r>
          </a:p>
          <a:p>
            <a:pPr eaLnBrk="1" hangingPunct="1">
              <a:lnSpc>
                <a:spcPct val="100000"/>
              </a:lnSpc>
              <a:spcBef>
                <a:spcPct val="0"/>
              </a:spcBef>
              <a:buClrTx/>
              <a:buFontTx/>
              <a:buNone/>
            </a:pPr>
            <a:r>
              <a:rPr lang="en-US" altLang="fr-FR" sz="1100" b="0" dirty="0">
                <a:solidFill>
                  <a:schemeClr val="tx1"/>
                </a:solidFill>
                <a:cs typeface="Arial" panose="020B0604020202020204" pitchFamily="34" charset="0"/>
              </a:rPr>
              <a:t>© </a:t>
            </a:r>
            <a:r>
              <a:rPr lang="en-ZA" altLang="fr-FR" sz="1100" b="0" dirty="0">
                <a:solidFill>
                  <a:schemeClr val="tx1"/>
                </a:solidFill>
                <a:cs typeface="Arial" panose="020B0604020202020204" pitchFamily="34" charset="0"/>
              </a:rPr>
              <a:t>J. K. Walusimbi</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8" y="1905000"/>
            <a:ext cx="641970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20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286000" y="374650"/>
            <a:ext cx="6477000" cy="1661994"/>
          </a:xfrm>
        </p:spPr>
        <p:txBody>
          <a:bodyPr/>
          <a:lstStyle/>
          <a:p>
            <a:pPr eaLnBrk="1" hangingPunct="1"/>
            <a:r>
              <a:rPr lang="fr-FR" altLang="fr-FR" sz="3600" dirty="0" smtClean="0">
                <a:ea typeface="ＭＳ Ｐゴシック" panose="020B0600070205080204" pitchFamily="34" charset="-128"/>
              </a:rPr>
              <a:t>Possibilités de revenus générés par des activités de sauvegarde</a:t>
            </a:r>
          </a:p>
        </p:txBody>
      </p:sp>
      <p:sp>
        <p:nvSpPr>
          <p:cNvPr id="18436" name="Text Placeholder 8"/>
          <p:cNvSpPr txBox="1">
            <a:spLocks/>
          </p:cNvSpPr>
          <p:nvPr/>
        </p:nvSpPr>
        <p:spPr bwMode="auto">
          <a:xfrm>
            <a:off x="2286000" y="2185985"/>
            <a:ext cx="64770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T</a:t>
            </a:r>
            <a:r>
              <a:rPr lang="fr-FR" altLang="fr-FR" sz="2000" b="0" dirty="0" smtClean="0">
                <a:solidFill>
                  <a:schemeClr val="tx1"/>
                </a:solidFill>
                <a:cs typeface="Arial" panose="020B0604020202020204" pitchFamily="34" charset="0"/>
              </a:rPr>
              <a:t>ourisme</a:t>
            </a:r>
            <a:endParaRPr lang="fr-FR"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U</a:t>
            </a:r>
            <a:r>
              <a:rPr lang="fr-FR" altLang="fr-FR" sz="2000" b="0" dirty="0" smtClean="0">
                <a:solidFill>
                  <a:schemeClr val="tx1"/>
                </a:solidFill>
                <a:cs typeface="Arial" panose="020B0604020202020204" pitchFamily="34" charset="0"/>
              </a:rPr>
              <a:t>tilisation </a:t>
            </a:r>
            <a:r>
              <a:rPr lang="fr-FR" altLang="fr-FR" sz="2000" b="0" dirty="0">
                <a:solidFill>
                  <a:schemeClr val="tx1"/>
                </a:solidFill>
                <a:cs typeface="Arial" panose="020B0604020202020204" pitchFamily="34" charset="0"/>
              </a:rPr>
              <a:t>de savoirs traditionnels pour gérer durablement les ressources environnementales à des fins lucratives</a:t>
            </a:r>
          </a:p>
          <a:p>
            <a:pPr defTabSz="914400" eaLnBrk="1" hangingPunct="1">
              <a:lnSpc>
                <a:spcPct val="100000"/>
              </a:lnSpc>
              <a:spcBef>
                <a:spcPts val="600"/>
              </a:spcBef>
              <a:buClrTx/>
            </a:pPr>
            <a:r>
              <a:rPr lang="fr-FR" altLang="fr-FR" sz="2000" b="0" dirty="0" smtClean="0">
                <a:solidFill>
                  <a:schemeClr val="tx1"/>
                </a:solidFill>
                <a:cs typeface="Arial" panose="020B0604020202020204" pitchFamily="34" charset="0"/>
              </a:rPr>
              <a:t>Utilisation </a:t>
            </a:r>
            <a:r>
              <a:rPr lang="fr-FR" altLang="fr-FR" sz="2000" b="0" dirty="0">
                <a:solidFill>
                  <a:schemeClr val="tx1"/>
                </a:solidFill>
                <a:cs typeface="Arial" panose="020B0604020202020204" pitchFamily="34" charset="0"/>
              </a:rPr>
              <a:t>de savoirs traditionnels à de nouvelles fins</a:t>
            </a: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I</a:t>
            </a:r>
            <a:r>
              <a:rPr lang="fr-FR" altLang="fr-FR" sz="2000" b="0" dirty="0" smtClean="0">
                <a:solidFill>
                  <a:schemeClr val="tx1"/>
                </a:solidFill>
                <a:cs typeface="Arial" panose="020B0604020202020204" pitchFamily="34" charset="0"/>
              </a:rPr>
              <a:t>ntégration </a:t>
            </a:r>
            <a:r>
              <a:rPr lang="fr-FR" altLang="fr-FR" sz="2000" b="0" dirty="0">
                <a:solidFill>
                  <a:schemeClr val="tx1"/>
                </a:solidFill>
                <a:cs typeface="Arial" panose="020B0604020202020204" pitchFamily="34" charset="0"/>
              </a:rPr>
              <a:t>dans le système de santé de produits et de pratiques relevant de la médecine traditionnelle</a:t>
            </a: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V</a:t>
            </a:r>
            <a:r>
              <a:rPr lang="fr-FR" altLang="fr-FR" sz="2000" b="0" dirty="0" smtClean="0">
                <a:solidFill>
                  <a:schemeClr val="tx1"/>
                </a:solidFill>
                <a:cs typeface="Arial" panose="020B0604020202020204" pitchFamily="34" charset="0"/>
              </a:rPr>
              <a:t>ente </a:t>
            </a:r>
            <a:r>
              <a:rPr lang="fr-FR" altLang="fr-FR" sz="2000" b="0" dirty="0">
                <a:solidFill>
                  <a:schemeClr val="tx1"/>
                </a:solidFill>
                <a:cs typeface="Arial" panose="020B0604020202020204" pitchFamily="34" charset="0"/>
              </a:rPr>
              <a:t>de produits artisanaux</a:t>
            </a: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R</a:t>
            </a:r>
            <a:r>
              <a:rPr lang="fr-FR" altLang="fr-FR" sz="2000" b="0" dirty="0" smtClean="0">
                <a:solidFill>
                  <a:schemeClr val="tx1"/>
                </a:solidFill>
                <a:cs typeface="Arial" panose="020B0604020202020204" pitchFamily="34" charset="0"/>
              </a:rPr>
              <a:t>eprésentations </a:t>
            </a:r>
            <a:r>
              <a:rPr lang="fr-FR" altLang="fr-FR" sz="2000" b="0" dirty="0">
                <a:solidFill>
                  <a:schemeClr val="tx1"/>
                </a:solidFill>
                <a:cs typeface="Arial" panose="020B0604020202020204" pitchFamily="34" charset="0"/>
              </a:rPr>
              <a:t>payantes du </a:t>
            </a:r>
            <a:r>
              <a:rPr lang="fr-FR" altLang="fr-FR" sz="2000" b="0" dirty="0" smtClean="0">
                <a:solidFill>
                  <a:schemeClr val="tx1"/>
                </a:solidFill>
                <a:cs typeface="Arial" panose="020B0604020202020204" pitchFamily="34" charset="0"/>
              </a:rPr>
              <a:t>PCI</a:t>
            </a:r>
          </a:p>
          <a:p>
            <a:pPr defTabSz="914400" eaLnBrk="1" hangingPunct="1">
              <a:lnSpc>
                <a:spcPct val="100000"/>
              </a:lnSpc>
              <a:spcBef>
                <a:spcPts val="600"/>
              </a:spcBef>
              <a:buClrTx/>
            </a:pPr>
            <a:r>
              <a:rPr lang="fr-FR" altLang="fr-FR" sz="2000" b="0" dirty="0" smtClean="0">
                <a:solidFill>
                  <a:schemeClr val="tx1"/>
                </a:solidFill>
                <a:cs typeface="Arial" panose="020B0604020202020204" pitchFamily="34" charset="0"/>
              </a:rPr>
              <a:t>Festivals </a:t>
            </a:r>
            <a:endParaRPr lang="fr-FR"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C</a:t>
            </a:r>
            <a:r>
              <a:rPr lang="fr-FR" altLang="fr-FR" sz="2000" b="0" dirty="0" smtClean="0">
                <a:solidFill>
                  <a:schemeClr val="tx1"/>
                </a:solidFill>
                <a:cs typeface="Arial" panose="020B0604020202020204" pitchFamily="34" charset="0"/>
              </a:rPr>
              <a:t>oncours</a:t>
            </a:r>
            <a:endParaRPr lang="fr-FR"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fr-FR" altLang="fr-FR" sz="2000" b="0" dirty="0">
                <a:solidFill>
                  <a:schemeClr val="tx1"/>
                </a:solidFill>
                <a:cs typeface="Arial" panose="020B0604020202020204" pitchFamily="34" charset="0"/>
              </a:rPr>
              <a:t>P</a:t>
            </a:r>
            <a:r>
              <a:rPr lang="fr-FR" altLang="fr-FR" sz="2000" b="0" dirty="0" smtClean="0">
                <a:solidFill>
                  <a:schemeClr val="tx1"/>
                </a:solidFill>
                <a:cs typeface="Arial" panose="020B0604020202020204" pitchFamily="34" charset="0"/>
              </a:rPr>
              <a:t>arrainages </a:t>
            </a:r>
            <a:r>
              <a:rPr lang="fr-FR" altLang="fr-FR" sz="2000" b="0" dirty="0">
                <a:solidFill>
                  <a:schemeClr val="tx1"/>
                </a:solidFill>
                <a:cs typeface="Arial" panose="020B0604020202020204" pitchFamily="34" charset="0"/>
              </a:rPr>
              <a:t>d’entreprises</a:t>
            </a:r>
          </a:p>
        </p:txBody>
      </p:sp>
    </p:spTree>
    <p:extLst>
      <p:ext uri="{BB962C8B-B14F-4D97-AF65-F5344CB8AC3E}">
        <p14:creationId xmlns:p14="http://schemas.microsoft.com/office/powerpoint/2010/main" val="416247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269170" y="347829"/>
            <a:ext cx="6480175" cy="1046440"/>
          </a:xfrm>
        </p:spPr>
        <p:txBody>
          <a:bodyPr/>
          <a:lstStyle/>
          <a:p>
            <a:pPr eaLnBrk="1" hangingPunct="1"/>
            <a:r>
              <a:rPr lang="fr-FR" altLang="fr-FR" sz="3400" dirty="0">
                <a:ea typeface="ＭＳ Ｐゴシック" charset="-128"/>
                <a:cs typeface="ＭＳ Ｐゴシック" charset="-128"/>
              </a:rPr>
              <a:t>La culture dans l’Agenda des</a:t>
            </a:r>
            <a:r>
              <a:rPr lang="fr-FR" sz="3400" dirty="0">
                <a:ea typeface="ＭＳ Ｐゴシック" charset="-128"/>
                <a:cs typeface="ＭＳ Ｐゴシック" charset="-128"/>
              </a:rPr>
              <a:t> </a:t>
            </a:r>
            <a:br>
              <a:rPr lang="fr-FR" sz="3400" dirty="0">
                <a:ea typeface="ＭＳ Ｐゴシック" charset="-128"/>
                <a:cs typeface="ＭＳ Ｐゴシック" charset="-128"/>
              </a:rPr>
            </a:br>
            <a:r>
              <a:rPr lang="fr-FR" sz="3400" dirty="0">
                <a:ea typeface="ＭＳ Ｐゴシック" charset="-128"/>
                <a:cs typeface="ＭＳ Ｐゴシック" charset="-128"/>
              </a:rPr>
              <a:t>Nations Unies</a:t>
            </a:r>
            <a:endParaRPr lang="fr-FR" altLang="zh-CN" sz="3400" dirty="0">
              <a:ea typeface="ＭＳ Ｐゴシック" charset="-128"/>
              <a:cs typeface="ＭＳ Ｐゴシック" charset="-128"/>
            </a:endParaRPr>
          </a:p>
        </p:txBody>
      </p:sp>
      <p:sp>
        <p:nvSpPr>
          <p:cNvPr id="7171" name="Espace réservé du contenu 2"/>
          <p:cNvSpPr>
            <a:spLocks noGrp="1"/>
          </p:cNvSpPr>
          <p:nvPr>
            <p:ph sz="half" idx="2"/>
          </p:nvPr>
        </p:nvSpPr>
        <p:spPr>
          <a:xfrm>
            <a:off x="3861092" y="1905000"/>
            <a:ext cx="4893971" cy="3961084"/>
          </a:xfrm>
        </p:spPr>
        <p:txBody>
          <a:bodyPr/>
          <a:lstStyle/>
          <a:p>
            <a:pPr marL="180975" indent="-180975"/>
            <a:r>
              <a:rPr lang="en-US" altLang="zh-CN" sz="2000" dirty="0" smtClean="0">
                <a:solidFill>
                  <a:schemeClr val="tx1"/>
                </a:solidFill>
                <a:ea typeface="SimSun" pitchFamily="2" charset="-122"/>
              </a:rPr>
              <a:t>2005</a:t>
            </a:r>
            <a:r>
              <a:rPr lang="en-US" altLang="zh-CN" sz="2000" b="0" dirty="0" smtClean="0">
                <a:solidFill>
                  <a:schemeClr val="tx1"/>
                </a:solidFill>
                <a:ea typeface="SimSun" pitchFamily="2" charset="-122"/>
              </a:rPr>
              <a:t> </a:t>
            </a:r>
            <a:r>
              <a:rPr lang="fr-FR" sz="2000" b="0" dirty="0">
                <a:solidFill>
                  <a:schemeClr val="tx1"/>
                </a:solidFill>
                <a:ea typeface="SimSun" pitchFamily="2" charset="-122"/>
              </a:rPr>
              <a:t>Sommet </a:t>
            </a:r>
            <a:r>
              <a:rPr lang="fr-FR" sz="2000" b="0" dirty="0" smtClean="0">
                <a:solidFill>
                  <a:schemeClr val="tx1"/>
                </a:solidFill>
                <a:ea typeface="SimSun" pitchFamily="2" charset="-122"/>
              </a:rPr>
              <a:t>mondial </a:t>
            </a:r>
            <a:r>
              <a:rPr lang="fr-FR" sz="2000" b="0" dirty="0">
                <a:solidFill>
                  <a:schemeClr val="tx1"/>
                </a:solidFill>
                <a:ea typeface="SimSun" pitchFamily="2" charset="-122"/>
              </a:rPr>
              <a:t>sur les </a:t>
            </a:r>
            <a:r>
              <a:rPr lang="fr-FR" sz="2000" b="0" dirty="0" smtClean="0">
                <a:solidFill>
                  <a:schemeClr val="tx1"/>
                </a:solidFill>
                <a:ea typeface="SimSun" pitchFamily="2" charset="-122"/>
              </a:rPr>
              <a:t>Objectifs du Millénaire pour le développement (OMD)   </a:t>
            </a:r>
            <a:endParaRPr lang="en-US" altLang="zh-CN" sz="2000" b="0" dirty="0">
              <a:solidFill>
                <a:schemeClr val="tx1"/>
              </a:solidFill>
              <a:ea typeface="SimSun" pitchFamily="2" charset="-122"/>
            </a:endParaRPr>
          </a:p>
          <a:p>
            <a:pPr marL="180975" indent="-180975"/>
            <a:r>
              <a:rPr lang="en-US" altLang="zh-CN" sz="2000" dirty="0" smtClean="0">
                <a:solidFill>
                  <a:schemeClr val="tx1"/>
                </a:solidFill>
                <a:ea typeface="SimSun" pitchFamily="2" charset="-122"/>
              </a:rPr>
              <a:t>2010</a:t>
            </a:r>
            <a:r>
              <a:rPr lang="en-US" altLang="zh-CN" sz="2000" b="0" dirty="0" smtClean="0">
                <a:solidFill>
                  <a:schemeClr val="tx1"/>
                </a:solidFill>
                <a:ea typeface="SimSun" pitchFamily="2" charset="-122"/>
              </a:rPr>
              <a:t> </a:t>
            </a:r>
            <a:r>
              <a:rPr lang="fr-FR" sz="2000" b="0" dirty="0" smtClean="0">
                <a:solidFill>
                  <a:schemeClr val="tx1"/>
                </a:solidFill>
                <a:ea typeface="SimSun" pitchFamily="2" charset="-122"/>
              </a:rPr>
              <a:t>Document </a:t>
            </a:r>
            <a:r>
              <a:rPr lang="fr-FR" sz="2000" b="0" dirty="0">
                <a:solidFill>
                  <a:schemeClr val="tx1"/>
                </a:solidFill>
                <a:ea typeface="SimSun" pitchFamily="2" charset="-122"/>
              </a:rPr>
              <a:t>final </a:t>
            </a:r>
            <a:r>
              <a:rPr lang="fr-FR" sz="2000" b="0" dirty="0" smtClean="0">
                <a:solidFill>
                  <a:schemeClr val="tx1"/>
                </a:solidFill>
                <a:ea typeface="SimSun" pitchFamily="2" charset="-122"/>
              </a:rPr>
              <a:t/>
            </a:r>
            <a:br>
              <a:rPr lang="fr-FR" sz="2000" b="0" dirty="0" smtClean="0">
                <a:solidFill>
                  <a:schemeClr val="tx1"/>
                </a:solidFill>
                <a:ea typeface="SimSun" pitchFamily="2" charset="-122"/>
              </a:rPr>
            </a:br>
            <a:r>
              <a:rPr lang="fr-FR" sz="2000" b="0" dirty="0" smtClean="0">
                <a:solidFill>
                  <a:schemeClr val="tx1"/>
                </a:solidFill>
                <a:ea typeface="SimSun" pitchFamily="2" charset="-122"/>
              </a:rPr>
              <a:t>du </a:t>
            </a:r>
            <a:r>
              <a:rPr lang="fr-FR" sz="2000" b="0" dirty="0">
                <a:solidFill>
                  <a:schemeClr val="tx1"/>
                </a:solidFill>
                <a:ea typeface="SimSun" pitchFamily="2" charset="-122"/>
              </a:rPr>
              <a:t>Sommet </a:t>
            </a:r>
            <a:r>
              <a:rPr lang="fr-FR" sz="2000" b="0" dirty="0" smtClean="0">
                <a:solidFill>
                  <a:schemeClr val="tx1"/>
                </a:solidFill>
                <a:ea typeface="SimSun" pitchFamily="2" charset="-122"/>
              </a:rPr>
              <a:t>sur </a:t>
            </a:r>
            <a:r>
              <a:rPr lang="fr-FR" sz="2000" b="0" dirty="0">
                <a:solidFill>
                  <a:schemeClr val="tx1"/>
                </a:solidFill>
                <a:ea typeface="SimSun" pitchFamily="2" charset="-122"/>
              </a:rPr>
              <a:t>les OMD</a:t>
            </a:r>
            <a:endParaRPr lang="en-US" altLang="zh-CN" sz="2000" b="0" dirty="0">
              <a:solidFill>
                <a:schemeClr val="tx1"/>
              </a:solidFill>
              <a:ea typeface="SimSun" pitchFamily="2" charset="-122"/>
            </a:endParaRPr>
          </a:p>
          <a:p>
            <a:pPr marL="180975" indent="-180975"/>
            <a:r>
              <a:rPr lang="en-US" altLang="zh-CN" sz="2000" dirty="0" smtClean="0">
                <a:solidFill>
                  <a:schemeClr val="tx1"/>
                </a:solidFill>
                <a:ea typeface="SimSun" pitchFamily="2" charset="-122"/>
              </a:rPr>
              <a:t>2011</a:t>
            </a:r>
            <a:r>
              <a:rPr lang="en-US" altLang="zh-CN" sz="2000" b="0" dirty="0" smtClean="0">
                <a:solidFill>
                  <a:schemeClr val="tx1"/>
                </a:solidFill>
                <a:ea typeface="SimSun" pitchFamily="2" charset="-122"/>
              </a:rPr>
              <a:t> </a:t>
            </a:r>
            <a:r>
              <a:rPr lang="fr-FR" sz="2000" b="0" dirty="0">
                <a:solidFill>
                  <a:schemeClr val="tx1"/>
                </a:solidFill>
                <a:ea typeface="SimSun" pitchFamily="2" charset="-122"/>
              </a:rPr>
              <a:t>Résolution 66/208 </a:t>
            </a:r>
            <a:r>
              <a:rPr lang="fr-FR" sz="2000" b="0" dirty="0" smtClean="0">
                <a:solidFill>
                  <a:schemeClr val="tx1"/>
                </a:solidFill>
                <a:ea typeface="SimSun" pitchFamily="2" charset="-122"/>
              </a:rPr>
              <a:t/>
            </a:r>
            <a:br>
              <a:rPr lang="fr-FR" sz="2000" b="0" dirty="0" smtClean="0">
                <a:solidFill>
                  <a:schemeClr val="tx1"/>
                </a:solidFill>
                <a:ea typeface="SimSun" pitchFamily="2" charset="-122"/>
              </a:rPr>
            </a:br>
            <a:r>
              <a:rPr lang="fr-FR" sz="2000" b="0" dirty="0" smtClean="0">
                <a:solidFill>
                  <a:schemeClr val="tx1"/>
                </a:solidFill>
                <a:ea typeface="SimSun" pitchFamily="2" charset="-122"/>
              </a:rPr>
              <a:t>Culture </a:t>
            </a:r>
            <a:r>
              <a:rPr lang="fr-FR" sz="2000" b="0" dirty="0">
                <a:solidFill>
                  <a:schemeClr val="tx1"/>
                </a:solidFill>
                <a:ea typeface="SimSun" pitchFamily="2" charset="-122"/>
              </a:rPr>
              <a:t>et </a:t>
            </a:r>
            <a:r>
              <a:rPr lang="fr-FR" sz="2000" b="0" dirty="0" smtClean="0">
                <a:solidFill>
                  <a:schemeClr val="tx1"/>
                </a:solidFill>
                <a:ea typeface="SimSun" pitchFamily="2" charset="-122"/>
              </a:rPr>
              <a:t>développement</a:t>
            </a:r>
          </a:p>
          <a:p>
            <a:pPr marL="180975" indent="-180975"/>
            <a:r>
              <a:rPr lang="fr-FR" sz="2000" dirty="0">
                <a:solidFill>
                  <a:schemeClr val="tx1"/>
                </a:solidFill>
                <a:ea typeface="SimSun" pitchFamily="2" charset="-122"/>
              </a:rPr>
              <a:t>2015 </a:t>
            </a:r>
            <a:r>
              <a:rPr lang="fr-FR" sz="2000" b="0" dirty="0">
                <a:solidFill>
                  <a:schemeClr val="tx1"/>
                </a:solidFill>
                <a:ea typeface="SimSun" pitchFamily="2" charset="-122"/>
              </a:rPr>
              <a:t>Programme de développement durable à l’horizon </a:t>
            </a:r>
            <a:r>
              <a:rPr lang="fr-FR" sz="2000" b="0" dirty="0" smtClean="0">
                <a:solidFill>
                  <a:schemeClr val="tx1"/>
                </a:solidFill>
                <a:ea typeface="SimSun" pitchFamily="2" charset="-122"/>
              </a:rPr>
              <a:t>2030</a:t>
            </a:r>
            <a:endParaRPr lang="fr-FR" sz="2000" b="0" dirty="0">
              <a:solidFill>
                <a:schemeClr val="tx1"/>
              </a:solidFill>
              <a:ea typeface="SimSun" pitchFamily="2" charset="-122"/>
            </a:endParaRPr>
          </a:p>
          <a:p>
            <a:pPr marL="342900" indent="-342900"/>
            <a:endParaRPr lang="fr-FR" b="0" dirty="0">
              <a:solidFill>
                <a:schemeClr val="tx1"/>
              </a:solidFill>
              <a:ea typeface="SimSun" pitchFamily="2" charset="-122"/>
            </a:endParaRPr>
          </a:p>
          <a:p>
            <a:pPr eaLnBrk="1" hangingPunct="1">
              <a:spcBef>
                <a:spcPts val="600"/>
              </a:spcBef>
            </a:pPr>
            <a:endParaRPr lang="fr-FR" altLang="zh-CN" b="0" dirty="0" smtClean="0">
              <a:latin typeface="Calibri" pitchFamily="34" charset="0"/>
              <a:ea typeface="SimSun" pitchFamily="2" charset="-122"/>
            </a:endParaRPr>
          </a:p>
        </p:txBody>
      </p:sp>
      <p:sp>
        <p:nvSpPr>
          <p:cNvPr id="7172" name="Espace réservé du contenu 4"/>
          <p:cNvSpPr>
            <a:spLocks noGrp="1"/>
          </p:cNvSpPr>
          <p:nvPr>
            <p:ph sz="quarter" idx="11"/>
          </p:nvPr>
        </p:nvSpPr>
        <p:spPr>
          <a:xfrm>
            <a:off x="403225" y="4301400"/>
            <a:ext cx="3076575" cy="800219"/>
          </a:xfrm>
        </p:spPr>
        <p:txBody>
          <a:bodyPr>
            <a:spAutoFit/>
          </a:bodyPr>
          <a:lstStyle/>
          <a:p>
            <a:pPr eaLnBrk="1" hangingPunct="1">
              <a:spcBef>
                <a:spcPct val="0"/>
              </a:spcBef>
            </a:pPr>
            <a:r>
              <a:rPr lang="fr-FR" altLang="fr-FR" sz="1100" dirty="0" smtClean="0">
                <a:latin typeface="+mj-lt"/>
              </a:rPr>
              <a:t>La Directrice générale de l’UNESCO, Irina Bokova, parle à l’Assemblée générale des Nations Unies</a:t>
            </a:r>
            <a:r>
              <a:rPr lang="fr-FR" altLang="fr-FR" sz="1100" dirty="0">
                <a:latin typeface="+mj-lt"/>
              </a:rPr>
              <a:t>,</a:t>
            </a:r>
            <a:r>
              <a:rPr lang="fr-FR" altLang="fr-FR" sz="1100" dirty="0" smtClean="0">
                <a:latin typeface="+mj-lt"/>
              </a:rPr>
              <a:t> juin 2013</a:t>
            </a:r>
            <a:r>
              <a:rPr lang="fr-FR" altLang="fr-FR" sz="1100" b="1" dirty="0" smtClean="0">
                <a:latin typeface="Calibri" pitchFamily="34" charset="0"/>
              </a:rPr>
              <a:t>.</a:t>
            </a:r>
          </a:p>
          <a:p>
            <a:pPr eaLnBrk="1" hangingPunct="1">
              <a:spcBef>
                <a:spcPct val="0"/>
              </a:spcBef>
            </a:pPr>
            <a:r>
              <a:rPr lang="fr-FR" altLang="fr-FR" sz="1100" dirty="0"/>
              <a:t>© UNESCO/Eliot Minchenberg</a:t>
            </a:r>
            <a:endParaRPr lang="fr-FR" altLang="fr-FR" sz="1100" dirty="0" smtClean="0">
              <a:latin typeface="Calibri" pitchFamily="34" charset="0"/>
            </a:endParaRPr>
          </a:p>
          <a:p>
            <a:pPr eaLnBrk="1" hangingPunct="1">
              <a:spcBef>
                <a:spcPct val="0"/>
              </a:spcBef>
            </a:pPr>
            <a:endParaRPr lang="fr-FR" altLang="fr-FR" dirty="0" smtClean="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1905000"/>
            <a:ext cx="30765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3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91618" y="1905000"/>
            <a:ext cx="6339254" cy="4524315"/>
          </a:xfrm>
          <a:prstGeom prst="rect">
            <a:avLst/>
          </a:prstGeom>
        </p:spPr>
        <p:txBody>
          <a:bodyPr wrap="square">
            <a:spAutoFit/>
          </a:bodyPr>
          <a:lstStyle/>
          <a:p>
            <a:pPr marL="285750" indent="-285750" defTabSz="914400" eaLnBrk="1" hangingPunct="1">
              <a:lnSpc>
                <a:spcPct val="100000"/>
              </a:lnSpc>
              <a:buClrTx/>
              <a:buFont typeface="Arial" panose="020B0604020202020204" pitchFamily="34" charset="0"/>
              <a:buChar char="•"/>
            </a:pPr>
            <a:r>
              <a:rPr lang="fr-FR" altLang="fr-FR" sz="2400" dirty="0">
                <a:cs typeface="Arial" charset="0"/>
              </a:rPr>
              <a:t>G</a:t>
            </a:r>
            <a:r>
              <a:rPr lang="fr-FR" altLang="fr-FR" sz="2400" dirty="0" smtClean="0">
                <a:cs typeface="Arial" charset="0"/>
              </a:rPr>
              <a:t>el </a:t>
            </a:r>
            <a:r>
              <a:rPr lang="fr-FR" altLang="fr-FR" sz="2400" dirty="0">
                <a:cs typeface="Arial" charset="0"/>
              </a:rPr>
              <a:t>du PCI </a:t>
            </a:r>
            <a:r>
              <a:rPr lang="fr-FR" altLang="fr-FR" sz="2400" dirty="0" smtClean="0">
                <a:cs typeface="Arial" charset="0"/>
              </a:rPr>
              <a:t>(arrêt de l’évolution</a:t>
            </a:r>
            <a:r>
              <a:rPr lang="fr-FR" altLang="fr-FR" sz="2400" dirty="0">
                <a:cs typeface="Arial" charset="0"/>
              </a:rPr>
              <a:t>) </a:t>
            </a:r>
            <a:endParaRPr lang="fr-FR" altLang="fr-FR" sz="2400" dirty="0" smtClean="0">
              <a:cs typeface="Arial" charset="0"/>
            </a:endParaRPr>
          </a:p>
          <a:p>
            <a:pPr marL="285750" indent="-285750" defTabSz="914400">
              <a:buFont typeface="Arial" panose="020B0604020202020204" pitchFamily="34" charset="0"/>
              <a:buChar char="•"/>
            </a:pPr>
            <a:r>
              <a:rPr lang="fr-FR" altLang="fr-FR" sz="2400" dirty="0">
                <a:cs typeface="Arial" charset="0"/>
              </a:rPr>
              <a:t>P</a:t>
            </a:r>
            <a:r>
              <a:rPr lang="fr-FR" altLang="fr-FR" sz="2400" dirty="0" smtClean="0">
                <a:cs typeface="Arial" charset="0"/>
              </a:rPr>
              <a:t>erte </a:t>
            </a:r>
            <a:r>
              <a:rPr lang="fr-FR" altLang="fr-FR" sz="2400" dirty="0">
                <a:cs typeface="Arial" charset="0"/>
              </a:rPr>
              <a:t>de la fonction et de la </a:t>
            </a:r>
            <a:r>
              <a:rPr lang="fr-FR" altLang="fr-FR" sz="2400" dirty="0" smtClean="0">
                <a:cs typeface="Arial" charset="0"/>
              </a:rPr>
              <a:t>signification</a:t>
            </a:r>
            <a:endParaRPr lang="fr-FR" altLang="fr-FR" sz="2400" dirty="0">
              <a:cs typeface="Arial" charset="0"/>
            </a:endParaRPr>
          </a:p>
          <a:p>
            <a:pPr marL="285750" indent="-285750" defTabSz="914400">
              <a:buFont typeface="Arial" panose="020B0604020202020204" pitchFamily="34" charset="0"/>
              <a:buChar char="•"/>
            </a:pPr>
            <a:r>
              <a:rPr lang="fr-FR" altLang="fr-FR" sz="2400" dirty="0">
                <a:cs typeface="Arial" charset="0"/>
              </a:rPr>
              <a:t>D</a:t>
            </a:r>
            <a:r>
              <a:rPr lang="fr-FR" altLang="fr-FR" sz="2400" dirty="0" smtClean="0">
                <a:cs typeface="Arial" charset="0"/>
              </a:rPr>
              <a:t>écontextualisation </a:t>
            </a:r>
          </a:p>
          <a:p>
            <a:pPr marL="285750" indent="-285750" defTabSz="914400">
              <a:buFont typeface="Arial" panose="020B0604020202020204" pitchFamily="34" charset="0"/>
              <a:buChar char="•"/>
            </a:pPr>
            <a:r>
              <a:rPr lang="fr-FR" altLang="fr-FR" sz="2400" dirty="0">
                <a:cs typeface="Arial" charset="0"/>
              </a:rPr>
              <a:t>R</a:t>
            </a:r>
            <a:r>
              <a:rPr lang="fr-FR" altLang="fr-FR" sz="2400" dirty="0" smtClean="0">
                <a:cs typeface="Arial" charset="0"/>
              </a:rPr>
              <a:t>eprésentation erronée</a:t>
            </a:r>
            <a:endParaRPr lang="fr-FR" altLang="fr-FR" sz="2400" dirty="0">
              <a:cs typeface="Arial" charset="0"/>
            </a:endParaRPr>
          </a:p>
          <a:p>
            <a:pPr marL="285750" indent="-285750" defTabSz="914400">
              <a:buFont typeface="Arial" panose="020B0604020202020204" pitchFamily="34" charset="0"/>
              <a:buChar char="•"/>
            </a:pPr>
            <a:r>
              <a:rPr lang="fr-FR" altLang="fr-FR" sz="2400" dirty="0">
                <a:cs typeface="Arial" charset="0"/>
              </a:rPr>
              <a:t>D</a:t>
            </a:r>
            <a:r>
              <a:rPr lang="fr-FR" altLang="fr-FR" sz="2400" dirty="0" smtClean="0">
                <a:cs typeface="Arial" charset="0"/>
              </a:rPr>
              <a:t>étournement</a:t>
            </a:r>
            <a:endParaRPr lang="fr-FR" altLang="fr-FR" sz="2400" dirty="0">
              <a:cs typeface="Arial" charset="0"/>
            </a:endParaRPr>
          </a:p>
          <a:p>
            <a:pPr marL="285750" indent="-285750" defTabSz="914400">
              <a:buFont typeface="Arial" panose="020B0604020202020204" pitchFamily="34" charset="0"/>
              <a:buChar char="•"/>
            </a:pPr>
            <a:r>
              <a:rPr lang="fr-FR" altLang="fr-FR" sz="2400" dirty="0">
                <a:cs typeface="Arial" charset="0"/>
              </a:rPr>
              <a:t>R</a:t>
            </a:r>
            <a:r>
              <a:rPr lang="fr-FR" altLang="fr-FR" sz="2400" dirty="0" smtClean="0">
                <a:cs typeface="Arial" charset="0"/>
              </a:rPr>
              <a:t>épartition </a:t>
            </a:r>
            <a:r>
              <a:rPr lang="fr-FR" altLang="fr-FR" sz="2400" dirty="0">
                <a:cs typeface="Arial" charset="0"/>
              </a:rPr>
              <a:t>inéquitable des revenus</a:t>
            </a:r>
          </a:p>
          <a:p>
            <a:pPr marL="285750" indent="-285750" defTabSz="914400" eaLnBrk="1" hangingPunct="1">
              <a:lnSpc>
                <a:spcPct val="100000"/>
              </a:lnSpc>
              <a:buClrTx/>
              <a:buFont typeface="Arial" panose="020B0604020202020204" pitchFamily="34" charset="0"/>
              <a:buChar char="•"/>
            </a:pPr>
            <a:r>
              <a:rPr lang="fr-FR" altLang="fr-FR" sz="2400" dirty="0" smtClean="0">
                <a:cs typeface="Arial" charset="0"/>
              </a:rPr>
              <a:t>Surexploitation </a:t>
            </a:r>
            <a:r>
              <a:rPr lang="fr-FR" altLang="fr-FR" sz="2400" dirty="0">
                <a:cs typeface="Arial" charset="0"/>
              </a:rPr>
              <a:t>des ressources naturelles </a:t>
            </a:r>
            <a:endParaRPr lang="fr-FR" altLang="fr-FR" sz="2400" dirty="0" smtClean="0">
              <a:cs typeface="Arial" charset="0"/>
            </a:endParaRPr>
          </a:p>
          <a:p>
            <a:pPr marL="285750" indent="-285750" defTabSz="914400" eaLnBrk="1" hangingPunct="1">
              <a:lnSpc>
                <a:spcPct val="100000"/>
              </a:lnSpc>
              <a:buClrTx/>
              <a:buFont typeface="Arial" panose="020B0604020202020204" pitchFamily="34" charset="0"/>
              <a:buChar char="•"/>
            </a:pPr>
            <a:r>
              <a:rPr lang="fr-FR" sz="2400" dirty="0" smtClean="0">
                <a:ea typeface="MS Mincho" charset="0"/>
                <a:cs typeface="Arial" charset="0"/>
              </a:rPr>
              <a:t>Attentes irréalistes </a:t>
            </a:r>
          </a:p>
          <a:p>
            <a:pPr marL="285750" indent="-285750">
              <a:buFont typeface="Arial" panose="020B0604020202020204" pitchFamily="34" charset="0"/>
              <a:buChar char="•"/>
            </a:pPr>
            <a:r>
              <a:rPr lang="fr-FR" sz="2400" dirty="0" smtClean="0">
                <a:ea typeface="MS Mincho" charset="0"/>
                <a:cs typeface="Arial" charset="0"/>
              </a:rPr>
              <a:t>Absence de concertation qui conduit à une surabondance de mécanismes institutionnels</a:t>
            </a:r>
          </a:p>
          <a:p>
            <a:pPr marL="285750" indent="-285750" algn="just">
              <a:buFont typeface="Arial" panose="020B0604020202020204" pitchFamily="34" charset="0"/>
              <a:buChar char="•"/>
            </a:pPr>
            <a:r>
              <a:rPr lang="fr-FR" sz="2400" dirty="0" smtClean="0">
                <a:ea typeface="MS Mincho" charset="0"/>
                <a:cs typeface="Arial" charset="0"/>
              </a:rPr>
              <a:t>Commercialisation </a:t>
            </a:r>
          </a:p>
        </p:txBody>
      </p:sp>
      <p:sp>
        <p:nvSpPr>
          <p:cNvPr id="8" name="Titre 1"/>
          <p:cNvSpPr txBox="1">
            <a:spLocks/>
          </p:cNvSpPr>
          <p:nvPr/>
        </p:nvSpPr>
        <p:spPr bwMode="auto">
          <a:xfrm>
            <a:off x="2291618" y="575985"/>
            <a:ext cx="6480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fr-FR" sz="3600" dirty="0" smtClean="0"/>
              <a:t>Risques</a:t>
            </a:r>
          </a:p>
        </p:txBody>
      </p:sp>
    </p:spTree>
    <p:extLst>
      <p:ext uri="{BB962C8B-B14F-4D97-AF65-F5344CB8AC3E}">
        <p14:creationId xmlns:p14="http://schemas.microsoft.com/office/powerpoint/2010/main" val="159994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1476375"/>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3241675" y="4027488"/>
            <a:ext cx="2665413" cy="1322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1600" b="0">
                <a:solidFill>
                  <a:schemeClr val="tx1"/>
                </a:solidFill>
                <a:cs typeface="Arial" panose="020B0604020202020204" pitchFamily="34" charset="0"/>
              </a:rPr>
              <a:t>AVERTISSEMENT :</a:t>
            </a:r>
          </a:p>
          <a:p>
            <a:pPr eaLnBrk="1" hangingPunct="1">
              <a:lnSpc>
                <a:spcPct val="100000"/>
              </a:lnSpc>
              <a:spcBef>
                <a:spcPct val="0"/>
              </a:spcBef>
              <a:buClrTx/>
              <a:buFontTx/>
              <a:buNone/>
            </a:pPr>
            <a:r>
              <a:rPr lang="fr-FR" altLang="fr-FR" sz="1600" b="0">
                <a:solidFill>
                  <a:schemeClr val="tx1"/>
                </a:solidFill>
                <a:cs typeface="Arial" panose="020B0604020202020204" pitchFamily="34" charset="0"/>
              </a:rPr>
              <a:t>Éviter une commercialisation excessive et un tourisme non durable</a:t>
            </a:r>
            <a:r>
              <a:rPr lang="en-GB" altLang="fr-FR" sz="1600" b="0">
                <a:solidFill>
                  <a:schemeClr val="tx1"/>
                </a:solidFill>
                <a:cs typeface="Arial" panose="020B0604020202020204" pitchFamily="34" charset="0"/>
              </a:rPr>
              <a:t> (DO 102)</a:t>
            </a:r>
            <a:endParaRPr lang="en-ZA" altLang="fr-FR" sz="1600" b="0">
              <a:solidFill>
                <a:schemeClr val="tx1"/>
              </a:solidFill>
              <a:cs typeface="Arial" panose="020B0604020202020204" pitchFamily="34" charset="0"/>
            </a:endParaRPr>
          </a:p>
        </p:txBody>
      </p:sp>
    </p:spTree>
    <p:extLst>
      <p:ext uri="{BB962C8B-B14F-4D97-AF65-F5344CB8AC3E}">
        <p14:creationId xmlns:p14="http://schemas.microsoft.com/office/powerpoint/2010/main" val="3775090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3059113" y="4013200"/>
            <a:ext cx="302577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1600" b="0">
                <a:solidFill>
                  <a:schemeClr val="tx1"/>
                </a:solidFill>
                <a:cs typeface="Arial" panose="020B0604020202020204" pitchFamily="34" charset="0"/>
              </a:rPr>
              <a:t>ATTENTION :</a:t>
            </a:r>
          </a:p>
          <a:p>
            <a:pPr eaLnBrk="1" hangingPunct="1">
              <a:lnSpc>
                <a:spcPct val="100000"/>
              </a:lnSpc>
              <a:spcBef>
                <a:spcPct val="0"/>
              </a:spcBef>
              <a:buClrTx/>
              <a:buFontTx/>
              <a:buNone/>
            </a:pPr>
            <a:r>
              <a:rPr lang="fr-FR" altLang="fr-FR" sz="1600" b="0">
                <a:solidFill>
                  <a:schemeClr val="tx1"/>
                </a:solidFill>
                <a:cs typeface="Arial" panose="020B0604020202020204" pitchFamily="34" charset="0"/>
              </a:rPr>
              <a:t>Les activités commerciales (…) et le commerce ne doivent pas mettre en péril la viabilité du PCI </a:t>
            </a:r>
            <a:r>
              <a:rPr lang="en-GB" altLang="fr-FR" sz="1600" b="0">
                <a:solidFill>
                  <a:schemeClr val="tx1"/>
                </a:solidFill>
                <a:cs typeface="Arial" panose="020B0604020202020204" pitchFamily="34" charset="0"/>
              </a:rPr>
              <a:t>(DO 116)</a:t>
            </a:r>
            <a:endParaRPr lang="en-ZA" altLang="fr-FR" sz="1600" b="0">
              <a:solidFill>
                <a:schemeClr val="tx1"/>
              </a:solidFill>
              <a:cs typeface="Arial" panose="020B0604020202020204" pitchFamily="34" charset="0"/>
            </a:endParaRPr>
          </a:p>
        </p:txBody>
      </p:sp>
    </p:spTree>
    <p:extLst>
      <p:ext uri="{BB962C8B-B14F-4D97-AF65-F5344CB8AC3E}">
        <p14:creationId xmlns:p14="http://schemas.microsoft.com/office/powerpoint/2010/main" val="332897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fr-FR" altLang="fr-FR" sz="600" b="0" smtClean="0">
                <a:solidFill>
                  <a:srgbClr val="000000"/>
                </a:solidFill>
              </a:rPr>
              <a:t>© All Rights Reserved: UNESCO/ ICH</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3132138" y="4035425"/>
            <a:ext cx="2916237"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fr-FR" altLang="fr-FR" sz="1600" b="0">
                <a:solidFill>
                  <a:schemeClr val="tx1"/>
                </a:solidFill>
                <a:cs typeface="Arial" panose="020B0604020202020204" pitchFamily="34" charset="0"/>
              </a:rPr>
              <a:t>AVERTISSEMENT :</a:t>
            </a:r>
          </a:p>
          <a:p>
            <a:pPr eaLnBrk="1" hangingPunct="1">
              <a:lnSpc>
                <a:spcPct val="100000"/>
              </a:lnSpc>
              <a:spcBef>
                <a:spcPct val="0"/>
              </a:spcBef>
              <a:buClrTx/>
              <a:buFontTx/>
              <a:buNone/>
            </a:pPr>
            <a:r>
              <a:rPr lang="fr-FR" altLang="fr-FR" sz="1600" b="0">
                <a:solidFill>
                  <a:schemeClr val="tx1"/>
                </a:solidFill>
                <a:cs typeface="Arial" panose="020B0604020202020204" pitchFamily="34" charset="0"/>
              </a:rPr>
              <a:t>Éviter l’altération de la signification et de la finalité du PCI pour les communautés concernées (DO 117)</a:t>
            </a:r>
          </a:p>
        </p:txBody>
      </p:sp>
    </p:spTree>
    <p:extLst>
      <p:ext uri="{BB962C8B-B14F-4D97-AF65-F5344CB8AC3E}">
        <p14:creationId xmlns:p14="http://schemas.microsoft.com/office/powerpoint/2010/main" val="4150070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286000" y="596900"/>
            <a:ext cx="6477000" cy="538163"/>
          </a:xfrm>
        </p:spPr>
        <p:txBody>
          <a:bodyPr/>
          <a:lstStyle/>
          <a:p>
            <a:pPr eaLnBrk="1" hangingPunct="1"/>
            <a:r>
              <a:rPr lang="en-ZA" altLang="fr-FR" sz="3500" dirty="0" smtClean="0">
                <a:ea typeface="ＭＳ Ｐゴシック" panose="020B0600070205080204" pitchFamily="34" charset="-128"/>
              </a:rPr>
              <a:t>Atténuer les risques grâce à...</a:t>
            </a:r>
            <a:endParaRPr lang="fr-FR" altLang="fr-FR" sz="3500" dirty="0" smtClean="0">
              <a:ea typeface="ＭＳ Ｐゴシック" panose="020B0600070205080204" pitchFamily="34" charset="-128"/>
            </a:endParaRPr>
          </a:p>
        </p:txBody>
      </p:sp>
      <p:sp>
        <p:nvSpPr>
          <p:cNvPr id="23556" name="Text Placeholder 8"/>
          <p:cNvSpPr txBox="1">
            <a:spLocks/>
          </p:cNvSpPr>
          <p:nvPr/>
        </p:nvSpPr>
        <p:spPr bwMode="auto">
          <a:xfrm>
            <a:off x="2278063" y="1905000"/>
            <a:ext cx="64770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marL="285750" indent="-285750" defTabSz="914400" eaLnBrk="1" hangingPunct="1">
              <a:lnSpc>
                <a:spcPct val="100000"/>
              </a:lnSpc>
              <a:spcBef>
                <a:spcPct val="0"/>
              </a:spcBef>
              <a:buClrTx/>
            </a:pPr>
            <a:r>
              <a:rPr lang="fr-FR" altLang="fr-FR" sz="2400" b="0" dirty="0">
                <a:solidFill>
                  <a:schemeClr val="tx1"/>
                </a:solidFill>
                <a:ea typeface="MS PGothic" panose="020B0600070205080204" pitchFamily="34" charset="-128"/>
                <a:cs typeface="Arial" charset="0"/>
              </a:rPr>
              <a:t>La participation et le consentement des communautés</a:t>
            </a:r>
          </a:p>
          <a:p>
            <a:pPr marL="285750" indent="-285750" defTabSz="914400" eaLnBrk="1" hangingPunct="1">
              <a:lnSpc>
                <a:spcPct val="100000"/>
              </a:lnSpc>
              <a:spcBef>
                <a:spcPct val="0"/>
              </a:spcBef>
              <a:buClrTx/>
            </a:pPr>
            <a:r>
              <a:rPr lang="fr-FR" altLang="fr-FR" sz="2400" b="0" dirty="0">
                <a:solidFill>
                  <a:schemeClr val="tx1"/>
                </a:solidFill>
                <a:ea typeface="MS PGothic" panose="020B0600070205080204" pitchFamily="34" charset="-128"/>
                <a:cs typeface="Arial" charset="0"/>
              </a:rPr>
              <a:t>Le renforcement des capacités </a:t>
            </a:r>
          </a:p>
          <a:p>
            <a:pPr marL="285750" indent="-285750" defTabSz="914400" eaLnBrk="1" hangingPunct="1">
              <a:lnSpc>
                <a:spcPct val="100000"/>
              </a:lnSpc>
              <a:spcBef>
                <a:spcPct val="0"/>
              </a:spcBef>
              <a:buClrTx/>
            </a:pPr>
            <a:r>
              <a:rPr lang="fr-FR" altLang="fr-FR" sz="2400" b="0" dirty="0" smtClean="0">
                <a:solidFill>
                  <a:schemeClr val="tx1"/>
                </a:solidFill>
                <a:ea typeface="MS PGothic" panose="020B0600070205080204" pitchFamily="34" charset="-128"/>
                <a:cs typeface="Arial" charset="0"/>
              </a:rPr>
              <a:t>Des </a:t>
            </a:r>
            <a:r>
              <a:rPr lang="fr-FR" altLang="fr-FR" sz="2400" b="0" dirty="0">
                <a:solidFill>
                  <a:schemeClr val="tx1"/>
                </a:solidFill>
                <a:ea typeface="MS PGothic" panose="020B0600070205080204" pitchFamily="34" charset="-128"/>
                <a:cs typeface="Arial" charset="0"/>
              </a:rPr>
              <a:t>mécanismes de </a:t>
            </a:r>
            <a:r>
              <a:rPr lang="fr-FR" altLang="fr-FR" sz="2400" b="0" dirty="0" smtClean="0">
                <a:solidFill>
                  <a:schemeClr val="tx1"/>
                </a:solidFill>
                <a:ea typeface="MS PGothic" panose="020B0600070205080204" pitchFamily="34" charset="-128"/>
                <a:cs typeface="Arial" charset="0"/>
              </a:rPr>
              <a:t>consultation</a:t>
            </a:r>
          </a:p>
          <a:p>
            <a:pPr marL="285750" indent="-285750" defTabSz="914400" eaLnBrk="1" hangingPunct="1">
              <a:lnSpc>
                <a:spcPct val="100000"/>
              </a:lnSpc>
              <a:spcBef>
                <a:spcPct val="0"/>
              </a:spcBef>
              <a:buClrTx/>
            </a:pPr>
            <a:r>
              <a:rPr lang="fr-FR" altLang="fr-FR" sz="2400" b="0" dirty="0" smtClean="0">
                <a:solidFill>
                  <a:schemeClr val="tx1"/>
                </a:solidFill>
                <a:ea typeface="MS PGothic" panose="020B0600070205080204" pitchFamily="34" charset="-128"/>
                <a:cs typeface="Arial" charset="0"/>
              </a:rPr>
              <a:t>Une évaluation </a:t>
            </a:r>
            <a:r>
              <a:rPr lang="fr-FR" altLang="fr-FR" sz="2400" b="0" dirty="0">
                <a:solidFill>
                  <a:schemeClr val="tx1"/>
                </a:solidFill>
                <a:ea typeface="MS PGothic" panose="020B0600070205080204" pitchFamily="34" charset="-128"/>
                <a:cs typeface="Arial" charset="0"/>
              </a:rPr>
              <a:t>des </a:t>
            </a:r>
            <a:r>
              <a:rPr lang="fr-FR" altLang="fr-FR" sz="2400" b="0" dirty="0" smtClean="0">
                <a:solidFill>
                  <a:schemeClr val="tx1"/>
                </a:solidFill>
                <a:ea typeface="MS PGothic" panose="020B0600070205080204" pitchFamily="34" charset="-128"/>
                <a:cs typeface="Arial" charset="0"/>
              </a:rPr>
              <a:t>risques</a:t>
            </a:r>
            <a:r>
              <a:rPr lang="fr-FR" altLang="fr-FR" sz="2400" b="0" dirty="0">
                <a:solidFill>
                  <a:schemeClr val="tx1"/>
                </a:solidFill>
                <a:ea typeface="MS PGothic" panose="020B0600070205080204" pitchFamily="34" charset="-128"/>
                <a:cs typeface="Arial" charset="0"/>
              </a:rPr>
              <a:t> </a:t>
            </a:r>
            <a:r>
              <a:rPr lang="fr-FR" altLang="fr-FR" sz="2400" b="0" dirty="0" smtClean="0">
                <a:solidFill>
                  <a:schemeClr val="tx1"/>
                </a:solidFill>
                <a:ea typeface="MS PGothic" panose="020B0600070205080204" pitchFamily="34" charset="-128"/>
                <a:cs typeface="Arial" charset="0"/>
              </a:rPr>
              <a:t>et des réponses stratégiques</a:t>
            </a:r>
            <a:endParaRPr lang="fr-FR" altLang="fr-FR" sz="2400" b="0" dirty="0">
              <a:solidFill>
                <a:srgbClr val="FF0000"/>
              </a:solidFill>
              <a:ea typeface="MS PGothic" panose="020B0600070205080204" pitchFamily="34" charset="-128"/>
              <a:cs typeface="Arial" charset="0"/>
            </a:endParaRPr>
          </a:p>
          <a:p>
            <a:pPr marL="285750" indent="-285750" defTabSz="914400" eaLnBrk="1" hangingPunct="1">
              <a:lnSpc>
                <a:spcPct val="100000"/>
              </a:lnSpc>
              <a:spcBef>
                <a:spcPct val="0"/>
              </a:spcBef>
              <a:buClrTx/>
            </a:pPr>
            <a:r>
              <a:rPr lang="fr-FR" altLang="fr-FR" sz="2400" b="0" dirty="0">
                <a:solidFill>
                  <a:schemeClr val="tx1"/>
                </a:solidFill>
                <a:ea typeface="MS PGothic" panose="020B0600070205080204" pitchFamily="34" charset="-128"/>
                <a:cs typeface="Arial" charset="0"/>
              </a:rPr>
              <a:t>Des cadres juridiques pour protéger les droits des communautés</a:t>
            </a:r>
            <a:endParaRPr lang="en-ZA" altLang="fr-FR" sz="2400" b="0" dirty="0">
              <a:solidFill>
                <a:schemeClr val="tx1"/>
              </a:solidFill>
              <a:ea typeface="MS PGothic" panose="020B0600070205080204" pitchFamily="34" charset="-128"/>
              <a:cs typeface="Arial" charset="0"/>
            </a:endParaRPr>
          </a:p>
        </p:txBody>
      </p:sp>
    </p:spTree>
    <p:extLst>
      <p:ext uri="{BB962C8B-B14F-4D97-AF65-F5344CB8AC3E}">
        <p14:creationId xmlns:p14="http://schemas.microsoft.com/office/powerpoint/2010/main" val="592667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4" y="268044"/>
            <a:ext cx="6480175" cy="1477328"/>
          </a:xfrm>
        </p:spPr>
        <p:txBody>
          <a:bodyPr/>
          <a:lstStyle/>
          <a:p>
            <a:r>
              <a:rPr lang="en-US" dirty="0" smtClean="0"/>
              <a:t>U</a:t>
            </a:r>
            <a:r>
              <a:rPr lang="fr-FR" dirty="0" smtClean="0"/>
              <a:t>ne relation mutuelle entre sauvegarde et </a:t>
            </a:r>
            <a:br>
              <a:rPr lang="fr-FR" dirty="0" smtClean="0"/>
            </a:br>
            <a:r>
              <a:rPr lang="fr-FR" dirty="0" smtClean="0"/>
              <a:t>politiques de développement</a:t>
            </a:r>
            <a:endParaRPr lang="fr-FR" dirty="0"/>
          </a:p>
        </p:txBody>
      </p:sp>
      <p:sp>
        <p:nvSpPr>
          <p:cNvPr id="6" name="TextBox 5"/>
          <p:cNvSpPr txBox="1"/>
          <p:nvPr/>
        </p:nvSpPr>
        <p:spPr>
          <a:xfrm>
            <a:off x="2281238" y="1907851"/>
            <a:ext cx="6527549" cy="4431982"/>
          </a:xfrm>
          <a:prstGeom prst="rect">
            <a:avLst/>
          </a:prstGeom>
          <a:noFill/>
        </p:spPr>
        <p:txBody>
          <a:bodyPr wrap="square" lIns="0" tIns="0" rIns="0" bIns="0" rtlCol="0">
            <a:spAutoFit/>
          </a:bodyPr>
          <a:lstStyle/>
          <a:p>
            <a:r>
              <a:rPr lang="fr-FR" sz="2400" dirty="0" smtClean="0"/>
              <a:t>L’image </a:t>
            </a:r>
            <a:r>
              <a:rPr lang="fr-FR" sz="2400" dirty="0"/>
              <a:t>du serpent qui se mord la queue. </a:t>
            </a:r>
            <a:endParaRPr lang="fr-FR" sz="2400" dirty="0" smtClean="0"/>
          </a:p>
          <a:p>
            <a:endParaRPr lang="fr-FR" sz="2400" dirty="0"/>
          </a:p>
          <a:p>
            <a:pPr lvl="1"/>
            <a:r>
              <a:rPr lang="fr-FR" sz="2400" i="1" dirty="0" smtClean="0"/>
              <a:t>Si </a:t>
            </a:r>
            <a:r>
              <a:rPr lang="fr-FR" sz="2400" i="1" dirty="0"/>
              <a:t>le monde n’arrive pas à instaurer un développement réellement durable, le PCI restera en péril ; </a:t>
            </a:r>
            <a:endParaRPr lang="fr-FR" sz="2400" i="1" dirty="0" smtClean="0"/>
          </a:p>
          <a:p>
            <a:pPr lvl="1"/>
            <a:r>
              <a:rPr lang="fr-FR" sz="2400" i="1" dirty="0" smtClean="0"/>
              <a:t>mais </a:t>
            </a:r>
            <a:r>
              <a:rPr lang="fr-FR" sz="2400" i="1" dirty="0"/>
              <a:t>si le PCI n’est pas sauvegardé, il n’est pas possible de réussir à faire du développement durable une réalité</a:t>
            </a:r>
            <a:r>
              <a:rPr lang="fr-FR" sz="2400" i="1" dirty="0" smtClean="0"/>
              <a:t>.</a:t>
            </a:r>
          </a:p>
          <a:p>
            <a:pPr marL="342900" indent="-342900">
              <a:buFont typeface="Arial" panose="020B0604020202020204" pitchFamily="34" charset="0"/>
              <a:buChar char="•"/>
            </a:pPr>
            <a:endParaRPr lang="fr-FR" sz="2400" i="1" dirty="0"/>
          </a:p>
          <a:p>
            <a:pPr marL="342900" indent="-342900">
              <a:buFont typeface="Arial" panose="020B0604020202020204" pitchFamily="34" charset="0"/>
              <a:buChar char="•"/>
            </a:pPr>
            <a:r>
              <a:rPr lang="fr-FR" sz="2400" b="1" dirty="0" smtClean="0"/>
              <a:t>Un </a:t>
            </a:r>
            <a:r>
              <a:rPr lang="fr-FR" sz="2400" b="1" dirty="0"/>
              <a:t>nouveau chapitre des </a:t>
            </a:r>
            <a:r>
              <a:rPr lang="fr-FR" sz="2400" b="1" dirty="0" smtClean="0"/>
              <a:t/>
            </a:r>
            <a:br>
              <a:rPr lang="fr-FR" sz="2400" b="1" dirty="0" smtClean="0"/>
            </a:br>
            <a:r>
              <a:rPr lang="fr-FR" sz="2400" b="1" dirty="0" smtClean="0"/>
              <a:t>Directives opérationnelles est </a:t>
            </a:r>
            <a:r>
              <a:rPr lang="fr-FR" sz="2400" b="1" dirty="0"/>
              <a:t>en cours </a:t>
            </a:r>
            <a:r>
              <a:rPr lang="fr-FR" sz="2400" b="1" dirty="0" smtClean="0"/>
              <a:t>d’élaboration</a:t>
            </a:r>
            <a:endParaRPr lang="en-GB" sz="2400" b="1" dirty="0" err="1"/>
          </a:p>
        </p:txBody>
      </p:sp>
    </p:spTree>
    <p:extLst>
      <p:ext uri="{BB962C8B-B14F-4D97-AF65-F5344CB8AC3E}">
        <p14:creationId xmlns:p14="http://schemas.microsoft.com/office/powerpoint/2010/main" val="285848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853" y="417514"/>
            <a:ext cx="6480175" cy="1661993"/>
          </a:xfrm>
        </p:spPr>
        <p:txBody>
          <a:bodyPr/>
          <a:lstStyle/>
          <a:p>
            <a:r>
              <a:rPr lang="fr-FR" dirty="0">
                <a:ea typeface="Geneva" pitchFamily="124" charset="-128"/>
              </a:rPr>
              <a:t>Programme de développement durable à l’horizon 2030</a:t>
            </a:r>
            <a:r>
              <a:rPr lang="fr-FR" sz="4400" dirty="0">
                <a:ea typeface="Geneva" pitchFamily="124" charset="-128"/>
              </a:rPr>
              <a:t/>
            </a:r>
            <a:br>
              <a:rPr lang="fr-FR" sz="4400" dirty="0">
                <a:ea typeface="Geneva" pitchFamily="124" charset="-128"/>
              </a:rPr>
            </a:br>
            <a:endParaRPr lang="fr-FR" sz="4400" dirty="0"/>
          </a:p>
        </p:txBody>
      </p:sp>
      <p:graphicFrame>
        <p:nvGraphicFramePr>
          <p:cNvPr id="5" name="Table 4"/>
          <p:cNvGraphicFramePr>
            <a:graphicFrameLocks noGrp="1"/>
          </p:cNvGraphicFramePr>
          <p:nvPr>
            <p:extLst>
              <p:ext uri="{D42A27DB-BD31-4B8C-83A1-F6EECF244321}">
                <p14:modId xmlns:p14="http://schemas.microsoft.com/office/powerpoint/2010/main" val="764328526"/>
              </p:ext>
            </p:extLst>
          </p:nvPr>
        </p:nvGraphicFramePr>
        <p:xfrm>
          <a:off x="2281238" y="1924050"/>
          <a:ext cx="6473826" cy="4606507"/>
        </p:xfrm>
        <a:graphic>
          <a:graphicData uri="http://schemas.openxmlformats.org/drawingml/2006/table">
            <a:tbl>
              <a:tblPr firstRow="1" bandRow="1">
                <a:tableStyleId>{5C22544A-7EE6-4342-B048-85BDC9FD1C3A}</a:tableStyleId>
              </a:tblPr>
              <a:tblGrid>
                <a:gridCol w="3236913"/>
                <a:gridCol w="3236913"/>
              </a:tblGrid>
              <a:tr h="48577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Transformer notre</a:t>
                      </a:r>
                      <a:r>
                        <a:rPr lang="fr-FR" sz="2000" b="1" baseline="0" dirty="0" smtClean="0">
                          <a:solidFill>
                            <a:schemeClr val="bg1"/>
                          </a:solidFill>
                        </a:rPr>
                        <a:t> monde</a:t>
                      </a:r>
                      <a:endParaRPr lang="fr-FR" sz="2000" b="1" dirty="0" smtClean="0">
                        <a:solidFill>
                          <a:schemeClr val="bg1"/>
                        </a:solidFill>
                      </a:endParaRPr>
                    </a:p>
                  </a:txBody>
                  <a:tcPr>
                    <a:solidFill>
                      <a:schemeClr val="tx2">
                        <a:lumMod val="60000"/>
                        <a:lumOff val="4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2400" b="1" dirty="0" smtClean="0">
                        <a:solidFill>
                          <a:schemeClr val="tx1"/>
                        </a:solidFill>
                      </a:endParaRPr>
                    </a:p>
                  </a:txBody>
                  <a:tcPr/>
                </a:tc>
              </a:tr>
              <a:tr h="40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3 principes</a:t>
                      </a:r>
                    </a:p>
                  </a:txBody>
                  <a:tcPr>
                    <a:solidFill>
                      <a:schemeClr val="tx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3 + 1 dimensions </a:t>
                      </a:r>
                    </a:p>
                  </a:txBody>
                  <a:tcPr>
                    <a:solidFill>
                      <a:schemeClr val="tx2">
                        <a:lumMod val="40000"/>
                        <a:lumOff val="60000"/>
                      </a:schemeClr>
                    </a:solidFill>
                  </a:tcPr>
                </a:tc>
              </a:tr>
              <a:tr h="847884">
                <a:tc>
                  <a:txBody>
                    <a:bodyPr/>
                    <a:lstStyle/>
                    <a:p>
                      <a:r>
                        <a:rPr lang="fr-FR" sz="2000" dirty="0" smtClean="0"/>
                        <a:t>droits</a:t>
                      </a:r>
                      <a:r>
                        <a:rPr lang="fr-FR" sz="2000" baseline="0" dirty="0" smtClean="0"/>
                        <a:t> de l’homme (droits culturels)</a:t>
                      </a:r>
                      <a:endParaRPr lang="fr-FR" sz="2000" dirty="0"/>
                    </a:p>
                  </a:txBody>
                  <a:tcPr>
                    <a:solidFill>
                      <a:schemeClr val="tx2">
                        <a:lumMod val="20000"/>
                        <a:lumOff val="80000"/>
                      </a:schemeClr>
                    </a:solidFill>
                  </a:tcPr>
                </a:tc>
                <a:tc>
                  <a:txBody>
                    <a:bodyPr/>
                    <a:lstStyle/>
                    <a:p>
                      <a:r>
                        <a:rPr lang="fr-FR" sz="2000" baseline="0" dirty="0" smtClean="0"/>
                        <a:t>sociale</a:t>
                      </a:r>
                      <a:endParaRPr lang="fr-FR" sz="2000" dirty="0"/>
                    </a:p>
                  </a:txBody>
                  <a:tcPr>
                    <a:solidFill>
                      <a:schemeClr val="tx2">
                        <a:lumMod val="20000"/>
                        <a:lumOff val="80000"/>
                      </a:schemeClr>
                    </a:solidFill>
                  </a:tcPr>
                </a:tc>
              </a:tr>
              <a:tr h="471046">
                <a:tc>
                  <a:txBody>
                    <a:bodyPr/>
                    <a:lstStyle/>
                    <a:p>
                      <a:r>
                        <a:rPr lang="fr-FR" sz="2000" dirty="0" smtClean="0"/>
                        <a:t>durabilité</a:t>
                      </a:r>
                      <a:endParaRPr lang="fr-FR" sz="2000" dirty="0"/>
                    </a:p>
                  </a:txBody>
                  <a:tcPr>
                    <a:solidFill>
                      <a:schemeClr val="tx2">
                        <a:lumMod val="20000"/>
                        <a:lumOff val="80000"/>
                      </a:schemeClr>
                    </a:solidFill>
                  </a:tcPr>
                </a:tc>
                <a:tc>
                  <a:txBody>
                    <a:bodyPr/>
                    <a:lstStyle/>
                    <a:p>
                      <a:r>
                        <a:rPr lang="fr-FR" sz="2000" dirty="0" smtClean="0"/>
                        <a:t>environnementale</a:t>
                      </a:r>
                      <a:endParaRPr lang="fr-FR" sz="2000" dirty="0"/>
                    </a:p>
                  </a:txBody>
                  <a:tcPr>
                    <a:solidFill>
                      <a:schemeClr val="tx2">
                        <a:lumMod val="20000"/>
                        <a:lumOff val="80000"/>
                      </a:schemeClr>
                    </a:solidFill>
                  </a:tcPr>
                </a:tc>
              </a:tr>
              <a:tr h="471046">
                <a:tc>
                  <a:txBody>
                    <a:bodyPr/>
                    <a:lstStyle/>
                    <a:p>
                      <a:r>
                        <a:rPr lang="fr-FR" sz="2000" dirty="0" smtClean="0"/>
                        <a:t>égalité</a:t>
                      </a:r>
                      <a:endParaRPr lang="fr-FR" sz="2000" dirty="0"/>
                    </a:p>
                  </a:txBody>
                  <a:tcPr>
                    <a:solidFill>
                      <a:schemeClr val="tx2">
                        <a:lumMod val="20000"/>
                        <a:lumOff val="80000"/>
                      </a:schemeClr>
                    </a:solidFill>
                  </a:tcPr>
                </a:tc>
                <a:tc>
                  <a:txBody>
                    <a:bodyPr/>
                    <a:lstStyle/>
                    <a:p>
                      <a:r>
                        <a:rPr lang="fr-FR" sz="2000" dirty="0" smtClean="0"/>
                        <a:t>économique</a:t>
                      </a:r>
                      <a:endParaRPr lang="fr-FR" sz="2000" dirty="0"/>
                    </a:p>
                  </a:txBody>
                  <a:tcPr>
                    <a:solidFill>
                      <a:schemeClr val="tx2">
                        <a:lumMod val="20000"/>
                        <a:lumOff val="80000"/>
                      </a:schemeClr>
                    </a:solidFill>
                  </a:tcPr>
                </a:tc>
              </a:tr>
              <a:tr h="471046">
                <a:tc>
                  <a:txBody>
                    <a:bodyPr/>
                    <a:lstStyle/>
                    <a:p>
                      <a:endParaRPr lang="fr-FR" sz="2000" dirty="0"/>
                    </a:p>
                  </a:txBody>
                  <a:tcPr>
                    <a:solidFill>
                      <a:schemeClr val="tx2">
                        <a:lumMod val="20000"/>
                        <a:lumOff val="80000"/>
                      </a:schemeClr>
                    </a:solidFill>
                  </a:tcPr>
                </a:tc>
                <a:tc>
                  <a:txBody>
                    <a:bodyPr/>
                    <a:lstStyle/>
                    <a:p>
                      <a:r>
                        <a:rPr lang="fr-FR" sz="2000" dirty="0" smtClean="0"/>
                        <a:t>+ la paix</a:t>
                      </a:r>
                      <a:endParaRPr lang="fr-FR" sz="2000" dirty="0"/>
                    </a:p>
                  </a:txBody>
                  <a:tcPr>
                    <a:solidFill>
                      <a:schemeClr val="tx2">
                        <a:lumMod val="20000"/>
                        <a:lumOff val="80000"/>
                      </a:schemeClr>
                    </a:solidFill>
                  </a:tcPr>
                </a:tc>
              </a:tr>
              <a:tr h="377961">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tx1"/>
                          </a:solidFill>
                          <a:latin typeface="+mn-lt"/>
                          <a:ea typeface="+mn-ea"/>
                          <a:cs typeface="+mn-cs"/>
                        </a:rPr>
                        <a:t>17 objectifs intégrés et indissociables </a:t>
                      </a:r>
                    </a:p>
                  </a:txBody>
                  <a:tcPr>
                    <a:solidFill>
                      <a:schemeClr val="tx2">
                        <a:lumMod val="60000"/>
                        <a:lumOff val="40000"/>
                      </a:schemeClr>
                    </a:solidFill>
                  </a:tcPr>
                </a:tc>
                <a:tc hMerge="1">
                  <a:txBody>
                    <a:bodyPr/>
                    <a:lstStyle/>
                    <a:p>
                      <a:endParaRPr lang="fr-FR" dirty="0"/>
                    </a:p>
                  </a:txBody>
                  <a:tcPr/>
                </a:tc>
              </a:tr>
              <a:tr h="106185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Reconnaissance</a:t>
                      </a:r>
                      <a:r>
                        <a:rPr lang="fr-FR" sz="2000" b="1" baseline="0" dirty="0" smtClean="0">
                          <a:solidFill>
                            <a:schemeClr val="bg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de la diversité</a:t>
                      </a:r>
                      <a:r>
                        <a:rPr lang="fr-FR" sz="2000" b="1" baseline="0" dirty="0" smtClean="0">
                          <a:solidFill>
                            <a:schemeClr val="bg1"/>
                          </a:solidFill>
                        </a:rPr>
                        <a:t> culturelle </a:t>
                      </a:r>
                    </a:p>
                    <a:p>
                      <a:pPr marL="0" marR="0" indent="0" algn="ctr" defTabSz="457200" rtl="0" eaLnBrk="1" fontAlgn="auto" latinLnBrk="0" hangingPunct="1">
                        <a:lnSpc>
                          <a:spcPct val="100000"/>
                        </a:lnSpc>
                        <a:spcBef>
                          <a:spcPts val="0"/>
                        </a:spcBef>
                        <a:spcAft>
                          <a:spcPts val="0"/>
                        </a:spcAft>
                        <a:buClrTx/>
                        <a:buSzTx/>
                        <a:buFontTx/>
                        <a:buNone/>
                        <a:tabLst/>
                        <a:defRPr/>
                      </a:pPr>
                      <a:r>
                        <a:rPr lang="fr-FR" sz="2000" b="1" baseline="0" dirty="0" smtClean="0">
                          <a:solidFill>
                            <a:schemeClr val="bg1"/>
                          </a:solidFill>
                        </a:rPr>
                        <a:t>et de la contribution des cultures</a:t>
                      </a:r>
                      <a:endParaRPr lang="fr-FR" sz="2000" b="1" kern="1200" dirty="0" smtClean="0">
                        <a:solidFill>
                          <a:schemeClr val="bg1"/>
                        </a:solidFill>
                        <a:latin typeface="+mn-lt"/>
                        <a:ea typeface="+mn-ea"/>
                        <a:cs typeface="+mn-cs"/>
                      </a:endParaRPr>
                    </a:p>
                  </a:txBody>
                  <a:tcPr>
                    <a:solidFill>
                      <a:schemeClr val="tx2">
                        <a:lumMod val="60000"/>
                        <a:lumOff val="40000"/>
                      </a:schemeClr>
                    </a:solidFill>
                  </a:tcPr>
                </a:tc>
                <a:tc hMerge="1">
                  <a:txBody>
                    <a:bodyPr/>
                    <a:lstStyle/>
                    <a:p>
                      <a:endParaRPr lang="fr-FR"/>
                    </a:p>
                  </a:txBody>
                  <a:tcPr/>
                </a:tc>
              </a:tr>
            </a:tbl>
          </a:graphicData>
        </a:graphic>
      </p:graphicFrame>
    </p:spTree>
    <p:extLst>
      <p:ext uri="{BB962C8B-B14F-4D97-AF65-F5344CB8AC3E}">
        <p14:creationId xmlns:p14="http://schemas.microsoft.com/office/powerpoint/2010/main" val="9756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274888" y="579478"/>
            <a:ext cx="6480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fr-FR" sz="3400" dirty="0">
                <a:latin typeface="Arial" panose="020B0604020202020204" pitchFamily="34" charset="0"/>
                <a:ea typeface="MS Mincho" panose="02020609040205080304" pitchFamily="49" charset="-128"/>
                <a:cs typeface="Arial" panose="020B0604020202020204" pitchFamily="34" charset="0"/>
              </a:rPr>
              <a:t>Droits culturels </a:t>
            </a:r>
          </a:p>
        </p:txBody>
      </p:sp>
      <p:sp>
        <p:nvSpPr>
          <p:cNvPr id="6" name="Rectangle 5"/>
          <p:cNvSpPr/>
          <p:nvPr/>
        </p:nvSpPr>
        <p:spPr>
          <a:xfrm>
            <a:off x="2281238" y="1905472"/>
            <a:ext cx="5879943" cy="3391698"/>
          </a:xfrm>
          <a:prstGeom prst="rect">
            <a:avLst/>
          </a:prstGeom>
        </p:spPr>
        <p:txBody>
          <a:bodyPr wrap="square">
            <a:spAutoFit/>
          </a:bodyPr>
          <a:lstStyle/>
          <a:p>
            <a:pPr eaLnBrk="0" hangingPunct="0">
              <a:lnSpc>
                <a:spcPct val="90000"/>
              </a:lnSpc>
              <a:spcBef>
                <a:spcPts val="1200"/>
              </a:spcBef>
              <a:buClr>
                <a:schemeClr val="tx1"/>
              </a:buClr>
            </a:pPr>
            <a:r>
              <a:rPr lang="en-GB" sz="2400" b="1" dirty="0">
                <a:solidFill>
                  <a:srgbClr val="000000"/>
                </a:solidFill>
                <a:latin typeface="+mn-lt"/>
              </a:rPr>
              <a:t>Article 5 – </a:t>
            </a:r>
            <a:r>
              <a:rPr lang="fr-FR" sz="2400" b="1" dirty="0">
                <a:solidFill>
                  <a:srgbClr val="000000"/>
                </a:solidFill>
                <a:latin typeface="+mn-lt"/>
              </a:rPr>
              <a:t>Les droits culturels, cadre propice </a:t>
            </a:r>
            <a:r>
              <a:rPr lang="fr-FR" sz="2400" b="1" dirty="0" smtClean="0">
                <a:solidFill>
                  <a:srgbClr val="000000"/>
                </a:solidFill>
                <a:latin typeface="+mn-lt"/>
              </a:rPr>
              <a:t>de </a:t>
            </a:r>
            <a:r>
              <a:rPr lang="fr-FR" sz="2400" b="1" dirty="0">
                <a:solidFill>
                  <a:srgbClr val="000000"/>
                </a:solidFill>
                <a:latin typeface="+mn-lt"/>
              </a:rPr>
              <a:t>la diversité culturelle</a:t>
            </a:r>
          </a:p>
          <a:p>
            <a:pPr marL="215900" indent="-215900" eaLnBrk="0" hangingPunct="0">
              <a:lnSpc>
                <a:spcPct val="90000"/>
              </a:lnSpc>
              <a:spcBef>
                <a:spcPts val="1200"/>
              </a:spcBef>
              <a:buClr>
                <a:schemeClr val="tx1"/>
              </a:buClr>
              <a:buFont typeface="Arial" panose="020B0604020202020204" pitchFamily="34" charset="0"/>
              <a:buChar char="•"/>
            </a:pPr>
            <a:r>
              <a:rPr lang="fr-FR" sz="2400" dirty="0">
                <a:latin typeface="+mn-lt"/>
                <a:cs typeface="ＭＳ Ｐゴシック" charset="0"/>
              </a:rPr>
              <a:t>Les droits culturels sont partie intégrante des droits de l'homme, qui sont universels, indissociables et interdépendants. </a:t>
            </a:r>
          </a:p>
          <a:p>
            <a:pPr marL="215900" indent="-215900" eaLnBrk="0" hangingPunct="0">
              <a:lnSpc>
                <a:spcPct val="90000"/>
              </a:lnSpc>
              <a:spcBef>
                <a:spcPts val="1200"/>
              </a:spcBef>
              <a:buClr>
                <a:schemeClr val="tx1"/>
              </a:buClr>
              <a:buFont typeface="Arial" panose="020B0604020202020204" pitchFamily="34" charset="0"/>
              <a:buChar char="•"/>
            </a:pPr>
            <a:r>
              <a:rPr lang="fr-FR" sz="2400" dirty="0">
                <a:latin typeface="+mn-lt"/>
                <a:cs typeface="ＭＳ Ｐゴシック" charset="0"/>
              </a:rPr>
              <a:t>L'épanouissement d'une diversité créatrice exige la pleine réalisation des droits </a:t>
            </a:r>
            <a:r>
              <a:rPr lang="fr-FR" sz="2400" dirty="0" smtClean="0">
                <a:latin typeface="+mn-lt"/>
                <a:cs typeface="ＭＳ Ｐゴシック" charset="0"/>
              </a:rPr>
              <a:t>culturels.</a:t>
            </a:r>
            <a:endParaRPr lang="en-GB" sz="2400" dirty="0">
              <a:latin typeface="+mn-lt"/>
              <a:cs typeface="ＭＳ Ｐゴシック" charset="0"/>
            </a:endParaRPr>
          </a:p>
        </p:txBody>
      </p:sp>
    </p:spTree>
    <p:extLst>
      <p:ext uri="{BB962C8B-B14F-4D97-AF65-F5344CB8AC3E}">
        <p14:creationId xmlns:p14="http://schemas.microsoft.com/office/powerpoint/2010/main" val="401034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286000" y="581025"/>
            <a:ext cx="6477000" cy="523220"/>
          </a:xfrm>
        </p:spPr>
        <p:txBody>
          <a:bodyPr/>
          <a:lstStyle/>
          <a:p>
            <a:pPr eaLnBrk="1" hangingPunct="1"/>
            <a:r>
              <a:rPr lang="fr-FR" altLang="fr-FR" sz="3400" dirty="0" smtClean="0">
                <a:ea typeface="ＭＳ Ｐゴシック" panose="020B0600070205080204" pitchFamily="34" charset="-128"/>
              </a:rPr>
              <a:t>Le développement </a:t>
            </a:r>
            <a:r>
              <a:rPr lang="fr-FR" altLang="fr-FR" sz="3400" i="1" dirty="0" smtClean="0">
                <a:ea typeface="ＭＳ Ｐゴシック" panose="020B0600070205080204" pitchFamily="34" charset="-128"/>
              </a:rPr>
              <a:t>durable</a:t>
            </a:r>
          </a:p>
        </p:txBody>
      </p:sp>
      <p:sp>
        <p:nvSpPr>
          <p:cNvPr id="8196" name="Text Placeholder 8"/>
          <p:cNvSpPr txBox="1">
            <a:spLocks/>
          </p:cNvSpPr>
          <p:nvPr/>
        </p:nvSpPr>
        <p:spPr bwMode="auto">
          <a:xfrm>
            <a:off x="2532612" y="1905000"/>
            <a:ext cx="5658887"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9525"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10000"/>
              </a:lnSpc>
              <a:spcBef>
                <a:spcPts val="600"/>
              </a:spcBef>
              <a:spcAft>
                <a:spcPts val="600"/>
              </a:spcAft>
              <a:buClrTx/>
              <a:buFont typeface="Arial" panose="020B0604020202020204" pitchFamily="34" charset="0"/>
              <a:buNone/>
            </a:pPr>
            <a:r>
              <a:rPr lang="fr-FR" altLang="fr-FR" sz="2000" b="0" dirty="0">
                <a:solidFill>
                  <a:schemeClr val="tx1"/>
                </a:solidFill>
                <a:cs typeface="Arial" panose="020B0604020202020204" pitchFamily="34" charset="0"/>
              </a:rPr>
              <a:t>« Un développement qui répond aux besoins du présent sans compromettre la capacité des générations futures à</a:t>
            </a:r>
            <a:r>
              <a:rPr lang="fr-FR" altLang="fr-FR" sz="2000" b="0" dirty="0" smtClean="0">
                <a:solidFill>
                  <a:schemeClr val="tx1"/>
                </a:solidFill>
                <a:cs typeface="Arial" panose="020B0604020202020204" pitchFamily="34" charset="0"/>
              </a:rPr>
              <a:t> </a:t>
            </a:r>
            <a:r>
              <a:rPr lang="fr-FR" altLang="fr-FR" sz="2000" b="0" dirty="0">
                <a:solidFill>
                  <a:schemeClr val="tx1"/>
                </a:solidFill>
                <a:cs typeface="Arial" panose="020B0604020202020204" pitchFamily="34" charset="0"/>
              </a:rPr>
              <a:t>répondre à</a:t>
            </a:r>
            <a:r>
              <a:rPr lang="fr-FR" altLang="fr-FR" sz="2000" b="0" dirty="0" smtClean="0">
                <a:solidFill>
                  <a:schemeClr val="tx1"/>
                </a:solidFill>
                <a:cs typeface="Arial" panose="020B0604020202020204" pitchFamily="34" charset="0"/>
              </a:rPr>
              <a:t> leurs propres besoins » </a:t>
            </a:r>
            <a:br>
              <a:rPr lang="fr-FR" altLang="fr-FR" sz="2000" b="0" dirty="0" smtClean="0">
                <a:solidFill>
                  <a:schemeClr val="tx1"/>
                </a:solidFill>
                <a:cs typeface="Arial" panose="020B0604020202020204" pitchFamily="34" charset="0"/>
              </a:rPr>
            </a:br>
            <a:r>
              <a:rPr lang="en-ZA" altLang="fr-FR" sz="2000" b="0" dirty="0" smtClean="0">
                <a:solidFill>
                  <a:schemeClr val="tx1"/>
                </a:solidFill>
                <a:cs typeface="Arial" panose="020B0604020202020204" pitchFamily="34" charset="0"/>
              </a:rPr>
              <a:t>(</a:t>
            </a:r>
            <a:r>
              <a:rPr lang="en-ZA" altLang="fr-FR" sz="2000" b="0" dirty="0">
                <a:solidFill>
                  <a:schemeClr val="tx1"/>
                </a:solidFill>
                <a:cs typeface="Arial" panose="020B0604020202020204" pitchFamily="34" charset="0"/>
              </a:rPr>
              <a:t>Commission </a:t>
            </a:r>
            <a:r>
              <a:rPr lang="en-ZA" altLang="fr-FR" sz="2000" b="0" dirty="0" smtClean="0">
                <a:solidFill>
                  <a:schemeClr val="tx1"/>
                </a:solidFill>
                <a:cs typeface="Arial" panose="020B0604020202020204" pitchFamily="34" charset="0"/>
              </a:rPr>
              <a:t>Brundtland</a:t>
            </a:r>
            <a:r>
              <a:rPr lang="en-ZA" altLang="fr-FR" sz="2000" b="0" dirty="0">
                <a:solidFill>
                  <a:schemeClr val="tx1"/>
                </a:solidFill>
                <a:cs typeface="Arial" panose="020B0604020202020204" pitchFamily="34" charset="0"/>
              </a:rPr>
              <a:t> </a:t>
            </a:r>
            <a:r>
              <a:rPr lang="en-ZA" altLang="fr-FR" sz="2000" b="0" dirty="0" smtClean="0">
                <a:solidFill>
                  <a:schemeClr val="tx1"/>
                </a:solidFill>
                <a:cs typeface="Arial" panose="020B0604020202020204" pitchFamily="34" charset="0"/>
              </a:rPr>
              <a:t>1987</a:t>
            </a:r>
            <a:r>
              <a:rPr lang="en-ZA" altLang="fr-FR" sz="2000" b="0" dirty="0">
                <a:solidFill>
                  <a:schemeClr val="tx1"/>
                </a:solidFill>
                <a:cs typeface="Arial" panose="020B0604020202020204" pitchFamily="34" charset="0"/>
              </a:rPr>
              <a:t>)</a:t>
            </a:r>
          </a:p>
          <a:p>
            <a:pPr eaLnBrk="1" hangingPunct="1">
              <a:lnSpc>
                <a:spcPct val="110000"/>
              </a:lnSpc>
              <a:spcBef>
                <a:spcPts val="600"/>
              </a:spcBef>
              <a:spcAft>
                <a:spcPts val="600"/>
              </a:spcAft>
              <a:buClrTx/>
              <a:buFont typeface="Arial" panose="020B0604020202020204" pitchFamily="34" charset="0"/>
              <a:buNone/>
            </a:pPr>
            <a:endParaRPr lang="en-ZA" altLang="fr-FR" sz="2000" b="0" dirty="0">
              <a:solidFill>
                <a:schemeClr val="tx1"/>
              </a:solidFill>
              <a:cs typeface="Arial" panose="020B0604020202020204" pitchFamily="34" charset="0"/>
            </a:endParaRPr>
          </a:p>
          <a:p>
            <a:pPr eaLnBrk="1" hangingPunct="1">
              <a:lnSpc>
                <a:spcPct val="110000"/>
              </a:lnSpc>
              <a:spcBef>
                <a:spcPts val="600"/>
              </a:spcBef>
              <a:spcAft>
                <a:spcPts val="600"/>
              </a:spcAft>
              <a:buClrTx/>
              <a:buFont typeface="Arial" panose="020B0604020202020204" pitchFamily="34" charset="0"/>
              <a:buNone/>
            </a:pPr>
            <a:r>
              <a:rPr lang="fr-FR" altLang="fr-FR" sz="2000" b="0" dirty="0">
                <a:solidFill>
                  <a:schemeClr val="tx1"/>
                </a:solidFill>
                <a:cs typeface="Arial" panose="020B0604020202020204" pitchFamily="34" charset="0"/>
              </a:rPr>
              <a:t>Un équilibre difficile à trouver dans la quête d’un avenir meilleur</a:t>
            </a:r>
            <a:endParaRPr lang="en-GB" altLang="fr-FR" sz="2000" b="0" dirty="0">
              <a:solidFill>
                <a:schemeClr val="tx1"/>
              </a:solidFill>
              <a:cs typeface="Arial" panose="020B0604020202020204" pitchFamily="34" charset="0"/>
            </a:endParaRP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2462053"/>
            <a:ext cx="1967071" cy="19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9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4294967295"/>
          </p:nvPr>
        </p:nvSpPr>
        <p:spPr>
          <a:xfrm>
            <a:off x="2302380" y="288245"/>
            <a:ext cx="6452683" cy="1329595"/>
          </a:xfrm>
          <a:solidFill>
            <a:schemeClr val="bg1"/>
          </a:solidFill>
        </p:spPr>
        <p:txBody>
          <a:bodyPr/>
          <a:lstStyle/>
          <a:p>
            <a:pPr marL="0" indent="0" eaLnBrk="1" hangingPunct="1">
              <a:spcBef>
                <a:spcPct val="0"/>
              </a:spcBef>
              <a:buFontTx/>
              <a:buNone/>
            </a:pPr>
            <a:r>
              <a:rPr lang="fr-FR" altLang="fr-FR" sz="3200" dirty="0" smtClean="0">
                <a:solidFill>
                  <a:schemeClr val="tx1"/>
                </a:solidFill>
                <a:latin typeface="Arial" pitchFamily="34" charset="0"/>
                <a:ea typeface="Geneva" pitchFamily="124" charset="-128"/>
              </a:rPr>
              <a:t>La culture, un élément essentiel pour le développement social inclusif</a:t>
            </a:r>
            <a:endParaRPr lang="en-US" altLang="fr-FR" sz="3200" dirty="0" smtClean="0">
              <a:solidFill>
                <a:schemeClr val="tx1"/>
              </a:solidFill>
              <a:latin typeface="Arial" pitchFamily="34" charset="0"/>
              <a:ea typeface="Geneva" pitchFamily="12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5000"/>
            <a:ext cx="6351373" cy="427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a:spLocks noChangeArrowheads="1"/>
          </p:cNvSpPr>
          <p:nvPr/>
        </p:nvSpPr>
        <p:spPr bwMode="auto">
          <a:xfrm>
            <a:off x="2281238" y="6184306"/>
            <a:ext cx="60149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100" dirty="0" smtClean="0"/>
              <a:t>Cérémonie de purification des jeunes gens du village lango du centre-nord de l’Ouganda</a:t>
            </a:r>
          </a:p>
          <a:p>
            <a:r>
              <a:rPr lang="es-CO" sz="1100" dirty="0" smtClean="0"/>
              <a:t>© Daniel </a:t>
            </a:r>
            <a:r>
              <a:rPr lang="es-CO" sz="1100" dirty="0"/>
              <a:t>Kaweesi, 2013</a:t>
            </a:r>
          </a:p>
          <a:p>
            <a:endParaRPr lang="es-CO" sz="800" dirty="0"/>
          </a:p>
        </p:txBody>
      </p:sp>
    </p:spTree>
    <p:extLst>
      <p:ext uri="{BB962C8B-B14F-4D97-AF65-F5344CB8AC3E}">
        <p14:creationId xmlns:p14="http://schemas.microsoft.com/office/powerpoint/2010/main" val="388292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41720" y="357987"/>
            <a:ext cx="6446679" cy="13378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Tx/>
              <a:buNone/>
            </a:pPr>
            <a:r>
              <a:rPr lang="fr-FR" altLang="fr-FR" sz="3200" dirty="0" smtClean="0">
                <a:solidFill>
                  <a:schemeClr val="tx1"/>
                </a:solidFill>
                <a:latin typeface="Arial" pitchFamily="34" charset="0"/>
                <a:ea typeface="Geneva" pitchFamily="124" charset="-128"/>
              </a:rPr>
              <a:t>La culture, un élément essentiel </a:t>
            </a:r>
          </a:p>
          <a:p>
            <a:pPr marL="0" indent="0" eaLnBrk="1" hangingPunct="1">
              <a:spcBef>
                <a:spcPct val="0"/>
              </a:spcBef>
              <a:buFontTx/>
              <a:buNone/>
            </a:pPr>
            <a:r>
              <a:rPr lang="fr-FR" altLang="fr-FR" sz="3200" dirty="0" smtClean="0">
                <a:solidFill>
                  <a:schemeClr val="tx1"/>
                </a:solidFill>
                <a:latin typeface="Arial" pitchFamily="34" charset="0"/>
                <a:ea typeface="Geneva" pitchFamily="124" charset="-128"/>
              </a:rPr>
              <a:t>pour la durabilité environnementale</a:t>
            </a:r>
            <a:endParaRPr lang="en-US" altLang="fr-FR" sz="3200" dirty="0" smtClean="0">
              <a:solidFill>
                <a:schemeClr val="tx1"/>
              </a:solidFill>
              <a:latin typeface="Arial" pitchFamily="34" charset="0"/>
              <a:ea typeface="Geneva" pitchFamily="124" charset="-128"/>
            </a:endParaRPr>
          </a:p>
        </p:txBody>
      </p:sp>
      <p:sp>
        <p:nvSpPr>
          <p:cNvPr id="7" name="Rectángulo 5"/>
          <p:cNvSpPr>
            <a:spLocks noChangeArrowheads="1"/>
          </p:cNvSpPr>
          <p:nvPr/>
        </p:nvSpPr>
        <p:spPr bwMode="auto">
          <a:xfrm>
            <a:off x="2281238" y="5881292"/>
            <a:ext cx="6014965" cy="430887"/>
          </a:xfrm>
          <a:prstGeom prst="rect">
            <a:avLst/>
          </a:prstGeom>
          <a:solidFill>
            <a:schemeClr val="bg1"/>
          </a:solidFill>
          <a:ln>
            <a:noFill/>
          </a:ln>
          <a:extLst/>
        </p:spPr>
        <p:txBody>
          <a:bodyPr wrap="square">
            <a:spAutoFit/>
          </a:bodyPr>
          <a:lstStyle/>
          <a:p>
            <a:r>
              <a:rPr lang="fr-FR" sz="1100" dirty="0"/>
              <a:t>Le </a:t>
            </a:r>
            <a:r>
              <a:rPr lang="fr-FR" sz="1100" dirty="0" err="1"/>
              <a:t>Hudhud</a:t>
            </a:r>
            <a:r>
              <a:rPr lang="fr-FR" sz="1100" dirty="0"/>
              <a:t>, récits chantés des </a:t>
            </a:r>
            <a:r>
              <a:rPr lang="fr-FR" sz="1100" dirty="0" err="1" smtClean="0"/>
              <a:t>Ifugao</a:t>
            </a:r>
            <a:endParaRPr lang="fr-FR" sz="1100" dirty="0" smtClean="0"/>
          </a:p>
          <a:p>
            <a:r>
              <a:rPr lang="fr-FR" sz="1100" dirty="0"/>
              <a:t>© 2008 by J. </a:t>
            </a:r>
            <a:r>
              <a:rPr lang="fr-FR" sz="1100" dirty="0" err="1"/>
              <a:t>Uñalivia</a:t>
            </a:r>
            <a:r>
              <a:rPr lang="fr-FR" sz="1100" dirty="0"/>
              <a:t>/NCCA-IHC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45" y="1905000"/>
            <a:ext cx="5902325" cy="3919144"/>
          </a:xfrm>
          <a:prstGeom prst="rect">
            <a:avLst/>
          </a:prstGeom>
        </p:spPr>
      </p:pic>
    </p:spTree>
    <p:extLst>
      <p:ext uri="{BB962C8B-B14F-4D97-AF65-F5344CB8AC3E}">
        <p14:creationId xmlns:p14="http://schemas.microsoft.com/office/powerpoint/2010/main" val="129614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4294967295"/>
          </p:nvPr>
        </p:nvSpPr>
        <p:spPr>
          <a:xfrm>
            <a:off x="2302380" y="288246"/>
            <a:ext cx="6633389" cy="1329595"/>
          </a:xfrm>
          <a:solidFill>
            <a:schemeClr val="bg1"/>
          </a:solidFill>
        </p:spPr>
        <p:txBody>
          <a:bodyPr/>
          <a:lstStyle/>
          <a:p>
            <a:pPr marL="0" indent="0" eaLnBrk="1" hangingPunct="1">
              <a:spcBef>
                <a:spcPct val="0"/>
              </a:spcBef>
              <a:buFontTx/>
              <a:buNone/>
            </a:pPr>
            <a:r>
              <a:rPr lang="fr-FR" altLang="fr-FR" sz="3200" dirty="0" smtClean="0">
                <a:solidFill>
                  <a:schemeClr val="tx1"/>
                </a:solidFill>
                <a:latin typeface="Arial" pitchFamily="34" charset="0"/>
                <a:ea typeface="Geneva" pitchFamily="124" charset="-128"/>
              </a:rPr>
              <a:t>La culture, un élément essentiel pour le développement économique inclusif</a:t>
            </a:r>
            <a:endParaRPr lang="en-US" altLang="fr-FR" sz="3200" dirty="0" smtClean="0">
              <a:solidFill>
                <a:schemeClr val="tx1"/>
              </a:solidFill>
              <a:latin typeface="Arial" pitchFamily="34" charset="0"/>
              <a:ea typeface="Geneva" pitchFamily="124" charset="-128"/>
            </a:endParaRPr>
          </a:p>
        </p:txBody>
      </p:sp>
      <p:sp>
        <p:nvSpPr>
          <p:cNvPr id="8" name="Rectángulo 5"/>
          <p:cNvSpPr>
            <a:spLocks noChangeArrowheads="1"/>
          </p:cNvSpPr>
          <p:nvPr/>
        </p:nvSpPr>
        <p:spPr bwMode="auto">
          <a:xfrm>
            <a:off x="2281238" y="5979859"/>
            <a:ext cx="6578600" cy="600164"/>
          </a:xfrm>
          <a:prstGeom prst="rect">
            <a:avLst/>
          </a:prstGeom>
          <a:solidFill>
            <a:schemeClr val="bg1"/>
          </a:solidFill>
          <a:ln>
            <a:noFill/>
          </a:ln>
          <a:extLst/>
        </p:spPr>
        <p:txBody>
          <a:bodyPr wrap="square">
            <a:spAutoFit/>
          </a:bodyPr>
          <a:lstStyle/>
          <a:p>
            <a:r>
              <a:rPr lang="fr-FR" sz="1100" dirty="0"/>
              <a:t>La fabrication artisanale traditionnelle d’ustensiles en laiton et en cuivre des </a:t>
            </a:r>
            <a:r>
              <a:rPr lang="fr-FR" sz="1100" dirty="0" err="1"/>
              <a:t>Thatheras</a:t>
            </a:r>
            <a:r>
              <a:rPr lang="fr-FR" sz="1100" dirty="0"/>
              <a:t> de </a:t>
            </a:r>
            <a:r>
              <a:rPr lang="fr-FR" sz="1100" dirty="0" err="1"/>
              <a:t>Jandiala</a:t>
            </a:r>
            <a:r>
              <a:rPr lang="fr-FR" sz="1100" dirty="0"/>
              <a:t> Guru, </a:t>
            </a:r>
            <a:r>
              <a:rPr lang="fr-FR" sz="1100" dirty="0" err="1"/>
              <a:t>Penjab</a:t>
            </a:r>
            <a:r>
              <a:rPr lang="fr-FR" sz="1100" dirty="0"/>
              <a:t>, Inde</a:t>
            </a:r>
            <a:endParaRPr lang="es-CO" sz="1100" dirty="0"/>
          </a:p>
          <a:p>
            <a:r>
              <a:rPr lang="fr-FR" sz="1100" dirty="0" smtClean="0"/>
              <a:t>© </a:t>
            </a:r>
            <a:r>
              <a:rPr lang="fr-FR" sz="1100" dirty="0" err="1" smtClean="0"/>
              <a:t>Sangeet</a:t>
            </a:r>
            <a:r>
              <a:rPr lang="fr-FR" sz="1100" dirty="0" smtClean="0"/>
              <a:t> </a:t>
            </a:r>
            <a:r>
              <a:rPr lang="fr-FR" sz="1100" dirty="0" err="1" smtClean="0"/>
              <a:t>Natak</a:t>
            </a:r>
            <a:r>
              <a:rPr lang="fr-FR" sz="1100" dirty="0" smtClean="0"/>
              <a:t> </a:t>
            </a:r>
            <a:r>
              <a:rPr lang="fr-FR" sz="1100" dirty="0" err="1" smtClean="0"/>
              <a:t>Akademi</a:t>
            </a:r>
            <a:endParaRPr lang="es-CO" sz="800" dirty="0"/>
          </a:p>
        </p:txBody>
      </p:sp>
      <p:pic>
        <p:nvPicPr>
          <p:cNvPr id="1026" name="Picture 2" descr="http://www.unesco.org/culture/ich/img/photo/thumb/09744-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7" y="1905000"/>
            <a:ext cx="6110287" cy="409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2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13336</TotalTime>
  <Words>1426</Words>
  <Application>Microsoft Office PowerPoint</Application>
  <PresentationFormat>On-screen Show (4:3)</PresentationFormat>
  <Paragraphs>172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Thème Office</vt:lpstr>
      <vt:lpstr>Patrimoine culturel immatériel et développement durable Présentation PowerPoint de l’Unité 8</vt:lpstr>
      <vt:lpstr>Exercice 1: Connaissances et expériences des participants</vt:lpstr>
      <vt:lpstr>La culture dans l’Agenda des  Nations Unies</vt:lpstr>
      <vt:lpstr>Programme de développement durable à l’horizon 2030 </vt:lpstr>
      <vt:lpstr>PowerPoint Presentation</vt:lpstr>
      <vt:lpstr>Le développement durable</vt:lpstr>
      <vt:lpstr>PowerPoint Presentation</vt:lpstr>
      <vt:lpstr>PowerPoint Presentation</vt:lpstr>
      <vt:lpstr>PowerPoint Presentation</vt:lpstr>
      <vt:lpstr>PowerPoint Presentation</vt:lpstr>
      <vt:lpstr>PowerPoint Presentation</vt:lpstr>
      <vt:lpstr>Éléments habilitants pour la réalisation du programme 2030 </vt:lpstr>
      <vt:lpstr>La culture dans les objectifs du Programme 2030 </vt:lpstr>
      <vt:lpstr>La culture dans les objectifs du Programme 2030  (2)</vt:lpstr>
      <vt:lpstr>Culture dans les PNUAD</vt:lpstr>
      <vt:lpstr>Garant du développement durable</vt:lpstr>
      <vt:lpstr>Développement social inclusif Santé</vt:lpstr>
      <vt:lpstr>Développement social inclusif  Sécurité alimentaire</vt:lpstr>
      <vt:lpstr>Développement économique inclusif </vt:lpstr>
      <vt:lpstr>Développement économique inclusif       Video</vt:lpstr>
      <vt:lpstr>Paix et sécurité –  Résolution des conflits</vt:lpstr>
      <vt:lpstr>Exercice 2 : Exemples  </vt:lpstr>
      <vt:lpstr>La sauvegarde est essentielle</vt:lpstr>
      <vt:lpstr>Exercice 3 : Risques</vt:lpstr>
      <vt:lpstr>Étude de cas: le tourisme et le commerce associés au tissage à Taquile (Pérou)</vt:lpstr>
      <vt:lpstr>Étude de cas : la commercialisation des savoirs traditionnels sur le Hoodia gordonii en tant que coupe-faim (Afrique du Sud et Namibie)</vt:lpstr>
      <vt:lpstr>Étude de cas: le projet touristique Runa Tupari (Équateur)</vt:lpstr>
      <vt:lpstr>Étude de cas:  le tissu d’écorce ougandais</vt:lpstr>
      <vt:lpstr>Possibilités de revenus générés par des activités de sauvegarde</vt:lpstr>
      <vt:lpstr>PowerPoint Presentation</vt:lpstr>
      <vt:lpstr>PowerPoint Presentation</vt:lpstr>
      <vt:lpstr>PowerPoint Presentation</vt:lpstr>
      <vt:lpstr>PowerPoint Presentation</vt:lpstr>
      <vt:lpstr>Atténuer les risques grâce à...</vt:lpstr>
      <vt:lpstr>Une relation mutuelle entre sauvegarde et  politiques de développement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UNESCO</cp:lastModifiedBy>
  <cp:revision>300</cp:revision>
  <cp:lastPrinted>2016-02-05T08:55:02Z</cp:lastPrinted>
  <dcterms:created xsi:type="dcterms:W3CDTF">2015-07-21T09:24:30Z</dcterms:created>
  <dcterms:modified xsi:type="dcterms:W3CDTF">2016-02-05T15:17:29Z</dcterms:modified>
</cp:coreProperties>
</file>