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7"/>
  </p:notesMasterIdLst>
  <p:handoutMasterIdLst>
    <p:handoutMasterId r:id="rId38"/>
  </p:handoutMasterIdLst>
  <p:sldIdLst>
    <p:sldId id="257" r:id="rId2"/>
    <p:sldId id="413" r:id="rId3"/>
    <p:sldId id="335" r:id="rId4"/>
    <p:sldId id="338" r:id="rId5"/>
    <p:sldId id="385" r:id="rId6"/>
    <p:sldId id="387" r:id="rId7"/>
    <p:sldId id="354" r:id="rId8"/>
    <p:sldId id="378" r:id="rId9"/>
    <p:sldId id="356" r:id="rId10"/>
    <p:sldId id="379" r:id="rId11"/>
    <p:sldId id="380" r:id="rId12"/>
    <p:sldId id="357" r:id="rId13"/>
    <p:sldId id="359" r:id="rId14"/>
    <p:sldId id="360" r:id="rId15"/>
    <p:sldId id="377" r:id="rId16"/>
    <p:sldId id="361" r:id="rId17"/>
    <p:sldId id="325" r:id="rId18"/>
    <p:sldId id="327" r:id="rId19"/>
    <p:sldId id="328" r:id="rId20"/>
    <p:sldId id="329" r:id="rId21"/>
    <p:sldId id="332" r:id="rId22"/>
    <p:sldId id="411" r:id="rId23"/>
    <p:sldId id="404" r:id="rId24"/>
    <p:sldId id="405" r:id="rId25"/>
    <p:sldId id="407" r:id="rId26"/>
    <p:sldId id="408" r:id="rId27"/>
    <p:sldId id="409" r:id="rId28"/>
    <p:sldId id="410" r:id="rId29"/>
    <p:sldId id="388" r:id="rId30"/>
    <p:sldId id="402" r:id="rId31"/>
    <p:sldId id="390" r:id="rId32"/>
    <p:sldId id="391" r:id="rId33"/>
    <p:sldId id="392" r:id="rId34"/>
    <p:sldId id="393" r:id="rId35"/>
    <p:sldId id="403" r:id="rId36"/>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6" autoAdjust="0"/>
    <p:restoredTop sz="94692" autoAdjust="0"/>
  </p:normalViewPr>
  <p:slideViewPr>
    <p:cSldViewPr snapToGrid="0" snapToObjects="1">
      <p:cViewPr>
        <p:scale>
          <a:sx n="100" d="100"/>
          <a:sy n="100" d="100"/>
        </p:scale>
        <p:origin x="-1530" y="-264"/>
      </p:cViewPr>
      <p:guideLst>
        <p:guide orient="horz" pos="715"/>
        <p:guide orient="horz" pos="1200"/>
        <p:guide orient="horz" pos="2160"/>
        <p:guide pos="1437"/>
        <p:guide pos="2419"/>
        <p:guide pos="5515"/>
        <p:guide pos="1310"/>
        <p:guide pos="25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7CF3B4AC-F655-4E83-9263-0B9B647C5918}" type="datetimeFigureOut">
              <a:rPr lang="fr-FR" altLang="es-CO"/>
              <a:pPr/>
              <a:t>27/06/2016</a:t>
            </a:fld>
            <a:endParaRPr lang="en-US" altLang="es-CO"/>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2BCA336-24EF-4F46-8AA6-6D134D72689E}" type="slidenum">
              <a:rPr lang="fr-FR" altLang="es-CO"/>
              <a:pPr/>
              <a:t>‹#›</a:t>
            </a:fld>
            <a:endParaRPr lang="en-US" altLang="es-CO"/>
          </a:p>
        </p:txBody>
      </p:sp>
    </p:spTree>
    <p:extLst>
      <p:ext uri="{BB962C8B-B14F-4D97-AF65-F5344CB8AC3E}">
        <p14:creationId xmlns:p14="http://schemas.microsoft.com/office/powerpoint/2010/main" val="2671695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44CB2E1-F6CB-4CAC-AEA3-ACBC8A65468B}" type="datetimeFigureOut">
              <a:rPr lang="fr-FR" altLang="es-CO"/>
              <a:pPr/>
              <a:t>27/06/2016</a:t>
            </a:fld>
            <a:endParaRPr lang="en-US" altLang="es-CO"/>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es-CO" smtClean="0"/>
              <a:t>Cliquez pour modifier les styles du texte du masque</a:t>
            </a:r>
          </a:p>
          <a:p>
            <a:pPr lvl="1"/>
            <a:r>
              <a:rPr lang="fr-FR" altLang="es-CO" smtClean="0"/>
              <a:t>Deuxième niveau</a:t>
            </a:r>
          </a:p>
          <a:p>
            <a:pPr lvl="2"/>
            <a:r>
              <a:rPr lang="fr-FR" altLang="es-CO" smtClean="0"/>
              <a:t>Troisième niveau</a:t>
            </a:r>
          </a:p>
          <a:p>
            <a:pPr lvl="3"/>
            <a:r>
              <a:rPr lang="fr-FR" altLang="es-CO" smtClean="0"/>
              <a:t>Quatrième niveau</a:t>
            </a:r>
          </a:p>
          <a:p>
            <a:pPr lvl="4"/>
            <a:r>
              <a:rPr lang="fr-FR" altLang="es-CO"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47B578E-60E6-4BC2-AED0-5B2216AC0B4B}" type="slidenum">
              <a:rPr lang="fr-FR" altLang="es-CO"/>
              <a:pPr/>
              <a:t>‹#›</a:t>
            </a:fld>
            <a:endParaRPr lang="en-US" altLang="es-CO"/>
          </a:p>
        </p:txBody>
      </p:sp>
    </p:spTree>
    <p:extLst>
      <p:ext uri="{BB962C8B-B14F-4D97-AF65-F5344CB8AC3E}">
        <p14:creationId xmlns:p14="http://schemas.microsoft.com/office/powerpoint/2010/main" val="334034708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1800" b="1" dirty="0" smtClean="0"/>
              <a:t>Culture is becoming more and more central for communities, who ask for better governance and increased cultural choices while seeking to ensure that they have a voice in cultural decision making</a:t>
            </a:r>
            <a:r>
              <a:rPr lang="en-US" dirty="0" smtClean="0"/>
              <a:t> </a:t>
            </a:r>
            <a:endParaRPr lang="en-US" altLang="zh-CN" sz="1800" b="1" dirty="0" smtClean="0">
              <a:ea typeface="SimSun" pitchFamily="2" charset="-122"/>
            </a:endParaRPr>
          </a:p>
          <a:p>
            <a:pPr eaLnBrk="1" hangingPunct="1">
              <a:lnSpc>
                <a:spcPct val="80000"/>
              </a:lnSpc>
            </a:pPr>
            <a:r>
              <a:rPr lang="en-US" altLang="zh-CN" sz="1800" b="1" dirty="0" smtClean="0"/>
              <a:t>Culturally-informed development is crucial to ensure that development is made relevant to a range of populations, including indigenous peoples, with appropriate recognition of their cultural rights, and with their traditional knowledge systems, their rich diversity of environmental and sustainability practices, and their own cultural heritage. Culture, understood this way, makes development more sustainable and inclusive. </a:t>
            </a:r>
            <a:endParaRPr lang="en-US" altLang="fr-FR" sz="1800" b="1" dirty="0" smtClean="0">
              <a:ea typeface="Geneva" pitchFamily="124" charset="-128"/>
            </a:endParaRPr>
          </a:p>
          <a:p>
            <a:pPr eaLnBrk="1" hangingPunct="1">
              <a:lnSpc>
                <a:spcPct val="80000"/>
              </a:lnSpc>
            </a:pPr>
            <a:endParaRPr lang="en-US" altLang="zh-CN" sz="1000" dirty="0" smtClean="0">
              <a:ea typeface="SimSun" pitchFamily="2" charset="-122"/>
            </a:endParaRPr>
          </a:p>
          <a:p>
            <a:pPr eaLnBrk="1" hangingPunct="1">
              <a:lnSpc>
                <a:spcPct val="80000"/>
              </a:lnSpc>
            </a:pPr>
            <a:endParaRPr lang="en-US" altLang="zh-CN" sz="1000" dirty="0" smtClean="0">
              <a:ea typeface="SimSun" pitchFamily="2" charset="-122"/>
            </a:endParaRPr>
          </a:p>
          <a:p>
            <a:pPr eaLnBrk="1" hangingPunct="1">
              <a:lnSpc>
                <a:spcPct val="80000"/>
              </a:lnSpc>
            </a:pPr>
            <a:r>
              <a:rPr lang="en-US" altLang="zh-CN" sz="1000" dirty="0" smtClean="0"/>
              <a:t>Culture and development programmes enable local people and government institutions to play a leadership or centre role conducive both to the appropriation process and to national ownership recommended in the 2005 Paris Declaration</a:t>
            </a:r>
            <a:r>
              <a:rPr lang="en-US" dirty="0" smtClean="0"/>
              <a:t> </a:t>
            </a:r>
          </a:p>
          <a:p>
            <a:pPr eaLnBrk="1" hangingPunct="1">
              <a:lnSpc>
                <a:spcPct val="80000"/>
              </a:lnSpc>
            </a:pPr>
            <a:endParaRPr lang="en-US" altLang="zh-CN" sz="1000" dirty="0" smtClean="0">
              <a:ea typeface="SimSun" pitchFamily="2" charset="-122"/>
            </a:endParaRPr>
          </a:p>
          <a:p>
            <a:pPr>
              <a:lnSpc>
                <a:spcPct val="80000"/>
              </a:lnSpc>
            </a:pPr>
            <a:r>
              <a:rPr lang="en-US" altLang="fr-FR" sz="1000" b="1" dirty="0" smtClean="0"/>
              <a:t>Culture and development programmes enable local people</a:t>
            </a:r>
          </a:p>
          <a:p>
            <a:pPr>
              <a:lnSpc>
                <a:spcPct val="80000"/>
              </a:lnSpc>
            </a:pPr>
            <a:r>
              <a:rPr lang="en-US" altLang="fr-FR" sz="1000" b="1" dirty="0" smtClean="0"/>
              <a:t>and government institutions to play a central role conducive to both </a:t>
            </a:r>
          </a:p>
          <a:p>
            <a:pPr>
              <a:lnSpc>
                <a:spcPct val="80000"/>
              </a:lnSpc>
            </a:pPr>
            <a:r>
              <a:rPr lang="en-US" altLang="fr-FR" sz="1000" b="1" dirty="0" smtClean="0"/>
              <a:t>appropriate process and national ownership</a:t>
            </a:r>
          </a:p>
          <a:p>
            <a:pPr eaLnBrk="1" hangingPunct="1">
              <a:lnSpc>
                <a:spcPct val="80000"/>
              </a:lnSpc>
            </a:pPr>
            <a:endParaRPr lang="en-US" altLang="fr-FR" sz="1000" dirty="0" smtClean="0">
              <a:ea typeface="Geneva" pitchFamily="124" charset="-128"/>
            </a:endParaRPr>
          </a:p>
        </p:txBody>
      </p:sp>
    </p:spTree>
    <p:extLst>
      <p:ext uri="{BB962C8B-B14F-4D97-AF65-F5344CB8AC3E}">
        <p14:creationId xmlns:p14="http://schemas.microsoft.com/office/powerpoint/2010/main" val="87903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1600" b="1" smtClean="0"/>
              <a:t>Sustainable use of natural and cultural heritage is key to sustainable development. Supporting traditional systems of environmental protection and resource management can contribute to a better sustainability of fragile ecosystems and preservation of biodiversity, while preventing competition and conflict over access to natural and cultural resources. Disaster risk management strategies that fully respect and build on traditional knowledge and community participation, providing support and resources for their implementation. </a:t>
            </a:r>
          </a:p>
          <a:p>
            <a:pPr eaLnBrk="1" hangingPunct="1">
              <a:lnSpc>
                <a:spcPct val="80000"/>
              </a:lnSpc>
            </a:pPr>
            <a:endParaRPr lang="en-US" altLang="zh-CN" sz="1600" b="1" smtClean="0">
              <a:ea typeface="SimSun" pitchFamily="2" charset="-122"/>
            </a:endParaRPr>
          </a:p>
          <a:p>
            <a:pPr eaLnBrk="1" hangingPunct="1">
              <a:lnSpc>
                <a:spcPct val="80000"/>
              </a:lnSpc>
            </a:pPr>
            <a:endParaRPr lang="en-US" altLang="zh-CN" sz="1600" b="1" smtClean="0">
              <a:ea typeface="SimSun" pitchFamily="2" charset="-122"/>
            </a:endParaRPr>
          </a:p>
          <a:p>
            <a:pPr marL="2057400" lvl="4" indent="-228600" eaLnBrk="1" hangingPunct="1">
              <a:lnSpc>
                <a:spcPct val="80000"/>
              </a:lnSpc>
              <a:buFont typeface="Wingdings" pitchFamily="2" charset="2"/>
              <a:buNone/>
            </a:pPr>
            <a:r>
              <a:rPr lang="en-US" smtClean="0"/>
              <a:t>						</a:t>
            </a:r>
            <a:endParaRPr lang="en-US" altLang="fr-FR" sz="900" smtClean="0">
              <a:ea typeface="Geneva" pitchFamily="124" charset="-128"/>
            </a:endParaRPr>
          </a:p>
          <a:p>
            <a:pPr eaLnBrk="1" hangingPunct="1">
              <a:lnSpc>
                <a:spcPct val="80000"/>
              </a:lnSpc>
            </a:pPr>
            <a:endParaRPr lang="en-US" altLang="zh-CN" sz="1600" b="1" smtClean="0">
              <a:ea typeface="SimSun" pitchFamily="2" charset="-122"/>
            </a:endParaRPr>
          </a:p>
          <a:p>
            <a:pPr eaLnBrk="1" hangingPunct="1">
              <a:lnSpc>
                <a:spcPct val="80000"/>
              </a:lnSpc>
            </a:pPr>
            <a:r>
              <a:rPr lang="en-US" altLang="zh-CN" sz="1600" b="1" smtClean="0"/>
              <a:t>In a context of rapid environmental change, such time-tested and climate change adaptive strategies take on urgent new importance.</a:t>
            </a:r>
            <a:endParaRPr lang="en-US" altLang="fr-FR" sz="1600" b="1" smtClean="0">
              <a:ea typeface="SimSun" pitchFamily="2" charset="-122"/>
            </a:endParaRPr>
          </a:p>
        </p:txBody>
      </p:sp>
    </p:spTree>
    <p:extLst>
      <p:ext uri="{BB962C8B-B14F-4D97-AF65-F5344CB8AC3E}">
        <p14:creationId xmlns:p14="http://schemas.microsoft.com/office/powerpoint/2010/main" val="412213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13"/>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6"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754326"/>
          </a:xfrm>
        </p:spPr>
        <p:txBody>
          <a:bodyPr/>
          <a:lstStyle>
            <a:lvl1pPr algn="l">
              <a:defRPr sz="3800" b="1"/>
            </a:lvl1pPr>
          </a:lstStyle>
          <a:p>
            <a:r>
              <a:rPr lang="es-ES_tradnl" smtClean="0"/>
              <a:t>Clic para editar título</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pour une image  10"/>
          <p:cNvSpPr>
            <a:spLocks noGrp="1"/>
          </p:cNvSpPr>
          <p:nvPr>
            <p:ph type="pic" sz="quarter" idx="10"/>
          </p:nvPr>
        </p:nvSpPr>
        <p:spPr>
          <a:xfrm>
            <a:off x="6478200" y="0"/>
            <a:ext cx="2667600" cy="6858000"/>
          </a:xfrm>
        </p:spPr>
        <p:txBody>
          <a:bodyPr rtlCol="0"/>
          <a:lstStyle/>
          <a:p>
            <a:pPr lvl="0"/>
            <a:endParaRPr lang="fr-FR"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6" y="267863"/>
            <a:ext cx="1676400" cy="1028411"/>
          </a:xfrm>
          <a:prstGeom prst="rect">
            <a:avLst/>
          </a:prstGeom>
        </p:spPr>
      </p:pic>
    </p:spTree>
    <p:extLst>
      <p:ext uri="{BB962C8B-B14F-4D97-AF65-F5344CB8AC3E}">
        <p14:creationId xmlns:p14="http://schemas.microsoft.com/office/powerpoint/2010/main" val="32540132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2825" y="417513"/>
            <a:ext cx="6480175" cy="984885"/>
          </a:xfrm>
        </p:spPr>
        <p:txBody>
          <a:bodyPr/>
          <a:lstStyle>
            <a:lvl1pPr>
              <a:defRPr baseline="0"/>
            </a:lvl1pPr>
          </a:lstStyle>
          <a:p>
            <a:r>
              <a:rPr lang="es-ES_tradnl" smtClean="0"/>
              <a:t>Clic para editar título</a:t>
            </a:r>
            <a:endParaRPr lang="fr-FR" dirty="0"/>
          </a:p>
        </p:txBody>
      </p:sp>
      <p:sp>
        <p:nvSpPr>
          <p:cNvPr id="3" name="Espace réservé du contenu 2"/>
          <p:cNvSpPr>
            <a:spLocks noGrp="1"/>
          </p:cNvSpPr>
          <p:nvPr>
            <p:ph idx="1"/>
          </p:nvPr>
        </p:nvSpPr>
        <p:spPr>
          <a:xfrm>
            <a:off x="2282825" y="2016125"/>
            <a:ext cx="6480175" cy="1295739"/>
          </a:xfrm>
        </p:spPr>
        <p:txBody>
          <a:bodyPr/>
          <a:lstStyle>
            <a:lvl1pPr>
              <a:defRPr lang="es-ES_tradnl" sz="1800">
                <a:effectLst/>
              </a:defRPr>
            </a:lvl1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p:txBody>
      </p:sp>
      <p:sp>
        <p:nvSpPr>
          <p:cNvPr id="4" name="Espace réservé du pied de page 3"/>
          <p:cNvSpPr>
            <a:spLocks noGrp="1"/>
          </p:cNvSpPr>
          <p:nvPr>
            <p:ph type="ftr" sz="quarter" idx="10"/>
          </p:nvPr>
        </p:nvSpPr>
        <p:spPr/>
        <p:txBody>
          <a:bodyPr/>
          <a:lstStyle>
            <a:lvl1pPr>
              <a:defRPr/>
            </a:lvl1pPr>
          </a:lstStyle>
          <a:p>
            <a:r>
              <a:rPr lang="fr-FR" altLang="es-CO"/>
              <a:t>© All Rights Reserved: UNESCO</a:t>
            </a:r>
          </a:p>
        </p:txBody>
      </p:sp>
    </p:spTree>
    <p:extLst>
      <p:ext uri="{BB962C8B-B14F-4D97-AF65-F5344CB8AC3E}">
        <p14:creationId xmlns:p14="http://schemas.microsoft.com/office/powerpoint/2010/main" val="1741372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9"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CCF092C-523C-479D-AF89-3CB63FD31E75}" type="slidenum">
              <a:rPr lang="fr-FR" altLang="es-CO" sz="1400" b="1">
                <a:solidFill>
                  <a:schemeClr val="accent1"/>
                </a:solidFill>
              </a:rPr>
              <a:pPr eaLnBrk="1" hangingPunct="1"/>
              <a:t>‹#›</a:t>
            </a:fld>
            <a:endParaRPr lang="en-US" altLang="es-CO" sz="1400" b="1">
              <a:solidFill>
                <a:schemeClr val="accent1"/>
              </a:solidFill>
            </a:endParaRPr>
          </a:p>
        </p:txBody>
      </p:sp>
      <p:cxnSp>
        <p:nvCxnSpPr>
          <p:cNvPr id="12"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14" name="Espace réservé du pied de page 3"/>
          <p:cNvSpPr>
            <a:spLocks noGrp="1"/>
          </p:cNvSpPr>
          <p:nvPr>
            <p:ph type="ftr" sz="quarter" idx="10"/>
          </p:nvPr>
        </p:nvSpPr>
        <p:spPr/>
        <p:txBody>
          <a:bodyPr/>
          <a:lstStyle>
            <a:lvl1pPr>
              <a:defRPr/>
            </a:lvl1pPr>
          </a:lstStyle>
          <a:p>
            <a:r>
              <a:rPr lang="fr-FR" altLang="es-CO"/>
              <a:t>© All Rights Reserved: UNESCO/ ICH</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1" y="341313"/>
            <a:ext cx="1120774" cy="687554"/>
          </a:xfrm>
          <a:prstGeom prst="rect">
            <a:avLst/>
          </a:prstGeom>
        </p:spPr>
      </p:pic>
    </p:spTree>
    <p:extLst>
      <p:ext uri="{BB962C8B-B14F-4D97-AF65-F5344CB8AC3E}">
        <p14:creationId xmlns:p14="http://schemas.microsoft.com/office/powerpoint/2010/main" val="681285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et texte">
    <p:spTree>
      <p:nvGrpSpPr>
        <p:cNvPr id="1" name=""/>
        <p:cNvGrpSpPr/>
        <p:nvPr/>
      </p:nvGrpSpPr>
      <p:grpSpPr>
        <a:xfrm>
          <a:off x="0" y="0"/>
          <a:ext cx="0" cy="0"/>
          <a:chOff x="0" y="0"/>
          <a:chExt cx="0" cy="0"/>
        </a:xfrm>
      </p:grpSpPr>
      <p:sp>
        <p:nvSpPr>
          <p:cNvPr id="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7"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12497A-9633-4960-8EBB-BBB2185AC073}" type="slidenum">
              <a:rPr lang="fr-FR" altLang="es-CO" sz="1400" b="1">
                <a:solidFill>
                  <a:schemeClr val="accent1"/>
                </a:solidFill>
              </a:rPr>
              <a:pPr eaLnBrk="1" hangingPunct="1"/>
              <a:t>‹#›</a:t>
            </a:fld>
            <a:endParaRPr lang="en-US" altLang="es-CO" sz="1400" b="1">
              <a:solidFill>
                <a:schemeClr val="accent1"/>
              </a:solidFill>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sp>
        <p:nvSpPr>
          <p:cNvPr id="16" name="Espace réservé du pied de page 3"/>
          <p:cNvSpPr>
            <a:spLocks noGrp="1"/>
          </p:cNvSpPr>
          <p:nvPr>
            <p:ph type="ftr" sz="quarter" idx="12"/>
          </p:nvPr>
        </p:nvSpPr>
        <p:spPr/>
        <p:txBody>
          <a:bodyPr/>
          <a:lstStyle>
            <a:lvl1pPr>
              <a:defRPr/>
            </a:lvl1pPr>
          </a:lstStyle>
          <a:p>
            <a:r>
              <a:rPr lang="fr-FR" altLang="es-CO"/>
              <a:t>© All Rights Reserved: UNESCO/ ICH</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1" y="341313"/>
            <a:ext cx="1120774" cy="687554"/>
          </a:xfrm>
          <a:prstGeom prst="rect">
            <a:avLst/>
          </a:prstGeom>
        </p:spPr>
      </p:pic>
    </p:spTree>
    <p:extLst>
      <p:ext uri="{BB962C8B-B14F-4D97-AF65-F5344CB8AC3E}">
        <p14:creationId xmlns:p14="http://schemas.microsoft.com/office/powerpoint/2010/main" val="4472296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9"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C99B172-8FD1-4994-8BE6-B7CA5C0DFE1F}" type="slidenum">
              <a:rPr lang="fr-FR" altLang="es-CO" sz="1400" b="1">
                <a:solidFill>
                  <a:schemeClr val="accent1"/>
                </a:solidFill>
              </a:rPr>
              <a:pPr eaLnBrk="1" hangingPunct="1"/>
              <a:t>‹#›</a:t>
            </a:fld>
            <a:endParaRPr lang="en-US" altLang="es-CO" sz="1400" b="1">
              <a:solidFill>
                <a:schemeClr val="accent1"/>
              </a:solidFill>
            </a:endParaRPr>
          </a:p>
        </p:txBody>
      </p:sp>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
        <p:nvSpPr>
          <p:cNvPr id="14" name="Espace réservé du pied de page 3"/>
          <p:cNvSpPr>
            <a:spLocks noGrp="1"/>
          </p:cNvSpPr>
          <p:nvPr>
            <p:ph type="ftr" sz="quarter" idx="12"/>
          </p:nvPr>
        </p:nvSpPr>
        <p:spPr/>
        <p:txBody>
          <a:bodyPr/>
          <a:lstStyle>
            <a:lvl1pPr>
              <a:defRPr/>
            </a:lvl1pPr>
          </a:lstStyle>
          <a:p>
            <a:r>
              <a:rPr lang="fr-FR" altLang="es-CO"/>
              <a:t>© All Rights Reserved: UNESCO/ ICH</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1" y="341313"/>
            <a:ext cx="1120774" cy="687554"/>
          </a:xfrm>
          <a:prstGeom prst="rect">
            <a:avLst/>
          </a:prstGeom>
        </p:spPr>
      </p:pic>
    </p:spTree>
    <p:extLst>
      <p:ext uri="{BB962C8B-B14F-4D97-AF65-F5344CB8AC3E}">
        <p14:creationId xmlns:p14="http://schemas.microsoft.com/office/powerpoint/2010/main" val="41839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8"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7B2F1D-9C6C-479D-A784-289197F10AAF}" type="slidenum">
              <a:rPr lang="fr-FR" altLang="es-CO" sz="1400" b="1">
                <a:solidFill>
                  <a:schemeClr val="accent1"/>
                </a:solidFill>
              </a:rPr>
              <a:pPr eaLnBrk="1" hangingPunct="1"/>
              <a:t>‹#›</a:t>
            </a:fld>
            <a:endParaRPr lang="en-US" altLang="es-CO" sz="1400" b="1">
              <a:solidFill>
                <a:schemeClr val="accent1"/>
              </a:solidFill>
            </a:endParaRPr>
          </a:p>
        </p:txBody>
      </p:sp>
      <p:sp>
        <p:nvSpPr>
          <p:cNvPr id="2" name="Titre 1"/>
          <p:cNvSpPr>
            <a:spLocks noGrp="1"/>
          </p:cNvSpPr>
          <p:nvPr>
            <p:ph type="title"/>
          </p:nvPr>
        </p:nvSpPr>
        <p:spPr/>
        <p:txBody>
          <a:bodyPr/>
          <a:lstStyle/>
          <a:p>
            <a:r>
              <a:rPr lang="fr-FR" smtClean="0"/>
              <a:t>Cliquez et modifiez le titre</a:t>
            </a:r>
            <a:endParaRPr lang="fr-FR"/>
          </a:p>
        </p:txBody>
      </p:sp>
      <p:sp>
        <p:nvSpPr>
          <p:cNvPr id="11" name="Espace réservé du pied de page 3"/>
          <p:cNvSpPr>
            <a:spLocks noGrp="1"/>
          </p:cNvSpPr>
          <p:nvPr>
            <p:ph type="ftr" sz="quarter" idx="10"/>
          </p:nvPr>
        </p:nvSpPr>
        <p:spPr/>
        <p:txBody>
          <a:bodyPr/>
          <a:lstStyle>
            <a:lvl1pPr>
              <a:defRPr/>
            </a:lvl1pPr>
          </a:lstStyle>
          <a:p>
            <a:r>
              <a:rPr lang="fr-FR" altLang="es-CO"/>
              <a:t>© All Rights Reserved: UNESCO/ ICH</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1" y="341313"/>
            <a:ext cx="1120774" cy="687554"/>
          </a:xfrm>
          <a:prstGeom prst="rect">
            <a:avLst/>
          </a:prstGeom>
        </p:spPr>
      </p:pic>
    </p:spTree>
    <p:extLst>
      <p:ext uri="{BB962C8B-B14F-4D97-AF65-F5344CB8AC3E}">
        <p14:creationId xmlns:p14="http://schemas.microsoft.com/office/powerpoint/2010/main" val="6262997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3"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7"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76594D-4D68-417F-989B-5E01DB07210F}" type="slidenum">
              <a:rPr lang="fr-FR" altLang="es-CO" sz="1400" b="1">
                <a:solidFill>
                  <a:schemeClr val="accent1"/>
                </a:solidFill>
              </a:rPr>
              <a:pPr eaLnBrk="1" hangingPunct="1"/>
              <a:t>‹#›</a:t>
            </a:fld>
            <a:endParaRPr lang="en-US" altLang="es-CO" sz="1400" b="1">
              <a:solidFill>
                <a:schemeClr val="accent1"/>
              </a:solidFill>
            </a:endParaRPr>
          </a:p>
        </p:txBody>
      </p:sp>
      <p:sp>
        <p:nvSpPr>
          <p:cNvPr id="10" name="Espace réservé du pied de page 3"/>
          <p:cNvSpPr>
            <a:spLocks noGrp="1"/>
          </p:cNvSpPr>
          <p:nvPr>
            <p:ph type="ftr" sz="quarter" idx="10"/>
          </p:nvPr>
        </p:nvSpPr>
        <p:spPr/>
        <p:txBody>
          <a:bodyPr/>
          <a:lstStyle>
            <a:lvl1pPr>
              <a:defRPr/>
            </a:lvl1pPr>
          </a:lstStyle>
          <a:p>
            <a:r>
              <a:rPr lang="fr-FR" altLang="es-CO"/>
              <a:t>© All Rights Reserved: UNESCO/ ICH</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1" y="341313"/>
            <a:ext cx="1120774" cy="687554"/>
          </a:xfrm>
          <a:prstGeom prst="rect">
            <a:avLst/>
          </a:prstGeom>
        </p:spPr>
      </p:pic>
    </p:spTree>
    <p:extLst>
      <p:ext uri="{BB962C8B-B14F-4D97-AF65-F5344CB8AC3E}">
        <p14:creationId xmlns:p14="http://schemas.microsoft.com/office/powerpoint/2010/main" val="3814926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561521E-3423-4310-823F-E98D19017471}" type="slidenum">
              <a:rPr lang="en-US"/>
              <a:pPr>
                <a:defRPr/>
              </a:pPr>
              <a:t>‹#›</a:t>
            </a:fld>
            <a:endParaRPr lang="en-US"/>
          </a:p>
        </p:txBody>
      </p:sp>
    </p:spTree>
    <p:extLst>
      <p:ext uri="{BB962C8B-B14F-4D97-AF65-F5344CB8AC3E}">
        <p14:creationId xmlns:p14="http://schemas.microsoft.com/office/powerpoint/2010/main" val="185387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96620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sp>
        <p:nvSpPr>
          <p:cNvPr id="1031" name="Espace réservé du titre 1"/>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CO" smtClean="0"/>
              <a:t>Cliquez et modifiez le titre</a:t>
            </a:r>
          </a:p>
        </p:txBody>
      </p:sp>
      <p:sp>
        <p:nvSpPr>
          <p:cNvPr id="1032" name="Espace réservé du texte 2"/>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s-CO" smtClean="0"/>
              <a:t>Cliquez pour modifier les styles du texte du masque</a:t>
            </a:r>
          </a:p>
          <a:p>
            <a:pPr lvl="1"/>
            <a:r>
              <a:rPr lang="fr-FR" altLang="es-CO" smtClean="0"/>
              <a:t>Deuxième niveau</a:t>
            </a:r>
          </a:p>
          <a:p>
            <a:pPr lvl="2"/>
            <a:r>
              <a:rPr lang="fr-FR" altLang="es-CO" smtClean="0"/>
              <a:t>Troisième niveau</a:t>
            </a:r>
          </a:p>
          <a:p>
            <a:pPr lvl="3"/>
            <a:r>
              <a:rPr lang="fr-FR" altLang="es-CO" smtClean="0"/>
              <a:t>Quatrième niveau</a:t>
            </a:r>
          </a:p>
          <a:p>
            <a:pPr lvl="4"/>
            <a:r>
              <a:rPr lang="fr-FR" altLang="es-CO" smtClean="0"/>
              <a:t>Cinquième niveau</a:t>
            </a: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4"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623005C-24C8-429D-B08A-2E04008FD899}" type="slidenum">
              <a:rPr lang="fr-FR" altLang="es-CO" sz="1400" b="1">
                <a:solidFill>
                  <a:schemeClr val="accent1"/>
                </a:solidFill>
              </a:rPr>
              <a:pPr eaLnBrk="1" hangingPunct="1"/>
              <a:t>‹#›</a:t>
            </a:fld>
            <a:endParaRPr lang="en-US" altLang="es-CO" sz="1400" b="1">
              <a:solidFill>
                <a:schemeClr val="accent1"/>
              </a:solidFill>
            </a:endParaRPr>
          </a:p>
        </p:txBody>
      </p:sp>
      <p:sp>
        <p:nvSpPr>
          <p:cNvPr id="4" name="Espace réservé du pied de page 3"/>
          <p:cNvSpPr>
            <a:spLocks noGrp="1"/>
          </p:cNvSpPr>
          <p:nvPr>
            <p:ph type="ftr" sz="quarter" idx="3"/>
          </p:nvPr>
        </p:nvSpPr>
        <p:spPr>
          <a:xfrm>
            <a:off x="406400" y="6689725"/>
            <a:ext cx="1676400" cy="166688"/>
          </a:xfrm>
          <a:prstGeom prst="rect">
            <a:avLst/>
          </a:prstGeom>
        </p:spPr>
        <p:txBody>
          <a:bodyPr vert="horz" wrap="square" lIns="0" tIns="0" rIns="0" bIns="0" numCol="1" anchor="t" anchorCtr="0" compatLnSpc="1">
            <a:prstTxWarp prst="textNoShape">
              <a:avLst/>
            </a:prstTxWarp>
          </a:bodyPr>
          <a:lstStyle>
            <a:lvl1pPr>
              <a:defRPr sz="600">
                <a:solidFill>
                  <a:srgbClr val="000000"/>
                </a:solidFill>
              </a:defRPr>
            </a:lvl1pPr>
          </a:lstStyle>
          <a:p>
            <a:r>
              <a:rPr lang="fr-FR" altLang="es-CO"/>
              <a:t>© All Rights Reserved: UNESCO</a:t>
            </a:r>
          </a:p>
        </p:txBody>
      </p:sp>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7701" y="341313"/>
            <a:ext cx="1120774" cy="687554"/>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22" r:id="rId4"/>
    <p:sldLayoutId id="2147483723" r:id="rId5"/>
    <p:sldLayoutId id="2147483724" r:id="rId6"/>
    <p:sldLayoutId id="2147483725" r:id="rId7"/>
    <p:sldLayoutId id="2147483726" r:id="rId8"/>
    <p:sldLayoutId id="2147483728" r:id="rId9"/>
    <p:sldLayoutId id="2147483730" r:id="rId10"/>
    <p:sldLayoutId id="2147483731" r:id="rId11"/>
    <p:sldLayoutId id="2147483732" r:id="rId12"/>
    <p:sldLayoutId id="2147483735" r:id="rId13"/>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unesco.org/culture/ich/img/photo/thumb/01516-BIG.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unesco.org/culture/ich/img/photo/thumb/07853-BIG.jp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hyperlink" Target="https://www.flickr.com/photos/ffigon/"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unesco.org/culture/ich/img/photo/thumb/09744-BIG.jp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re 5"/>
          <p:cNvSpPr>
            <a:spLocks noGrp="1"/>
          </p:cNvSpPr>
          <p:nvPr>
            <p:ph type="ctrTitle"/>
          </p:nvPr>
        </p:nvSpPr>
        <p:spPr>
          <a:xfrm>
            <a:off x="381000" y="1692275"/>
            <a:ext cx="5715000" cy="2031325"/>
          </a:xfrm>
        </p:spPr>
        <p:txBody>
          <a:bodyPr/>
          <a:lstStyle/>
          <a:p>
            <a:pPr eaLnBrk="1" hangingPunct="1">
              <a:spcBef>
                <a:spcPts val="600"/>
              </a:spcBef>
              <a:spcAft>
                <a:spcPts val="600"/>
              </a:spcAft>
            </a:pPr>
            <a:r>
              <a:rPr lang="en-US" dirty="0" smtClean="0"/>
              <a:t>Intangible cultural heritage and sustainable development</a:t>
            </a:r>
            <a:r>
              <a:rPr dirty="0"/>
              <a:t/>
            </a:r>
            <a:br>
              <a:rPr dirty="0"/>
            </a:br>
            <a:r>
              <a:rPr lang="en-US" altLang="fr-FR" sz="1800" dirty="0" smtClean="0"/>
              <a:t>Unit 8 PowerPoint presentation</a:t>
            </a:r>
            <a:endParaRPr lang="en-US" altLang="es-CO" sz="1800" dirty="0" smtClean="0"/>
          </a:p>
        </p:txBody>
      </p:sp>
      <p:pic>
        <p:nvPicPr>
          <p:cNvPr id="11267" name="Espace réservé pour une image  8" descr="danseuse.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6478588" y="0"/>
            <a:ext cx="2667000" cy="6858000"/>
          </a:xfrm>
        </p:spPr>
      </p:pic>
      <p:sp>
        <p:nvSpPr>
          <p:cNvPr id="11268" name="Rectangle 3"/>
          <p:cNvSpPr>
            <a:spLocks noChangeArrowheads="1"/>
          </p:cNvSpPr>
          <p:nvPr/>
        </p:nvSpPr>
        <p:spPr bwMode="auto">
          <a:xfrm>
            <a:off x="381000" y="5967413"/>
            <a:ext cx="1598613" cy="276225"/>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s-CO" sz="1200" b="1" dirty="0">
              <a:latin typeface="Arial Bold" charset="0"/>
            </a:endParaRPr>
          </a:p>
        </p:txBody>
      </p:sp>
      <p:sp>
        <p:nvSpPr>
          <p:cNvPr id="11269" name="Rectangle 4"/>
          <p:cNvSpPr>
            <a:spLocks noChangeArrowheads="1"/>
          </p:cNvSpPr>
          <p:nvPr/>
        </p:nvSpPr>
        <p:spPr bwMode="auto">
          <a:xfrm>
            <a:off x="381000" y="6243638"/>
            <a:ext cx="1598613" cy="277812"/>
          </a:xfrm>
          <a:prstGeom prst="rect">
            <a:avLst/>
          </a:prstGeom>
          <a:solidFill>
            <a:schemeClr val="tx1"/>
          </a:solidFill>
          <a:ln w="25400">
            <a:solidFill>
              <a:schemeClr val="tx1"/>
            </a:solidFill>
            <a:round/>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s-CO" sz="1200" b="1" dirty="0">
              <a:solidFill>
                <a:schemeClr val="accent1"/>
              </a:solidFill>
              <a:latin typeface="Arial Bold" charset="0"/>
            </a:endParaRPr>
          </a:p>
        </p:txBody>
      </p:sp>
      <p:sp>
        <p:nvSpPr>
          <p:cNvPr id="6" name="Sous-titre 6"/>
          <p:cNvSpPr>
            <a:spLocks noGrp="1"/>
          </p:cNvSpPr>
          <p:nvPr>
            <p:ph type="subTitle" idx="1"/>
          </p:nvPr>
        </p:nvSpPr>
        <p:spPr>
          <a:xfrm>
            <a:off x="381000" y="4527228"/>
            <a:ext cx="5715000" cy="558800"/>
          </a:xfrm>
        </p:spPr>
        <p:txBody>
          <a:bodyPr>
            <a:spAutoFit/>
          </a:bodyPr>
          <a:lstStyle/>
          <a:p>
            <a:pPr marL="342900" indent="-342900" algn="ctr">
              <a:spcBef>
                <a:spcPts val="600"/>
              </a:spcBef>
              <a:spcAft>
                <a:spcPts val="600"/>
              </a:spcAft>
            </a:pPr>
            <a:r>
              <a:rPr lang="en-US" altLang="fr-FR" sz="2000" dirty="0" smtClean="0"/>
              <a:t>UNESCO </a:t>
            </a:r>
            <a:r>
              <a:rPr dirty="0"/>
              <a:t/>
            </a:r>
            <a:br>
              <a:rPr dirty="0"/>
            </a:br>
            <a:r>
              <a:rPr lang="en-US" altLang="fr-FR" sz="2000" dirty="0" smtClean="0"/>
              <a:t>Intangible Cultural Heritage Section</a:t>
            </a:r>
            <a:endParaRPr lang="en-US" altLang="fr-FR" sz="2000" dirty="0"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7336" y="458731"/>
            <a:ext cx="5761514" cy="535531"/>
          </a:xfrm>
          <a:prstGeom prst="rect">
            <a:avLst/>
          </a:prstGeom>
        </p:spPr>
        <p:txBody>
          <a:bodyPr wrap="none">
            <a:spAutoFit/>
          </a:bodyPr>
          <a:lstStyle/>
          <a:p>
            <a:pPr>
              <a:lnSpc>
                <a:spcPct val="90000"/>
              </a:lnSpc>
              <a:buClr>
                <a:schemeClr val="tx1"/>
              </a:buClr>
            </a:pPr>
            <a:r>
              <a:rPr lang="en-US" sz="3200" b="1" dirty="0"/>
              <a:t>Culture – essential </a:t>
            </a:r>
            <a:r>
              <a:rPr lang="en-US" sz="3200" b="1" dirty="0" smtClean="0"/>
              <a:t>for peace</a:t>
            </a:r>
            <a:endParaRPr lang="en-US" sz="3200" b="1" dirty="0">
              <a:ea typeface="Geneva" pitchFamily="124" charset="-128"/>
              <a:cs typeface="ＭＳ Ｐゴシック" charset="0"/>
            </a:endParaRPr>
          </a:p>
        </p:txBody>
      </p:sp>
      <p:sp>
        <p:nvSpPr>
          <p:cNvPr id="6" name="Rectángulo 5"/>
          <p:cNvSpPr>
            <a:spLocks noChangeArrowheads="1"/>
          </p:cNvSpPr>
          <p:nvPr/>
        </p:nvSpPr>
        <p:spPr bwMode="auto">
          <a:xfrm>
            <a:off x="2347913" y="6015637"/>
            <a:ext cx="6014965" cy="430887"/>
          </a:xfrm>
          <a:prstGeom prst="rect">
            <a:avLst/>
          </a:prstGeom>
          <a:noFill/>
          <a:ln>
            <a:noFill/>
          </a:ln>
          <a:extLst/>
        </p:spPr>
        <p:txBody>
          <a:bodyPr wrap="square">
            <a:spAutoFit/>
          </a:bodyPr>
          <a:lstStyle/>
          <a:p>
            <a:r>
              <a:rPr lang="en-US" sz="1100" dirty="0" smtClean="0"/>
              <a:t>Manden Charter, Mali</a:t>
            </a:r>
            <a:endParaRPr lang="en-US" sz="1100" dirty="0"/>
          </a:p>
          <a:p>
            <a:r>
              <a:rPr lang="es-CO" sz="1100" dirty="0"/>
              <a:t>© DNPC</a:t>
            </a:r>
          </a:p>
        </p:txBody>
      </p:sp>
      <p:pic>
        <p:nvPicPr>
          <p:cNvPr id="7" name="Picture 2" descr="http://www.unesco.org/culture/ich/img/photo/thumb/01516-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4999"/>
            <a:ext cx="642488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8850" y="290703"/>
            <a:ext cx="6667877" cy="954107"/>
          </a:xfrm>
          <a:prstGeom prst="rect">
            <a:avLst/>
          </a:prstGeom>
        </p:spPr>
        <p:txBody>
          <a:bodyPr wrap="square">
            <a:spAutoFit/>
          </a:bodyPr>
          <a:lstStyle/>
          <a:p>
            <a:r>
              <a:rPr lang="en-US" sz="2800" b="1" dirty="0" smtClean="0"/>
              <a:t>Envisaging culture as a lever and driving force for development</a:t>
            </a:r>
            <a:endParaRPr lang="en-US" sz="2800" dirty="0"/>
          </a:p>
        </p:txBody>
      </p:sp>
      <p:pic>
        <p:nvPicPr>
          <p:cNvPr id="8" name="Picture 2" descr="http://www.unesco.org/culture/ich/img/photo/thumb/07853-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8" y="1905000"/>
            <a:ext cx="6291262" cy="41899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1238" y="6191878"/>
            <a:ext cx="5045716" cy="430887"/>
          </a:xfrm>
          <a:prstGeom prst="rect">
            <a:avLst/>
          </a:prstGeom>
          <a:noFill/>
        </p:spPr>
        <p:txBody>
          <a:bodyPr wrap="square">
            <a:spAutoFit/>
          </a:bodyPr>
          <a:lstStyle/>
          <a:p>
            <a:r>
              <a:rPr lang="en-US" sz="1100" dirty="0" smtClean="0"/>
              <a:t>Capoeira circle</a:t>
            </a:r>
            <a:endParaRPr lang="fr-FR" sz="1100" dirty="0"/>
          </a:p>
          <a:p>
            <a:r>
              <a:rPr lang="fr-FR" sz="1100" dirty="0" smtClean="0"/>
              <a:t>© 2012 by TT </a:t>
            </a:r>
            <a:r>
              <a:rPr lang="fr-FR" sz="1100" dirty="0" err="1" smtClean="0"/>
              <a:t>Catalão</a:t>
            </a:r>
            <a:r>
              <a:rPr lang="fr-FR" sz="1100" dirty="0" smtClean="0"/>
              <a:t> / IPHAN </a:t>
            </a:r>
            <a:endParaRPr lang="en-GB" sz="1100" dirty="0"/>
          </a:p>
        </p:txBody>
      </p:sp>
    </p:spTree>
    <p:extLst>
      <p:ext uri="{BB962C8B-B14F-4D97-AF65-F5344CB8AC3E}">
        <p14:creationId xmlns:p14="http://schemas.microsoft.com/office/powerpoint/2010/main" val="389377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282825" y="417513"/>
            <a:ext cx="6480175" cy="1477328"/>
          </a:xfrm>
          <a:noFill/>
        </p:spPr>
        <p:txBody>
          <a:bodyPr/>
          <a:lstStyle/>
          <a:p>
            <a:pPr eaLnBrk="1" hangingPunct="1"/>
            <a:r>
              <a:rPr lang="en-US" dirty="0" smtClean="0"/>
              <a:t>Enablers for implementing the 2030 Agenda</a:t>
            </a:r>
            <a:r>
              <a:rPr dirty="0"/>
              <a:t/>
            </a:r>
            <a:br>
              <a:rPr dirty="0"/>
            </a:br>
            <a:endParaRPr lang="en-US" altLang="es-CO" dirty="0" smtClean="0"/>
          </a:p>
        </p:txBody>
      </p:sp>
      <p:sp>
        <p:nvSpPr>
          <p:cNvPr id="6" name="Rectangle 5"/>
          <p:cNvSpPr/>
          <p:nvPr/>
        </p:nvSpPr>
        <p:spPr>
          <a:xfrm>
            <a:off x="355597" y="2173184"/>
            <a:ext cx="1876426" cy="356259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n-US" sz="1600" b="1" i="1" dirty="0" smtClean="0">
                <a:solidFill>
                  <a:schemeClr val="tx1"/>
                </a:solidFill>
              </a:rPr>
              <a:t>Recognizing cultural diversity and</a:t>
            </a:r>
          </a:p>
          <a:p>
            <a:pPr algn="ctr" fontAlgn="auto">
              <a:spcBef>
                <a:spcPts val="0"/>
              </a:spcBef>
              <a:spcAft>
                <a:spcPts val="0"/>
              </a:spcAft>
              <a:defRPr/>
            </a:pPr>
            <a:r>
              <a:rPr lang="en-US" sz="1600" b="1" i="1" dirty="0">
                <a:solidFill>
                  <a:schemeClr val="tx1"/>
                </a:solidFill>
              </a:rPr>
              <a:t> the contribution of cultures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824" y="1480225"/>
            <a:ext cx="6803043" cy="4987250"/>
          </a:xfrm>
          <a:prstGeom prst="rect">
            <a:avLst/>
          </a:prstGeom>
        </p:spPr>
      </p:pic>
    </p:spTree>
    <p:extLst>
      <p:ext uri="{BB962C8B-B14F-4D97-AF65-F5344CB8AC3E}">
        <p14:creationId xmlns:p14="http://schemas.microsoft.com/office/powerpoint/2010/main" val="300857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82825" y="417513"/>
            <a:ext cx="6480175" cy="984885"/>
          </a:xfrm>
        </p:spPr>
        <p:txBody>
          <a:bodyPr/>
          <a:lstStyle/>
          <a:p>
            <a:pPr eaLnBrk="1" hangingPunct="1"/>
            <a:r>
              <a:rPr lang="en-US" dirty="0" smtClean="0"/>
              <a:t>Culture in the objectives of the 2030 Agenda </a:t>
            </a:r>
            <a:endParaRPr lang="en-US" altLang="es-CO" dirty="0" smtClean="0"/>
          </a:p>
        </p:txBody>
      </p:sp>
      <p:sp>
        <p:nvSpPr>
          <p:cNvPr id="7" name="Espace réservé du contenu 2"/>
          <p:cNvSpPr txBox="1">
            <a:spLocks/>
          </p:cNvSpPr>
          <p:nvPr/>
        </p:nvSpPr>
        <p:spPr>
          <a:xfrm>
            <a:off x="2409914" y="1836738"/>
            <a:ext cx="6353086" cy="3847207"/>
          </a:xfrm>
          <a:prstGeom prst="rect">
            <a:avLst/>
          </a:prstGeom>
        </p:spPr>
        <p:txBody>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FR" altLang="es-CO" sz="2000" b="0" dirty="0" smtClean="0">
              <a:solidFill>
                <a:schemeClr val="tx1"/>
              </a:solidFill>
            </a:endParaRPr>
          </a:p>
        </p:txBody>
      </p:sp>
      <p:sp>
        <p:nvSpPr>
          <p:cNvPr id="8" name="Espace réservé du contenu 2"/>
          <p:cNvSpPr txBox="1">
            <a:spLocks/>
          </p:cNvSpPr>
          <p:nvPr/>
        </p:nvSpPr>
        <p:spPr>
          <a:xfrm>
            <a:off x="2170113" y="5792372"/>
            <a:ext cx="6480175" cy="4846074"/>
          </a:xfrm>
          <a:prstGeom prst="rect">
            <a:avLst/>
          </a:prstGeom>
        </p:spPr>
        <p:txBody>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a:pPr>
            <a:endParaRPr lang="en-US" altLang="es-CO" sz="1400" b="0" dirty="0" smtClean="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543719382"/>
              </p:ext>
            </p:extLst>
          </p:nvPr>
        </p:nvGraphicFramePr>
        <p:xfrm>
          <a:off x="411162" y="1905000"/>
          <a:ext cx="8351838" cy="4170680"/>
        </p:xfrm>
        <a:graphic>
          <a:graphicData uri="http://schemas.openxmlformats.org/drawingml/2006/table">
            <a:tbl>
              <a:tblPr firstRow="1" bandRow="1">
                <a:tableStyleId>{69CF1AB2-1976-4502-BF36-3FF5EA218861}</a:tableStyleId>
              </a:tblPr>
              <a:tblGrid>
                <a:gridCol w="835183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 </a:t>
                      </a:r>
                      <a:r>
                        <a:rPr lang="en-US" altLang="es-CO" sz="1600" b="0" dirty="0" smtClean="0">
                          <a:solidFill>
                            <a:schemeClr val="tx1"/>
                          </a:solidFill>
                        </a:rPr>
                        <a:t>End poverty in all its forms everywhere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2. </a:t>
                      </a:r>
                      <a:r>
                        <a:rPr lang="en-US" altLang="es-CO" sz="1600" dirty="0" smtClean="0">
                          <a:solidFill>
                            <a:schemeClr val="tx1"/>
                          </a:solidFill>
                        </a:rPr>
                        <a:t>End hunger, achieve food security, improve nutrition and promote sustainable agriculture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3. </a:t>
                      </a:r>
                      <a:r>
                        <a:rPr lang="en-US" altLang="es-CO" sz="1600" dirty="0" smtClean="0">
                          <a:solidFill>
                            <a:schemeClr val="tx1"/>
                          </a:solidFill>
                        </a:rPr>
                        <a:t>Ensure healthy lives and promote well-being for all at all ages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4. </a:t>
                      </a:r>
                      <a:r>
                        <a:rPr lang="en-US" altLang="es-CO" sz="1600" dirty="0" smtClean="0">
                          <a:solidFill>
                            <a:schemeClr val="tx1"/>
                          </a:solidFill>
                        </a:rPr>
                        <a:t>Ensure inclusive and equitable quality education and promote lifelong learning opportunities for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5. </a:t>
                      </a:r>
                      <a:r>
                        <a:rPr lang="en-US" altLang="es-CO" sz="1600" dirty="0" smtClean="0">
                          <a:solidFill>
                            <a:schemeClr val="tx1"/>
                          </a:solidFill>
                        </a:rPr>
                        <a:t>Achieve gender equality and empower all women and girls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6. </a:t>
                      </a:r>
                      <a:r>
                        <a:rPr lang="en-US" altLang="es-CO" sz="1600" dirty="0" smtClean="0">
                          <a:solidFill>
                            <a:schemeClr val="tx1"/>
                          </a:solidFill>
                        </a:rPr>
                        <a:t>Ensure availability and sustainable management of water and sanitation for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7. </a:t>
                      </a:r>
                      <a:r>
                        <a:rPr lang="en-US" altLang="es-CO" sz="1600" b="0" dirty="0" smtClean="0">
                          <a:solidFill>
                            <a:schemeClr val="tx1"/>
                          </a:solidFill>
                        </a:rPr>
                        <a:t>Ensure access to affordable, reliable, sustainable and modern energy for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8. </a:t>
                      </a:r>
                      <a:r>
                        <a:rPr lang="en-US" altLang="es-CO" sz="1600" dirty="0" smtClean="0">
                          <a:solidFill>
                            <a:schemeClr val="tx1"/>
                          </a:solidFill>
                        </a:rPr>
                        <a:t>Promote sustained, inclusive and sustainable economic growth, full and productive employment and decent work for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9. </a:t>
                      </a:r>
                      <a:r>
                        <a:rPr lang="en-US" altLang="es-CO" sz="1600" b="0" dirty="0" smtClean="0">
                          <a:solidFill>
                            <a:schemeClr val="tx1"/>
                          </a:solidFill>
                        </a:rPr>
                        <a:t>Build resilient infrastructure, promote inclusive and sustainable industrialization and foster innovation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2707616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82825" y="417513"/>
            <a:ext cx="6480175" cy="984885"/>
          </a:xfrm>
        </p:spPr>
        <p:txBody>
          <a:bodyPr/>
          <a:lstStyle/>
          <a:p>
            <a:pPr eaLnBrk="1" hangingPunct="1"/>
            <a:r>
              <a:rPr lang="en-US" smtClean="0"/>
              <a:t>Culture in the objectives of the 2030 Agenda (2)</a:t>
            </a:r>
            <a:endParaRPr lang="en-US" altLang="es-CO" dirty="0" smtClean="0"/>
          </a:p>
        </p:txBody>
      </p:sp>
      <p:sp>
        <p:nvSpPr>
          <p:cNvPr id="6" name="Espace réservé du contenu 2"/>
          <p:cNvSpPr txBox="1">
            <a:spLocks/>
          </p:cNvSpPr>
          <p:nvPr/>
        </p:nvSpPr>
        <p:spPr>
          <a:xfrm>
            <a:off x="2274887" y="5306830"/>
            <a:ext cx="6480175" cy="3913370"/>
          </a:xfrm>
          <a:prstGeom prst="rect">
            <a:avLst/>
          </a:prstGeom>
        </p:spPr>
        <p:txBody>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mj-lt"/>
              <a:buAutoNum type="arabicPeriod" startAt="10"/>
            </a:pPr>
            <a:endParaRPr lang="en-US" altLang="es-CO" sz="1400" b="0" dirty="0" smtClean="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84273572"/>
              </p:ext>
            </p:extLst>
          </p:nvPr>
        </p:nvGraphicFramePr>
        <p:xfrm>
          <a:off x="403224" y="1905000"/>
          <a:ext cx="8351838" cy="3499075"/>
        </p:xfrm>
        <a:graphic>
          <a:graphicData uri="http://schemas.openxmlformats.org/drawingml/2006/table">
            <a:tbl>
              <a:tblPr firstRow="1" bandRow="1">
                <a:tableStyleId>{69CF1AB2-1976-4502-BF36-3FF5EA218861}</a:tableStyleId>
              </a:tblPr>
              <a:tblGrid>
                <a:gridCol w="8351838"/>
              </a:tblGrid>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10. </a:t>
                      </a:r>
                      <a:r>
                        <a:rPr lang="en-US" altLang="es-CO" sz="1600" b="0" dirty="0" smtClean="0">
                          <a:solidFill>
                            <a:schemeClr val="tx1"/>
                          </a:solidFill>
                        </a:rPr>
                        <a:t>Reduce inequality within and among countries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11. </a:t>
                      </a:r>
                      <a:r>
                        <a:rPr lang="en-US" altLang="es-CO" sz="1600" dirty="0" smtClean="0">
                          <a:solidFill>
                            <a:schemeClr val="tx1"/>
                          </a:solidFill>
                        </a:rPr>
                        <a:t>Make cities and human settlements inclusive, safe, resilient and sustainable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12. </a:t>
                      </a:r>
                      <a:r>
                        <a:rPr lang="en-US" altLang="es-CO" sz="1600" dirty="0" smtClean="0">
                          <a:solidFill>
                            <a:schemeClr val="tx1"/>
                          </a:solidFill>
                        </a:rPr>
                        <a:t>Ensure sustainable consumption and production patterns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13. </a:t>
                      </a:r>
                      <a:r>
                        <a:rPr lang="en-US" altLang="es-CO" sz="1600" dirty="0" smtClean="0">
                          <a:solidFill>
                            <a:schemeClr val="tx1"/>
                          </a:solidFill>
                        </a:rPr>
                        <a:t>Take urgent action to combat climate change and its impacts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14. </a:t>
                      </a:r>
                      <a:r>
                        <a:rPr lang="en-US" altLang="es-CO" sz="1600" dirty="0" smtClean="0">
                          <a:solidFill>
                            <a:schemeClr val="tx1"/>
                          </a:solidFill>
                        </a:rPr>
                        <a:t>Conserve and sustainably use the oceans, seas and marine resources for sustainable development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3449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15. </a:t>
                      </a:r>
                      <a:r>
                        <a:rPr lang="en-US" altLang="es-CO" sz="1600" dirty="0" smtClean="0">
                          <a:solidFill>
                            <a:schemeClr val="tx1"/>
                          </a:solidFill>
                        </a:rPr>
                        <a:t>Protect, restore and promote sustainable use of terrestrial ecosystems, etc.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6354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dirty="0" smtClean="0">
                          <a:solidFill>
                            <a:schemeClr val="tx1"/>
                          </a:solidFill>
                        </a:rPr>
                        <a:t>16. </a:t>
                      </a:r>
                      <a:r>
                        <a:rPr lang="en-US" altLang="es-CO" sz="1600" dirty="0" smtClean="0">
                          <a:solidFill>
                            <a:schemeClr val="tx1"/>
                          </a:solidFill>
                        </a:rPr>
                        <a:t>Promote peaceful and inclusive societies for sustainable development, provide access to justice for all and build effective, accountable and inclusive institutions at all levels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r>
              <a:tr h="2208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altLang="es-CO" sz="1600" b="0" dirty="0" smtClean="0">
                          <a:solidFill>
                            <a:schemeClr val="tx1"/>
                          </a:solidFill>
                        </a:rPr>
                        <a:t>17. </a:t>
                      </a:r>
                      <a:r>
                        <a:rPr lang="en-US" altLang="es-CO" sz="1600" b="0" dirty="0" smtClean="0">
                          <a:solidFill>
                            <a:schemeClr val="tx1"/>
                          </a:solidFill>
                        </a:rPr>
                        <a:t>Strengthen the means of implementation and revitalize the Global Partnership for Sustainable Development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bl>
          </a:graphicData>
        </a:graphic>
      </p:graphicFrame>
    </p:spTree>
    <p:extLst>
      <p:ext uri="{BB962C8B-B14F-4D97-AF65-F5344CB8AC3E}">
        <p14:creationId xmlns:p14="http://schemas.microsoft.com/office/powerpoint/2010/main" val="186715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2282825" y="417513"/>
            <a:ext cx="6480175" cy="492443"/>
          </a:xfrm>
        </p:spPr>
        <p:txBody>
          <a:bodyPr/>
          <a:lstStyle/>
          <a:p>
            <a:pPr eaLnBrk="1" hangingPunct="1"/>
            <a:r>
              <a:rPr lang="en-US" altLang="en-US" dirty="0" smtClean="0"/>
              <a:t>Culture in </a:t>
            </a:r>
            <a:r>
              <a:rPr lang="en-US" smtClean="0"/>
              <a:t>UNDAFs</a:t>
            </a:r>
            <a:endParaRPr lang="en-US" altLang="en-US" dirty="0"/>
          </a:p>
        </p:txBody>
      </p:sp>
      <p:sp>
        <p:nvSpPr>
          <p:cNvPr id="3" name="Espace réservé du contenu 2"/>
          <p:cNvSpPr>
            <a:spLocks noGrp="1"/>
          </p:cNvSpPr>
          <p:nvPr>
            <p:ph sz="half" idx="2"/>
          </p:nvPr>
        </p:nvSpPr>
        <p:spPr>
          <a:xfrm>
            <a:off x="2282825" y="1901243"/>
            <a:ext cx="5356225" cy="2158540"/>
          </a:xfrm>
        </p:spPr>
        <p:txBody>
          <a:bodyPr/>
          <a:lstStyle/>
          <a:p>
            <a:pPr marL="108000" eaLnBrk="1" hangingPunct="1">
              <a:buNone/>
              <a:defRPr/>
            </a:pPr>
            <a:r>
              <a:rPr lang="en-US" dirty="0" smtClean="0"/>
              <a:t> </a:t>
            </a:r>
            <a:r>
              <a:rPr lang="en-US" b="0" dirty="0">
                <a:solidFill>
                  <a:schemeClr val="tx1"/>
                </a:solidFill>
              </a:rPr>
              <a:t>A sharp increase in inclusion of culture in UNDAFs:</a:t>
            </a:r>
          </a:p>
          <a:p>
            <a:pPr marL="108000" eaLnBrk="1" hangingPunct="1">
              <a:buNone/>
              <a:defRPr/>
            </a:pPr>
            <a:endParaRPr lang="en-US" sz="800" b="0" dirty="0" smtClean="0">
              <a:solidFill>
                <a:schemeClr val="tx1"/>
              </a:solidFill>
            </a:endParaRPr>
          </a:p>
          <a:p>
            <a:pPr eaLnBrk="1" hangingPunct="1">
              <a:defRPr/>
            </a:pPr>
            <a:r>
              <a:rPr lang="en-US" b="0" dirty="0" smtClean="0">
                <a:solidFill>
                  <a:schemeClr val="tx1"/>
                </a:solidFill>
              </a:rPr>
              <a:t>2006: 30% of UNDAFs</a:t>
            </a:r>
          </a:p>
          <a:p>
            <a:pPr eaLnBrk="1" hangingPunct="1">
              <a:defRPr/>
            </a:pPr>
            <a:r>
              <a:rPr lang="en-US" b="0" dirty="0" smtClean="0">
                <a:solidFill>
                  <a:schemeClr val="tx1"/>
                </a:solidFill>
              </a:rPr>
              <a:t>2012: 70% of UNDAFs</a:t>
            </a:r>
          </a:p>
        </p:txBody>
      </p:sp>
      <p:sp>
        <p:nvSpPr>
          <p:cNvPr id="4" name="AutoShape 2" descr="Image search result for &quot;UNDAF&quo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004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183" y="417513"/>
            <a:ext cx="6643892" cy="984885"/>
          </a:xfrm>
        </p:spPr>
        <p:txBody>
          <a:bodyPr/>
          <a:lstStyle/>
          <a:p>
            <a:r>
              <a:rPr lang="en-US" dirty="0" smtClean="0"/>
              <a:t>Guarantee of sustainable development</a:t>
            </a:r>
          </a:p>
        </p:txBody>
      </p:sp>
      <p:pic>
        <p:nvPicPr>
          <p:cNvPr id="1026" name="Picture 2" descr="C:\Users\ae_cunningham\Desktop\engl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1493044"/>
            <a:ext cx="8351838" cy="509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2825" y="417513"/>
            <a:ext cx="6480175" cy="984885"/>
          </a:xfrm>
        </p:spPr>
        <p:txBody>
          <a:bodyPr/>
          <a:lstStyle/>
          <a:p>
            <a:r>
              <a:rPr lang="en-US" altLang="fr-FR" dirty="0" smtClean="0"/>
              <a:t>Inclusive social development: health</a:t>
            </a:r>
            <a:endParaRPr lang="en-US" altLang="fr-FR" dirty="0" smtClean="0">
              <a:solidFill>
                <a:schemeClr val="accent3">
                  <a:lumMod val="75000"/>
                </a:schemeClr>
              </a:solidFill>
            </a:endParaRPr>
          </a:p>
        </p:txBody>
      </p:sp>
      <p:sp>
        <p:nvSpPr>
          <p:cNvPr id="14339" name="Content Placeholder 3"/>
          <p:cNvSpPr>
            <a:spLocks noGrp="1"/>
          </p:cNvSpPr>
          <p:nvPr>
            <p:ph sz="quarter" idx="11"/>
          </p:nvPr>
        </p:nvSpPr>
        <p:spPr>
          <a:xfrm>
            <a:off x="2282825" y="6035356"/>
            <a:ext cx="6480175" cy="338554"/>
          </a:xfrm>
          <a:noFill/>
        </p:spPr>
        <p:txBody>
          <a:bodyPr>
            <a:spAutoFit/>
          </a:bodyPr>
          <a:lstStyle/>
          <a:p>
            <a:pPr>
              <a:spcBef>
                <a:spcPct val="0"/>
              </a:spcBef>
            </a:pPr>
            <a:r>
              <a:rPr lang="fr-FR" altLang="fr-FR" sz="1100" dirty="0" err="1" smtClean="0"/>
              <a:t>Andean</a:t>
            </a:r>
            <a:r>
              <a:rPr lang="fr-FR" altLang="fr-FR" sz="1100" dirty="0" smtClean="0"/>
              <a:t> cosmovision of the </a:t>
            </a:r>
            <a:r>
              <a:rPr lang="fr-FR" altLang="fr-FR" sz="1100" dirty="0" err="1" smtClean="0"/>
              <a:t>Kallaway</a:t>
            </a:r>
            <a:endParaRPr lang="fr-FR" altLang="fr-FR" sz="1100" dirty="0"/>
          </a:p>
          <a:p>
            <a:pPr>
              <a:spcBef>
                <a:spcPct val="0"/>
              </a:spcBef>
            </a:pPr>
            <a:r>
              <a:rPr lang="fr-FR" altLang="fr-FR" sz="1100" dirty="0"/>
              <a:t>© Jérôme Tubiana UNESCO</a:t>
            </a:r>
          </a:p>
        </p:txBody>
      </p:sp>
      <p:pic>
        <p:nvPicPr>
          <p:cNvPr id="14340" name="Picture 2" descr="http://www.unesco.org/culture/ich/img/photo/src/00512.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2824" y="1905000"/>
            <a:ext cx="6246653" cy="4095750"/>
          </a:xfrm>
          <a:noFill/>
        </p:spPr>
      </p:pic>
    </p:spTree>
    <p:extLst>
      <p:ext uri="{BB962C8B-B14F-4D97-AF65-F5344CB8AC3E}">
        <p14:creationId xmlns:p14="http://schemas.microsoft.com/office/powerpoint/2010/main" val="3231794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2282825" y="417513"/>
            <a:ext cx="6480175" cy="984885"/>
          </a:xfrm>
        </p:spPr>
        <p:txBody>
          <a:bodyPr/>
          <a:lstStyle/>
          <a:p>
            <a:r>
              <a:rPr lang="en-US" altLang="fr-FR" dirty="0"/>
              <a:t>Inclusive social </a:t>
            </a:r>
            <a:r>
              <a:rPr lang="en-US" altLang="fr-FR" dirty="0" smtClean="0"/>
              <a:t>development: </a:t>
            </a:r>
            <a:r>
              <a:rPr dirty="0"/>
              <a:t/>
            </a:r>
            <a:br>
              <a:rPr dirty="0"/>
            </a:br>
            <a:r>
              <a:rPr lang="en-US" altLang="fr-FR" dirty="0" smtClean="0"/>
              <a:t>Food security</a:t>
            </a:r>
          </a:p>
        </p:txBody>
      </p:sp>
      <p:sp>
        <p:nvSpPr>
          <p:cNvPr id="16387" name="Espace réservé du contenu 3"/>
          <p:cNvSpPr>
            <a:spLocks noGrp="1"/>
          </p:cNvSpPr>
          <p:nvPr>
            <p:ph sz="quarter" idx="11"/>
          </p:nvPr>
        </p:nvSpPr>
        <p:spPr>
          <a:xfrm>
            <a:off x="2281238" y="6060806"/>
            <a:ext cx="6130925" cy="338554"/>
          </a:xfrm>
          <a:noFill/>
        </p:spPr>
        <p:txBody>
          <a:bodyPr wrap="square">
            <a:spAutoFit/>
          </a:bodyPr>
          <a:lstStyle/>
          <a:p>
            <a:pPr>
              <a:spcBef>
                <a:spcPct val="0"/>
              </a:spcBef>
            </a:pPr>
            <a:r>
              <a:rPr lang="fr-FR" altLang="fr-FR" sz="1100" dirty="0" err="1" smtClean="0"/>
              <a:t>Traditional</a:t>
            </a:r>
            <a:r>
              <a:rPr lang="fr-FR" altLang="fr-FR" sz="1100" dirty="0" smtClean="0"/>
              <a:t> </a:t>
            </a:r>
            <a:r>
              <a:rPr lang="fr-FR" altLang="fr-FR" sz="1100" dirty="0" err="1" smtClean="0"/>
              <a:t>Mexican</a:t>
            </a:r>
            <a:r>
              <a:rPr lang="fr-FR" altLang="fr-FR" sz="1100" dirty="0" smtClean="0"/>
              <a:t> cuisine – ancestral, </a:t>
            </a:r>
            <a:r>
              <a:rPr lang="fr-FR" altLang="fr-FR" sz="1100" dirty="0" err="1" smtClean="0"/>
              <a:t>ongoing</a:t>
            </a:r>
            <a:r>
              <a:rPr lang="fr-FR" altLang="fr-FR" sz="1100" dirty="0" smtClean="0"/>
              <a:t> </a:t>
            </a:r>
            <a:r>
              <a:rPr lang="fr-FR" altLang="fr-FR" sz="1100" dirty="0" err="1" smtClean="0"/>
              <a:t>community</a:t>
            </a:r>
            <a:r>
              <a:rPr lang="fr-FR" altLang="fr-FR" sz="1100" dirty="0" smtClean="0"/>
              <a:t> culture, the Michoacán </a:t>
            </a:r>
            <a:r>
              <a:rPr lang="fr-FR" altLang="fr-FR" sz="1100" dirty="0" err="1" smtClean="0"/>
              <a:t>paradigm</a:t>
            </a:r>
            <a:endParaRPr lang="fr-FR" altLang="fr-FR" sz="1100" dirty="0" smtClean="0"/>
          </a:p>
          <a:p>
            <a:pPr>
              <a:spcBef>
                <a:spcPct val="0"/>
              </a:spcBef>
            </a:pPr>
            <a:r>
              <a:rPr lang="fr-FR" altLang="fr-FR" sz="1100" dirty="0" smtClean="0"/>
              <a:t>©</a:t>
            </a:r>
            <a:r>
              <a:rPr lang="fr-FR" altLang="fr-FR" sz="1100" dirty="0"/>
              <a:t>2006 A. Rios / </a:t>
            </a:r>
            <a:r>
              <a:rPr lang="fr-FR" altLang="fr-FR" sz="1100" dirty="0" err="1"/>
              <a:t>Secretara</a:t>
            </a:r>
            <a:r>
              <a:rPr lang="fr-FR" altLang="fr-FR" sz="1100" dirty="0"/>
              <a:t> de </a:t>
            </a:r>
            <a:r>
              <a:rPr lang="fr-FR" altLang="fr-FR" sz="1100" dirty="0" err="1"/>
              <a:t>Turismo</a:t>
            </a:r>
            <a:r>
              <a:rPr lang="fr-FR" altLang="fr-FR" sz="1100" dirty="0"/>
              <a:t> del </a:t>
            </a:r>
            <a:r>
              <a:rPr lang="fr-FR" altLang="fr-FR" sz="1100" dirty="0" err="1"/>
              <a:t>Estado</a:t>
            </a:r>
            <a:r>
              <a:rPr lang="fr-FR" altLang="fr-FR" sz="1100" dirty="0"/>
              <a:t> de </a:t>
            </a:r>
            <a:r>
              <a:rPr lang="fr-FR" altLang="fr-FR" sz="1100" dirty="0" smtClean="0"/>
              <a:t>Michoacán</a:t>
            </a:r>
            <a:endParaRPr lang="fr-FR" altLang="fr-FR" sz="1100" dirty="0"/>
          </a:p>
        </p:txBody>
      </p:sp>
      <p:pic>
        <p:nvPicPr>
          <p:cNvPr id="16388" name="Picture 6" descr="http://www.unesco.org/culture/ich/img/photo/src/02787.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1238" y="1905001"/>
            <a:ext cx="6290809" cy="4124324"/>
          </a:xfrm>
          <a:noFill/>
        </p:spPr>
      </p:pic>
    </p:spTree>
    <p:extLst>
      <p:ext uri="{BB962C8B-B14F-4D97-AF65-F5344CB8AC3E}">
        <p14:creationId xmlns:p14="http://schemas.microsoft.com/office/powerpoint/2010/main" val="737296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2274888" y="646214"/>
            <a:ext cx="6480175" cy="488849"/>
          </a:xfrm>
        </p:spPr>
        <p:txBody>
          <a:bodyPr/>
          <a:lstStyle/>
          <a:p>
            <a:r>
              <a:rPr lang="en-US" altLang="fr-FR" dirty="0"/>
              <a:t>Inclusive economic development</a:t>
            </a:r>
            <a:r>
              <a:rPr dirty="0"/>
              <a:t/>
            </a:r>
            <a:br>
              <a:rPr dirty="0"/>
            </a:br>
            <a:endParaRPr lang="en-US" altLang="fr-FR" dirty="0" smtClean="0"/>
          </a:p>
        </p:txBody>
      </p:sp>
      <p:sp>
        <p:nvSpPr>
          <p:cNvPr id="17411" name="Espace réservé du contenu 3"/>
          <p:cNvSpPr>
            <a:spLocks noGrp="1"/>
          </p:cNvSpPr>
          <p:nvPr>
            <p:ph sz="quarter" idx="11"/>
          </p:nvPr>
        </p:nvSpPr>
        <p:spPr>
          <a:xfrm>
            <a:off x="2274888" y="6074217"/>
            <a:ext cx="6480175" cy="338554"/>
          </a:xfrm>
          <a:noFill/>
        </p:spPr>
        <p:txBody>
          <a:bodyPr>
            <a:spAutoFit/>
          </a:bodyPr>
          <a:lstStyle/>
          <a:p>
            <a:pPr>
              <a:spcBef>
                <a:spcPct val="0"/>
              </a:spcBef>
            </a:pPr>
            <a:r>
              <a:rPr lang="fr-FR" altLang="fr-FR" sz="1100" dirty="0"/>
              <a:t>La Samba de Roda </a:t>
            </a:r>
            <a:r>
              <a:rPr lang="fr-FR" altLang="fr-FR" sz="1100" dirty="0" smtClean="0"/>
              <a:t>of the </a:t>
            </a:r>
            <a:r>
              <a:rPr lang="fr-FR" altLang="fr-FR" sz="1100" dirty="0" err="1"/>
              <a:t>Recôncavo</a:t>
            </a:r>
            <a:r>
              <a:rPr lang="fr-FR" altLang="fr-FR" sz="1100" dirty="0"/>
              <a:t> of Bahia, Brésil</a:t>
            </a:r>
          </a:p>
          <a:p>
            <a:pPr>
              <a:spcBef>
                <a:spcPct val="0"/>
              </a:spcBef>
            </a:pPr>
            <a:r>
              <a:rPr lang="fr-FR" altLang="fr-FR" sz="1100" dirty="0"/>
              <a:t>© Luiz Santos </a:t>
            </a:r>
            <a:r>
              <a:rPr lang="fr-FR" altLang="fr-FR" sz="1100" dirty="0" smtClean="0"/>
              <a:t>UNESCO</a:t>
            </a:r>
            <a:endParaRPr lang="fr-FR" altLang="fr-FR" sz="1100" dirty="0"/>
          </a:p>
        </p:txBody>
      </p:sp>
      <p:pic>
        <p:nvPicPr>
          <p:cNvPr id="17412" name="Picture 6" descr="http://www.unesco.org/culture/ich/img/photo/src/00155.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1239" y="1905000"/>
            <a:ext cx="6253162" cy="4099801"/>
          </a:xfrm>
          <a:noFill/>
        </p:spPr>
      </p:pic>
    </p:spTree>
    <p:extLst>
      <p:ext uri="{BB962C8B-B14F-4D97-AF65-F5344CB8AC3E}">
        <p14:creationId xmlns:p14="http://schemas.microsoft.com/office/powerpoint/2010/main" val="365684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667744" cy="1046440"/>
          </a:xfrm>
        </p:spPr>
        <p:txBody>
          <a:bodyPr/>
          <a:lstStyle/>
          <a:p>
            <a:pPr eaLnBrk="1" hangingPunct="1"/>
            <a:r>
              <a:rPr lang="en-US" sz="3400" dirty="0"/>
              <a:t>Exercise </a:t>
            </a:r>
            <a:r>
              <a:rPr lang="en-US" sz="3400" dirty="0" smtClean="0"/>
              <a:t>1: Participants’ knowledge and experience</a:t>
            </a:r>
            <a:endParaRPr lang="en-US" sz="3400" b="0" dirty="0">
              <a:ea typeface="Geneva" pitchFamily="124" charset="-128"/>
            </a:endParaRPr>
          </a:p>
        </p:txBody>
      </p:sp>
      <p:sp>
        <p:nvSpPr>
          <p:cNvPr id="5" name="Rectangle 4"/>
          <p:cNvSpPr/>
          <p:nvPr/>
        </p:nvSpPr>
        <p:spPr>
          <a:xfrm>
            <a:off x="2272345" y="1905000"/>
            <a:ext cx="6477000" cy="2580194"/>
          </a:xfrm>
          <a:prstGeom prst="rect">
            <a:avLst/>
          </a:prstGeom>
        </p:spPr>
        <p:txBody>
          <a:bodyPr wrap="square">
            <a:spAutoFit/>
          </a:bodyPr>
          <a:lstStyle/>
          <a:p>
            <a:pPr eaLnBrk="0" hangingPunct="0">
              <a:lnSpc>
                <a:spcPct val="90000"/>
              </a:lnSpc>
              <a:spcBef>
                <a:spcPts val="1200"/>
              </a:spcBef>
              <a:buClr>
                <a:schemeClr val="tx1"/>
              </a:buClr>
            </a:pPr>
            <a:r>
              <a:rPr lang="en-US" sz="2800" dirty="0" smtClean="0"/>
              <a:t>Culture and development: </a:t>
            </a:r>
            <a:r>
              <a:rPr dirty="0"/>
              <a:t/>
            </a:r>
            <a:br>
              <a:rPr dirty="0"/>
            </a:br>
            <a:r>
              <a:rPr lang="en-US" sz="2800" dirty="0" smtClean="0"/>
              <a:t>An initial discussion based around participants' knowledge and experience of culture and development, inspired by viewing a video on this topic</a:t>
            </a:r>
          </a:p>
          <a:p>
            <a:pPr eaLnBrk="0" hangingPunct="0">
              <a:lnSpc>
                <a:spcPct val="90000"/>
              </a:lnSpc>
              <a:spcBef>
                <a:spcPts val="1200"/>
              </a:spcBef>
              <a:buClr>
                <a:schemeClr val="tx1"/>
              </a:buClr>
            </a:pPr>
            <a:r>
              <a:rPr lang="en-US" sz="2800" b="1" dirty="0" smtClean="0"/>
              <a:t>1 hour</a:t>
            </a:r>
            <a:endParaRPr lang="en-US" sz="2800" b="1" dirty="0"/>
          </a:p>
        </p:txBody>
      </p:sp>
    </p:spTree>
    <p:extLst>
      <p:ext uri="{BB962C8B-B14F-4D97-AF65-F5344CB8AC3E}">
        <p14:creationId xmlns:p14="http://schemas.microsoft.com/office/powerpoint/2010/main" val="402662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282825" y="417513"/>
            <a:ext cx="6480175" cy="492443"/>
          </a:xfrm>
        </p:spPr>
        <p:txBody>
          <a:bodyPr/>
          <a:lstStyle/>
          <a:p>
            <a:r>
              <a:rPr lang="en-US" altLang="fr-FR" dirty="0"/>
              <a:t>Inclusive economic </a:t>
            </a:r>
            <a:r>
              <a:rPr lang="en-US" altLang="fr-FR" dirty="0" smtClean="0"/>
              <a:t>development</a:t>
            </a:r>
            <a:endParaRPr lang="en-US" altLang="fr-FR" dirty="0" smtClean="0">
              <a:solidFill>
                <a:srgbClr val="C00000"/>
              </a:solidFill>
            </a:endParaRPr>
          </a:p>
        </p:txBody>
      </p:sp>
      <p:sp>
        <p:nvSpPr>
          <p:cNvPr id="18435" name="Espace réservé du contenu 3"/>
          <p:cNvSpPr>
            <a:spLocks noGrp="1"/>
          </p:cNvSpPr>
          <p:nvPr>
            <p:ph sz="quarter" idx="11"/>
          </p:nvPr>
        </p:nvSpPr>
        <p:spPr>
          <a:xfrm>
            <a:off x="2282825" y="6137775"/>
            <a:ext cx="6480175" cy="338554"/>
          </a:xfrm>
          <a:noFill/>
        </p:spPr>
        <p:txBody>
          <a:bodyPr>
            <a:spAutoFit/>
          </a:bodyPr>
          <a:lstStyle/>
          <a:p>
            <a:pPr>
              <a:spcBef>
                <a:spcPct val="0"/>
              </a:spcBef>
            </a:pPr>
            <a:r>
              <a:rPr lang="fr-FR" altLang="fr-FR" sz="1100" dirty="0" smtClean="0"/>
              <a:t>Cultural practices and expressions </a:t>
            </a:r>
            <a:r>
              <a:rPr lang="fr-FR" altLang="fr-FR" sz="1100" dirty="0" err="1" smtClean="0"/>
              <a:t>linked</a:t>
            </a:r>
            <a:r>
              <a:rPr lang="fr-FR" altLang="fr-FR" sz="1100" dirty="0" smtClean="0"/>
              <a:t> to the balafon of the Senufo </a:t>
            </a:r>
            <a:r>
              <a:rPr lang="fr-FR" altLang="fr-FR" sz="1100" dirty="0" err="1" smtClean="0"/>
              <a:t>communities</a:t>
            </a:r>
            <a:r>
              <a:rPr lang="fr-FR" altLang="fr-FR" sz="1100" dirty="0" smtClean="0"/>
              <a:t> of Mali, Burkina Faso © </a:t>
            </a:r>
            <a:r>
              <a:rPr lang="fr-FR" altLang="fr-FR" sz="1100" dirty="0"/>
              <a:t>2012 by Direction du Patrimoine Culturel</a:t>
            </a:r>
          </a:p>
        </p:txBody>
      </p:sp>
      <p:pic>
        <p:nvPicPr>
          <p:cNvPr id="18436" name="Picture 6" descr="http://www.unesco.org/culture/ich/img/photo/src/07702.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2825" y="1905000"/>
            <a:ext cx="6328320" cy="4148137"/>
          </a:xfrm>
          <a:noFill/>
        </p:spPr>
      </p:pic>
    </p:spTree>
    <p:extLst>
      <p:ext uri="{BB962C8B-B14F-4D97-AF65-F5344CB8AC3E}">
        <p14:creationId xmlns:p14="http://schemas.microsoft.com/office/powerpoint/2010/main" val="241072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2825" y="417513"/>
            <a:ext cx="6480175" cy="984885"/>
          </a:xfrm>
        </p:spPr>
        <p:txBody>
          <a:bodyPr/>
          <a:lstStyle/>
          <a:p>
            <a:r>
              <a:rPr lang="en-US" altLang="fr-FR" dirty="0" smtClean="0"/>
              <a:t>Peace and security – </a:t>
            </a:r>
            <a:r>
              <a:rPr dirty="0"/>
              <a:t/>
            </a:r>
            <a:br>
              <a:rPr dirty="0"/>
            </a:br>
            <a:r>
              <a:rPr lang="en-US" altLang="fr-FR" dirty="0" smtClean="0"/>
              <a:t>Conflict resolution</a:t>
            </a:r>
            <a:endParaRPr lang="en-US" altLang="fr-FR" dirty="0" smtClean="0">
              <a:solidFill>
                <a:srgbClr val="BF0000"/>
              </a:solidFill>
            </a:endParaRPr>
          </a:p>
        </p:txBody>
      </p:sp>
      <p:sp>
        <p:nvSpPr>
          <p:cNvPr id="21507" name="Content Placeholder 3"/>
          <p:cNvSpPr>
            <a:spLocks noGrp="1"/>
          </p:cNvSpPr>
          <p:nvPr>
            <p:ph sz="quarter" idx="11"/>
          </p:nvPr>
        </p:nvSpPr>
        <p:spPr>
          <a:xfrm>
            <a:off x="2282825" y="6092410"/>
            <a:ext cx="6480175" cy="507831"/>
          </a:xfrm>
          <a:noFill/>
        </p:spPr>
        <p:txBody>
          <a:bodyPr>
            <a:spAutoFit/>
          </a:bodyPr>
          <a:lstStyle/>
          <a:p>
            <a:pPr>
              <a:spcBef>
                <a:spcPct val="0"/>
              </a:spcBef>
            </a:pPr>
            <a:r>
              <a:rPr lang="fr-FR" altLang="fr-FR" sz="1100" dirty="0" err="1" smtClean="0"/>
              <a:t>Irrigators</a:t>
            </a:r>
            <a:r>
              <a:rPr lang="fr-FR" altLang="fr-FR" sz="1100" dirty="0" smtClean="0"/>
              <a:t>’ </a:t>
            </a:r>
            <a:r>
              <a:rPr lang="fr-FR" altLang="fr-FR" sz="1100" dirty="0" err="1" smtClean="0"/>
              <a:t>tribunals</a:t>
            </a:r>
            <a:r>
              <a:rPr lang="fr-FR" altLang="fr-FR" sz="1100" dirty="0" smtClean="0"/>
              <a:t> of the </a:t>
            </a:r>
            <a:r>
              <a:rPr lang="fr-FR" altLang="fr-FR" sz="1100" dirty="0" err="1" smtClean="0"/>
              <a:t>Spanish</a:t>
            </a:r>
            <a:r>
              <a:rPr lang="fr-FR" altLang="fr-FR" sz="1100" dirty="0" smtClean="0"/>
              <a:t> </a:t>
            </a:r>
            <a:r>
              <a:rPr lang="fr-FR" altLang="fr-FR" sz="1100" dirty="0" err="1" smtClean="0"/>
              <a:t>Mediterranean</a:t>
            </a:r>
            <a:r>
              <a:rPr lang="fr-FR" altLang="fr-FR" sz="1100" dirty="0" smtClean="0"/>
              <a:t> </a:t>
            </a:r>
            <a:r>
              <a:rPr lang="fr-FR" altLang="fr-FR" sz="1100" dirty="0" err="1" smtClean="0"/>
              <a:t>coast</a:t>
            </a:r>
            <a:r>
              <a:rPr lang="fr-FR" altLang="fr-FR" sz="1100" dirty="0" smtClean="0"/>
              <a:t>: the Council of Wise Men of the plain of Murcia and the Water Tribunal of the plain of Valencia</a:t>
            </a:r>
            <a:endParaRPr lang="fr-FR" altLang="fr-FR" sz="1100" dirty="0"/>
          </a:p>
          <a:p>
            <a:pPr>
              <a:spcBef>
                <a:spcPct val="0"/>
              </a:spcBef>
            </a:pPr>
            <a:r>
              <a:rPr lang="fr-FR" altLang="fr-FR" sz="1100" dirty="0"/>
              <a:t>©2005 by </a:t>
            </a:r>
            <a:r>
              <a:rPr lang="fr-FR" altLang="fr-FR" sz="1100" dirty="0" err="1"/>
              <a:t>Generalitat</a:t>
            </a:r>
            <a:r>
              <a:rPr lang="fr-FR" altLang="fr-FR" sz="1100" dirty="0"/>
              <a:t> </a:t>
            </a:r>
            <a:r>
              <a:rPr lang="fr-FR" altLang="fr-FR" sz="1100" dirty="0" err="1"/>
              <a:t>Valenciana</a:t>
            </a:r>
            <a:endParaRPr lang="fr-FR" altLang="fr-FR" sz="1100" dirty="0"/>
          </a:p>
        </p:txBody>
      </p:sp>
      <p:pic>
        <p:nvPicPr>
          <p:cNvPr id="21508" name="Picture 18" descr="http://www.unesco.org/culture/ich/img/photo/src/00958.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2825" y="1905000"/>
            <a:ext cx="6356350" cy="4168749"/>
          </a:xfrm>
          <a:noFill/>
        </p:spPr>
      </p:pic>
    </p:spTree>
    <p:extLst>
      <p:ext uri="{BB962C8B-B14F-4D97-AF65-F5344CB8AC3E}">
        <p14:creationId xmlns:p14="http://schemas.microsoft.com/office/powerpoint/2010/main" val="2423734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639765"/>
            <a:ext cx="6480175" cy="495298"/>
          </a:xfrm>
        </p:spPr>
        <p:txBody>
          <a:bodyPr/>
          <a:lstStyle/>
          <a:p>
            <a:pPr eaLnBrk="1" hangingPunct="1"/>
            <a:r>
              <a:rPr lang="en-US" sz="3400" dirty="0"/>
              <a:t>Exercise </a:t>
            </a:r>
            <a:r>
              <a:rPr lang="en-US" sz="3400" dirty="0" smtClean="0"/>
              <a:t>2: Examples </a:t>
            </a:r>
            <a:r>
              <a:rPr dirty="0"/>
              <a:t/>
            </a:r>
            <a:br>
              <a:rPr dirty="0"/>
            </a:br>
            <a:endParaRPr lang="en-US" sz="4000" dirty="0">
              <a:ea typeface="Geneva" pitchFamily="124" charset="-128"/>
            </a:endParaRPr>
          </a:p>
        </p:txBody>
      </p:sp>
      <p:sp>
        <p:nvSpPr>
          <p:cNvPr id="5" name="Rectangle 4"/>
          <p:cNvSpPr/>
          <p:nvPr/>
        </p:nvSpPr>
        <p:spPr>
          <a:xfrm>
            <a:off x="2274888" y="1902738"/>
            <a:ext cx="6477000" cy="1409617"/>
          </a:xfrm>
          <a:prstGeom prst="rect">
            <a:avLst/>
          </a:prstGeom>
        </p:spPr>
        <p:txBody>
          <a:bodyPr wrap="square">
            <a:spAutoFit/>
          </a:bodyPr>
          <a:lstStyle/>
          <a:p>
            <a:pPr eaLnBrk="0" hangingPunct="0">
              <a:lnSpc>
                <a:spcPct val="90000"/>
              </a:lnSpc>
              <a:spcBef>
                <a:spcPts val="1200"/>
              </a:spcBef>
              <a:buClr>
                <a:schemeClr val="tx1"/>
              </a:buClr>
            </a:pPr>
            <a:r>
              <a:rPr lang="en-US" sz="2800" dirty="0" smtClean="0"/>
              <a:t>Analysis of ICH and sustainable development case studies</a:t>
            </a:r>
          </a:p>
          <a:p>
            <a:pPr eaLnBrk="0" hangingPunct="0">
              <a:lnSpc>
                <a:spcPct val="90000"/>
              </a:lnSpc>
              <a:spcBef>
                <a:spcPts val="1200"/>
              </a:spcBef>
              <a:buClr>
                <a:schemeClr val="tx1"/>
              </a:buClr>
            </a:pPr>
            <a:r>
              <a:rPr lang="en-US" sz="2800" b="1" dirty="0" smtClean="0"/>
              <a:t>90 minutes </a:t>
            </a:r>
            <a:endParaRPr lang="en-US" sz="2800" b="1" dirty="0"/>
          </a:p>
        </p:txBody>
      </p:sp>
    </p:spTree>
    <p:extLst>
      <p:ext uri="{BB962C8B-B14F-4D97-AF65-F5344CB8AC3E}">
        <p14:creationId xmlns:p14="http://schemas.microsoft.com/office/powerpoint/2010/main" val="3962000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611843"/>
            <a:ext cx="6480175" cy="523220"/>
          </a:xfrm>
        </p:spPr>
        <p:txBody>
          <a:bodyPr/>
          <a:lstStyle/>
          <a:p>
            <a:pPr eaLnBrk="1" hangingPunct="1"/>
            <a:r>
              <a:rPr lang="en-US" sz="3400" dirty="0"/>
              <a:t>Safeguarding is essential</a:t>
            </a:r>
            <a:endParaRPr lang="en-US" sz="3400" dirty="0">
              <a:ea typeface="Geneva" pitchFamily="124" charset="-128"/>
            </a:endParaRPr>
          </a:p>
        </p:txBody>
      </p:sp>
      <p:sp>
        <p:nvSpPr>
          <p:cNvPr id="5" name="Rectangle 4"/>
          <p:cNvSpPr/>
          <p:nvPr/>
        </p:nvSpPr>
        <p:spPr>
          <a:xfrm>
            <a:off x="2274888" y="1905000"/>
            <a:ext cx="6480175" cy="2726900"/>
          </a:xfrm>
          <a:prstGeom prst="rect">
            <a:avLst/>
          </a:prstGeom>
        </p:spPr>
        <p:txBody>
          <a:bodyPr wrap="square">
            <a:spAutoFit/>
          </a:bodyPr>
          <a:lstStyle/>
          <a:p>
            <a:pPr marL="342900" indent="-342900" eaLnBrk="0" hangingPunct="0">
              <a:lnSpc>
                <a:spcPct val="90000"/>
              </a:lnSpc>
              <a:spcBef>
                <a:spcPts val="1200"/>
              </a:spcBef>
              <a:buClr>
                <a:schemeClr val="tx1"/>
              </a:buClr>
              <a:buFont typeface="Arial" panose="020B0604020202020204" pitchFamily="34" charset="0"/>
              <a:buChar char="•"/>
            </a:pPr>
            <a:r>
              <a:rPr lang="en-US" sz="2400" dirty="0"/>
              <a:t>if communities across the world are to make the changes </a:t>
            </a:r>
            <a:r>
              <a:rPr lang="en-US" sz="2400" dirty="0" smtClean="0"/>
              <a:t>‘needed </a:t>
            </a:r>
            <a:r>
              <a:rPr lang="en-US" sz="2400" dirty="0"/>
              <a:t>to shift the world on to a sustainable </a:t>
            </a:r>
            <a:r>
              <a:rPr lang="en-US" sz="2400" dirty="0" smtClean="0"/>
              <a:t>path’</a:t>
            </a:r>
            <a:endParaRPr lang="en-US" sz="2400" dirty="0"/>
          </a:p>
          <a:p>
            <a:pPr marL="342900" indent="-342900" eaLnBrk="0" hangingPunct="0">
              <a:lnSpc>
                <a:spcPct val="90000"/>
              </a:lnSpc>
              <a:spcBef>
                <a:spcPts val="1200"/>
              </a:spcBef>
              <a:buClr>
                <a:schemeClr val="tx1"/>
              </a:buClr>
              <a:buFont typeface="Arial" panose="020B0604020202020204" pitchFamily="34" charset="0"/>
              <a:buChar char="•"/>
            </a:pPr>
            <a:r>
              <a:rPr lang="en-US" sz="2400" dirty="0" smtClean="0"/>
              <a:t>if we want to find innovative, culturally sensitive solutions to the challenges posed by development</a:t>
            </a:r>
            <a:endParaRPr lang="en-US" sz="2400" dirty="0">
              <a:ea typeface="SimSun" pitchFamily="2" charset="-122"/>
              <a:cs typeface="ＭＳ Ｐゴシック" charset="0"/>
            </a:endParaRPr>
          </a:p>
          <a:p>
            <a:pPr marL="342900" indent="-342900" eaLnBrk="0" hangingPunct="0">
              <a:lnSpc>
                <a:spcPct val="90000"/>
              </a:lnSpc>
              <a:spcBef>
                <a:spcPts val="1200"/>
              </a:spcBef>
              <a:buClr>
                <a:schemeClr val="tx1"/>
              </a:buClr>
              <a:buFont typeface="Arial" panose="020B0604020202020204" pitchFamily="34" charset="0"/>
              <a:buChar char="•"/>
            </a:pPr>
            <a:r>
              <a:rPr lang="en-US" sz="2400" dirty="0" smtClean="0">
                <a:latin typeface="+mn-lt"/>
              </a:rPr>
              <a:t>if we want to ensure the well-being of all</a:t>
            </a:r>
            <a:endParaRPr lang="en-US" sz="2400" dirty="0">
              <a:latin typeface="+mn-lt"/>
              <a:ea typeface="SimSun" pitchFamily="2" charset="-122"/>
              <a:cs typeface="ＭＳ Ｐゴシック" charset="0"/>
            </a:endParaRPr>
          </a:p>
        </p:txBody>
      </p:sp>
    </p:spTree>
    <p:extLst>
      <p:ext uri="{BB962C8B-B14F-4D97-AF65-F5344CB8AC3E}">
        <p14:creationId xmlns:p14="http://schemas.microsoft.com/office/powerpoint/2010/main" val="1910700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523220"/>
          </a:xfrm>
        </p:spPr>
        <p:txBody>
          <a:bodyPr/>
          <a:lstStyle/>
          <a:p>
            <a:pPr eaLnBrk="1" hangingPunct="1"/>
            <a:r>
              <a:rPr lang="en-US" sz="3400" dirty="0"/>
              <a:t>Exercise </a:t>
            </a:r>
            <a:r>
              <a:rPr lang="en-US" sz="3400" dirty="0" smtClean="0"/>
              <a:t>3: Risks</a:t>
            </a:r>
            <a:endParaRPr lang="en-US" sz="3400" dirty="0">
              <a:ea typeface="Geneva" pitchFamily="124" charset="-128"/>
            </a:endParaRPr>
          </a:p>
        </p:txBody>
      </p:sp>
      <p:sp>
        <p:nvSpPr>
          <p:cNvPr id="5" name="Rectangle 4"/>
          <p:cNvSpPr/>
          <p:nvPr/>
        </p:nvSpPr>
        <p:spPr>
          <a:xfrm>
            <a:off x="2282824" y="1938200"/>
            <a:ext cx="6480175" cy="1804596"/>
          </a:xfrm>
          <a:prstGeom prst="rect">
            <a:avLst/>
          </a:prstGeom>
        </p:spPr>
        <p:txBody>
          <a:bodyPr wrap="square">
            <a:spAutoFit/>
          </a:bodyPr>
          <a:lstStyle/>
          <a:p>
            <a:pPr algn="just" eaLnBrk="0" hangingPunct="0">
              <a:lnSpc>
                <a:spcPct val="90000"/>
              </a:lnSpc>
              <a:spcBef>
                <a:spcPts val="1200"/>
              </a:spcBef>
              <a:buClr>
                <a:schemeClr val="tx1"/>
              </a:buClr>
            </a:pPr>
            <a:r>
              <a:rPr lang="en-US" sz="2800" dirty="0" smtClean="0"/>
              <a:t>Risks to the viability of intangible cultural heritage in the context of safeguarding strategies </a:t>
            </a:r>
            <a:endParaRPr lang="en-US" sz="2800" dirty="0"/>
          </a:p>
          <a:p>
            <a:pPr algn="just" eaLnBrk="0" hangingPunct="0">
              <a:lnSpc>
                <a:spcPct val="90000"/>
              </a:lnSpc>
              <a:spcBef>
                <a:spcPts val="1200"/>
              </a:spcBef>
              <a:buClr>
                <a:schemeClr val="tx1"/>
              </a:buClr>
            </a:pPr>
            <a:r>
              <a:rPr lang="en-US" sz="2800" b="1" dirty="0" smtClean="0"/>
              <a:t>1 hour</a:t>
            </a:r>
            <a:endParaRPr lang="en-US" sz="2800" b="1" dirty="0"/>
          </a:p>
        </p:txBody>
      </p:sp>
    </p:spTree>
    <p:extLst>
      <p:ext uri="{BB962C8B-B14F-4D97-AF65-F5344CB8AC3E}">
        <p14:creationId xmlns:p14="http://schemas.microsoft.com/office/powerpoint/2010/main" val="38358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2286000" y="374650"/>
            <a:ext cx="6477000" cy="1569660"/>
          </a:xfrm>
        </p:spPr>
        <p:txBody>
          <a:bodyPr/>
          <a:lstStyle/>
          <a:p>
            <a:pPr eaLnBrk="1" hangingPunct="1"/>
            <a:r>
              <a:rPr lang="en-US" altLang="fr-FR" sz="3400" dirty="0" smtClean="0"/>
              <a:t>Case study: textile art in Taquile (Peru) – tourism and trade</a:t>
            </a:r>
          </a:p>
        </p:txBody>
      </p:sp>
      <p:sp>
        <p:nvSpPr>
          <p:cNvPr id="24579" name="Espace réservé du contenu 4"/>
          <p:cNvSpPr txBox="1">
            <a:spLocks/>
          </p:cNvSpPr>
          <p:nvPr/>
        </p:nvSpPr>
        <p:spPr bwMode="auto">
          <a:xfrm>
            <a:off x="2281238" y="6053012"/>
            <a:ext cx="3281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ts val="0"/>
              </a:spcBef>
              <a:spcAft>
                <a:spcPts val="0"/>
              </a:spcAft>
              <a:buClrTx/>
              <a:buFontTx/>
              <a:buNone/>
            </a:pPr>
            <a:r>
              <a:rPr lang="en-US" altLang="fr-FR" sz="1100" b="0" dirty="0">
                <a:solidFill>
                  <a:schemeClr val="tx1"/>
                </a:solidFill>
              </a:rPr>
              <a:t>Weaving in Taquile</a:t>
            </a:r>
          </a:p>
          <a:p>
            <a:pPr eaLnBrk="1" hangingPunct="1">
              <a:lnSpc>
                <a:spcPct val="100000"/>
              </a:lnSpc>
              <a:spcBef>
                <a:spcPts val="0"/>
              </a:spcBef>
              <a:spcAft>
                <a:spcPts val="0"/>
              </a:spcAft>
              <a:buClrTx/>
              <a:buFontTx/>
              <a:buNone/>
            </a:pPr>
            <a:r>
              <a:rPr lang="en-US" altLang="fr-FR" sz="1100" b="0" dirty="0">
                <a:solidFill>
                  <a:schemeClr val="tx1"/>
                </a:solidFill>
              </a:rPr>
              <a:t>© Instituto Nacional de Cultura / Dante Villafuerte</a:t>
            </a:r>
            <a:endParaRPr lang="en-US" altLang="fr-FR" sz="1100" b="0" dirty="0">
              <a:solidFill>
                <a:schemeClr val="tx1"/>
              </a:solidFill>
              <a:cs typeface="Arial" panose="020B0604020202020204" pitchFamily="34" charset="0"/>
            </a:endParaRPr>
          </a:p>
        </p:txBody>
      </p:sp>
      <p:pic>
        <p:nvPicPr>
          <p:cNvPr id="245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44309"/>
            <a:ext cx="5981700" cy="394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854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286000" y="374650"/>
            <a:ext cx="6477000" cy="2462213"/>
          </a:xfrm>
        </p:spPr>
        <p:txBody>
          <a:bodyPr/>
          <a:lstStyle/>
          <a:p>
            <a:pPr eaLnBrk="1" hangingPunct="1"/>
            <a:r>
              <a:rPr lang="en-US" altLang="fr-FR" sz="3100" dirty="0" smtClean="0"/>
              <a:t>Case study: commercialization of traditional knowledge regarding </a:t>
            </a:r>
            <a:r>
              <a:rPr lang="en-US" altLang="fr-FR" sz="3100" i="1" dirty="0" smtClean="0"/>
              <a:t>Hoodia gordonii</a:t>
            </a:r>
            <a:r>
              <a:rPr lang="en-US" altLang="fr-FR" sz="3100" dirty="0" smtClean="0"/>
              <a:t> as an appetite suppressant (South Africa and Namibia)</a:t>
            </a:r>
            <a:endParaRPr lang="en-US" altLang="fr-FR" sz="3100" dirty="0" smtClean="0">
              <a:ea typeface="ＭＳ Ｐゴシック" panose="020B0600070205080204" pitchFamily="34" charset="-128"/>
            </a:endParaRPr>
          </a:p>
        </p:txBody>
      </p:sp>
      <p:sp>
        <p:nvSpPr>
          <p:cNvPr id="25603" name="Espace réservé du contenu 4"/>
          <p:cNvSpPr txBox="1">
            <a:spLocks/>
          </p:cNvSpPr>
          <p:nvPr/>
        </p:nvSpPr>
        <p:spPr bwMode="auto">
          <a:xfrm>
            <a:off x="592674" y="2536781"/>
            <a:ext cx="1676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fr-FR" sz="1100" b="0" dirty="0">
                <a:solidFill>
                  <a:schemeClr val="tx1"/>
                </a:solidFill>
              </a:rPr>
              <a:t>The Hoodia</a:t>
            </a:r>
            <a:r>
              <a:rPr lang="en-US" dirty="0" smtClean="0"/>
              <a:t> </a:t>
            </a:r>
            <a:r>
              <a:rPr lang="en-US" altLang="fr-FR" sz="1100" b="0" dirty="0" err="1" smtClean="0">
                <a:solidFill>
                  <a:schemeClr val="tx1"/>
                </a:solidFill>
              </a:rPr>
              <a:t>gordonii</a:t>
            </a:r>
            <a:r>
              <a:rPr lang="en-US" dirty="0" smtClean="0"/>
              <a:t> </a:t>
            </a:r>
          </a:p>
          <a:p>
            <a:pPr eaLnBrk="1" hangingPunct="1">
              <a:lnSpc>
                <a:spcPct val="100000"/>
              </a:lnSpc>
              <a:spcBef>
                <a:spcPct val="0"/>
              </a:spcBef>
              <a:buClrTx/>
              <a:buFontTx/>
              <a:buNone/>
            </a:pPr>
            <a:r>
              <a:rPr lang="en-US" altLang="fr-FR" sz="1100" b="0" dirty="0">
                <a:solidFill>
                  <a:schemeClr val="tx1"/>
                </a:solidFill>
              </a:rPr>
              <a:t>© Martin Heigan</a:t>
            </a: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33675"/>
            <a:ext cx="54832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884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286000" y="374651"/>
            <a:ext cx="6477000" cy="1130300"/>
          </a:xfrm>
        </p:spPr>
        <p:txBody>
          <a:bodyPr/>
          <a:lstStyle/>
          <a:p>
            <a:pPr eaLnBrk="1" hangingPunct="1"/>
            <a:r>
              <a:rPr lang="en-US" altLang="fr-FR" sz="3600" dirty="0" smtClean="0"/>
              <a:t>Case study: Runa Tupari tourism project (Ecuador)</a:t>
            </a:r>
            <a:endParaRPr lang="en-US" altLang="fr-FR" sz="3600" dirty="0" smtClean="0">
              <a:ea typeface="ＭＳ Ｐゴシック" panose="020B0600070205080204" pitchFamily="34" charset="-128"/>
            </a:endParaRPr>
          </a:p>
        </p:txBody>
      </p:sp>
      <p:sp>
        <p:nvSpPr>
          <p:cNvPr id="26630" name="TextBox 5"/>
          <p:cNvSpPr txBox="1">
            <a:spLocks noChangeArrowheads="1"/>
          </p:cNvSpPr>
          <p:nvPr/>
        </p:nvSpPr>
        <p:spPr bwMode="auto">
          <a:xfrm>
            <a:off x="403225" y="1900767"/>
            <a:ext cx="1727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ts val="600"/>
              </a:spcBef>
              <a:spcAft>
                <a:spcPts val="600"/>
              </a:spcAft>
              <a:buClrTx/>
              <a:buFontTx/>
              <a:buNone/>
            </a:pPr>
            <a:r>
              <a:rPr lang="en-GB" sz="1100" b="0" dirty="0">
                <a:solidFill>
                  <a:schemeClr val="tx1"/>
                </a:solidFill>
              </a:rPr>
              <a:t>‘</a:t>
            </a:r>
            <a:r>
              <a:rPr lang="fr-FR" sz="1100" b="0" dirty="0">
                <a:solidFill>
                  <a:schemeClr val="tx1"/>
                </a:solidFill>
              </a:rPr>
              <a:t>Lac du cratère </a:t>
            </a:r>
            <a:r>
              <a:rPr lang="fr-FR" sz="1100" b="0" dirty="0" err="1">
                <a:solidFill>
                  <a:schemeClr val="tx1"/>
                </a:solidFill>
              </a:rPr>
              <a:t>Cuicocha</a:t>
            </a:r>
            <a:r>
              <a:rPr lang="fr-FR" sz="1100" b="0" dirty="0">
                <a:solidFill>
                  <a:schemeClr val="tx1"/>
                </a:solidFill>
              </a:rPr>
              <a:t> (3 246 m) - Volcan/Caldeira d'Équateur</a:t>
            </a:r>
            <a:r>
              <a:rPr lang="en-GB" sz="1100" b="0" dirty="0">
                <a:solidFill>
                  <a:schemeClr val="tx1"/>
                </a:solidFill>
              </a:rPr>
              <a:t>’ by </a:t>
            </a:r>
            <a:r>
              <a:rPr lang="en-GB" sz="1100" b="0" dirty="0" err="1">
                <a:solidFill>
                  <a:schemeClr val="tx1"/>
                </a:solidFill>
                <a:hlinkClick r:id="rId2"/>
              </a:rPr>
              <a:t>ffigon</a:t>
            </a:r>
            <a:r>
              <a:rPr lang="en-GB" sz="1100" b="0" dirty="0">
                <a:solidFill>
                  <a:schemeClr val="tx1"/>
                </a:solidFill>
              </a:rPr>
              <a:t> is licensed under </a:t>
            </a:r>
            <a:r>
              <a:rPr lang="en-GB" sz="1100" b="0" dirty="0">
                <a:solidFill>
                  <a:schemeClr val="tx1"/>
                </a:solidFill>
                <a:hlinkClick r:id="rId3"/>
              </a:rPr>
              <a:t>CC BY-SA 2.0</a:t>
            </a:r>
            <a:endParaRPr lang="fr-FR" altLang="fr-FR" sz="1100" b="0" dirty="0">
              <a:solidFill>
                <a:schemeClr val="tx1"/>
              </a:solidFill>
              <a:cs typeface="Arial" panose="020B0604020202020204" pitchFamily="34" charset="0"/>
            </a:endParaRPr>
          </a:p>
        </p:txBody>
      </p:sp>
      <p:pic>
        <p:nvPicPr>
          <p:cNvPr id="6" name="Picture 2" descr="C:\Users\ae_cunningham\AppData\Local\Microsoft\Windows\Temporary Internet Files\Content.IE5\PJJ2LWYM\21301275661_500481ff9b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1905000"/>
            <a:ext cx="5762625" cy="432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33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2286000" y="374650"/>
            <a:ext cx="6477000" cy="1107996"/>
          </a:xfrm>
        </p:spPr>
        <p:txBody>
          <a:bodyPr/>
          <a:lstStyle/>
          <a:p>
            <a:pPr eaLnBrk="1" hangingPunct="1"/>
            <a:r>
              <a:rPr lang="en-US" altLang="fr-FR" sz="3600" dirty="0" smtClean="0"/>
              <a:t>Case study: </a:t>
            </a:r>
            <a:r>
              <a:t/>
            </a:r>
            <a:br/>
            <a:r>
              <a:rPr lang="en-US" altLang="fr-FR" sz="3600" dirty="0" smtClean="0"/>
              <a:t>Ugandan bark cloth</a:t>
            </a:r>
          </a:p>
        </p:txBody>
      </p:sp>
      <p:sp>
        <p:nvSpPr>
          <p:cNvPr id="27651" name="Espace réservé du contenu 4"/>
          <p:cNvSpPr txBox="1">
            <a:spLocks/>
          </p:cNvSpPr>
          <p:nvPr/>
        </p:nvSpPr>
        <p:spPr bwMode="auto">
          <a:xfrm>
            <a:off x="403225" y="1905000"/>
            <a:ext cx="1676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fr-FR" sz="1100" b="0" dirty="0">
                <a:solidFill>
                  <a:schemeClr val="tx1"/>
                </a:solidFill>
              </a:rPr>
              <a:t>Removing bark for making bark cloth </a:t>
            </a:r>
          </a:p>
          <a:p>
            <a:pPr eaLnBrk="1" hangingPunct="1">
              <a:lnSpc>
                <a:spcPct val="100000"/>
              </a:lnSpc>
              <a:spcBef>
                <a:spcPct val="0"/>
              </a:spcBef>
              <a:buClrTx/>
              <a:buFontTx/>
              <a:buNone/>
            </a:pPr>
            <a:r>
              <a:rPr lang="en-US" altLang="fr-FR" sz="1100" b="0" dirty="0">
                <a:solidFill>
                  <a:schemeClr val="tx1"/>
                </a:solidFill>
              </a:rPr>
              <a:t>© J. K. Walusimbi</a:t>
            </a: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1905000"/>
            <a:ext cx="61849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206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286000" y="374650"/>
            <a:ext cx="6477000" cy="1661994"/>
          </a:xfrm>
        </p:spPr>
        <p:txBody>
          <a:bodyPr/>
          <a:lstStyle/>
          <a:p>
            <a:pPr eaLnBrk="1" hangingPunct="1"/>
            <a:r>
              <a:rPr lang="en-US" altLang="fr-FR" sz="3600" dirty="0" smtClean="0"/>
              <a:t>Income-generating opportunities created by safeguarding activities</a:t>
            </a:r>
          </a:p>
        </p:txBody>
      </p:sp>
      <p:sp>
        <p:nvSpPr>
          <p:cNvPr id="18436" name="Text Placeholder 8"/>
          <p:cNvSpPr txBox="1">
            <a:spLocks/>
          </p:cNvSpPr>
          <p:nvPr/>
        </p:nvSpPr>
        <p:spPr bwMode="auto">
          <a:xfrm>
            <a:off x="2286000" y="2185985"/>
            <a:ext cx="64770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defTabSz="914400" eaLnBrk="1" hangingPunct="1">
              <a:lnSpc>
                <a:spcPct val="100000"/>
              </a:lnSpc>
              <a:spcBef>
                <a:spcPts val="600"/>
              </a:spcBef>
              <a:buClrTx/>
            </a:pPr>
            <a:r>
              <a:rPr lang="en-US" altLang="fr-FR" sz="2000" b="0" dirty="0">
                <a:solidFill>
                  <a:schemeClr val="tx1"/>
                </a:solidFill>
              </a:rPr>
              <a:t>Tourism</a:t>
            </a:r>
            <a:endParaRPr lang="en-US" altLang="fr-FR" sz="2000" b="0" dirty="0">
              <a:solidFill>
                <a:schemeClr val="tx1"/>
              </a:solidFill>
              <a:cs typeface="Arial" panose="020B0604020202020204" pitchFamily="34" charset="0"/>
            </a:endParaRPr>
          </a:p>
          <a:p>
            <a:pPr defTabSz="914400" eaLnBrk="1" hangingPunct="1">
              <a:lnSpc>
                <a:spcPct val="100000"/>
              </a:lnSpc>
              <a:spcBef>
                <a:spcPts val="600"/>
              </a:spcBef>
              <a:buClrTx/>
            </a:pPr>
            <a:r>
              <a:rPr lang="en-US" altLang="fr-FR" sz="2000" b="0" dirty="0">
                <a:solidFill>
                  <a:schemeClr val="tx1"/>
                </a:solidFill>
              </a:rPr>
              <a:t>Use of traditional knowledge to manage environmental resources in a sustainable way for the purpose of profit</a:t>
            </a:r>
          </a:p>
          <a:p>
            <a:pPr defTabSz="914400" eaLnBrk="1" hangingPunct="1">
              <a:lnSpc>
                <a:spcPct val="100000"/>
              </a:lnSpc>
              <a:spcBef>
                <a:spcPts val="600"/>
              </a:spcBef>
              <a:buClrTx/>
            </a:pPr>
            <a:r>
              <a:rPr lang="en-US" altLang="fr-FR" sz="2000" b="0" dirty="0" smtClean="0">
                <a:solidFill>
                  <a:schemeClr val="tx1"/>
                </a:solidFill>
              </a:rPr>
              <a:t>Use of traditional knowledge for new purposes</a:t>
            </a:r>
          </a:p>
          <a:p>
            <a:pPr defTabSz="914400" eaLnBrk="1" hangingPunct="1">
              <a:lnSpc>
                <a:spcPct val="100000"/>
              </a:lnSpc>
              <a:spcBef>
                <a:spcPts val="600"/>
              </a:spcBef>
              <a:buClrTx/>
            </a:pPr>
            <a:r>
              <a:rPr lang="en-US" altLang="fr-FR" sz="2000" b="0" dirty="0">
                <a:solidFill>
                  <a:schemeClr val="tx1"/>
                </a:solidFill>
              </a:rPr>
              <a:t>Introduction of relevant products and practices from traditional medicine into the health system</a:t>
            </a:r>
          </a:p>
          <a:p>
            <a:pPr defTabSz="914400" eaLnBrk="1" hangingPunct="1">
              <a:lnSpc>
                <a:spcPct val="100000"/>
              </a:lnSpc>
              <a:spcBef>
                <a:spcPts val="600"/>
              </a:spcBef>
              <a:buClrTx/>
            </a:pPr>
            <a:r>
              <a:rPr lang="en-US" altLang="fr-FR" sz="2000" b="0" dirty="0">
                <a:solidFill>
                  <a:schemeClr val="tx1"/>
                </a:solidFill>
              </a:rPr>
              <a:t>Sale of </a:t>
            </a:r>
            <a:r>
              <a:rPr lang="en-US" altLang="fr-FR" sz="2000" b="0" dirty="0" smtClean="0">
                <a:solidFill>
                  <a:schemeClr val="tx1"/>
                </a:solidFill>
              </a:rPr>
              <a:t>handicrafts</a:t>
            </a:r>
            <a:endParaRPr lang="en-US" altLang="fr-FR" sz="2000" b="0" dirty="0">
              <a:solidFill>
                <a:schemeClr val="tx1"/>
              </a:solidFill>
            </a:endParaRPr>
          </a:p>
          <a:p>
            <a:pPr defTabSz="914400" eaLnBrk="1" hangingPunct="1">
              <a:lnSpc>
                <a:spcPct val="100000"/>
              </a:lnSpc>
              <a:spcBef>
                <a:spcPts val="600"/>
              </a:spcBef>
              <a:buClrTx/>
            </a:pPr>
            <a:r>
              <a:rPr lang="en-US" altLang="fr-FR" sz="2000" b="0" dirty="0">
                <a:solidFill>
                  <a:schemeClr val="tx1"/>
                </a:solidFill>
              </a:rPr>
              <a:t>ICH performances with admission fees</a:t>
            </a:r>
          </a:p>
          <a:p>
            <a:pPr defTabSz="914400" eaLnBrk="1" hangingPunct="1">
              <a:lnSpc>
                <a:spcPct val="100000"/>
              </a:lnSpc>
              <a:spcBef>
                <a:spcPts val="600"/>
              </a:spcBef>
              <a:buClrTx/>
            </a:pPr>
            <a:r>
              <a:rPr lang="en-US" altLang="fr-FR" sz="2000" b="0" dirty="0" smtClean="0">
                <a:solidFill>
                  <a:schemeClr val="tx1"/>
                </a:solidFill>
              </a:rPr>
              <a:t>Festivals </a:t>
            </a:r>
            <a:endParaRPr lang="en-US" altLang="fr-FR" sz="2000" b="0" dirty="0">
              <a:solidFill>
                <a:schemeClr val="tx1"/>
              </a:solidFill>
              <a:cs typeface="Arial" panose="020B0604020202020204" pitchFamily="34" charset="0"/>
            </a:endParaRPr>
          </a:p>
          <a:p>
            <a:pPr defTabSz="914400" eaLnBrk="1" hangingPunct="1">
              <a:lnSpc>
                <a:spcPct val="100000"/>
              </a:lnSpc>
              <a:spcBef>
                <a:spcPts val="600"/>
              </a:spcBef>
              <a:buClrTx/>
            </a:pPr>
            <a:r>
              <a:rPr lang="en-US" altLang="fr-FR" sz="2000" b="0" dirty="0">
                <a:solidFill>
                  <a:schemeClr val="tx1"/>
                </a:solidFill>
              </a:rPr>
              <a:t>Competitions</a:t>
            </a:r>
            <a:endParaRPr lang="en-US" altLang="fr-FR" sz="2000" b="0" dirty="0">
              <a:solidFill>
                <a:schemeClr val="tx1"/>
              </a:solidFill>
              <a:cs typeface="Arial" panose="020B0604020202020204" pitchFamily="34" charset="0"/>
            </a:endParaRPr>
          </a:p>
          <a:p>
            <a:pPr defTabSz="914400" eaLnBrk="1" hangingPunct="1">
              <a:lnSpc>
                <a:spcPct val="100000"/>
              </a:lnSpc>
              <a:spcBef>
                <a:spcPts val="600"/>
              </a:spcBef>
              <a:buClrTx/>
            </a:pPr>
            <a:r>
              <a:rPr lang="en-US" altLang="fr-FR" sz="2000" b="0" dirty="0">
                <a:solidFill>
                  <a:schemeClr val="tx1"/>
                </a:solidFill>
              </a:rPr>
              <a:t>Corporate sponsorship</a:t>
            </a:r>
          </a:p>
        </p:txBody>
      </p:sp>
    </p:spTree>
    <p:extLst>
      <p:ext uri="{BB962C8B-B14F-4D97-AF65-F5344CB8AC3E}">
        <p14:creationId xmlns:p14="http://schemas.microsoft.com/office/powerpoint/2010/main" val="416247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2269170" y="366879"/>
            <a:ext cx="6480175" cy="1046440"/>
          </a:xfrm>
        </p:spPr>
        <p:txBody>
          <a:bodyPr/>
          <a:lstStyle/>
          <a:p>
            <a:pPr eaLnBrk="1" hangingPunct="1"/>
            <a:r>
              <a:rPr lang="en-US" altLang="fr-FR" sz="3400" dirty="0" smtClean="0"/>
              <a:t>Culture in the United Nations Agenda</a:t>
            </a:r>
            <a:endParaRPr lang="en-US" altLang="zh-CN" sz="3400" dirty="0" smtClean="0">
              <a:ea typeface="SimSun" pitchFamily="2" charset="-122"/>
            </a:endParaRPr>
          </a:p>
        </p:txBody>
      </p:sp>
      <p:sp>
        <p:nvSpPr>
          <p:cNvPr id="7171" name="Espace réservé du contenu 2"/>
          <p:cNvSpPr>
            <a:spLocks noGrp="1"/>
          </p:cNvSpPr>
          <p:nvPr>
            <p:ph sz="half" idx="2"/>
          </p:nvPr>
        </p:nvSpPr>
        <p:spPr>
          <a:xfrm>
            <a:off x="3861092" y="1916078"/>
            <a:ext cx="4893971" cy="3407087"/>
          </a:xfrm>
        </p:spPr>
        <p:txBody>
          <a:bodyPr/>
          <a:lstStyle/>
          <a:p>
            <a:pPr marL="180975" indent="-180975"/>
            <a:r>
              <a:rPr lang="en-US" altLang="zh-CN" sz="2000" dirty="0" smtClean="0">
                <a:solidFill>
                  <a:schemeClr val="tx1"/>
                </a:solidFill>
              </a:rPr>
              <a:t>2005</a:t>
            </a:r>
            <a:r>
              <a:rPr lang="en-US" sz="2000" dirty="0" smtClean="0"/>
              <a:t> </a:t>
            </a:r>
            <a:r>
              <a:rPr lang="en-US" sz="2000" b="0" dirty="0">
                <a:solidFill>
                  <a:schemeClr val="tx1"/>
                </a:solidFill>
              </a:rPr>
              <a:t>World Summit on the Millennium Development Goals (MDG)   </a:t>
            </a:r>
            <a:endParaRPr lang="en-US" altLang="zh-CN" sz="2000" b="0" dirty="0">
              <a:solidFill>
                <a:schemeClr val="tx1"/>
              </a:solidFill>
              <a:ea typeface="SimSun" pitchFamily="2" charset="-122"/>
            </a:endParaRPr>
          </a:p>
          <a:p>
            <a:pPr marL="180975" indent="-180975"/>
            <a:r>
              <a:rPr lang="en-US" altLang="zh-CN" sz="2000" dirty="0" smtClean="0">
                <a:solidFill>
                  <a:schemeClr val="tx1"/>
                </a:solidFill>
              </a:rPr>
              <a:t>2010</a:t>
            </a:r>
            <a:r>
              <a:rPr lang="en-US" sz="2000" dirty="0" smtClean="0"/>
              <a:t> </a:t>
            </a:r>
            <a:r>
              <a:rPr lang="en-US" sz="2000" b="0" dirty="0" smtClean="0">
                <a:solidFill>
                  <a:schemeClr val="tx1"/>
                </a:solidFill>
              </a:rPr>
              <a:t>MDG Summit outcome document</a:t>
            </a:r>
            <a:endParaRPr lang="en-US" altLang="zh-CN" sz="2000" b="0" dirty="0">
              <a:solidFill>
                <a:schemeClr val="tx1"/>
              </a:solidFill>
              <a:ea typeface="SimSun" pitchFamily="2" charset="-122"/>
            </a:endParaRPr>
          </a:p>
          <a:p>
            <a:pPr marL="180975" indent="-180975"/>
            <a:r>
              <a:rPr lang="en-US" altLang="zh-CN" sz="2000" dirty="0" smtClean="0">
                <a:solidFill>
                  <a:schemeClr val="tx1"/>
                </a:solidFill>
              </a:rPr>
              <a:t>2011</a:t>
            </a:r>
            <a:r>
              <a:rPr lang="en-US" sz="2000" dirty="0" smtClean="0"/>
              <a:t> </a:t>
            </a:r>
            <a:r>
              <a:rPr lang="en-US" sz="2000" b="0" dirty="0">
                <a:solidFill>
                  <a:schemeClr val="tx1"/>
                </a:solidFill>
              </a:rPr>
              <a:t>Resolution 66/208 </a:t>
            </a:r>
            <a:r>
              <a:rPr sz="2000" dirty="0"/>
              <a:t/>
            </a:r>
            <a:br>
              <a:rPr sz="2000" dirty="0"/>
            </a:br>
            <a:r>
              <a:rPr lang="en-US" sz="2000" b="0" dirty="0" smtClean="0">
                <a:solidFill>
                  <a:schemeClr val="tx1"/>
                </a:solidFill>
              </a:rPr>
              <a:t>Culture and development</a:t>
            </a:r>
          </a:p>
          <a:p>
            <a:pPr marL="180975" indent="-180975"/>
            <a:r>
              <a:rPr lang="en-US" sz="2000" dirty="0">
                <a:solidFill>
                  <a:schemeClr val="tx1"/>
                </a:solidFill>
              </a:rPr>
              <a:t>2015 </a:t>
            </a:r>
            <a:r>
              <a:rPr lang="en-US" sz="2000" b="0" dirty="0">
                <a:solidFill>
                  <a:schemeClr val="tx1"/>
                </a:solidFill>
              </a:rPr>
              <a:t>2030 Agenda for Sustainable Development</a:t>
            </a:r>
            <a:endParaRPr lang="en-US" sz="2000" b="0" dirty="0">
              <a:solidFill>
                <a:schemeClr val="tx1"/>
              </a:solidFill>
              <a:ea typeface="SimSun" pitchFamily="2" charset="-122"/>
            </a:endParaRPr>
          </a:p>
          <a:p>
            <a:pPr marL="342900" indent="-342900"/>
            <a:endParaRPr lang="en-US" b="0" dirty="0">
              <a:solidFill>
                <a:schemeClr val="tx1"/>
              </a:solidFill>
              <a:ea typeface="SimSun" pitchFamily="2" charset="-122"/>
            </a:endParaRPr>
          </a:p>
          <a:p>
            <a:pPr eaLnBrk="1" hangingPunct="1">
              <a:spcBef>
                <a:spcPts val="600"/>
              </a:spcBef>
            </a:pPr>
            <a:endParaRPr lang="en-US" altLang="zh-CN" b="0" dirty="0" smtClean="0">
              <a:latin typeface="Calibri" pitchFamily="34" charset="0"/>
              <a:ea typeface="SimSun" pitchFamily="2" charset="-122"/>
            </a:endParaRPr>
          </a:p>
        </p:txBody>
      </p:sp>
      <p:sp>
        <p:nvSpPr>
          <p:cNvPr id="7172" name="Espace réservé du contenu 4"/>
          <p:cNvSpPr>
            <a:spLocks noGrp="1"/>
          </p:cNvSpPr>
          <p:nvPr>
            <p:ph sz="quarter" idx="11"/>
          </p:nvPr>
        </p:nvSpPr>
        <p:spPr>
          <a:xfrm>
            <a:off x="403225" y="4365322"/>
            <a:ext cx="3076575" cy="800219"/>
          </a:xfrm>
        </p:spPr>
        <p:txBody>
          <a:bodyPr>
            <a:spAutoFit/>
          </a:bodyPr>
          <a:lstStyle/>
          <a:p>
            <a:pPr eaLnBrk="1" hangingPunct="1">
              <a:spcBef>
                <a:spcPct val="0"/>
              </a:spcBef>
            </a:pPr>
            <a:r>
              <a:rPr lang="en-US" altLang="fr-FR" sz="1100" dirty="0" smtClean="0">
                <a:latin typeface="+mj-lt"/>
              </a:rPr>
              <a:t>The Director-General of UNESCO, Irina Bokova, addresses the United Nations General Assembly, June 2013</a:t>
            </a:r>
            <a:r>
              <a:rPr lang="en-US" altLang="fr-FR" sz="1100" b="1" dirty="0" smtClean="0">
                <a:latin typeface="Calibri" pitchFamily="34" charset="0"/>
              </a:rPr>
              <a:t>.</a:t>
            </a:r>
          </a:p>
          <a:p>
            <a:pPr eaLnBrk="1" hangingPunct="1">
              <a:spcBef>
                <a:spcPct val="0"/>
              </a:spcBef>
            </a:pPr>
            <a:r>
              <a:rPr lang="en-US" altLang="fr-FR" sz="1100" dirty="0"/>
              <a:t>© UNESCO/Eliot Minchenberg</a:t>
            </a:r>
            <a:endParaRPr lang="en-US" altLang="fr-FR" sz="1100" dirty="0" smtClean="0">
              <a:latin typeface="Calibri" pitchFamily="34" charset="0"/>
            </a:endParaRPr>
          </a:p>
          <a:p>
            <a:pPr eaLnBrk="1" hangingPunct="1">
              <a:spcBef>
                <a:spcPct val="0"/>
              </a:spcBef>
            </a:pPr>
            <a:endParaRPr lang="en-US" altLang="fr-FR" dirty="0" smtClean="0"/>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1916078"/>
            <a:ext cx="30765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36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81238" y="1905000"/>
            <a:ext cx="6339254" cy="4524315"/>
          </a:xfrm>
          <a:prstGeom prst="rect">
            <a:avLst/>
          </a:prstGeom>
        </p:spPr>
        <p:txBody>
          <a:bodyPr wrap="square">
            <a:spAutoFit/>
          </a:bodyPr>
          <a:lstStyle/>
          <a:p>
            <a:pPr marL="285750" indent="-285750" defTabSz="914400" eaLnBrk="1" hangingPunct="1">
              <a:lnSpc>
                <a:spcPct val="100000"/>
              </a:lnSpc>
              <a:buClrTx/>
              <a:buFont typeface="Arial" panose="020B0604020202020204" pitchFamily="34" charset="0"/>
              <a:buChar char="•"/>
            </a:pPr>
            <a:r>
              <a:rPr lang="en-US" altLang="fr-FR" sz="2400" dirty="0"/>
              <a:t>ICH freezing (discontinuation) </a:t>
            </a:r>
            <a:endParaRPr lang="en-US" altLang="fr-FR" sz="2400" dirty="0" smtClean="0">
              <a:cs typeface="Arial" charset="0"/>
            </a:endParaRPr>
          </a:p>
          <a:p>
            <a:pPr marL="285750" indent="-285750" defTabSz="914400">
              <a:buFont typeface="Arial" panose="020B0604020202020204" pitchFamily="34" charset="0"/>
              <a:buChar char="•"/>
            </a:pPr>
            <a:r>
              <a:rPr lang="en-US" altLang="fr-FR" sz="2400" dirty="0"/>
              <a:t>Loss of purpose and meaning</a:t>
            </a:r>
            <a:endParaRPr lang="en-US" altLang="fr-FR" sz="2400" dirty="0">
              <a:cs typeface="Arial" charset="0"/>
            </a:endParaRPr>
          </a:p>
          <a:p>
            <a:pPr marL="285750" indent="-285750" defTabSz="914400">
              <a:buFont typeface="Arial" panose="020B0604020202020204" pitchFamily="34" charset="0"/>
              <a:buChar char="•"/>
            </a:pPr>
            <a:r>
              <a:rPr lang="en-US" altLang="fr-FR" sz="2400" dirty="0"/>
              <a:t>Decontextualization </a:t>
            </a:r>
          </a:p>
          <a:p>
            <a:pPr marL="285750" indent="-285750" defTabSz="914400">
              <a:buFont typeface="Arial" panose="020B0604020202020204" pitchFamily="34" charset="0"/>
              <a:buChar char="•"/>
            </a:pPr>
            <a:r>
              <a:rPr lang="en-US" altLang="fr-FR" sz="2400" dirty="0"/>
              <a:t>Misrepresentation</a:t>
            </a:r>
            <a:endParaRPr lang="en-US" altLang="fr-FR" sz="2400" dirty="0">
              <a:cs typeface="Arial" charset="0"/>
            </a:endParaRPr>
          </a:p>
          <a:p>
            <a:pPr marL="285750" indent="-285750" defTabSz="914400">
              <a:buFont typeface="Arial" panose="020B0604020202020204" pitchFamily="34" charset="0"/>
              <a:buChar char="•"/>
            </a:pPr>
            <a:r>
              <a:rPr lang="en-US" altLang="fr-FR" sz="2400" dirty="0"/>
              <a:t>Misappropriation</a:t>
            </a:r>
            <a:endParaRPr lang="en-US" altLang="fr-FR" sz="2400" dirty="0">
              <a:cs typeface="Arial" charset="0"/>
            </a:endParaRPr>
          </a:p>
          <a:p>
            <a:pPr marL="285750" indent="-285750" defTabSz="914400">
              <a:buFont typeface="Arial" panose="020B0604020202020204" pitchFamily="34" charset="0"/>
              <a:buChar char="•"/>
            </a:pPr>
            <a:r>
              <a:rPr lang="en-US" altLang="fr-FR" sz="2400" dirty="0"/>
              <a:t>Unequal income distribution</a:t>
            </a:r>
          </a:p>
          <a:p>
            <a:pPr marL="285750" indent="-285750" defTabSz="914400" eaLnBrk="1" hangingPunct="1">
              <a:lnSpc>
                <a:spcPct val="100000"/>
              </a:lnSpc>
              <a:buClrTx/>
              <a:buFont typeface="Arial" panose="020B0604020202020204" pitchFamily="34" charset="0"/>
              <a:buChar char="•"/>
            </a:pPr>
            <a:r>
              <a:rPr lang="en-US" altLang="fr-FR" sz="2400" dirty="0" smtClean="0"/>
              <a:t>Overexploitation of natural resources </a:t>
            </a:r>
            <a:endParaRPr lang="en-US" altLang="fr-FR" sz="2400" dirty="0" smtClean="0">
              <a:cs typeface="Arial" charset="0"/>
            </a:endParaRPr>
          </a:p>
          <a:p>
            <a:pPr marL="285750" indent="-285750" defTabSz="914400" eaLnBrk="1" hangingPunct="1">
              <a:lnSpc>
                <a:spcPct val="100000"/>
              </a:lnSpc>
              <a:buClrTx/>
              <a:buFont typeface="Arial" panose="020B0604020202020204" pitchFamily="34" charset="0"/>
              <a:buChar char="•"/>
            </a:pPr>
            <a:r>
              <a:rPr lang="en-US" sz="2400" dirty="0" smtClean="0"/>
              <a:t>Unrealistic expectations </a:t>
            </a:r>
          </a:p>
          <a:p>
            <a:pPr marL="285750" indent="-285750">
              <a:buFont typeface="Arial" panose="020B0604020202020204" pitchFamily="34" charset="0"/>
              <a:buChar char="•"/>
            </a:pPr>
            <a:r>
              <a:rPr lang="en-US" sz="2400" dirty="0" smtClean="0"/>
              <a:t>Lack of dialog, leading to over-involvement of institutional mechanisms</a:t>
            </a:r>
          </a:p>
          <a:p>
            <a:pPr marL="285750" indent="-285750" algn="just">
              <a:buFont typeface="Arial" panose="020B0604020202020204" pitchFamily="34" charset="0"/>
              <a:buChar char="•"/>
            </a:pPr>
            <a:r>
              <a:rPr lang="en-US" sz="2400" dirty="0" smtClean="0"/>
              <a:t>Commercialization </a:t>
            </a:r>
          </a:p>
        </p:txBody>
      </p:sp>
      <p:sp>
        <p:nvSpPr>
          <p:cNvPr id="8" name="Titre 1"/>
          <p:cNvSpPr txBox="1">
            <a:spLocks/>
          </p:cNvSpPr>
          <p:nvPr/>
        </p:nvSpPr>
        <p:spPr bwMode="auto">
          <a:xfrm>
            <a:off x="2291618" y="417513"/>
            <a:ext cx="6480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a:lstStyle>
          <a:p>
            <a:pPr eaLnBrk="1" hangingPunct="1"/>
            <a:r>
              <a:rPr lang="en-US" smtClean="0"/>
              <a:t>Risks</a:t>
            </a:r>
          </a:p>
        </p:txBody>
      </p:sp>
    </p:spTree>
    <p:extLst>
      <p:ext uri="{BB962C8B-B14F-4D97-AF65-F5344CB8AC3E}">
        <p14:creationId xmlns:p14="http://schemas.microsoft.com/office/powerpoint/2010/main" val="159994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p:cNvSpPr txBox="1">
            <a:spLocks noChangeArrowheads="1"/>
          </p:cNvSpPr>
          <p:nvPr/>
        </p:nvSpPr>
        <p:spPr bwMode="auto">
          <a:xfrm>
            <a:off x="3241675" y="4027488"/>
            <a:ext cx="2665413" cy="1322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fr-FR" sz="1600" b="0">
                <a:solidFill>
                  <a:schemeClr val="tx1"/>
                </a:solidFill>
              </a:rPr>
              <a:t>WARNING:</a:t>
            </a:r>
          </a:p>
          <a:p>
            <a:pPr eaLnBrk="1" hangingPunct="1">
              <a:lnSpc>
                <a:spcPct val="100000"/>
              </a:lnSpc>
              <a:spcBef>
                <a:spcPct val="0"/>
              </a:spcBef>
              <a:buClrTx/>
              <a:buFontTx/>
              <a:buNone/>
            </a:pPr>
            <a:r>
              <a:rPr lang="en-US" altLang="fr-FR" sz="1600" b="0">
                <a:solidFill>
                  <a:schemeClr val="tx1"/>
                </a:solidFill>
              </a:rPr>
              <a:t>Avoid over-commercialization and unsustainable tourism (OD 102)</a:t>
            </a:r>
            <a:endParaRPr lang="en-US" altLang="fr-FR" sz="1600" b="0">
              <a:solidFill>
                <a:schemeClr val="tx1"/>
              </a:solidFill>
              <a:cs typeface="Arial" panose="020B0604020202020204" pitchFamily="34" charset="0"/>
            </a:endParaRPr>
          </a:p>
        </p:txBody>
      </p:sp>
    </p:spTree>
    <p:extLst>
      <p:ext uri="{BB962C8B-B14F-4D97-AF65-F5344CB8AC3E}">
        <p14:creationId xmlns:p14="http://schemas.microsoft.com/office/powerpoint/2010/main" val="3775090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2"/>
          <p:cNvSpPr txBox="1">
            <a:spLocks noChangeArrowheads="1"/>
          </p:cNvSpPr>
          <p:nvPr/>
        </p:nvSpPr>
        <p:spPr bwMode="auto">
          <a:xfrm>
            <a:off x="3059113" y="4013200"/>
            <a:ext cx="3025775"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fr-FR" sz="1600" b="0">
                <a:solidFill>
                  <a:schemeClr val="tx1"/>
                </a:solidFill>
              </a:rPr>
              <a:t>WARNING:</a:t>
            </a:r>
          </a:p>
          <a:p>
            <a:pPr eaLnBrk="1" hangingPunct="1">
              <a:lnSpc>
                <a:spcPct val="100000"/>
              </a:lnSpc>
              <a:spcBef>
                <a:spcPct val="0"/>
              </a:spcBef>
              <a:buClrTx/>
              <a:buFontTx/>
              <a:buNone/>
            </a:pPr>
            <a:r>
              <a:rPr lang="en-US" altLang="fr-FR" sz="1600" b="0">
                <a:solidFill>
                  <a:schemeClr val="tx1"/>
                </a:solidFill>
              </a:rPr>
              <a:t>Commercial activities (...) and trade should not threaten the viability of the ICH (OD 116)</a:t>
            </a:r>
            <a:endParaRPr lang="en-US" altLang="fr-FR" sz="1600" b="0">
              <a:solidFill>
                <a:schemeClr val="tx1"/>
              </a:solidFill>
              <a:cs typeface="Arial" panose="020B0604020202020204" pitchFamily="34" charset="0"/>
            </a:endParaRPr>
          </a:p>
        </p:txBody>
      </p:sp>
    </p:spTree>
    <p:extLst>
      <p:ext uri="{BB962C8B-B14F-4D97-AF65-F5344CB8AC3E}">
        <p14:creationId xmlns:p14="http://schemas.microsoft.com/office/powerpoint/2010/main" val="3328979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589088"/>
            <a:ext cx="32385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3132138" y="4035425"/>
            <a:ext cx="2916237"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fr-FR" sz="1600" b="0">
                <a:solidFill>
                  <a:schemeClr val="tx1"/>
                </a:solidFill>
              </a:rPr>
              <a:t>WARNING:</a:t>
            </a:r>
          </a:p>
          <a:p>
            <a:pPr eaLnBrk="1" hangingPunct="1">
              <a:lnSpc>
                <a:spcPct val="100000"/>
              </a:lnSpc>
              <a:spcBef>
                <a:spcPct val="0"/>
              </a:spcBef>
              <a:buClrTx/>
              <a:buFontTx/>
              <a:buNone/>
            </a:pPr>
            <a:r>
              <a:rPr lang="en-US" altLang="fr-FR" sz="1600" b="0">
                <a:solidFill>
                  <a:schemeClr val="tx1"/>
                </a:solidFill>
              </a:rPr>
              <a:t>Avoid distorting the meaning and purpose of the ICH for the communities concerned (OD 117)</a:t>
            </a:r>
          </a:p>
        </p:txBody>
      </p:sp>
    </p:spTree>
    <p:extLst>
      <p:ext uri="{BB962C8B-B14F-4D97-AF65-F5344CB8AC3E}">
        <p14:creationId xmlns:p14="http://schemas.microsoft.com/office/powerpoint/2010/main" val="4150070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285999" y="620871"/>
            <a:ext cx="6477001" cy="492443"/>
          </a:xfrm>
        </p:spPr>
        <p:txBody>
          <a:bodyPr/>
          <a:lstStyle/>
          <a:p>
            <a:pPr eaLnBrk="1" hangingPunct="1"/>
            <a:r>
              <a:rPr lang="en-US" altLang="fr-FR" sz="3200" dirty="0" smtClean="0"/>
              <a:t>Mitigating risks with the help of...</a:t>
            </a:r>
            <a:endParaRPr lang="en-US" altLang="fr-FR" sz="3200" dirty="0" smtClean="0">
              <a:ea typeface="ＭＳ Ｐゴシック" panose="020B0600070205080204" pitchFamily="34" charset="-128"/>
            </a:endParaRPr>
          </a:p>
        </p:txBody>
      </p:sp>
      <p:sp>
        <p:nvSpPr>
          <p:cNvPr id="23556" name="Text Placeholder 8"/>
          <p:cNvSpPr txBox="1">
            <a:spLocks/>
          </p:cNvSpPr>
          <p:nvPr/>
        </p:nvSpPr>
        <p:spPr bwMode="auto">
          <a:xfrm>
            <a:off x="2286000" y="1903413"/>
            <a:ext cx="64770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marL="285750" indent="-285750" defTabSz="914400" eaLnBrk="1" hangingPunct="1">
              <a:lnSpc>
                <a:spcPct val="100000"/>
              </a:lnSpc>
              <a:spcBef>
                <a:spcPct val="0"/>
              </a:spcBef>
              <a:buClrTx/>
            </a:pPr>
            <a:r>
              <a:rPr lang="en-US" altLang="fr-FR" sz="2400" b="0" dirty="0">
                <a:solidFill>
                  <a:schemeClr val="tx1"/>
                </a:solidFill>
              </a:rPr>
              <a:t>The participation and consent of the communities</a:t>
            </a:r>
          </a:p>
          <a:p>
            <a:pPr marL="285750" indent="-285750" defTabSz="914400" eaLnBrk="1" hangingPunct="1">
              <a:lnSpc>
                <a:spcPct val="100000"/>
              </a:lnSpc>
              <a:spcBef>
                <a:spcPct val="0"/>
              </a:spcBef>
              <a:buClrTx/>
            </a:pPr>
            <a:r>
              <a:rPr lang="en-US" altLang="fr-FR" sz="2400" b="0" dirty="0">
                <a:solidFill>
                  <a:schemeClr val="tx1"/>
                </a:solidFill>
              </a:rPr>
              <a:t>Capacity building </a:t>
            </a:r>
          </a:p>
          <a:p>
            <a:pPr marL="285750" indent="-285750" defTabSz="914400" eaLnBrk="1" hangingPunct="1">
              <a:lnSpc>
                <a:spcPct val="100000"/>
              </a:lnSpc>
              <a:spcBef>
                <a:spcPct val="0"/>
              </a:spcBef>
              <a:buClrTx/>
            </a:pPr>
            <a:r>
              <a:rPr lang="en-US" altLang="fr-FR" sz="2400" b="0" dirty="0" smtClean="0">
                <a:solidFill>
                  <a:schemeClr val="tx1"/>
                </a:solidFill>
              </a:rPr>
              <a:t>Consultation mechanisms</a:t>
            </a:r>
          </a:p>
          <a:p>
            <a:pPr marL="285750" indent="-285750" defTabSz="914400" eaLnBrk="1" hangingPunct="1">
              <a:lnSpc>
                <a:spcPct val="100000"/>
              </a:lnSpc>
              <a:spcBef>
                <a:spcPct val="0"/>
              </a:spcBef>
              <a:buClrTx/>
            </a:pPr>
            <a:r>
              <a:rPr lang="en-US" altLang="fr-FR" sz="2400" b="0" dirty="0" smtClean="0">
                <a:solidFill>
                  <a:schemeClr val="tx1"/>
                </a:solidFill>
              </a:rPr>
              <a:t>Risk evaluation</a:t>
            </a:r>
            <a:r>
              <a:rPr lang="en-US" dirty="0" smtClean="0"/>
              <a:t> </a:t>
            </a:r>
            <a:r>
              <a:rPr lang="en-US" altLang="fr-FR" sz="2400" b="0" dirty="0" smtClean="0">
                <a:solidFill>
                  <a:schemeClr val="tx1"/>
                </a:solidFill>
              </a:rPr>
              <a:t>and strategic solutions</a:t>
            </a:r>
            <a:endParaRPr lang="en-US" altLang="fr-FR" sz="2400" b="0" dirty="0">
              <a:solidFill>
                <a:srgbClr val="FF0000"/>
              </a:solidFill>
              <a:ea typeface="MS PGothic" panose="020B0600070205080204" pitchFamily="34" charset="-128"/>
              <a:cs typeface="Arial" charset="0"/>
            </a:endParaRPr>
          </a:p>
          <a:p>
            <a:pPr marL="285750" indent="-285750" defTabSz="914400" eaLnBrk="1" hangingPunct="1">
              <a:lnSpc>
                <a:spcPct val="100000"/>
              </a:lnSpc>
              <a:spcBef>
                <a:spcPct val="0"/>
              </a:spcBef>
              <a:buClrTx/>
            </a:pPr>
            <a:r>
              <a:rPr lang="en-US" altLang="fr-FR" sz="2400" b="0" dirty="0">
                <a:solidFill>
                  <a:schemeClr val="tx1"/>
                </a:solidFill>
              </a:rPr>
              <a:t>Legal frameworks for protecting the rights of communities</a:t>
            </a:r>
            <a:endParaRPr lang="en-US" altLang="fr-FR" sz="2400" b="0" dirty="0">
              <a:solidFill>
                <a:schemeClr val="tx1"/>
              </a:solidFill>
              <a:ea typeface="MS PGothic" panose="020B0600070205080204" pitchFamily="34" charset="-128"/>
              <a:cs typeface="Arial" charset="0"/>
            </a:endParaRPr>
          </a:p>
        </p:txBody>
      </p:sp>
    </p:spTree>
    <p:extLst>
      <p:ext uri="{BB962C8B-B14F-4D97-AF65-F5344CB8AC3E}">
        <p14:creationId xmlns:p14="http://schemas.microsoft.com/office/powerpoint/2010/main" val="592667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4" y="268044"/>
            <a:ext cx="6480175" cy="1477328"/>
          </a:xfrm>
        </p:spPr>
        <p:txBody>
          <a:bodyPr/>
          <a:lstStyle/>
          <a:p>
            <a:r>
              <a:rPr lang="en-US" dirty="0" smtClean="0"/>
              <a:t>A mutual relationship between safeguarding and development policies</a:t>
            </a:r>
            <a:endParaRPr lang="en-US" dirty="0"/>
          </a:p>
        </p:txBody>
      </p:sp>
      <p:sp>
        <p:nvSpPr>
          <p:cNvPr id="6" name="TextBox 5"/>
          <p:cNvSpPr txBox="1"/>
          <p:nvPr/>
        </p:nvSpPr>
        <p:spPr>
          <a:xfrm>
            <a:off x="2281238" y="1905000"/>
            <a:ext cx="6527549" cy="3924151"/>
          </a:xfrm>
          <a:prstGeom prst="rect">
            <a:avLst/>
          </a:prstGeom>
          <a:noFill/>
        </p:spPr>
        <p:txBody>
          <a:bodyPr wrap="square" lIns="0" tIns="0" rIns="0" bIns="0" rtlCol="0">
            <a:spAutoFit/>
          </a:bodyPr>
          <a:lstStyle/>
          <a:p>
            <a:pPr>
              <a:spcAft>
                <a:spcPts val="1800"/>
              </a:spcAft>
            </a:pPr>
            <a:r>
              <a:rPr lang="en-US" sz="2400" dirty="0" smtClean="0"/>
              <a:t>The image of the snake that bites its own tail</a:t>
            </a:r>
            <a:endParaRPr lang="en-US" sz="2400" dirty="0"/>
          </a:p>
          <a:p>
            <a:pPr lvl="1"/>
            <a:r>
              <a:rPr lang="en-US" sz="2400" i="1" dirty="0" smtClean="0"/>
              <a:t>If the world is unable to bring about truly sustainable development, ICH will remain at risk; </a:t>
            </a:r>
          </a:p>
          <a:p>
            <a:pPr lvl="1"/>
            <a:r>
              <a:rPr lang="en-US" sz="2400" i="1" dirty="0" smtClean="0"/>
              <a:t>but if ICH is not safeguarded, it will be impossible to make sustainable development a reality.</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r>
              <a:rPr lang="en-US" sz="2400" b="1" dirty="0" smtClean="0"/>
              <a:t>A new Operational Directives chapter </a:t>
            </a:r>
          </a:p>
          <a:p>
            <a:r>
              <a:rPr lang="en-US" dirty="0" smtClean="0"/>
              <a:t> </a:t>
            </a:r>
            <a:r>
              <a:rPr lang="en-US" sz="2400" b="1" dirty="0" smtClean="0"/>
              <a:t>   is currently being drawn up</a:t>
            </a:r>
            <a:endParaRPr lang="en-US" sz="2400" b="1" dirty="0"/>
          </a:p>
        </p:txBody>
      </p:sp>
    </p:spTree>
    <p:extLst>
      <p:ext uri="{BB962C8B-B14F-4D97-AF65-F5344CB8AC3E}">
        <p14:creationId xmlns:p14="http://schemas.microsoft.com/office/powerpoint/2010/main" val="285848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853" y="417514"/>
            <a:ext cx="6480175" cy="936274"/>
          </a:xfrm>
        </p:spPr>
        <p:txBody>
          <a:bodyPr/>
          <a:lstStyle/>
          <a:p>
            <a:r>
              <a:rPr lang="en-US" dirty="0" smtClean="0"/>
              <a:t>2030 Agenda for Sustainable Development</a:t>
            </a:r>
            <a:r>
              <a:rPr dirty="0"/>
              <a:t/>
            </a:r>
            <a:br>
              <a:rPr dirty="0"/>
            </a:b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4026248031"/>
              </p:ext>
            </p:extLst>
          </p:nvPr>
        </p:nvGraphicFramePr>
        <p:xfrm>
          <a:off x="2281236" y="1933575"/>
          <a:ext cx="6473826" cy="4552950"/>
        </p:xfrm>
        <a:graphic>
          <a:graphicData uri="http://schemas.openxmlformats.org/drawingml/2006/table">
            <a:tbl>
              <a:tblPr firstRow="1" bandRow="1">
                <a:tableStyleId>{5C22544A-7EE6-4342-B048-85BDC9FD1C3A}</a:tableStyleId>
              </a:tblPr>
              <a:tblGrid>
                <a:gridCol w="3236913">
                  <a:extLst>
                    <a:ext uri="{9D8B030D-6E8A-4147-A177-3AD203B41FA5}">
                      <a16:colId xmlns:a16="http://schemas.microsoft.com/office/drawing/2014/main" xmlns="" val="20000"/>
                    </a:ext>
                  </a:extLst>
                </a:gridCol>
                <a:gridCol w="3236913">
                  <a:extLst>
                    <a:ext uri="{9D8B030D-6E8A-4147-A177-3AD203B41FA5}">
                      <a16:colId xmlns:a16="http://schemas.microsoft.com/office/drawing/2014/main" xmlns="" val="20001"/>
                    </a:ext>
                  </a:extLst>
                </a:gridCol>
              </a:tblGrid>
              <a:tr h="493395">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Transforming our world</a:t>
                      </a:r>
                      <a:endParaRPr lang="en-US" sz="2000" b="1" dirty="0" smtClean="0">
                        <a:solidFill>
                          <a:schemeClr val="bg1"/>
                        </a:solidFill>
                      </a:endParaRPr>
                    </a:p>
                  </a:txBody>
                  <a:tcPr>
                    <a:solidFill>
                      <a:schemeClr val="tx2">
                        <a:lumMod val="60000"/>
                        <a:lumOff val="4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2400" b="1" dirty="0" smtClean="0">
                        <a:solidFill>
                          <a:schemeClr val="tx1"/>
                        </a:solidFill>
                      </a:endParaRPr>
                    </a:p>
                  </a:txBody>
                  <a:tcPr/>
                </a:tc>
                <a:extLst>
                  <a:ext uri="{0D108BD9-81ED-4DB2-BD59-A6C34878D82A}">
                    <a16:rowId xmlns:a16="http://schemas.microsoft.com/office/drawing/2014/main" xmlns="" val="10000"/>
                  </a:ext>
                </a:extLst>
              </a:tr>
              <a:tr h="5163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3 principles</a:t>
                      </a:r>
                    </a:p>
                  </a:txBody>
                  <a:tcPr>
                    <a:solidFill>
                      <a:schemeClr val="tx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3 + 1 dimensions </a:t>
                      </a:r>
                    </a:p>
                  </a:txBody>
                  <a:tcPr>
                    <a:solidFill>
                      <a:schemeClr val="tx2">
                        <a:lumMod val="40000"/>
                        <a:lumOff val="60000"/>
                      </a:schemeClr>
                    </a:solidFill>
                  </a:tcPr>
                </a:tc>
                <a:extLst>
                  <a:ext uri="{0D108BD9-81ED-4DB2-BD59-A6C34878D82A}">
                    <a16:rowId xmlns:a16="http://schemas.microsoft.com/office/drawing/2014/main" xmlns="" val="10001"/>
                  </a:ext>
                </a:extLst>
              </a:tr>
              <a:tr h="714283">
                <a:tc>
                  <a:txBody>
                    <a:bodyPr/>
                    <a:lstStyle/>
                    <a:p>
                      <a:r>
                        <a:rPr lang="fr-FR" sz="2000" baseline="0" dirty="0" smtClean="0"/>
                        <a:t>human rights (cultural rights)</a:t>
                      </a:r>
                      <a:endParaRPr lang="en-US" sz="2000" dirty="0"/>
                    </a:p>
                  </a:txBody>
                  <a:tcPr>
                    <a:solidFill>
                      <a:schemeClr val="tx2">
                        <a:lumMod val="20000"/>
                        <a:lumOff val="80000"/>
                      </a:schemeClr>
                    </a:solidFill>
                  </a:tcPr>
                </a:tc>
                <a:tc>
                  <a:txBody>
                    <a:bodyPr/>
                    <a:lstStyle/>
                    <a:p>
                      <a:r>
                        <a:rPr lang="fr-FR" sz="2000" baseline="0" dirty="0" smtClean="0"/>
                        <a:t>social</a:t>
                      </a:r>
                      <a:endParaRPr lang="en-US" sz="2000" dirty="0"/>
                    </a:p>
                  </a:txBody>
                  <a:tcPr>
                    <a:solidFill>
                      <a:schemeClr val="tx2">
                        <a:lumMod val="20000"/>
                        <a:lumOff val="80000"/>
                      </a:schemeClr>
                    </a:solidFill>
                  </a:tcPr>
                </a:tc>
                <a:extLst>
                  <a:ext uri="{0D108BD9-81ED-4DB2-BD59-A6C34878D82A}">
                    <a16:rowId xmlns:a16="http://schemas.microsoft.com/office/drawing/2014/main" xmlns="" val="10002"/>
                  </a:ext>
                </a:extLst>
              </a:tr>
              <a:tr h="493827">
                <a:tc>
                  <a:txBody>
                    <a:bodyPr/>
                    <a:lstStyle/>
                    <a:p>
                      <a:r>
                        <a:rPr lang="fr-FR" sz="2000" dirty="0" smtClean="0"/>
                        <a:t>sustainability</a:t>
                      </a:r>
                      <a:endParaRPr lang="en-US" sz="2000" dirty="0"/>
                    </a:p>
                  </a:txBody>
                  <a:tcPr>
                    <a:solidFill>
                      <a:schemeClr val="tx2">
                        <a:lumMod val="20000"/>
                        <a:lumOff val="80000"/>
                      </a:schemeClr>
                    </a:solidFill>
                  </a:tcPr>
                </a:tc>
                <a:tc>
                  <a:txBody>
                    <a:bodyPr/>
                    <a:lstStyle/>
                    <a:p>
                      <a:r>
                        <a:rPr lang="fr-FR" sz="2000" dirty="0" smtClean="0"/>
                        <a:t>environmental</a:t>
                      </a:r>
                      <a:endParaRPr lang="en-US" sz="2000" dirty="0"/>
                    </a:p>
                  </a:txBody>
                  <a:tcPr>
                    <a:solidFill>
                      <a:schemeClr val="tx2">
                        <a:lumMod val="20000"/>
                        <a:lumOff val="80000"/>
                      </a:schemeClr>
                    </a:solidFill>
                  </a:tcPr>
                </a:tc>
                <a:extLst>
                  <a:ext uri="{0D108BD9-81ED-4DB2-BD59-A6C34878D82A}">
                    <a16:rowId xmlns:a16="http://schemas.microsoft.com/office/drawing/2014/main" xmlns="" val="10003"/>
                  </a:ext>
                </a:extLst>
              </a:tr>
              <a:tr h="493827">
                <a:tc>
                  <a:txBody>
                    <a:bodyPr/>
                    <a:lstStyle/>
                    <a:p>
                      <a:r>
                        <a:rPr lang="fr-FR" sz="2000" dirty="0" smtClean="0"/>
                        <a:t>equality</a:t>
                      </a:r>
                      <a:endParaRPr lang="en-US" sz="2000" dirty="0"/>
                    </a:p>
                  </a:txBody>
                  <a:tcPr>
                    <a:solidFill>
                      <a:schemeClr val="tx2">
                        <a:lumMod val="20000"/>
                        <a:lumOff val="80000"/>
                      </a:schemeClr>
                    </a:solidFill>
                  </a:tcPr>
                </a:tc>
                <a:tc>
                  <a:txBody>
                    <a:bodyPr/>
                    <a:lstStyle/>
                    <a:p>
                      <a:r>
                        <a:rPr lang="fr-FR" sz="2000" dirty="0" smtClean="0"/>
                        <a:t>economic</a:t>
                      </a:r>
                      <a:endParaRPr lang="en-US" sz="2000" dirty="0"/>
                    </a:p>
                  </a:txBody>
                  <a:tcPr>
                    <a:solidFill>
                      <a:schemeClr val="tx2">
                        <a:lumMod val="20000"/>
                        <a:lumOff val="80000"/>
                      </a:schemeClr>
                    </a:solidFill>
                  </a:tcPr>
                </a:tc>
                <a:extLst>
                  <a:ext uri="{0D108BD9-81ED-4DB2-BD59-A6C34878D82A}">
                    <a16:rowId xmlns:a16="http://schemas.microsoft.com/office/drawing/2014/main" xmlns="" val="10004"/>
                  </a:ext>
                </a:extLst>
              </a:tr>
              <a:tr h="439162">
                <a:tc>
                  <a:txBody>
                    <a:bodyPr/>
                    <a:lstStyle/>
                    <a:p>
                      <a:endParaRPr lang="fr-FR" sz="2000" dirty="0"/>
                    </a:p>
                  </a:txBody>
                  <a:tcPr>
                    <a:solidFill>
                      <a:schemeClr val="tx2">
                        <a:lumMod val="20000"/>
                        <a:lumOff val="80000"/>
                      </a:schemeClr>
                    </a:solidFill>
                  </a:tcPr>
                </a:tc>
                <a:tc>
                  <a:txBody>
                    <a:bodyPr/>
                    <a:lstStyle/>
                    <a:p>
                      <a:r>
                        <a:rPr lang="fr-FR" sz="2000" dirty="0" smtClean="0"/>
                        <a:t>+ peace</a:t>
                      </a:r>
                      <a:endParaRPr lang="en-US" sz="2000" dirty="0"/>
                    </a:p>
                  </a:txBody>
                  <a:tcPr>
                    <a:solidFill>
                      <a:schemeClr val="tx2">
                        <a:lumMod val="20000"/>
                        <a:lumOff val="80000"/>
                      </a:schemeClr>
                    </a:solidFill>
                  </a:tcPr>
                </a:tc>
                <a:extLst>
                  <a:ext uri="{0D108BD9-81ED-4DB2-BD59-A6C34878D82A}">
                    <a16:rowId xmlns:a16="http://schemas.microsoft.com/office/drawing/2014/main" xmlns="" val="10005"/>
                  </a:ext>
                </a:extLst>
              </a:tr>
              <a:tr h="36321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rPr>
                        <a:t>17 integrated and indivisible objectives </a:t>
                      </a:r>
                    </a:p>
                  </a:txBody>
                  <a:tcPr>
                    <a:solidFill>
                      <a:schemeClr val="tx2">
                        <a:lumMod val="60000"/>
                        <a:lumOff val="40000"/>
                      </a:schemeClr>
                    </a:solidFill>
                  </a:tcPr>
                </a:tc>
                <a:tc hMerge="1">
                  <a:txBody>
                    <a:bodyPr/>
                    <a:lstStyle/>
                    <a:p>
                      <a:endParaRPr lang="fr-FR" dirty="0"/>
                    </a:p>
                  </a:txBody>
                  <a:tcPr/>
                </a:tc>
                <a:extLst>
                  <a:ext uri="{0D108BD9-81ED-4DB2-BD59-A6C34878D82A}">
                    <a16:rowId xmlns:a16="http://schemas.microsoft.com/office/drawing/2014/main" xmlns="" val="10006"/>
                  </a:ext>
                </a:extLst>
              </a:tr>
              <a:tr h="984885">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Recognizing</a:t>
                      </a:r>
                      <a:r>
                        <a:rPr sz="2000" dirty="0"/>
                        <a:t> </a:t>
                      </a:r>
                    </a:p>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cultural diversity </a:t>
                      </a:r>
                    </a:p>
                    <a:p>
                      <a:pPr marL="0" marR="0" indent="0" algn="ctr" defTabSz="457200" rtl="0" eaLnBrk="1" fontAlgn="auto" latinLnBrk="0" hangingPunct="1">
                        <a:lnSpc>
                          <a:spcPct val="100000"/>
                        </a:lnSpc>
                        <a:spcBef>
                          <a:spcPts val="0"/>
                        </a:spcBef>
                        <a:spcAft>
                          <a:spcPts val="0"/>
                        </a:spcAft>
                        <a:buClrTx/>
                        <a:buSzTx/>
                        <a:buFontTx/>
                        <a:buNone/>
                        <a:tabLst/>
                        <a:defRPr/>
                      </a:pPr>
                      <a:r>
                        <a:rPr lang="fr-FR" sz="2000" b="1" baseline="0" dirty="0" smtClean="0">
                          <a:solidFill>
                            <a:schemeClr val="bg1"/>
                          </a:solidFill>
                        </a:rPr>
                        <a:t>and the contribution of cultures</a:t>
                      </a:r>
                      <a:endParaRPr lang="en-US" sz="2000" b="1" kern="1200" dirty="0" smtClean="0">
                        <a:solidFill>
                          <a:schemeClr val="bg1"/>
                        </a:solidFill>
                        <a:latin typeface="+mn-lt"/>
                        <a:ea typeface="+mn-ea"/>
                        <a:cs typeface="+mn-cs"/>
                      </a:endParaRPr>
                    </a:p>
                  </a:txBody>
                  <a:tcPr>
                    <a:solidFill>
                      <a:schemeClr val="tx2">
                        <a:lumMod val="60000"/>
                        <a:lumOff val="40000"/>
                      </a:schemeClr>
                    </a:solidFill>
                  </a:tcPr>
                </a:tc>
                <a:tc hMerge="1">
                  <a:txBody>
                    <a:bodyPr/>
                    <a:lstStyle/>
                    <a:p>
                      <a:endParaRPr lang="fr-F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7561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330198" y="417513"/>
            <a:ext cx="64801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ＭＳ Ｐゴシック"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a:lstStyle>
          <a:p>
            <a:pPr eaLnBrk="1" hangingPunct="1"/>
            <a:r>
              <a:rPr lang="en-US" dirty="0">
                <a:latin typeface="Arial" panose="020B0604020202020204" pitchFamily="34" charset="0"/>
              </a:rPr>
              <a:t>Cultural rights </a:t>
            </a:r>
          </a:p>
        </p:txBody>
      </p:sp>
      <p:sp>
        <p:nvSpPr>
          <p:cNvPr id="6" name="Rectangle 5"/>
          <p:cNvSpPr/>
          <p:nvPr/>
        </p:nvSpPr>
        <p:spPr>
          <a:xfrm>
            <a:off x="2630315" y="1819747"/>
            <a:ext cx="5879943" cy="3391698"/>
          </a:xfrm>
          <a:prstGeom prst="rect">
            <a:avLst/>
          </a:prstGeom>
        </p:spPr>
        <p:txBody>
          <a:bodyPr wrap="square">
            <a:spAutoFit/>
          </a:bodyPr>
          <a:lstStyle/>
          <a:p>
            <a:pPr eaLnBrk="0" hangingPunct="0">
              <a:lnSpc>
                <a:spcPct val="90000"/>
              </a:lnSpc>
              <a:spcBef>
                <a:spcPts val="1200"/>
              </a:spcBef>
              <a:buClr>
                <a:schemeClr val="tx1"/>
              </a:buClr>
            </a:pPr>
            <a:r>
              <a:rPr lang="en-US" sz="2400" b="1" dirty="0">
                <a:solidFill>
                  <a:srgbClr val="000000"/>
                </a:solidFill>
                <a:latin typeface="+mn-lt"/>
              </a:rPr>
              <a:t>Article 5 – Cultural rights as an enabling environment for cultural diversity</a:t>
            </a:r>
          </a:p>
          <a:p>
            <a:pPr marL="215900" indent="-215900" eaLnBrk="0" hangingPunct="0">
              <a:lnSpc>
                <a:spcPct val="90000"/>
              </a:lnSpc>
              <a:spcBef>
                <a:spcPts val="1200"/>
              </a:spcBef>
              <a:buClr>
                <a:schemeClr val="tx1"/>
              </a:buClr>
              <a:buFont typeface="Arial" panose="020B0604020202020204" pitchFamily="34" charset="0"/>
              <a:buChar char="•"/>
            </a:pPr>
            <a:r>
              <a:rPr lang="en-US" sz="2400" dirty="0">
                <a:latin typeface="+mn-lt"/>
              </a:rPr>
              <a:t>Cultural rights are an integral part of human rights, which are universal, indivisible and interdependent. </a:t>
            </a:r>
          </a:p>
          <a:p>
            <a:pPr marL="215900" indent="-215900" eaLnBrk="0" hangingPunct="0">
              <a:lnSpc>
                <a:spcPct val="90000"/>
              </a:lnSpc>
              <a:spcBef>
                <a:spcPts val="1200"/>
              </a:spcBef>
              <a:buClr>
                <a:schemeClr val="tx1"/>
              </a:buClr>
              <a:buFont typeface="Arial" panose="020B0604020202020204" pitchFamily="34" charset="0"/>
              <a:buChar char="•"/>
            </a:pPr>
            <a:r>
              <a:rPr lang="en-US" sz="2400" dirty="0">
                <a:latin typeface="+mn-lt"/>
              </a:rPr>
              <a:t>The flourishing of creative diversity requires the full implementation of cultural rights.</a:t>
            </a:r>
            <a:endParaRPr lang="en-US" sz="2400" dirty="0">
              <a:latin typeface="+mn-lt"/>
              <a:cs typeface="ＭＳ Ｐゴシック" charset="0"/>
            </a:endParaRPr>
          </a:p>
        </p:txBody>
      </p:sp>
    </p:spTree>
    <p:extLst>
      <p:ext uri="{BB962C8B-B14F-4D97-AF65-F5344CB8AC3E}">
        <p14:creationId xmlns:p14="http://schemas.microsoft.com/office/powerpoint/2010/main" val="401034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2286000" y="374650"/>
            <a:ext cx="6477000" cy="554038"/>
          </a:xfrm>
        </p:spPr>
        <p:txBody>
          <a:bodyPr/>
          <a:lstStyle/>
          <a:p>
            <a:pPr eaLnBrk="1" hangingPunct="1"/>
            <a:r>
              <a:rPr lang="en-US" altLang="fr-FR" sz="3600" i="1" dirty="0" smtClean="0"/>
              <a:t>Sustainable</a:t>
            </a:r>
            <a:r>
              <a:rPr lang="en-US" altLang="fr-FR" sz="3600" dirty="0" smtClean="0"/>
              <a:t> development</a:t>
            </a:r>
          </a:p>
        </p:txBody>
      </p:sp>
      <p:sp>
        <p:nvSpPr>
          <p:cNvPr id="8196" name="Text Placeholder 8"/>
          <p:cNvSpPr txBox="1">
            <a:spLocks/>
          </p:cNvSpPr>
          <p:nvPr/>
        </p:nvSpPr>
        <p:spPr bwMode="auto">
          <a:xfrm>
            <a:off x="2894563" y="1898979"/>
            <a:ext cx="5763662"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9525" eaLnBrk="0" hangingPunct="0">
              <a:lnSpc>
                <a:spcPct val="90000"/>
              </a:lnSpc>
              <a:spcBef>
                <a:spcPts val="1200"/>
              </a:spcBef>
              <a:buClr>
                <a:schemeClr val="tx1"/>
              </a:buClr>
              <a:buFont typeface="Arial" panose="020B0604020202020204" pitchFamily="34" charset="0"/>
              <a:buChar char="•"/>
              <a:defRPr sz="2800" b="1">
                <a:solidFill>
                  <a:srgbClr val="07DEDB"/>
                </a:solidFill>
                <a:latin typeface="Arial" panose="020B0604020202020204" pitchFamily="34" charset="0"/>
                <a:ea typeface="ＭＳ Ｐゴシック" panose="020B0600070205080204" pitchFamily="34" charset="-128"/>
              </a:defRPr>
            </a:lvl1pPr>
            <a:lvl2pPr marL="37931725" indent="-37474525" eaLnBrk="0" hangingPunct="0">
              <a:spcBef>
                <a:spcPts val="12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ts val="1200"/>
              </a:spcBef>
              <a:buChar char="•"/>
              <a:defRPr sz="2800">
                <a:solidFill>
                  <a:schemeClr val="tx1"/>
                </a:solidFill>
                <a:latin typeface="Arial" panose="020B0604020202020204" pitchFamily="34" charset="0"/>
                <a:ea typeface="ＭＳ Ｐゴシック" panose="020B0600070205080204" pitchFamily="34" charset="-128"/>
              </a:defRPr>
            </a:lvl3pPr>
            <a:lvl4pPr marL="466725" indent="-215900" eaLnBrk="0" hangingPunct="0">
              <a:spcBef>
                <a:spcPts val="6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4pPr>
            <a:lvl5pPr marL="466725" indent="1362075" eaLnBrk="0" hangingPunct="0">
              <a:spcBef>
                <a:spcPts val="600"/>
              </a:spcBef>
              <a:buChar char="»"/>
              <a:defRPr sz="2000">
                <a:solidFill>
                  <a:srgbClr val="07DEDB"/>
                </a:solidFill>
                <a:latin typeface="Arial" panose="020B0604020202020204" pitchFamily="34" charset="0"/>
                <a:ea typeface="ＭＳ Ｐゴシック" panose="020B0600070205080204" pitchFamily="34" charset="-128"/>
              </a:defRPr>
            </a:lvl5pPr>
            <a:lvl6pPr marL="9239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6pPr>
            <a:lvl7pPr marL="13811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7pPr>
            <a:lvl8pPr marL="18383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8pPr>
            <a:lvl9pPr marL="2295525" indent="1362075" defTabSz="457200" eaLnBrk="0" fontAlgn="base" hangingPunct="0">
              <a:spcBef>
                <a:spcPts val="600"/>
              </a:spcBef>
              <a:spcAft>
                <a:spcPct val="0"/>
              </a:spcAft>
              <a:buChar char="»"/>
              <a:defRPr sz="2000">
                <a:solidFill>
                  <a:srgbClr val="07DEDB"/>
                </a:solidFill>
                <a:latin typeface="Arial" panose="020B0604020202020204" pitchFamily="34" charset="0"/>
                <a:ea typeface="ＭＳ Ｐゴシック" panose="020B0600070205080204" pitchFamily="34" charset="-128"/>
              </a:defRPr>
            </a:lvl9pPr>
          </a:lstStyle>
          <a:p>
            <a:pPr eaLnBrk="1" hangingPunct="1">
              <a:lnSpc>
                <a:spcPct val="110000"/>
              </a:lnSpc>
              <a:spcBef>
                <a:spcPts val="600"/>
              </a:spcBef>
              <a:spcAft>
                <a:spcPts val="600"/>
              </a:spcAft>
              <a:buClrTx/>
              <a:buFont typeface="Arial" panose="020B0604020202020204" pitchFamily="34" charset="0"/>
              <a:buNone/>
            </a:pPr>
            <a:r>
              <a:rPr lang="en-US" altLang="fr-FR" sz="2000" b="0" dirty="0" smtClean="0">
                <a:solidFill>
                  <a:schemeClr val="tx1"/>
                </a:solidFill>
              </a:rPr>
              <a:t>‘A </a:t>
            </a:r>
            <a:r>
              <a:rPr lang="en-US" altLang="fr-FR" sz="2000" b="0" dirty="0">
                <a:solidFill>
                  <a:schemeClr val="tx1"/>
                </a:solidFill>
              </a:rPr>
              <a:t>development which meets the needs of the present without compromising the ability of future generations to</a:t>
            </a:r>
            <a:r>
              <a:rPr lang="en-US" dirty="0" smtClean="0"/>
              <a:t> </a:t>
            </a:r>
            <a:r>
              <a:rPr lang="en-US" altLang="fr-FR" sz="2000" b="0" dirty="0">
                <a:solidFill>
                  <a:schemeClr val="tx1"/>
                </a:solidFill>
              </a:rPr>
              <a:t>meet their own </a:t>
            </a:r>
            <a:r>
              <a:rPr lang="en-US" altLang="fr-FR" sz="2000" b="0" dirty="0" smtClean="0">
                <a:solidFill>
                  <a:schemeClr val="tx1"/>
                </a:solidFill>
              </a:rPr>
              <a:t>needs’ </a:t>
            </a:r>
            <a:r>
              <a:rPr dirty="0"/>
              <a:t/>
            </a:r>
            <a:br>
              <a:rPr dirty="0"/>
            </a:br>
            <a:r>
              <a:rPr lang="en-US" altLang="fr-FR" sz="2000" b="0" dirty="0">
                <a:solidFill>
                  <a:schemeClr val="tx1"/>
                </a:solidFill>
              </a:rPr>
              <a:t>(Brundtland Commission</a:t>
            </a:r>
            <a:r>
              <a:rPr lang="en-US" dirty="0" smtClean="0"/>
              <a:t> </a:t>
            </a:r>
            <a:r>
              <a:rPr lang="en-US" altLang="fr-FR" sz="2000" b="0" dirty="0" smtClean="0">
                <a:solidFill>
                  <a:schemeClr val="tx1"/>
                </a:solidFill>
              </a:rPr>
              <a:t>1987)</a:t>
            </a:r>
          </a:p>
          <a:p>
            <a:pPr eaLnBrk="1" hangingPunct="1">
              <a:lnSpc>
                <a:spcPct val="110000"/>
              </a:lnSpc>
              <a:spcBef>
                <a:spcPts val="600"/>
              </a:spcBef>
              <a:spcAft>
                <a:spcPts val="600"/>
              </a:spcAft>
              <a:buClrTx/>
              <a:buFont typeface="Arial" panose="020B0604020202020204" pitchFamily="34" charset="0"/>
              <a:buNone/>
            </a:pPr>
            <a:endParaRPr lang="en-US" altLang="fr-FR" sz="2000" b="0" dirty="0">
              <a:solidFill>
                <a:schemeClr val="tx1"/>
              </a:solidFill>
              <a:cs typeface="Arial" panose="020B0604020202020204" pitchFamily="34" charset="0"/>
            </a:endParaRPr>
          </a:p>
          <a:p>
            <a:pPr eaLnBrk="1" hangingPunct="1">
              <a:lnSpc>
                <a:spcPct val="110000"/>
              </a:lnSpc>
              <a:spcBef>
                <a:spcPts val="600"/>
              </a:spcBef>
              <a:spcAft>
                <a:spcPts val="600"/>
              </a:spcAft>
              <a:buClrTx/>
              <a:buFont typeface="Arial" panose="020B0604020202020204" pitchFamily="34" charset="0"/>
              <a:buNone/>
            </a:pPr>
            <a:r>
              <a:rPr lang="en-US" altLang="fr-FR" sz="2000" b="0" dirty="0">
                <a:solidFill>
                  <a:schemeClr val="tx1"/>
                </a:solidFill>
              </a:rPr>
              <a:t>A balance that is difficult to find in working towards a better future</a:t>
            </a:r>
            <a:endParaRPr lang="en-US" altLang="fr-FR" sz="2000" b="0" dirty="0">
              <a:solidFill>
                <a:schemeClr val="tx1"/>
              </a:solidFill>
              <a:cs typeface="Arial" panose="020B0604020202020204" pitchFamily="34" charset="0"/>
            </a:endParaRP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76" y="2445464"/>
            <a:ext cx="1967071" cy="196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9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4294967295"/>
          </p:nvPr>
        </p:nvSpPr>
        <p:spPr>
          <a:xfrm>
            <a:off x="2302380" y="288246"/>
            <a:ext cx="6384419" cy="1337802"/>
          </a:xfrm>
          <a:solidFill>
            <a:schemeClr val="bg1"/>
          </a:solidFill>
        </p:spPr>
        <p:txBody>
          <a:bodyPr/>
          <a:lstStyle/>
          <a:p>
            <a:pPr marL="0" indent="0" eaLnBrk="1" hangingPunct="1">
              <a:spcBef>
                <a:spcPct val="0"/>
              </a:spcBef>
              <a:buFontTx/>
              <a:buNone/>
            </a:pPr>
            <a:r>
              <a:rPr lang="en-US" altLang="fr-FR" sz="3200" dirty="0" smtClean="0">
                <a:solidFill>
                  <a:schemeClr val="tx1"/>
                </a:solidFill>
                <a:latin typeface="Arial" pitchFamily="34" charset="0"/>
              </a:rPr>
              <a:t>Culture – essential for inclusive social development</a:t>
            </a:r>
            <a:endParaRPr lang="en-US" altLang="fr-FR" sz="3200" dirty="0" smtClean="0">
              <a:solidFill>
                <a:schemeClr val="tx1"/>
              </a:solidFill>
              <a:latin typeface="Arial" pitchFamily="34" charset="0"/>
              <a:ea typeface="Geneva" pitchFamily="12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380" y="1905000"/>
            <a:ext cx="6291634" cy="423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a:spLocks noChangeArrowheads="1"/>
          </p:cNvSpPr>
          <p:nvPr/>
        </p:nvSpPr>
        <p:spPr bwMode="auto">
          <a:xfrm>
            <a:off x="2302380" y="6165688"/>
            <a:ext cx="47388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smtClean="0"/>
              <a:t>Male-child cleansing ceremony of the Lango of central northern Uganda</a:t>
            </a:r>
          </a:p>
          <a:p>
            <a:r>
              <a:rPr lang="en-US" sz="1100" dirty="0" smtClean="0"/>
              <a:t>© Daniel Kaweesi, 2013</a:t>
            </a:r>
          </a:p>
          <a:p>
            <a:endParaRPr lang="en-US" sz="800" dirty="0"/>
          </a:p>
        </p:txBody>
      </p:sp>
    </p:spTree>
    <p:extLst>
      <p:ext uri="{BB962C8B-B14F-4D97-AF65-F5344CB8AC3E}">
        <p14:creationId xmlns:p14="http://schemas.microsoft.com/office/powerpoint/2010/main" val="388292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41720" y="357987"/>
            <a:ext cx="6446679" cy="8863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1" kern="1200">
                <a:solidFill>
                  <a:srgbClr val="07DEDB"/>
                </a:solidFill>
                <a:latin typeface="+mn-lt"/>
                <a:ea typeface="MS PGothic" panose="020B0600070205080204" pitchFamily="34" charset="-128"/>
                <a:cs typeface="ＭＳ Ｐゴシック" charset="0"/>
              </a:defRPr>
            </a:lvl1pPr>
            <a:lvl2pPr marL="215900" indent="-215900" algn="l" defTabSz="457200" rtl="0" eaLnBrk="0" fontAlgn="base" hangingPunct="0">
              <a:spcBef>
                <a:spcPts val="12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buFontTx/>
              <a:buNone/>
            </a:pPr>
            <a:r>
              <a:rPr lang="en-US" altLang="fr-FR" sz="3200" dirty="0" smtClean="0">
                <a:solidFill>
                  <a:schemeClr val="tx1"/>
                </a:solidFill>
                <a:latin typeface="Arial" pitchFamily="34" charset="0"/>
              </a:rPr>
              <a:t>Culture – essential for </a:t>
            </a:r>
          </a:p>
          <a:p>
            <a:pPr marL="0" indent="0" eaLnBrk="1" hangingPunct="1">
              <a:spcBef>
                <a:spcPct val="0"/>
              </a:spcBef>
              <a:buFontTx/>
              <a:buNone/>
            </a:pPr>
            <a:r>
              <a:rPr lang="en-US" altLang="fr-FR" sz="3200" dirty="0" smtClean="0">
                <a:solidFill>
                  <a:schemeClr val="tx1"/>
                </a:solidFill>
                <a:latin typeface="Arial" pitchFamily="34" charset="0"/>
              </a:rPr>
              <a:t>environmental sustainability</a:t>
            </a:r>
            <a:endParaRPr lang="en-US" altLang="fr-FR" sz="3200" dirty="0" smtClean="0">
              <a:solidFill>
                <a:schemeClr val="tx1"/>
              </a:solidFill>
              <a:latin typeface="Arial" pitchFamily="34" charset="0"/>
              <a:ea typeface="Geneva" pitchFamily="12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945" y="1905000"/>
            <a:ext cx="5902325" cy="3919144"/>
          </a:xfrm>
          <a:prstGeom prst="rect">
            <a:avLst/>
          </a:prstGeom>
        </p:spPr>
      </p:pic>
      <p:sp>
        <p:nvSpPr>
          <p:cNvPr id="8" name="Rectángulo 5"/>
          <p:cNvSpPr>
            <a:spLocks noChangeArrowheads="1"/>
          </p:cNvSpPr>
          <p:nvPr/>
        </p:nvSpPr>
        <p:spPr bwMode="auto">
          <a:xfrm>
            <a:off x="2281238" y="5881292"/>
            <a:ext cx="6014965" cy="430887"/>
          </a:xfrm>
          <a:prstGeom prst="rect">
            <a:avLst/>
          </a:prstGeom>
          <a:noFill/>
          <a:ln>
            <a:noFill/>
          </a:ln>
          <a:extLst/>
        </p:spPr>
        <p:txBody>
          <a:bodyPr wrap="square">
            <a:spAutoFit/>
          </a:bodyPr>
          <a:lstStyle/>
          <a:p>
            <a:r>
              <a:rPr lang="fr-FR" sz="1100" dirty="0" smtClean="0"/>
              <a:t>Hudhud chants of the Ifugao</a:t>
            </a:r>
          </a:p>
          <a:p>
            <a:r>
              <a:rPr lang="fr-FR" sz="1100" dirty="0"/>
              <a:t>© 2008 by J. Uñalivia/NCCA-IHC</a:t>
            </a:r>
          </a:p>
        </p:txBody>
      </p:sp>
    </p:spTree>
    <p:extLst>
      <p:ext uri="{BB962C8B-B14F-4D97-AF65-F5344CB8AC3E}">
        <p14:creationId xmlns:p14="http://schemas.microsoft.com/office/powerpoint/2010/main" val="129614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4294967295"/>
          </p:nvPr>
        </p:nvSpPr>
        <p:spPr>
          <a:xfrm>
            <a:off x="2302380" y="288246"/>
            <a:ext cx="6633389" cy="1254189"/>
          </a:xfrm>
          <a:solidFill>
            <a:schemeClr val="bg1"/>
          </a:solidFill>
        </p:spPr>
        <p:txBody>
          <a:bodyPr/>
          <a:lstStyle/>
          <a:p>
            <a:pPr marL="0" indent="0" eaLnBrk="1" hangingPunct="1">
              <a:spcBef>
                <a:spcPct val="0"/>
              </a:spcBef>
              <a:buFontTx/>
              <a:buNone/>
            </a:pPr>
            <a:r>
              <a:rPr lang="en-US" altLang="fr-FR" sz="3000" dirty="0" smtClean="0">
                <a:solidFill>
                  <a:schemeClr val="tx1"/>
                </a:solidFill>
                <a:latin typeface="Arial" pitchFamily="34" charset="0"/>
              </a:rPr>
              <a:t>Culture – essential for inclusive economic development</a:t>
            </a:r>
            <a:endParaRPr lang="en-US" altLang="fr-FR" sz="3000" dirty="0" smtClean="0">
              <a:solidFill>
                <a:schemeClr val="tx1"/>
              </a:solidFill>
              <a:latin typeface="Arial" pitchFamily="34" charset="0"/>
              <a:ea typeface="Geneva" pitchFamily="124" charset="-128"/>
            </a:endParaRPr>
          </a:p>
        </p:txBody>
      </p:sp>
      <p:pic>
        <p:nvPicPr>
          <p:cNvPr id="5" name="Picture 2" descr="http://www.unesco.org/culture/ich/img/photo/thumb/09744-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7" y="1905000"/>
            <a:ext cx="6110287" cy="409389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5"/>
          <p:cNvSpPr>
            <a:spLocks noChangeArrowheads="1"/>
          </p:cNvSpPr>
          <p:nvPr/>
        </p:nvSpPr>
        <p:spPr bwMode="auto">
          <a:xfrm>
            <a:off x="2281238" y="5979859"/>
            <a:ext cx="6578600" cy="600164"/>
          </a:xfrm>
          <a:prstGeom prst="rect">
            <a:avLst/>
          </a:prstGeom>
          <a:noFill/>
          <a:ln>
            <a:noFill/>
          </a:ln>
          <a:extLst/>
        </p:spPr>
        <p:txBody>
          <a:bodyPr wrap="square">
            <a:spAutoFit/>
          </a:bodyPr>
          <a:lstStyle/>
          <a:p>
            <a:r>
              <a:rPr lang="fr-FR" sz="1100" dirty="0" smtClean="0"/>
              <a:t>Traditional brass and copper </a:t>
            </a:r>
            <a:r>
              <a:rPr lang="fr-FR" sz="1100" dirty="0" err="1" smtClean="0"/>
              <a:t>craft</a:t>
            </a:r>
            <a:r>
              <a:rPr lang="fr-FR" sz="1100" dirty="0" smtClean="0"/>
              <a:t> of </a:t>
            </a:r>
            <a:r>
              <a:rPr lang="fr-FR" sz="1100" dirty="0" err="1" smtClean="0"/>
              <a:t>utensil</a:t>
            </a:r>
            <a:r>
              <a:rPr lang="fr-FR" sz="1100" dirty="0" smtClean="0"/>
              <a:t> </a:t>
            </a:r>
            <a:r>
              <a:rPr lang="fr-FR" sz="1100" dirty="0" err="1" smtClean="0"/>
              <a:t>making</a:t>
            </a:r>
            <a:r>
              <a:rPr lang="fr-FR" sz="1100" dirty="0" smtClean="0"/>
              <a:t> </a:t>
            </a:r>
            <a:r>
              <a:rPr lang="fr-FR" sz="1100" dirty="0" err="1" smtClean="0"/>
              <a:t>among</a:t>
            </a:r>
            <a:r>
              <a:rPr lang="fr-FR" sz="1100" dirty="0" smtClean="0"/>
              <a:t> the </a:t>
            </a:r>
            <a:r>
              <a:rPr lang="fr-FR" sz="1100" dirty="0" err="1" smtClean="0"/>
              <a:t>Thatheras</a:t>
            </a:r>
            <a:r>
              <a:rPr lang="fr-FR" sz="1100" dirty="0" smtClean="0"/>
              <a:t> of </a:t>
            </a:r>
            <a:r>
              <a:rPr lang="fr-FR" sz="1100" dirty="0" err="1" smtClean="0"/>
              <a:t>Jandiala</a:t>
            </a:r>
            <a:r>
              <a:rPr lang="fr-FR" sz="1100" dirty="0" smtClean="0"/>
              <a:t> </a:t>
            </a:r>
            <a:r>
              <a:rPr lang="fr-FR" sz="1100" dirty="0"/>
              <a:t>Guru, </a:t>
            </a:r>
            <a:r>
              <a:rPr lang="fr-FR" sz="1100" dirty="0" err="1"/>
              <a:t>Penjab</a:t>
            </a:r>
            <a:r>
              <a:rPr lang="fr-FR" sz="1100" dirty="0"/>
              <a:t>, Inde</a:t>
            </a:r>
            <a:endParaRPr lang="es-CO" sz="1100" dirty="0"/>
          </a:p>
          <a:p>
            <a:r>
              <a:rPr lang="fr-FR" sz="1100" dirty="0" smtClean="0"/>
              <a:t>© </a:t>
            </a:r>
            <a:r>
              <a:rPr lang="fr-FR" sz="1100" dirty="0" err="1" smtClean="0"/>
              <a:t>Sangeet</a:t>
            </a:r>
            <a:r>
              <a:rPr lang="fr-FR" sz="1100" dirty="0" smtClean="0"/>
              <a:t> </a:t>
            </a:r>
            <a:r>
              <a:rPr lang="fr-FR" sz="1100" dirty="0" err="1" smtClean="0"/>
              <a:t>Natak</a:t>
            </a:r>
            <a:r>
              <a:rPr lang="fr-FR" sz="1100" dirty="0" smtClean="0"/>
              <a:t> </a:t>
            </a:r>
            <a:r>
              <a:rPr lang="fr-FR" sz="1100" dirty="0" err="1" smtClean="0"/>
              <a:t>Akademi</a:t>
            </a:r>
            <a:endParaRPr lang="es-CO" sz="800" dirty="0"/>
          </a:p>
        </p:txBody>
      </p:sp>
    </p:spTree>
    <p:extLst>
      <p:ext uri="{BB962C8B-B14F-4D97-AF65-F5344CB8AC3E}">
        <p14:creationId xmlns:p14="http://schemas.microsoft.com/office/powerpoint/2010/main" val="134352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On-screen Show (4:3)</PresentationFormat>
  <Paragraphs>169</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Thème Office</vt:lpstr>
      <vt:lpstr>Intangible cultural heritage and sustainable development Unit 8 PowerPoint presentation</vt:lpstr>
      <vt:lpstr>Exercise 1: Participants’ knowledge and experience</vt:lpstr>
      <vt:lpstr>Culture in the United Nations Agenda</vt:lpstr>
      <vt:lpstr>2030 Agenda for Sustainable Development </vt:lpstr>
      <vt:lpstr>PowerPoint Presentation</vt:lpstr>
      <vt:lpstr>Sustainable development</vt:lpstr>
      <vt:lpstr>PowerPoint Presentation</vt:lpstr>
      <vt:lpstr>PowerPoint Presentation</vt:lpstr>
      <vt:lpstr>PowerPoint Presentation</vt:lpstr>
      <vt:lpstr>PowerPoint Presentation</vt:lpstr>
      <vt:lpstr>PowerPoint Presentation</vt:lpstr>
      <vt:lpstr>Enablers for implementing the 2030 Agenda </vt:lpstr>
      <vt:lpstr>Culture in the objectives of the 2030 Agenda </vt:lpstr>
      <vt:lpstr>Culture in the objectives of the 2030 Agenda (2)</vt:lpstr>
      <vt:lpstr>Culture in UNDAFs</vt:lpstr>
      <vt:lpstr>Guarantee of sustainable development</vt:lpstr>
      <vt:lpstr>Inclusive social development: health</vt:lpstr>
      <vt:lpstr>Inclusive social development:  Food security</vt:lpstr>
      <vt:lpstr>Inclusive economic development </vt:lpstr>
      <vt:lpstr>Inclusive economic development</vt:lpstr>
      <vt:lpstr>Peace and security –  Conflict resolution</vt:lpstr>
      <vt:lpstr>Exercise 2: Examples  </vt:lpstr>
      <vt:lpstr>Safeguarding is essential</vt:lpstr>
      <vt:lpstr>Exercise 3: Risks</vt:lpstr>
      <vt:lpstr>Case study: textile art in Taquile (Peru) – tourism and trade</vt:lpstr>
      <vt:lpstr>Case study: commercialization of traditional knowledge regarding Hoodia gordonii as an appetite suppressant (South Africa and Namibia)</vt:lpstr>
      <vt:lpstr>Case study: Runa Tupari tourism project (Ecuador)</vt:lpstr>
      <vt:lpstr>Case study:  Ugandan bark cloth</vt:lpstr>
      <vt:lpstr>Income-generating opportunities created by safeguarding activities</vt:lpstr>
      <vt:lpstr>PowerPoint Presentation</vt:lpstr>
      <vt:lpstr>PowerPoint Presentation</vt:lpstr>
      <vt:lpstr>PowerPoint Presentation</vt:lpstr>
      <vt:lpstr>PowerPoint Presentation</vt:lpstr>
      <vt:lpstr>Mitigating risks with the help of...</vt:lpstr>
      <vt:lpstr>A mutual relationship between safeguarding and development policies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2015-12-16T08:34:23Z</dcterms:created>
  <dcterms:modified xsi:type="dcterms:W3CDTF">2016-06-27T15:52:42Z</dcterms:modified>
</cp:coreProperties>
</file>