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62" r:id="rId3"/>
    <p:sldId id="266" r:id="rId4"/>
    <p:sldId id="268" r:id="rId5"/>
    <p:sldId id="270" r:id="rId6"/>
    <p:sldId id="269" r:id="rId7"/>
    <p:sldId id="292" r:id="rId8"/>
    <p:sldId id="275" r:id="rId9"/>
    <p:sldId id="303" r:id="rId10"/>
    <p:sldId id="293" r:id="rId11"/>
    <p:sldId id="294" r:id="rId12"/>
    <p:sldId id="305" r:id="rId13"/>
    <p:sldId id="306" r:id="rId14"/>
    <p:sldId id="295" r:id="rId15"/>
    <p:sldId id="308" r:id="rId16"/>
    <p:sldId id="307" r:id="rId17"/>
    <p:sldId id="310" r:id="rId18"/>
    <p:sldId id="297" r:id="rId19"/>
    <p:sldId id="301" r:id="rId20"/>
    <p:sldId id="299" r:id="rId21"/>
    <p:sldId id="311" r:id="rId22"/>
    <p:sldId id="300" r:id="rId23"/>
    <p:sldId id="309" r:id="rId24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336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24" y="-144"/>
      </p:cViewPr>
      <p:guideLst>
        <p:guide orient="horz" pos="715"/>
        <p:guide orient="horz" pos="1200"/>
        <p:guide orient="horz" pos="2160"/>
        <p:guide pos="1437"/>
        <p:guide pos="2419"/>
        <p:guide pos="5515"/>
        <p:guide pos="1310"/>
        <p:guide pos="25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D8B41FC-A377-4446-84A4-2A2ADDCB9D92}" type="datetime1">
              <a:rPr lang="fr-FR" altLang="fr-FR"/>
              <a:pPr>
                <a:defRPr/>
              </a:pPr>
              <a:t>05/11/2015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69ECEAD-C18F-47D3-8305-97567AA2AB04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510175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6DEE97E4-9BD9-4574-A2F2-C243589F1FB4}" type="datetime1">
              <a:rPr lang="fr-FR" altLang="fr-FR"/>
              <a:pPr>
                <a:defRPr/>
              </a:pPr>
              <a:t>05/11/2015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A9D54C91-608B-432C-8592-2458831226E1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15097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/>
          <p:nvPr userDrawn="1"/>
        </p:nvSpPr>
        <p:spPr>
          <a:xfrm>
            <a:off x="0" y="0"/>
            <a:ext cx="64770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fr-FR" sz="1800" smtClean="0">
              <a:solidFill>
                <a:srgbClr val="FFF10B"/>
              </a:solidFill>
            </a:endParaRPr>
          </a:p>
        </p:txBody>
      </p:sp>
      <p:cxnSp>
        <p:nvCxnSpPr>
          <p:cNvPr id="7" name="Straight Connector 9"/>
          <p:cNvCxnSpPr/>
          <p:nvPr userDrawn="1"/>
        </p:nvCxnSpPr>
        <p:spPr>
          <a:xfrm>
            <a:off x="381000" y="1371600"/>
            <a:ext cx="5715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1000" y="1692000"/>
            <a:ext cx="5715000" cy="1169551"/>
          </a:xfrm>
        </p:spPr>
        <p:txBody>
          <a:bodyPr/>
          <a:lstStyle>
            <a:lvl1pPr algn="l">
              <a:defRPr sz="38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1000" y="4212000"/>
            <a:ext cx="5715000" cy="166527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6478200" y="0"/>
            <a:ext cx="2667600" cy="685800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45" y="257770"/>
            <a:ext cx="1816255" cy="111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8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© All Rights Reserved: UNESCO/ ICH</a:t>
            </a:r>
          </a:p>
        </p:txBody>
      </p:sp>
    </p:spTree>
    <p:extLst>
      <p:ext uri="{BB962C8B-B14F-4D97-AF65-F5344CB8AC3E}">
        <p14:creationId xmlns:p14="http://schemas.microsoft.com/office/powerpoint/2010/main" val="272203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5998" y="375262"/>
            <a:ext cx="6476999" cy="1846659"/>
          </a:xfrm>
        </p:spPr>
        <p:txBody>
          <a:bodyPr/>
          <a:lstStyle>
            <a:lvl1pPr algn="l">
              <a:defRPr sz="6000" b="1" cap="none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2824" y="2427807"/>
            <a:ext cx="6480173" cy="1118255"/>
          </a:xfrm>
        </p:spPr>
        <p:txBody>
          <a:bodyPr/>
          <a:lstStyle>
            <a:lvl1pPr marL="0" indent="0">
              <a:buNone/>
              <a:defRPr sz="4000" b="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© All Rights Reserved: UNESCO/ ICH</a:t>
            </a:r>
          </a:p>
        </p:txBody>
      </p:sp>
    </p:spTree>
    <p:extLst>
      <p:ext uri="{BB962C8B-B14F-4D97-AF65-F5344CB8AC3E}">
        <p14:creationId xmlns:p14="http://schemas.microsoft.com/office/powerpoint/2010/main" val="1517854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00000" y="1836000"/>
            <a:ext cx="5162998" cy="42176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0"/>
          </p:nvPr>
        </p:nvSpPr>
        <p:spPr>
          <a:xfrm>
            <a:off x="416560" y="1908000"/>
            <a:ext cx="2880000" cy="3672206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1"/>
          </p:nvPr>
        </p:nvSpPr>
        <p:spPr>
          <a:xfrm>
            <a:off x="416560" y="5647094"/>
            <a:ext cx="287972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© All Rights Reserved: UNESCO/ ICH</a:t>
            </a:r>
          </a:p>
        </p:txBody>
      </p:sp>
    </p:spTree>
    <p:extLst>
      <p:ext uri="{BB962C8B-B14F-4D97-AF65-F5344CB8AC3E}">
        <p14:creationId xmlns:p14="http://schemas.microsoft.com/office/powerpoint/2010/main" val="4081522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2282825" y="1908001"/>
            <a:ext cx="6480175" cy="424896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1"/>
          </p:nvPr>
        </p:nvSpPr>
        <p:spPr>
          <a:xfrm>
            <a:off x="2282825" y="6156325"/>
            <a:ext cx="648017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000000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© All Rights Reserved: UNESCO/ ICH</a:t>
            </a:r>
          </a:p>
        </p:txBody>
      </p:sp>
    </p:spTree>
    <p:extLst>
      <p:ext uri="{BB962C8B-B14F-4D97-AF65-F5344CB8AC3E}">
        <p14:creationId xmlns:p14="http://schemas.microsoft.com/office/powerpoint/2010/main" val="305377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© All Rights Reserved: UNESCO/ ICH</a:t>
            </a:r>
          </a:p>
        </p:txBody>
      </p:sp>
    </p:spTree>
    <p:extLst>
      <p:ext uri="{BB962C8B-B14F-4D97-AF65-F5344CB8AC3E}">
        <p14:creationId xmlns:p14="http://schemas.microsoft.com/office/powerpoint/2010/main" val="3185090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© All Rights Reserved: UNESCO/ ICH</a:t>
            </a:r>
          </a:p>
        </p:txBody>
      </p:sp>
    </p:spTree>
    <p:extLst>
      <p:ext uri="{BB962C8B-B14F-4D97-AF65-F5344CB8AC3E}">
        <p14:creationId xmlns:p14="http://schemas.microsoft.com/office/powerpoint/2010/main" val="3587956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fr-FR" sz="1800" smtClean="0">
              <a:solidFill>
                <a:srgbClr val="FFF10B"/>
              </a:solidFill>
            </a:endParaRPr>
          </a:p>
        </p:txBody>
      </p:sp>
      <p:cxnSp>
        <p:nvCxnSpPr>
          <p:cNvPr id="18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1"/>
          <p:cNvCxnSpPr/>
          <p:nvPr userDrawn="1"/>
        </p:nvCxnSpPr>
        <p:spPr>
          <a:xfrm>
            <a:off x="2286000" y="66294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91540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fr-FR" sz="1800" smtClean="0">
              <a:solidFill>
                <a:srgbClr val="FFF10B"/>
              </a:solidFill>
            </a:endParaRPr>
          </a:p>
        </p:txBody>
      </p:sp>
      <p:sp>
        <p:nvSpPr>
          <p:cNvPr id="103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282825" y="417513"/>
            <a:ext cx="64801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3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282825" y="2016125"/>
            <a:ext cx="6480175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cxnSp>
        <p:nvCxnSpPr>
          <p:cNvPr id="13" name="Straight Connector 17"/>
          <p:cNvCxnSpPr/>
          <p:nvPr userDrawn="1"/>
        </p:nvCxnSpPr>
        <p:spPr>
          <a:xfrm flipV="1">
            <a:off x="406400" y="66294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 userDrawn="1"/>
        </p:nvSpPr>
        <p:spPr>
          <a:xfrm>
            <a:off x="406400" y="6338888"/>
            <a:ext cx="1041400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88A9BC5F-B4C0-4597-9AA8-FBD2623BAF79}" type="slidenum">
              <a:rPr lang="fr-FR" altLang="fr-FR" sz="1400" b="1" smtClean="0">
                <a:solidFill>
                  <a:schemeClr val="accent1"/>
                </a:solidFill>
              </a:rPr>
              <a:pPr eaLnBrk="1" hangingPunct="1">
                <a:defRPr/>
              </a:pPr>
              <a:t>‹#›</a:t>
            </a:fld>
            <a:endParaRPr lang="fr-FR" altLang="fr-FR" sz="1400" b="1" smtClean="0">
              <a:solidFill>
                <a:schemeClr val="accent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06400" y="6689725"/>
            <a:ext cx="1676400" cy="1666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fr-FR" altLang="fr-FR"/>
              <a:t>© All Rights Reserved: UNESCO/ ICH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13" y="325965"/>
            <a:ext cx="1336773" cy="8209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37" r:id="rId2"/>
    <p:sldLayoutId id="2147483943" r:id="rId3"/>
    <p:sldLayoutId id="2147483938" r:id="rId4"/>
    <p:sldLayoutId id="2147483939" r:id="rId5"/>
    <p:sldLayoutId id="2147483940" r:id="rId6"/>
    <p:sldLayoutId id="2147483941" r:id="rId7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15900" indent="-2159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tx1"/>
        </a:buClr>
        <a:buFont typeface="Arial" charset="0"/>
        <a:buChar char="•"/>
        <a:defRPr sz="2800" b="1" kern="1200">
          <a:solidFill>
            <a:srgbClr val="07DEDB"/>
          </a:solidFill>
          <a:latin typeface="+mn-lt"/>
          <a:ea typeface="ＭＳ Ｐゴシック" charset="-128"/>
          <a:cs typeface="ＭＳ Ｐゴシック" charset="-128"/>
        </a:defRPr>
      </a:lvl1pPr>
      <a:lvl2pPr marL="215900" indent="-215900" algn="l" defTabSz="457200" rtl="0" eaLnBrk="0" fontAlgn="base" hangingPunct="0">
        <a:spcBef>
          <a:spcPts val="12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ts val="12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466725" indent="-215900" algn="l" defTabSz="45720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466725" indent="1362075" algn="l" defTabSz="457200" rtl="0" eaLnBrk="0" fontAlgn="base" hangingPunct="0">
        <a:spcBef>
          <a:spcPts val="600"/>
        </a:spcBef>
        <a:spcAft>
          <a:spcPct val="0"/>
        </a:spcAft>
        <a:buChar char="»"/>
        <a:defRPr sz="2000" kern="1200">
          <a:solidFill>
            <a:srgbClr val="07DEDB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5"/>
          <p:cNvSpPr>
            <a:spLocks noGrp="1"/>
          </p:cNvSpPr>
          <p:nvPr>
            <p:ph type="ctrTitle"/>
          </p:nvPr>
        </p:nvSpPr>
        <p:spPr>
          <a:xfrm>
            <a:off x="381000" y="1692275"/>
            <a:ext cx="5715000" cy="3539430"/>
          </a:xfrm>
        </p:spPr>
        <p:txBody>
          <a:bodyPr/>
          <a:lstStyle/>
          <a:p>
            <a:pPr eaLnBrk="1" hangingPunct="1"/>
            <a:r>
              <a:rPr lang="ru-RU" altLang="fr-FR" sz="4400" dirty="0" smtClean="0">
                <a:ea typeface="ＭＳ Ｐゴシック" pitchFamily="34" charset="-128"/>
              </a:rPr>
              <a:t>Привлечение соответствующих сообществ</a:t>
            </a:r>
            <a:r>
              <a:rPr lang="en-ZA" altLang="fr-FR" sz="4000" dirty="0" smtClean="0">
                <a:ea typeface="ＭＳ Ｐゴシック" pitchFamily="34" charset="-128"/>
              </a:rPr>
              <a:t/>
            </a:r>
            <a:br>
              <a:rPr lang="en-ZA" altLang="fr-FR" sz="4000" dirty="0" smtClean="0">
                <a:ea typeface="ＭＳ Ｐゴシック" pitchFamily="34" charset="-128"/>
              </a:rPr>
            </a:br>
            <a:r>
              <a:rPr lang="ru-RU" altLang="fr-FR" sz="1800" dirty="0" smtClean="0">
                <a:ea typeface="ＭＳ Ｐゴシック" pitchFamily="34" charset="-128"/>
              </a:rPr>
              <a:t>Раздел</a:t>
            </a:r>
            <a:r>
              <a:rPr lang="en-ZA" altLang="fr-FR" sz="1800" dirty="0" smtClean="0">
                <a:ea typeface="ＭＳ Ｐゴシック" pitchFamily="34" charset="-128"/>
              </a:rPr>
              <a:t> 7 </a:t>
            </a:r>
            <a:r>
              <a:rPr lang="ru-RU" altLang="fr-FR" sz="1800" dirty="0" smtClean="0">
                <a:ea typeface="ＭＳ Ｐゴシック" pitchFamily="34" charset="-128"/>
              </a:rPr>
              <a:t>Презентация </a:t>
            </a:r>
            <a:r>
              <a:rPr lang="fr-FR" altLang="fr-FR" sz="1800" dirty="0" smtClean="0">
                <a:ea typeface="ＭＳ Ｐゴシック" pitchFamily="34" charset="-128"/>
              </a:rPr>
              <a:t>PowerPoint</a:t>
            </a:r>
            <a:r>
              <a:rPr lang="en-ZA" altLang="fr-FR" sz="1800" dirty="0" smtClean="0">
                <a:ea typeface="ＭＳ Ｐゴシック" pitchFamily="34" charset="-128"/>
              </a:rPr>
              <a:t/>
            </a:r>
            <a:br>
              <a:rPr lang="en-ZA" altLang="fr-FR" sz="1800" dirty="0" smtClean="0">
                <a:ea typeface="ＭＳ Ｐゴシック" pitchFamily="34" charset="-128"/>
              </a:rPr>
            </a:br>
            <a:r>
              <a:rPr lang="en-ZA" altLang="fr-FR" sz="4000" dirty="0" smtClean="0">
                <a:ea typeface="ＭＳ Ｐゴシック" pitchFamily="34" charset="-128"/>
              </a:rPr>
              <a:t/>
            </a:r>
            <a:br>
              <a:rPr lang="en-ZA" altLang="fr-FR" sz="4000" dirty="0" smtClean="0">
                <a:ea typeface="ＭＳ Ｐゴシック" pitchFamily="34" charset="-128"/>
              </a:rPr>
            </a:br>
            <a:r>
              <a:rPr lang="en-ZA" altLang="fr-FR" sz="4000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4099" name="Sous-titre 6"/>
          <p:cNvSpPr>
            <a:spLocks noGrp="1"/>
          </p:cNvSpPr>
          <p:nvPr>
            <p:ph type="subTitle" idx="1"/>
          </p:nvPr>
        </p:nvSpPr>
        <p:spPr>
          <a:xfrm>
            <a:off x="381000" y="4800600"/>
            <a:ext cx="5715000" cy="1046440"/>
          </a:xfrm>
        </p:spPr>
        <p:txBody>
          <a:bodyPr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fr-FR" sz="2000" dirty="0" smtClean="0">
                <a:ea typeface="ＭＳ Ｐゴシック" pitchFamily="34" charset="-128"/>
              </a:rPr>
              <a:t/>
            </a:r>
            <a:br>
              <a:rPr lang="en-US" altLang="fr-FR" sz="2000" dirty="0" smtClean="0">
                <a:ea typeface="ＭＳ Ｐゴシック" pitchFamily="34" charset="-128"/>
              </a:rPr>
            </a:br>
            <a:r>
              <a:rPr lang="ru-RU" altLang="fr-FR" sz="2000" dirty="0" smtClean="0">
                <a:ea typeface="ＭＳ Ｐゴシック" pitchFamily="34" charset="-128"/>
              </a:rPr>
              <a:t>ЮНЕСКО</a:t>
            </a:r>
            <a:r>
              <a:rPr lang="en-US" altLang="fr-FR" sz="2000" dirty="0" smtClean="0">
                <a:ea typeface="ＭＳ Ｐゴシック" pitchFamily="34" charset="-128"/>
              </a:rPr>
              <a:t>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fr-FR" sz="2000" dirty="0" smtClean="0">
                <a:ea typeface="ＭＳ Ｐゴシック" pitchFamily="34" charset="-128"/>
              </a:rPr>
              <a:t>Секция нематериального культурного наследия</a:t>
            </a:r>
            <a:endParaRPr lang="en-US" altLang="fr-FR" sz="2000" dirty="0" smtClean="0">
              <a:ea typeface="ＭＳ Ｐゴシック" pitchFamily="34" charset="-128"/>
            </a:endParaRPr>
          </a:p>
        </p:txBody>
      </p:sp>
      <p:pic>
        <p:nvPicPr>
          <p:cNvPr id="4100" name="Espace réservé pour une image  8" descr="danseuse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6478588" y="0"/>
            <a:ext cx="2667000" cy="6858000"/>
          </a:xfrm>
        </p:spPr>
      </p:pic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381000" y="5967413"/>
            <a:ext cx="1598613" cy="276225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GB" altLang="fr-FR" sz="1200" b="1">
              <a:latin typeface="Arial Bold" charset="0"/>
            </a:endParaRP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381000" y="6243638"/>
            <a:ext cx="1598613" cy="27781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GB" altLang="fr-FR" sz="1200" b="1">
              <a:solidFill>
                <a:schemeClr val="accent1"/>
              </a:solidFill>
              <a:latin typeface="Arial 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661993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Участие сообществ в повышении осведомлённости</a:t>
            </a:r>
            <a:r>
              <a:rPr lang="en-US" altLang="fr-FR" sz="3600" dirty="0" smtClean="0">
                <a:ea typeface="ＭＳ Ｐゴシック" pitchFamily="34" charset="-128"/>
              </a:rPr>
              <a:t> 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13315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13316" name="Text Placeholder 8"/>
          <p:cNvSpPr txBox="1">
            <a:spLocks/>
          </p:cNvSpPr>
          <p:nvPr/>
        </p:nvSpPr>
        <p:spPr bwMode="auto">
          <a:xfrm>
            <a:off x="2286000" y="2162175"/>
            <a:ext cx="64770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fr-FR" sz="2000" b="0" dirty="0" smtClean="0">
                <a:solidFill>
                  <a:srgbClr val="000000"/>
                </a:solidFill>
              </a:rPr>
              <a:t>O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Р призывает государства-участников обеспечить участие сообществ в повышении осведомлённости об их НКН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 </a:t>
            </a:r>
            <a:r>
              <a:rPr lang="en-US" altLang="fr-FR" sz="2000" b="0" dirty="0">
                <a:solidFill>
                  <a:srgbClr val="000000"/>
                </a:solidFill>
              </a:rPr>
              <a:t>(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O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Р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 </a:t>
            </a:r>
            <a:r>
              <a:rPr lang="en-US" altLang="fr-FR" sz="2000" b="0" dirty="0">
                <a:solidFill>
                  <a:srgbClr val="000000"/>
                </a:solidFill>
              </a:rPr>
              <a:t>101(b))</a:t>
            </a: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rgbClr val="000000"/>
                </a:solidFill>
              </a:rPr>
              <a:t>И получить их свободное, предварительное и информированное согласие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 </a:t>
            </a:r>
            <a:r>
              <a:rPr lang="en-US" altLang="fr-FR" sz="2000" b="0" dirty="0">
                <a:solidFill>
                  <a:srgbClr val="000000"/>
                </a:solidFill>
              </a:rPr>
              <a:t>(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O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Р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 </a:t>
            </a:r>
            <a:r>
              <a:rPr lang="en-US" altLang="fr-FR" sz="2000" b="0" dirty="0">
                <a:solidFill>
                  <a:srgbClr val="000000"/>
                </a:solidFill>
              </a:rPr>
              <a:t>101(b))</a:t>
            </a: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rgbClr val="000000"/>
                </a:solidFill>
              </a:rPr>
              <a:t>Это может помочь обеспечить, чтобы деятельность по повышению осведомлённости не искажала образ сообществ и их НКН и не наносила им урон 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(O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Р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 </a:t>
            </a:r>
            <a:r>
              <a:rPr lang="en-US" altLang="fr-FR" sz="2000" b="0" dirty="0">
                <a:solidFill>
                  <a:srgbClr val="000000"/>
                </a:solidFill>
              </a:rPr>
              <a:t>102) </a:t>
            </a:r>
            <a:endParaRPr lang="en-ZA" altLang="fr-FR" sz="20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581775" cy="1661993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Участие сообществ в номинациях и просьбах о международной помощи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14339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14340" name="Text Placeholder 8"/>
          <p:cNvSpPr txBox="1">
            <a:spLocks/>
          </p:cNvSpPr>
          <p:nvPr/>
        </p:nvSpPr>
        <p:spPr bwMode="auto">
          <a:xfrm>
            <a:off x="2278063" y="2162175"/>
            <a:ext cx="64770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2800" b="1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1pPr>
            <a:lvl2pPr marL="179388" indent="-179388" eaLnBrk="0" hangingPunct="0">
              <a:spcBef>
                <a:spcPts val="12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  <a:buFontTx/>
              <a:buNone/>
              <a:defRPr/>
            </a:pPr>
            <a:r>
              <a:rPr lang="ru-RU" altLang="fr-FR" sz="2000" dirty="0" smtClean="0">
                <a:solidFill>
                  <a:schemeClr val="tx1"/>
                </a:solidFill>
              </a:rPr>
              <a:t>Требуется доказательство</a:t>
            </a:r>
            <a:r>
              <a:rPr lang="en-ZA" altLang="fr-FR" sz="2000" dirty="0" smtClean="0">
                <a:solidFill>
                  <a:schemeClr val="tx1"/>
                </a:solidFill>
              </a:rPr>
              <a:t>:</a:t>
            </a:r>
          </a:p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  <a:buFontTx/>
              <a:buChar char="•"/>
              <a:defRPr/>
            </a:pPr>
            <a:r>
              <a:rPr lang="ru-RU" altLang="fr-FR" sz="2000" b="0" dirty="0" smtClean="0">
                <a:solidFill>
                  <a:schemeClr val="tx1"/>
                </a:solidFill>
              </a:rPr>
              <a:t>Участия сообществ в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:</a:t>
            </a:r>
          </a:p>
          <a:p>
            <a:pPr lvl="2" defTabSz="914400" eaLnBrk="1" hangingPunct="1">
              <a:spcAft>
                <a:spcPts val="600"/>
              </a:spcAft>
              <a:defRPr/>
            </a:pPr>
            <a:r>
              <a:rPr lang="ru-RU" altLang="fr-FR" sz="2000" dirty="0" smtClean="0"/>
              <a:t>Подготовке досье</a:t>
            </a:r>
            <a:r>
              <a:rPr lang="en-ZA" altLang="fr-FR" sz="2000" dirty="0" smtClean="0"/>
              <a:t> (O</a:t>
            </a:r>
            <a:r>
              <a:rPr lang="ru-RU" altLang="fr-FR" sz="2000" dirty="0" smtClean="0"/>
              <a:t>Р</a:t>
            </a:r>
            <a:r>
              <a:rPr lang="en-ZA" altLang="fr-FR" sz="2000" dirty="0" smtClean="0"/>
              <a:t> 1, 2, 7 </a:t>
            </a:r>
            <a:r>
              <a:rPr lang="ru-RU" altLang="fr-FR" sz="2000" dirty="0" smtClean="0"/>
              <a:t>и</a:t>
            </a:r>
            <a:r>
              <a:rPr lang="en-ZA" altLang="fr-FR" sz="2000" dirty="0" smtClean="0"/>
              <a:t> 12)</a:t>
            </a:r>
          </a:p>
          <a:p>
            <a:pPr lvl="2" defTabSz="914400" eaLnBrk="1" hangingPunct="1">
              <a:spcAft>
                <a:spcPts val="600"/>
              </a:spcAft>
              <a:defRPr/>
            </a:pPr>
            <a:r>
              <a:rPr lang="ru-RU" altLang="fr-FR" sz="2000" dirty="0" smtClean="0"/>
              <a:t>Идентификации соответствующих проектов в сфере НКН </a:t>
            </a:r>
            <a:r>
              <a:rPr lang="en-ZA" altLang="fr-FR" sz="2000" dirty="0" smtClean="0"/>
              <a:t>(</a:t>
            </a:r>
            <a:r>
              <a:rPr lang="ru-RU" altLang="fr-FR" sz="2000" dirty="0" smtClean="0"/>
              <a:t>статья</a:t>
            </a:r>
            <a:r>
              <a:rPr lang="en-ZA" altLang="fr-FR" sz="2000" dirty="0" smtClean="0"/>
              <a:t> 2.1; </a:t>
            </a:r>
            <a:r>
              <a:rPr lang="ru-RU" altLang="fr-FR" sz="2000" dirty="0" smtClean="0"/>
              <a:t>         </a:t>
            </a:r>
            <a:r>
              <a:rPr lang="en-ZA" altLang="fr-FR" sz="2000" dirty="0" smtClean="0"/>
              <a:t>O</a:t>
            </a:r>
            <a:r>
              <a:rPr lang="ru-RU" altLang="fr-FR" sz="2000" dirty="0" smtClean="0"/>
              <a:t>Р</a:t>
            </a:r>
            <a:r>
              <a:rPr lang="en-ZA" altLang="fr-FR" sz="2000" dirty="0" smtClean="0"/>
              <a:t> 1 </a:t>
            </a:r>
            <a:r>
              <a:rPr lang="ru-RU" altLang="fr-FR" sz="2000" dirty="0" smtClean="0"/>
              <a:t>и</a:t>
            </a:r>
            <a:r>
              <a:rPr lang="en-ZA" altLang="fr-FR" sz="2000" dirty="0" smtClean="0"/>
              <a:t> 2)</a:t>
            </a:r>
          </a:p>
          <a:p>
            <a:pPr lvl="1" defTabSz="914400" eaLnBrk="1" hangingPunct="1">
              <a:spcAft>
                <a:spcPts val="600"/>
              </a:spcAft>
              <a:buFontTx/>
              <a:buChar char="•"/>
              <a:defRPr/>
            </a:pPr>
            <a:r>
              <a:rPr lang="ru-RU" altLang="fr-FR" sz="2000" dirty="0" smtClean="0"/>
              <a:t>Согласия сообществ на представление номинаций/просьб</a:t>
            </a:r>
            <a:r>
              <a:rPr lang="en-ZA" altLang="fr-FR" sz="2000" dirty="0" smtClean="0"/>
              <a:t> (O</a:t>
            </a:r>
            <a:r>
              <a:rPr lang="ru-RU" altLang="fr-FR" sz="2000" dirty="0" smtClean="0"/>
              <a:t>Р</a:t>
            </a:r>
            <a:r>
              <a:rPr lang="en-ZA" altLang="fr-FR" sz="2000" dirty="0" smtClean="0"/>
              <a:t> 1, 2 </a:t>
            </a:r>
            <a:r>
              <a:rPr lang="ru-RU" altLang="fr-FR" sz="2000" dirty="0" smtClean="0"/>
              <a:t>и</a:t>
            </a:r>
            <a:r>
              <a:rPr lang="en-ZA" altLang="fr-FR" sz="2000" dirty="0" smtClean="0"/>
              <a:t> 7)</a:t>
            </a:r>
          </a:p>
          <a:p>
            <a:pPr lvl="1" defTabSz="914400" eaLnBrk="1" hangingPunct="1">
              <a:spcAft>
                <a:spcPts val="600"/>
              </a:spcAft>
              <a:buFontTx/>
              <a:buChar char="•"/>
              <a:defRPr/>
            </a:pPr>
            <a:r>
              <a:rPr lang="ru-RU" altLang="fr-FR" sz="2000" dirty="0" smtClean="0"/>
              <a:t>Обязательств сообщества по охране элемента (при необходимости)</a:t>
            </a:r>
            <a:r>
              <a:rPr lang="en-GB" altLang="fr-FR" sz="2000" dirty="0" smtClean="0"/>
              <a:t> (O</a:t>
            </a:r>
            <a:r>
              <a:rPr lang="ru-RU" altLang="fr-FR" sz="2000" dirty="0" smtClean="0"/>
              <a:t>Р</a:t>
            </a:r>
            <a:r>
              <a:rPr lang="en-GB" altLang="fr-FR" sz="2000" dirty="0" smtClean="0"/>
              <a:t> 1)</a:t>
            </a:r>
            <a:endParaRPr lang="en-ZA" altLang="fr-FR" sz="2000" dirty="0" smtClean="0"/>
          </a:p>
          <a:p>
            <a:pPr marL="0" indent="0" defTabSz="914400" eaLnBrk="1" hangingPunct="1">
              <a:lnSpc>
                <a:spcPct val="100000"/>
              </a:lnSpc>
              <a:spcBef>
                <a:spcPts val="1075"/>
              </a:spcBef>
              <a:buClrTx/>
              <a:buFont typeface="Arial" pitchFamily="34" charset="0"/>
              <a:buNone/>
              <a:defRPr/>
            </a:pPr>
            <a:endParaRPr lang="en-ZA" altLang="fr-FR" sz="20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661993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Пример</a:t>
            </a:r>
            <a:r>
              <a:rPr lang="en-US" altLang="fr-FR" sz="3600" dirty="0" smtClean="0">
                <a:ea typeface="ＭＳ Ｐゴシック" pitchFamily="34" charset="-128"/>
              </a:rPr>
              <a:t>: </a:t>
            </a:r>
            <a:r>
              <a:rPr lang="ru-RU" altLang="fr-FR" sz="3600" dirty="0" smtClean="0">
                <a:ea typeface="ＭＳ Ｐゴシック" pitchFamily="34" charset="-128"/>
              </a:rPr>
              <a:t>процесс номинации среди </a:t>
            </a:r>
            <a:r>
              <a:rPr lang="ru-RU" altLang="fr-FR" sz="3600" dirty="0" err="1" smtClean="0">
                <a:ea typeface="ＭＳ Ｐゴシック" pitchFamily="34" charset="-128"/>
              </a:rPr>
              <a:t>отоми-чичимеков</a:t>
            </a:r>
            <a:r>
              <a:rPr lang="ru-RU" altLang="fr-FR" sz="3600" dirty="0" smtClean="0">
                <a:ea typeface="ＭＳ Ｐゴシック" pitchFamily="34" charset="-128"/>
              </a:rPr>
              <a:t> (Мексика)</a:t>
            </a:r>
            <a:r>
              <a:rPr lang="en-US" altLang="fr-FR" sz="3600" dirty="0" smtClean="0">
                <a:ea typeface="ＭＳ Ｐゴシック" pitchFamily="34" charset="-128"/>
              </a:rPr>
              <a:t> 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15363" name="Espace réservé du contenu 4"/>
          <p:cNvSpPr txBox="1">
            <a:spLocks/>
          </p:cNvSpPr>
          <p:nvPr/>
        </p:nvSpPr>
        <p:spPr bwMode="auto">
          <a:xfrm>
            <a:off x="403225" y="5956657"/>
            <a:ext cx="287972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ZA" altLang="fr-FR" sz="800" b="0" dirty="0">
                <a:solidFill>
                  <a:schemeClr val="tx1"/>
                </a:solidFill>
              </a:rPr>
              <a:t>© </a:t>
            </a:r>
            <a:r>
              <a:rPr lang="en-ZA" altLang="fr-FR" sz="800" b="0" dirty="0" smtClean="0">
                <a:solidFill>
                  <a:schemeClr val="tx1"/>
                </a:solidFill>
              </a:rPr>
              <a:t>Government </a:t>
            </a:r>
            <a:r>
              <a:rPr lang="en-ZA" altLang="fr-FR" sz="800" b="0" dirty="0">
                <a:solidFill>
                  <a:schemeClr val="tx1"/>
                </a:solidFill>
              </a:rPr>
              <a:t>of the</a:t>
            </a:r>
            <a:r>
              <a:rPr lang="en-ZA" altLang="fr-FR" sz="800" b="0" dirty="0">
                <a:solidFill>
                  <a:srgbClr val="FF0000"/>
                </a:solidFill>
              </a:rPr>
              <a:t> </a:t>
            </a:r>
            <a:r>
              <a:rPr lang="en-ZA" altLang="fr-FR" sz="800" b="0" dirty="0">
                <a:solidFill>
                  <a:schemeClr val="tx1"/>
                </a:solidFill>
              </a:rPr>
              <a:t>State</a:t>
            </a:r>
            <a:r>
              <a:rPr lang="en-ZA" altLang="fr-FR" sz="800" b="0" dirty="0">
                <a:solidFill>
                  <a:srgbClr val="FF0000"/>
                </a:solidFill>
              </a:rPr>
              <a:t> </a:t>
            </a:r>
            <a:r>
              <a:rPr lang="en-ZA" altLang="fr-FR" sz="800" b="0" dirty="0">
                <a:solidFill>
                  <a:schemeClr val="tx1"/>
                </a:solidFill>
              </a:rPr>
              <a:t>of Queretaro, Mexico, 2007</a:t>
            </a:r>
          </a:p>
        </p:txBody>
      </p:sp>
      <p:sp>
        <p:nvSpPr>
          <p:cNvPr id="15364" name="Espace réservé du contenu 2"/>
          <p:cNvSpPr txBox="1">
            <a:spLocks/>
          </p:cNvSpPr>
          <p:nvPr/>
        </p:nvSpPr>
        <p:spPr bwMode="auto">
          <a:xfrm>
            <a:off x="2924175" y="2278063"/>
            <a:ext cx="5143500" cy="31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9388" indent="-179388"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Консультативные встречи с сообществом и социологический опрос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Предложения по охране со стороны сообщества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Региональный форум и декларация сообщества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Учреждение представительного органа по управлению / охране</a:t>
            </a:r>
            <a:endParaRPr lang="en-ZA" altLang="fr-FR" sz="2000" b="0" dirty="0">
              <a:solidFill>
                <a:schemeClr val="tx1"/>
              </a:solidFill>
            </a:endParaRP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270125"/>
            <a:ext cx="2347913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2215991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Пример</a:t>
            </a:r>
            <a:r>
              <a:rPr lang="en-ZA" altLang="fr-FR" sz="3600" dirty="0" smtClean="0">
                <a:ea typeface="ＭＳ Ｐゴシック" pitchFamily="34" charset="-128"/>
              </a:rPr>
              <a:t>: </a:t>
            </a:r>
            <a:r>
              <a:rPr lang="ru-RU" altLang="fr-FR" sz="3600" dirty="0" smtClean="0">
                <a:ea typeface="ＭＳ Ｐゴシック" pitchFamily="34" charset="-128"/>
              </a:rPr>
              <a:t>номинация Канту-ин-</a:t>
            </a:r>
            <a:r>
              <a:rPr lang="ru-RU" altLang="fr-FR" sz="3600" dirty="0" err="1" smtClean="0">
                <a:ea typeface="ＭＳ Ｐゴシック" pitchFamily="34" charset="-128"/>
              </a:rPr>
              <a:t>пахьелла</a:t>
            </a:r>
            <a:r>
              <a:rPr lang="ru-RU" altLang="fr-FR" sz="3600" dirty="0" smtClean="0">
                <a:ea typeface="ＭＳ Ｐゴシック" pitchFamily="34" charset="-128"/>
              </a:rPr>
              <a:t>, традиции мужского </a:t>
            </a:r>
            <a:r>
              <a:rPr lang="ru-RU" altLang="fr-FR" sz="3600" dirty="0" err="1" smtClean="0">
                <a:ea typeface="ＭＳ Ｐゴシック" pitchFamily="34" charset="-128"/>
              </a:rPr>
              <a:t>полифиноческого</a:t>
            </a:r>
            <a:r>
              <a:rPr lang="ru-RU" altLang="fr-FR" sz="3600" dirty="0" smtClean="0">
                <a:ea typeface="ＭＳ Ｐゴシック" pitchFamily="34" charset="-128"/>
              </a:rPr>
              <a:t> пения (Франция)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16387" name="Espace réservé du contenu 4"/>
          <p:cNvSpPr txBox="1">
            <a:spLocks/>
          </p:cNvSpPr>
          <p:nvPr/>
        </p:nvSpPr>
        <p:spPr bwMode="auto">
          <a:xfrm>
            <a:off x="406400" y="5022850"/>
            <a:ext cx="294163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ZA" altLang="fr-FR" sz="800" b="0">
                <a:solidFill>
                  <a:schemeClr val="tx1"/>
                </a:solidFill>
              </a:rPr>
              <a:t>© Michèle Guelfucci-Glinatsis, 2009</a:t>
            </a:r>
          </a:p>
        </p:txBody>
      </p:sp>
      <p:sp>
        <p:nvSpPr>
          <p:cNvPr id="16388" name="Espace réservé du contenu 2"/>
          <p:cNvSpPr txBox="1">
            <a:spLocks/>
          </p:cNvSpPr>
          <p:nvPr/>
        </p:nvSpPr>
        <p:spPr bwMode="auto">
          <a:xfrm>
            <a:off x="3573463" y="2778125"/>
            <a:ext cx="5181600" cy="241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9388" indent="-179388"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>
              <a:spcBef>
                <a:spcPts val="1075"/>
              </a:spcBef>
            </a:pPr>
            <a:r>
              <a:rPr lang="ru-RU" altLang="fr-FR" sz="2000" dirty="0" smtClean="0">
                <a:solidFill>
                  <a:schemeClr val="tx1"/>
                </a:solidFill>
              </a:rPr>
              <a:t>Полифоническое пение</a:t>
            </a:r>
            <a:endParaRPr lang="en-ZA" altLang="fr-FR" sz="2000" dirty="0">
              <a:solidFill>
                <a:schemeClr val="tx1"/>
              </a:solidFill>
            </a:endParaRPr>
          </a:p>
          <a:p>
            <a:pPr defTabSz="914400">
              <a:spcBef>
                <a:spcPts val="1075"/>
              </a:spcBef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Встречи экспертов и исполнителей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075"/>
              </a:spcBef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Учреждение ассоциации исполнителей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075"/>
              </a:spcBef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Привлечение исполнителей к инвентаризации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075"/>
              </a:spcBef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Кампании в СМИ</a:t>
            </a:r>
            <a:endParaRPr lang="en-ZA" altLang="fr-FR" sz="2000" b="0" dirty="0">
              <a:solidFill>
                <a:schemeClr val="tx1"/>
              </a:solidFill>
            </a:endParaRPr>
          </a:p>
        </p:txBody>
      </p:sp>
      <p:sp>
        <p:nvSpPr>
          <p:cNvPr id="16389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778125"/>
            <a:ext cx="2859088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1805940" y="374651"/>
            <a:ext cx="6957060" cy="1332230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Пример</a:t>
            </a:r>
            <a:r>
              <a:rPr lang="en-ZA" altLang="fr-FR" sz="3600" dirty="0" smtClean="0">
                <a:ea typeface="ＭＳ Ｐゴシック" pitchFamily="34" charset="-128"/>
              </a:rPr>
              <a:t>: </a:t>
            </a:r>
            <a:r>
              <a:rPr lang="ru-RU" altLang="fr-FR" sz="3600" dirty="0" smtClean="0">
                <a:ea typeface="ＭＳ Ｐゴシック" pitchFamily="34" charset="-128"/>
              </a:rPr>
              <a:t>номинация традиций </a:t>
            </a:r>
            <a:r>
              <a:rPr lang="ru-RU" altLang="fr-FR" sz="3600" dirty="0" err="1" smtClean="0">
                <a:ea typeface="ＭＳ Ｐゴシック" pitchFamily="34" charset="-128"/>
              </a:rPr>
              <a:t>миджикенда</a:t>
            </a:r>
            <a:r>
              <a:rPr lang="ru-RU" altLang="fr-FR" sz="3600" dirty="0" smtClean="0">
                <a:ea typeface="ＭＳ Ｐゴシック" pitchFamily="34" charset="-128"/>
              </a:rPr>
              <a:t> (Кения</a:t>
            </a:r>
            <a:r>
              <a:rPr lang="en-ZA" altLang="fr-FR" sz="3600" dirty="0" smtClean="0">
                <a:ea typeface="ＭＳ Ｐゴシック" pitchFamily="34" charset="-128"/>
              </a:rPr>
              <a:t>)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17411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17412" name="Text Placeholder 8"/>
          <p:cNvSpPr txBox="1">
            <a:spLocks/>
          </p:cNvSpPr>
          <p:nvPr/>
        </p:nvSpPr>
        <p:spPr bwMode="auto">
          <a:xfrm>
            <a:off x="4411663" y="1930400"/>
            <a:ext cx="43434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defTabSz="914400" eaLnBrk="1" hangingPunct="1">
              <a:lnSpc>
                <a:spcPct val="100000"/>
              </a:lnSpc>
              <a:spcBef>
                <a:spcPts val="1075"/>
              </a:spcBef>
              <a:buClrTx/>
              <a:buFontTx/>
              <a:buNone/>
              <a:defRPr/>
            </a:pPr>
            <a:r>
              <a:rPr lang="ru-RU" altLang="fr-FR" sz="2000" dirty="0" smtClean="0">
                <a:solidFill>
                  <a:schemeClr val="tx1"/>
                </a:solidFill>
              </a:rPr>
              <a:t>Традиции и практики, связанные с </a:t>
            </a:r>
            <a:r>
              <a:rPr lang="ru-RU" altLang="fr-FR" sz="2000" dirty="0" err="1" smtClean="0">
                <a:solidFill>
                  <a:schemeClr val="tx1"/>
                </a:solidFill>
              </a:rPr>
              <a:t>кайя</a:t>
            </a:r>
            <a:endParaRPr lang="en-ZA" altLang="fr-FR" sz="2000" dirty="0" smtClean="0">
              <a:solidFill>
                <a:schemeClr val="tx1"/>
              </a:solidFill>
            </a:endParaRPr>
          </a:p>
          <a:p>
            <a:pPr defTabSz="914400" eaLnBrk="1" hangingPunct="1">
              <a:lnSpc>
                <a:spcPct val="100000"/>
              </a:lnSpc>
              <a:spcBef>
                <a:spcPts val="1075"/>
              </a:spcBef>
              <a:buClrTx/>
              <a:defRPr/>
            </a:pPr>
            <a:r>
              <a:rPr lang="ru-RU" altLang="fr-FR" sz="2000" b="0" dirty="0" smtClean="0">
                <a:solidFill>
                  <a:schemeClr val="tx1"/>
                </a:solidFill>
              </a:rPr>
              <a:t>Консультации с сообществом</a:t>
            </a:r>
            <a:endParaRPr lang="en-GB" altLang="fr-FR" sz="2000" b="0" dirty="0" smtClean="0">
              <a:solidFill>
                <a:schemeClr val="tx1"/>
              </a:solidFill>
            </a:endParaRPr>
          </a:p>
          <a:p>
            <a:pPr defTabSz="914400" eaLnBrk="1" hangingPunct="1">
              <a:lnSpc>
                <a:spcPct val="100000"/>
              </a:lnSpc>
              <a:spcBef>
                <a:spcPts val="1075"/>
              </a:spcBef>
              <a:buClrTx/>
              <a:defRPr/>
            </a:pPr>
            <a:r>
              <a:rPr lang="ru-RU" altLang="fr-FR" sz="2000" b="0" dirty="0" smtClean="0">
                <a:solidFill>
                  <a:schemeClr val="tx1"/>
                </a:solidFill>
              </a:rPr>
              <a:t>Включение предложений сообщества в план по охране</a:t>
            </a:r>
            <a:endParaRPr lang="en-GB" altLang="fr-FR" sz="2000" b="0" dirty="0" smtClean="0">
              <a:solidFill>
                <a:schemeClr val="tx1"/>
              </a:solidFill>
            </a:endParaRPr>
          </a:p>
          <a:p>
            <a:pPr defTabSz="914400" eaLnBrk="1" hangingPunct="1">
              <a:lnSpc>
                <a:spcPct val="100000"/>
              </a:lnSpc>
              <a:spcBef>
                <a:spcPts val="1075"/>
              </a:spcBef>
              <a:buClrTx/>
              <a:defRPr/>
            </a:pPr>
            <a:r>
              <a:rPr lang="ru-RU" altLang="fr-FR" sz="2000" b="0" dirty="0" smtClean="0">
                <a:solidFill>
                  <a:schemeClr val="tx1"/>
                </a:solidFill>
              </a:rPr>
              <a:t>Создание групп по развитию сообщества</a:t>
            </a:r>
            <a:endParaRPr lang="en-GB" altLang="fr-FR" sz="2000" b="0" dirty="0" smtClean="0">
              <a:solidFill>
                <a:schemeClr val="tx1"/>
              </a:solidFill>
            </a:endParaRP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912938"/>
            <a:ext cx="3879850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4576763"/>
            <a:ext cx="217646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Обеспечение участия и согласия сообществ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18435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18436" name="Text Placeholder 8"/>
          <p:cNvSpPr txBox="1">
            <a:spLocks/>
          </p:cNvSpPr>
          <p:nvPr/>
        </p:nvSpPr>
        <p:spPr bwMode="auto">
          <a:xfrm>
            <a:off x="2278063" y="1931988"/>
            <a:ext cx="6477000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>
              <a:spcBef>
                <a:spcPts val="1075"/>
              </a:spcBef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Кто является заинтересованным сообществом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?</a:t>
            </a:r>
            <a:endParaRPr lang="en-GB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075"/>
              </a:spcBef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Кто представляет их и с какими полномочиями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?</a:t>
            </a:r>
            <a:endParaRPr lang="en-GB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075"/>
              </a:spcBef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Как их можно информировать и привлечь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?</a:t>
            </a:r>
            <a:endParaRPr lang="en-GB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075"/>
              </a:spcBef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Какие меры по охране и другие мероприятия можно разработать при их участии и с их согласия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? </a:t>
            </a:r>
            <a:endParaRPr lang="en-GB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075"/>
              </a:spcBef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Кто может и должен привлекаться к реализации и мониторингу охранных и других мероприятий?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 </a:t>
            </a:r>
            <a:endParaRPr lang="en-GB" altLang="fr-FR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661993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Идентификация соответствующих сообществ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19459" name="Espace réservé du contenu 4"/>
          <p:cNvSpPr txBox="1">
            <a:spLocks/>
          </p:cNvSpPr>
          <p:nvPr/>
        </p:nvSpPr>
        <p:spPr bwMode="auto">
          <a:xfrm>
            <a:off x="406400" y="4276050"/>
            <a:ext cx="2941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ru-RU" altLang="fr-FR" sz="800" b="0" i="1" dirty="0" err="1" smtClean="0">
                <a:solidFill>
                  <a:schemeClr val="tx1"/>
                </a:solidFill>
              </a:rPr>
              <a:t>Рамман</a:t>
            </a:r>
            <a:r>
              <a:rPr lang="en-ZA" altLang="fr-FR" sz="800" b="0" i="1" dirty="0" smtClean="0">
                <a:solidFill>
                  <a:schemeClr val="tx1"/>
                </a:solidFill>
              </a:rPr>
              <a:t>: </a:t>
            </a:r>
            <a:r>
              <a:rPr lang="ru-RU" altLang="fr-FR" sz="800" b="0" i="1" dirty="0" smtClean="0">
                <a:solidFill>
                  <a:schemeClr val="tx1"/>
                </a:solidFill>
              </a:rPr>
              <a:t>религиозный фестиваль и ритуальный театр гималайских </a:t>
            </a:r>
            <a:r>
              <a:rPr lang="ru-RU" altLang="fr-FR" sz="800" b="0" i="1" dirty="0" err="1" smtClean="0">
                <a:solidFill>
                  <a:schemeClr val="tx1"/>
                </a:solidFill>
              </a:rPr>
              <a:t>гархвалов</a:t>
            </a:r>
            <a:r>
              <a:rPr lang="ru-RU" altLang="fr-FR" sz="800" b="0" i="1" dirty="0" smtClean="0">
                <a:solidFill>
                  <a:schemeClr val="tx1"/>
                </a:solidFill>
              </a:rPr>
              <a:t>, Индия</a:t>
            </a:r>
            <a:endParaRPr lang="en-ZA" altLang="fr-FR" sz="800" b="0" i="1" dirty="0">
              <a:solidFill>
                <a:schemeClr val="tx1"/>
              </a:solidFill>
            </a:endParaRPr>
          </a:p>
          <a:p>
            <a:r>
              <a:rPr lang="en-ZA" altLang="fr-FR" sz="800" b="0" dirty="0">
                <a:solidFill>
                  <a:schemeClr val="tx1"/>
                </a:solidFill>
              </a:rPr>
              <a:t>© IGNCA, Ministry of Culture, India</a:t>
            </a:r>
          </a:p>
        </p:txBody>
      </p:sp>
      <p:sp>
        <p:nvSpPr>
          <p:cNvPr id="19460" name="Espace réservé du contenu 2"/>
          <p:cNvSpPr txBox="1">
            <a:spLocks/>
          </p:cNvSpPr>
          <p:nvPr/>
        </p:nvSpPr>
        <p:spPr bwMode="auto">
          <a:xfrm>
            <a:off x="3416300" y="2105025"/>
            <a:ext cx="5414963" cy="438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9388" indent="-179388"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Люди, которые идентифицируют себя с одним или несколькими элементами НКН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Некоторые сообщества уже признаны государствами-участниками (местные, этнолингвистические, религиозные и прочие сообщества)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Люди могут принадлежать нескольким сообществам; покидать их и присоединяться к ним</a:t>
            </a:r>
            <a:endParaRPr lang="en-ZA" altLang="fr-FR" sz="2000" b="0" dirty="0" smtClean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Заинтересованные люди должны быть согласны с определением себя в качестве сообщества</a:t>
            </a:r>
            <a:endParaRPr lang="en-ZA" altLang="fr-FR" sz="2000" b="0" dirty="0">
              <a:solidFill>
                <a:schemeClr val="tx1"/>
              </a:solidFill>
            </a:endParaRPr>
          </a:p>
        </p:txBody>
      </p:sp>
      <p:sp>
        <p:nvSpPr>
          <p:cNvPr id="19461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2050415"/>
            <a:ext cx="2941638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107996"/>
          </a:xfrm>
        </p:spPr>
        <p:txBody>
          <a:bodyPr/>
          <a:lstStyle/>
          <a:p>
            <a:r>
              <a:rPr lang="fr-FR" altLang="fr-FR" sz="3600" dirty="0" smtClean="0">
                <a:ea typeface="ＭＳ Ｐゴシック" pitchFamily="34" charset="-128"/>
              </a:rPr>
              <a:t>C</a:t>
            </a:r>
            <a:r>
              <a:rPr lang="ru-RU" altLang="fr-FR" sz="3600" dirty="0" smtClean="0">
                <a:ea typeface="ＭＳ Ｐゴシック" pitchFamily="34" charset="-128"/>
              </a:rPr>
              <a:t>ложный характер сообществ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2825" y="1905000"/>
            <a:ext cx="6480175" cy="4850559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altLang="fr-FR" sz="2000" b="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Часто предполагается, что сообщество является гармоничным, однородным, инклюзивным и желающим участвовать</a:t>
            </a:r>
            <a:r>
              <a:rPr lang="en-US" altLang="fr-FR" sz="2000" b="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. </a:t>
            </a:r>
            <a:endParaRPr lang="en-US" altLang="fr-FR" sz="2000" b="0" dirty="0">
              <a:solidFill>
                <a:schemeClr val="tx1"/>
              </a:solidFill>
              <a:ea typeface="ＭＳ Ｐゴシック" pitchFamily="34" charset="-128"/>
              <a:cs typeface="+mn-cs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altLang="fr-FR" sz="2000" b="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Кто есть кто внутри сообщества</a:t>
            </a:r>
            <a:r>
              <a:rPr lang="en-US" altLang="fr-FR" sz="2000" b="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? </a:t>
            </a:r>
            <a:endParaRPr lang="en-US" altLang="fr-FR" sz="2000" b="0" dirty="0">
              <a:solidFill>
                <a:schemeClr val="tx1"/>
              </a:solidFill>
              <a:ea typeface="ＭＳ Ｐゴシック" pitchFamily="34" charset="-128"/>
              <a:cs typeface="+mn-cs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altLang="fr-FR" sz="2000" b="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Кто решает, кто должен или не должен участвовать</a:t>
            </a:r>
            <a:r>
              <a:rPr lang="en-US" altLang="fr-FR" sz="2000" b="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? </a:t>
            </a:r>
            <a:endParaRPr lang="en-US" altLang="fr-FR" sz="2000" b="0" dirty="0">
              <a:solidFill>
                <a:schemeClr val="tx1"/>
              </a:solidFill>
              <a:ea typeface="ＭＳ Ｐゴシック" pitchFamily="34" charset="-128"/>
              <a:cs typeface="+mn-cs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altLang="fr-FR" sz="2000" b="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Кто участвует и почему</a:t>
            </a:r>
            <a:r>
              <a:rPr lang="en-US" altLang="fr-FR" sz="2000" b="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? </a:t>
            </a:r>
            <a:endParaRPr lang="en-US" altLang="fr-FR" sz="2000" b="0" dirty="0">
              <a:solidFill>
                <a:schemeClr val="tx1"/>
              </a:solidFill>
              <a:ea typeface="ＭＳ Ｐゴシック" pitchFamily="34" charset="-128"/>
              <a:cs typeface="+mn-cs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altLang="fr-FR" sz="2000" b="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Мнение кого не учитывается и почему</a:t>
            </a:r>
            <a:r>
              <a:rPr lang="en-US" altLang="fr-FR" sz="2000" b="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?</a:t>
            </a:r>
            <a:endParaRPr lang="en-US" altLang="fr-FR" sz="2000" b="0" dirty="0">
              <a:solidFill>
                <a:schemeClr val="tx1"/>
              </a:solidFill>
              <a:ea typeface="ＭＳ Ｐゴシック" pitchFamily="34" charset="-128"/>
              <a:cs typeface="+mn-cs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altLang="fr-FR" sz="2000" b="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Что надо сделать, чтобы обеспечить всем равные возможности для участия и оказать поддержку в этом</a:t>
            </a:r>
            <a:r>
              <a:rPr lang="en-US" altLang="fr-FR" sz="2000" b="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?</a:t>
            </a:r>
            <a:endParaRPr lang="en-US" altLang="fr-FR" sz="2000" b="0" dirty="0">
              <a:solidFill>
                <a:schemeClr val="tx1"/>
              </a:solidFill>
              <a:ea typeface="ＭＳ Ｐゴシック" pitchFamily="34" charset="-128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endParaRPr lang="fr-FR" dirty="0"/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Идентификация представителей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21507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>
              <a:solidFill>
                <a:srgbClr val="000000"/>
              </a:solidFill>
            </a:endParaRPr>
          </a:p>
          <a:p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21508" name="Text Placeholder 8"/>
          <p:cNvSpPr txBox="1">
            <a:spLocks/>
          </p:cNvSpPr>
          <p:nvPr/>
        </p:nvSpPr>
        <p:spPr bwMode="auto">
          <a:xfrm>
            <a:off x="2286000" y="1912938"/>
            <a:ext cx="5645150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Потребность в представителях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Существующие представители или нет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?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Полномочия и легитимность представителей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Разные взгляды внутри сообществ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defTabSz="914400">
              <a:lnSpc>
                <a:spcPct val="90000"/>
              </a:lnSpc>
              <a:spcBef>
                <a:spcPts val="1075"/>
              </a:spcBef>
              <a:buFont typeface="Arial" charset="0"/>
              <a:buChar char="•"/>
            </a:pPr>
            <a:endParaRPr lang="en-US" altLang="fr-FR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Пример</a:t>
            </a:r>
            <a:r>
              <a:rPr lang="en-ZA" altLang="fr-FR" sz="3600" dirty="0" smtClean="0">
                <a:ea typeface="ＭＳ Ｐゴシック" pitchFamily="34" charset="-128"/>
              </a:rPr>
              <a:t>: </a:t>
            </a:r>
            <a:r>
              <a:rPr lang="ru-RU" altLang="fr-FR" sz="3600" dirty="0" smtClean="0">
                <a:ea typeface="ＭＳ Ｐゴシック" pitchFamily="34" charset="-128"/>
              </a:rPr>
              <a:t>Фестиваль </a:t>
            </a:r>
            <a:r>
              <a:rPr lang="ru-RU" altLang="fr-FR" sz="3600" dirty="0" err="1" smtClean="0">
                <a:ea typeface="ＭＳ Ｐゴシック" pitchFamily="34" charset="-128"/>
              </a:rPr>
              <a:t>Патум</a:t>
            </a:r>
            <a:r>
              <a:rPr lang="ru-RU" altLang="fr-FR" sz="3600" dirty="0" smtClean="0">
                <a:ea typeface="ＭＳ Ｐゴシック" pitchFamily="34" charset="-128"/>
              </a:rPr>
              <a:t> в Берге</a:t>
            </a:r>
            <a:r>
              <a:rPr lang="en-ZA" altLang="fr-FR" sz="3600" dirty="0" smtClean="0">
                <a:ea typeface="ＭＳ Ｐゴシック" pitchFamily="34" charset="-128"/>
              </a:rPr>
              <a:t> (</a:t>
            </a:r>
            <a:r>
              <a:rPr lang="ru-RU" altLang="fr-FR" sz="3600" dirty="0" smtClean="0">
                <a:ea typeface="ＭＳ Ｐゴシック" pitchFamily="34" charset="-128"/>
              </a:rPr>
              <a:t>Испания</a:t>
            </a:r>
            <a:r>
              <a:rPr lang="en-ZA" altLang="fr-FR" sz="3600" dirty="0" smtClean="0">
                <a:ea typeface="ＭＳ Ｐゴシック" pitchFamily="34" charset="-128"/>
              </a:rPr>
              <a:t>)</a:t>
            </a:r>
            <a:r>
              <a:rPr lang="en-GB" altLang="fr-FR" sz="3600" dirty="0" smtClean="0">
                <a:ea typeface="ＭＳ Ｐゴシック" pitchFamily="34" charset="-128"/>
              </a:rPr>
              <a:t> 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22531" name="Espace réservé du contenu 4"/>
          <p:cNvSpPr txBox="1">
            <a:spLocks/>
          </p:cNvSpPr>
          <p:nvPr/>
        </p:nvSpPr>
        <p:spPr bwMode="auto">
          <a:xfrm>
            <a:off x="406400" y="4643438"/>
            <a:ext cx="2879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ru-RU" altLang="fr-FR" sz="800" b="0" i="1" dirty="0" smtClean="0">
                <a:solidFill>
                  <a:schemeClr val="tx1"/>
                </a:solidFill>
              </a:rPr>
              <a:t>Фестиваль </a:t>
            </a:r>
            <a:r>
              <a:rPr lang="ru-RU" altLang="fr-FR" sz="800" b="0" i="1" dirty="0" err="1" smtClean="0">
                <a:solidFill>
                  <a:schemeClr val="tx1"/>
                </a:solidFill>
              </a:rPr>
              <a:t>Патум</a:t>
            </a:r>
            <a:r>
              <a:rPr lang="ru-RU" altLang="fr-FR" sz="800" b="0" i="1" dirty="0" smtClean="0">
                <a:solidFill>
                  <a:schemeClr val="tx1"/>
                </a:solidFill>
              </a:rPr>
              <a:t> в  Берге</a:t>
            </a:r>
            <a:endParaRPr lang="en-ZA" altLang="fr-FR" sz="800" b="0" i="1" dirty="0">
              <a:solidFill>
                <a:schemeClr val="tx1"/>
              </a:solidFill>
            </a:endParaRPr>
          </a:p>
          <a:p>
            <a:r>
              <a:rPr lang="en-US" altLang="fr-FR" sz="800" b="0" dirty="0">
                <a:solidFill>
                  <a:schemeClr val="tx1"/>
                </a:solidFill>
              </a:rPr>
              <a:t>©</a:t>
            </a:r>
            <a:r>
              <a:rPr lang="en-ZA" altLang="fr-FR" sz="800" b="0" dirty="0">
                <a:solidFill>
                  <a:schemeClr val="tx1"/>
                </a:solidFill>
              </a:rPr>
              <a:t> </a:t>
            </a:r>
            <a:r>
              <a:rPr lang="en-ZA" altLang="fr-FR" sz="800" b="0" dirty="0" err="1">
                <a:solidFill>
                  <a:schemeClr val="tx1"/>
                </a:solidFill>
              </a:rPr>
              <a:t>Manel</a:t>
            </a:r>
            <a:r>
              <a:rPr lang="en-ZA" altLang="fr-FR" sz="800" b="0" dirty="0">
                <a:solidFill>
                  <a:schemeClr val="tx1"/>
                </a:solidFill>
              </a:rPr>
              <a:t> </a:t>
            </a:r>
            <a:r>
              <a:rPr lang="en-ZA" altLang="fr-FR" sz="800" b="0" dirty="0" err="1">
                <a:solidFill>
                  <a:schemeClr val="tx1"/>
                </a:solidFill>
              </a:rPr>
              <a:t>Escobet</a:t>
            </a:r>
            <a:r>
              <a:rPr lang="en-ZA" altLang="fr-FR" sz="800" b="0" dirty="0">
                <a:solidFill>
                  <a:schemeClr val="tx1"/>
                </a:solidFill>
              </a:rPr>
              <a:t> i Giro/UNESCO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1905000"/>
            <a:ext cx="3903663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22534" name="TextBox 1"/>
          <p:cNvSpPr txBox="1">
            <a:spLocks noChangeArrowheads="1"/>
          </p:cNvSpPr>
          <p:nvPr/>
        </p:nvSpPr>
        <p:spPr bwMode="auto">
          <a:xfrm>
            <a:off x="4495800" y="1906588"/>
            <a:ext cx="41910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altLang="fr-FR" sz="2000" b="0" dirty="0" smtClean="0">
                <a:solidFill>
                  <a:schemeClr val="tx1"/>
                </a:solidFill>
              </a:rPr>
              <a:t>Происхождение популярного фестиваля </a:t>
            </a:r>
            <a:r>
              <a:rPr lang="ru-RU" altLang="fr-FR" sz="2000" b="0" dirty="0" err="1" smtClean="0">
                <a:solidFill>
                  <a:schemeClr val="tx1"/>
                </a:solidFill>
              </a:rPr>
              <a:t>Патум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 в Берге уходит корнями в средневековые празднества и шествия, сопровождавшие празднование праздника </a:t>
            </a:r>
            <a:r>
              <a:rPr lang="ru-RU" altLang="fr-FR" sz="2000" b="0" smtClean="0">
                <a:solidFill>
                  <a:schemeClr val="tx1"/>
                </a:solidFill>
              </a:rPr>
              <a:t>Тела Христова</a:t>
            </a:r>
            <a:r>
              <a:rPr lang="en-US" altLang="fr-FR" sz="2000" b="0" smtClean="0">
                <a:solidFill>
                  <a:schemeClr val="tx1"/>
                </a:solidFill>
              </a:rPr>
              <a:t>. </a:t>
            </a:r>
            <a:endParaRPr lang="en-US" altLang="fr-FR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3998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В этой презентации</a:t>
            </a:r>
            <a:r>
              <a:rPr lang="en-ZA" altLang="fr-FR" sz="3600" dirty="0" smtClean="0">
                <a:ea typeface="ＭＳ Ｐゴシック" pitchFamily="34" charset="-128"/>
              </a:rPr>
              <a:t> …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512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1893888"/>
            <a:ext cx="6480175" cy="3295774"/>
          </a:xfrm>
        </p:spPr>
        <p:txBody>
          <a:bodyPr/>
          <a:lstStyle/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  <a:ea typeface="ＭＳ Ｐゴシック" pitchFamily="34" charset="-128"/>
              </a:rPr>
              <a:t>Пример</a:t>
            </a:r>
            <a:r>
              <a:rPr lang="en-ZA" altLang="fr-FR" sz="2000" dirty="0" smtClean="0">
                <a:solidFill>
                  <a:schemeClr val="tx1"/>
                </a:solidFill>
                <a:ea typeface="ＭＳ Ｐゴシック" pitchFamily="34" charset="-128"/>
              </a:rPr>
              <a:t>: </a:t>
            </a:r>
            <a:r>
              <a:rPr lang="ru-RU" altLang="fr-FR" sz="2000" dirty="0" smtClean="0">
                <a:solidFill>
                  <a:schemeClr val="tx1"/>
                </a:solidFill>
                <a:ea typeface="ＭＳ Ｐゴシック" pitchFamily="34" charset="-128"/>
              </a:rPr>
              <a:t>что может пойти не так</a:t>
            </a:r>
            <a:endParaRPr lang="en-ZA" altLang="fr-FR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  <a:ea typeface="ＭＳ Ｐゴシック" pitchFamily="34" charset="-128"/>
              </a:rPr>
              <a:t>Почему требуется участие сообществ</a:t>
            </a:r>
            <a:r>
              <a:rPr lang="en-ZA" altLang="fr-FR" sz="2000" dirty="0" smtClean="0">
                <a:solidFill>
                  <a:schemeClr val="tx1"/>
                </a:solidFill>
                <a:ea typeface="ＭＳ Ｐゴシック" pitchFamily="34" charset="-128"/>
              </a:rPr>
              <a:t>?</a:t>
            </a:r>
          </a:p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  <a:ea typeface="ＭＳ Ｐゴシック" pitchFamily="34" charset="-128"/>
              </a:rPr>
              <a:t>Что говорится в Конвенции и ОР</a:t>
            </a:r>
            <a:r>
              <a:rPr lang="en-ZA" altLang="fr-FR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</a:p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  <a:ea typeface="ＭＳ Ｐゴシック" pitchFamily="34" charset="-128"/>
              </a:rPr>
              <a:t>Когда необходимо участие сообществ</a:t>
            </a:r>
            <a:endParaRPr lang="en-ZA" altLang="fr-FR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  <a:ea typeface="ＭＳ Ｐゴシック" pitchFamily="34" charset="-128"/>
              </a:rPr>
              <a:t>Как добиться участия сообществ и получить их согласие</a:t>
            </a:r>
            <a:endParaRPr lang="en-ZA" altLang="fr-FR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79388" indent="-179388" defTabSz="914400" eaLnBrk="1" hangingPunct="1">
              <a:lnSpc>
                <a:spcPct val="100000"/>
              </a:lnSpc>
              <a:spcBef>
                <a:spcPts val="1075"/>
              </a:spcBef>
              <a:buClrTx/>
            </a:pPr>
            <a:endParaRPr lang="en-ZA" altLang="fr-FR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5124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Способы и цели участия сообществ</a:t>
            </a:r>
            <a:r>
              <a:rPr lang="en-GB" altLang="fr-FR" sz="3600" dirty="0" smtClean="0">
                <a:ea typeface="ＭＳ Ｐゴシック" pitchFamily="34" charset="-128"/>
              </a:rPr>
              <a:t> 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23555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23556" name="Text Placeholder 8"/>
          <p:cNvSpPr txBox="1">
            <a:spLocks/>
          </p:cNvSpPr>
          <p:nvPr/>
        </p:nvSpPr>
        <p:spPr bwMode="auto">
          <a:xfrm>
            <a:off x="2281238" y="1905000"/>
            <a:ext cx="61214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Через</a:t>
            </a:r>
            <a:r>
              <a:rPr lang="en-GB" altLang="fr-FR" sz="2000" b="0" dirty="0" smtClean="0">
                <a:solidFill>
                  <a:schemeClr val="tx1"/>
                </a:solidFill>
              </a:rPr>
              <a:t>: 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семинары, встречи, консультации, социологические опросы, средства информации, укрепление потенциала и т.п.</a:t>
            </a:r>
            <a:endParaRPr lang="en-GB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Для</a:t>
            </a:r>
            <a:r>
              <a:rPr lang="en-GB" altLang="fr-FR" sz="2000" b="0" dirty="0" smtClean="0">
                <a:solidFill>
                  <a:schemeClr val="tx1"/>
                </a:solidFill>
              </a:rPr>
              <a:t>: 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идентификации элементов, повышения осведомлённости, охраны, подготовки номинаций и </a:t>
            </a:r>
            <a:r>
              <a:rPr lang="ru-RU" altLang="fr-FR" sz="2000" b="0" dirty="0" err="1" smtClean="0">
                <a:solidFill>
                  <a:schemeClr val="tx1"/>
                </a:solidFill>
              </a:rPr>
              <a:t>пр</a:t>
            </a:r>
            <a:r>
              <a:rPr lang="en-GB" altLang="fr-FR" sz="2000" b="0" dirty="0" smtClean="0">
                <a:solidFill>
                  <a:schemeClr val="tx1"/>
                </a:solidFill>
              </a:rPr>
              <a:t>.</a:t>
            </a:r>
            <a:endParaRPr lang="en-GB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075"/>
              </a:spcBef>
            </a:pPr>
            <a:endParaRPr lang="en-US" altLang="fr-FR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2215991"/>
          </a:xfrm>
        </p:spPr>
        <p:txBody>
          <a:bodyPr/>
          <a:lstStyle/>
          <a:p>
            <a:r>
              <a:rPr lang="ru-RU" altLang="fr-FR" sz="3600" dirty="0" smtClean="0">
                <a:ea typeface="ＭＳ Ｐゴシック" pitchFamily="34" charset="-128"/>
              </a:rPr>
              <a:t>Получение свободного, предварительного и информированного согласия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2825" y="2923858"/>
            <a:ext cx="6472238" cy="2923877"/>
          </a:xfrm>
        </p:spPr>
        <p:txBody>
          <a:bodyPr/>
          <a:lstStyle/>
          <a:p>
            <a:pPr lvl="1" eaLnBrk="1" hangingPunct="1">
              <a:spcAft>
                <a:spcPts val="600"/>
              </a:spcAft>
              <a:buClr>
                <a:schemeClr val="tx1"/>
              </a:buClr>
            </a:pPr>
            <a:r>
              <a:rPr lang="ru-RU" altLang="fr-FR" sz="2000" b="1" dirty="0" smtClean="0">
                <a:ea typeface="ＭＳ Ｐゴシック" pitchFamily="34" charset="-128"/>
              </a:rPr>
              <a:t>«Свободное»</a:t>
            </a:r>
            <a:r>
              <a:rPr lang="en-US" altLang="fr-FR" sz="2000" b="1" dirty="0" smtClean="0">
                <a:ea typeface="ＭＳ Ｐゴシック" pitchFamily="34" charset="-128"/>
              </a:rPr>
              <a:t> </a:t>
            </a:r>
            <a:r>
              <a:rPr lang="en-US" altLang="fr-FR" sz="2000" dirty="0" smtClean="0">
                <a:ea typeface="ＭＳ Ｐゴシック" pitchFamily="34" charset="-128"/>
              </a:rPr>
              <a:t>– </a:t>
            </a:r>
            <a:r>
              <a:rPr lang="ru-RU" altLang="fr-FR" sz="2000" dirty="0" smtClean="0">
                <a:ea typeface="ＭＳ Ｐゴシック" pitchFamily="34" charset="-128"/>
              </a:rPr>
              <a:t>на тех, чьё согласие стремятся получить, не оказывается чрезмерного давления</a:t>
            </a:r>
            <a:r>
              <a:rPr lang="en-US" altLang="fr-FR" sz="2000" dirty="0" smtClean="0">
                <a:ea typeface="ＭＳ Ｐゴシック" pitchFamily="34" charset="-128"/>
              </a:rPr>
              <a:t>.</a:t>
            </a:r>
            <a:endParaRPr lang="en-US" altLang="fr-FR" sz="2000" dirty="0" smtClean="0">
              <a:solidFill>
                <a:srgbClr val="138677"/>
              </a:solidFill>
              <a:ea typeface="ＭＳ Ｐゴシック" pitchFamily="34" charset="-128"/>
            </a:endParaRPr>
          </a:p>
          <a:p>
            <a:pPr lvl="1" eaLnBrk="1" hangingPunct="1">
              <a:spcAft>
                <a:spcPts val="600"/>
              </a:spcAft>
              <a:buClr>
                <a:schemeClr val="tx1"/>
              </a:buClr>
            </a:pPr>
            <a:r>
              <a:rPr lang="ru-RU" altLang="fr-FR" sz="2000" b="1" dirty="0" smtClean="0">
                <a:ea typeface="ＭＳ Ｐゴシック" pitchFamily="34" charset="-128"/>
              </a:rPr>
              <a:t>«Предварительное»</a:t>
            </a:r>
            <a:r>
              <a:rPr lang="en-US" altLang="fr-FR" sz="2000" b="1" dirty="0" smtClean="0">
                <a:ea typeface="ＭＳ Ｐゴシック" pitchFamily="34" charset="-128"/>
              </a:rPr>
              <a:t> </a:t>
            </a:r>
            <a:r>
              <a:rPr lang="en-US" altLang="fr-FR" sz="2000" dirty="0" smtClean="0">
                <a:ea typeface="ＭＳ Ｐゴシック" pitchFamily="34" charset="-128"/>
              </a:rPr>
              <a:t>– </a:t>
            </a:r>
            <a:r>
              <a:rPr lang="ru-RU" altLang="fr-FR" sz="2000" dirty="0" smtClean="0">
                <a:ea typeface="ＭＳ Ｐゴシック" pitchFamily="34" charset="-128"/>
              </a:rPr>
              <a:t>необходимая для рассмотрения вопроса о предоставлении согласия информация предоставлена заранее.</a:t>
            </a:r>
            <a:endParaRPr lang="en-US" altLang="fr-FR" sz="2000" dirty="0" smtClean="0">
              <a:ea typeface="ＭＳ Ｐゴシック" pitchFamily="34" charset="-128"/>
            </a:endParaRPr>
          </a:p>
          <a:p>
            <a:pPr lvl="1" eaLnBrk="1" hangingPunct="1">
              <a:spcAft>
                <a:spcPts val="600"/>
              </a:spcAft>
              <a:buClr>
                <a:schemeClr val="tx1"/>
              </a:buClr>
            </a:pPr>
            <a:r>
              <a:rPr lang="ru-RU" altLang="fr-FR" sz="2000" b="1" dirty="0" smtClean="0">
                <a:ea typeface="ＭＳ Ｐゴシック" pitchFamily="34" charset="-128"/>
              </a:rPr>
              <a:t>«Информированное»</a:t>
            </a:r>
            <a:r>
              <a:rPr lang="en-US" altLang="fr-FR" sz="2000" b="1" dirty="0" smtClean="0">
                <a:ea typeface="ＭＳ Ｐゴシック" pitchFamily="34" charset="-128"/>
              </a:rPr>
              <a:t> </a:t>
            </a:r>
            <a:r>
              <a:rPr lang="en-US" altLang="fr-FR" sz="2000" dirty="0" smtClean="0">
                <a:ea typeface="ＭＳ Ｐゴシック" pitchFamily="34" charset="-128"/>
              </a:rPr>
              <a:t>– </a:t>
            </a:r>
            <a:r>
              <a:rPr lang="ru-RU" altLang="fr-FR" sz="2000" dirty="0" smtClean="0">
                <a:ea typeface="ＭＳ Ｐゴシック" pitchFamily="34" charset="-128"/>
              </a:rPr>
              <a:t>предоставлена вся соответствующая информация, необходимая для вынесения сбалансированного решения</a:t>
            </a:r>
            <a:r>
              <a:rPr lang="en-US" altLang="fr-FR" sz="2000" dirty="0" smtClean="0">
                <a:ea typeface="ＭＳ Ｐゴシック" pitchFamily="34" charset="-128"/>
              </a:rPr>
              <a:t>.</a:t>
            </a: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3998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Защита прав сообществ</a:t>
            </a:r>
            <a:r>
              <a:rPr lang="en-GB" altLang="fr-FR" sz="3600" dirty="0" smtClean="0">
                <a:ea typeface="ＭＳ Ｐゴシック" pitchFamily="34" charset="-128"/>
              </a:rPr>
              <a:t> 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25603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25604" name="Text Placeholder 8"/>
          <p:cNvSpPr txBox="1">
            <a:spLocks/>
          </p:cNvSpPr>
          <p:nvPr/>
        </p:nvSpPr>
        <p:spPr bwMode="auto">
          <a:xfrm>
            <a:off x="2524124" y="1905000"/>
            <a:ext cx="64770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Font typeface="Arial" charset="0"/>
              <a:buNone/>
            </a:pPr>
            <a:r>
              <a:rPr lang="ru-RU" altLang="fr-FR" sz="2000" b="0" i="1" dirty="0" smtClean="0">
                <a:solidFill>
                  <a:srgbClr val="000000"/>
                </a:solidFill>
              </a:rPr>
              <a:t>при повышении осведомлённости общественности в области НКН или при проведении коммерческой деятельности должным образом обеспечивалась защита прав сообществ, групп и отдельных лиц</a:t>
            </a:r>
            <a:r>
              <a:rPr lang="en-US" altLang="fr-FR" sz="2400" b="0" dirty="0" smtClean="0">
                <a:solidFill>
                  <a:srgbClr val="000000"/>
                </a:solidFill>
              </a:rPr>
              <a:t> </a:t>
            </a:r>
            <a:r>
              <a:rPr lang="en-US" altLang="fr-FR" sz="2000" b="0" dirty="0">
                <a:solidFill>
                  <a:srgbClr val="000000"/>
                </a:solidFill>
              </a:rPr>
              <a:t>(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O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Р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 </a:t>
            </a:r>
            <a:r>
              <a:rPr lang="en-US" altLang="fr-FR" sz="2000" b="0" dirty="0">
                <a:solidFill>
                  <a:srgbClr val="000000"/>
                </a:solidFill>
              </a:rPr>
              <a:t>104)</a:t>
            </a:r>
            <a:r>
              <a:rPr lang="en-GB" altLang="fr-FR" sz="2000" b="0" dirty="0">
                <a:solidFill>
                  <a:srgbClr val="000000"/>
                </a:solidFill>
              </a:rPr>
              <a:t> </a:t>
            </a:r>
            <a:endParaRPr lang="en-US" altLang="fr-FR" sz="2000" b="0" dirty="0">
              <a:solidFill>
                <a:srgbClr val="000000"/>
              </a:solidFill>
            </a:endParaRPr>
          </a:p>
        </p:txBody>
      </p:sp>
      <p:sp>
        <p:nvSpPr>
          <p:cNvPr id="25605" name="Rectangle 1"/>
          <p:cNvSpPr>
            <a:spLocks noChangeArrowheads="1"/>
          </p:cNvSpPr>
          <p:nvPr/>
        </p:nvSpPr>
        <p:spPr bwMode="auto">
          <a:xfrm>
            <a:off x="406399" y="1905000"/>
            <a:ext cx="223202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fr-FR" sz="1900" b="1" i="1" dirty="0" smtClean="0"/>
              <a:t>Государства-участники стремятся к тому, чтобы </a:t>
            </a:r>
            <a:r>
              <a:rPr lang="en-US" altLang="fr-FR" sz="1900" b="1" i="1" dirty="0" smtClean="0"/>
              <a:t>...</a:t>
            </a:r>
            <a:endParaRPr lang="en-US" altLang="fr-FR" sz="19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Обеспечение выгоды сообществ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26627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26628" name="Text Placeholder 8"/>
          <p:cNvSpPr txBox="1">
            <a:spLocks/>
          </p:cNvSpPr>
          <p:nvPr/>
        </p:nvSpPr>
        <p:spPr bwMode="auto">
          <a:xfrm>
            <a:off x="2278063" y="1905000"/>
            <a:ext cx="64770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rgbClr val="000000"/>
                </a:solidFill>
              </a:rPr>
              <a:t>Практика НКН приносит сообществам выгоды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; 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это может относится и к деятельности по охране</a:t>
            </a:r>
            <a:endParaRPr lang="en-US" altLang="fr-FR" sz="2000" b="0" dirty="0">
              <a:solidFill>
                <a:srgbClr val="000000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rgbClr val="000000"/>
                </a:solidFill>
              </a:rPr>
              <a:t>Должны повышаться возможности сообществ по управлению своим НКН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 </a:t>
            </a:r>
            <a:r>
              <a:rPr lang="en-US" altLang="fr-FR" sz="2000" b="0" dirty="0">
                <a:solidFill>
                  <a:srgbClr val="000000"/>
                </a:solidFill>
              </a:rPr>
              <a:t>(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O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Р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 </a:t>
            </a:r>
            <a:r>
              <a:rPr lang="en-US" altLang="fr-FR" sz="2000" b="0" dirty="0">
                <a:solidFill>
                  <a:srgbClr val="000000"/>
                </a:solidFill>
              </a:rPr>
              <a:t>107(m))</a:t>
            </a: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rgbClr val="000000"/>
                </a:solidFill>
              </a:rPr>
              <a:t>Сообщества должны получать выгоду от деятельности по повышению осведомлённости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 </a:t>
            </a:r>
            <a:r>
              <a:rPr lang="en-US" altLang="fr-FR" sz="2000" b="0" dirty="0">
                <a:solidFill>
                  <a:srgbClr val="000000"/>
                </a:solidFill>
              </a:rPr>
              <a:t>(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O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Р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 </a:t>
            </a:r>
            <a:r>
              <a:rPr lang="en-US" altLang="fr-FR" sz="2000" b="0" dirty="0">
                <a:solidFill>
                  <a:srgbClr val="000000"/>
                </a:solidFill>
              </a:rPr>
              <a:t>101(d) 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и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 </a:t>
            </a:r>
            <a:r>
              <a:rPr lang="en-US" altLang="fr-FR" sz="2000" b="0" dirty="0">
                <a:solidFill>
                  <a:srgbClr val="000000"/>
                </a:solidFill>
              </a:rPr>
              <a:t>81)</a:t>
            </a: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rgbClr val="000000"/>
                </a:solidFill>
              </a:rPr>
              <a:t>Сообщества должны являться главными бенефициарами любой коммерческой деятельности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 </a:t>
            </a:r>
            <a:r>
              <a:rPr lang="en-US" altLang="fr-FR" sz="2000" b="0" dirty="0">
                <a:solidFill>
                  <a:srgbClr val="000000"/>
                </a:solidFill>
              </a:rPr>
              <a:t>(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O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Р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 </a:t>
            </a:r>
            <a:r>
              <a:rPr lang="en-US" altLang="fr-FR" sz="2000" b="0" dirty="0">
                <a:solidFill>
                  <a:srgbClr val="000000"/>
                </a:solidFill>
              </a:rPr>
              <a:t>116)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Что может пойти не так</a:t>
            </a:r>
            <a:r>
              <a:rPr lang="en-ZA" altLang="fr-FR" sz="3600" dirty="0" smtClean="0">
                <a:ea typeface="ＭＳ Ｐゴシック" pitchFamily="34" charset="-128"/>
              </a:rPr>
              <a:t>: </a:t>
            </a:r>
            <a:r>
              <a:rPr lang="ru-RU" altLang="fr-FR" sz="3600" dirty="0" smtClean="0">
                <a:ea typeface="ＭＳ Ｐゴシック" pitchFamily="34" charset="-128"/>
              </a:rPr>
              <a:t>проект МОГБ среди майя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6147" name="Espace réservé du texte 2"/>
          <p:cNvSpPr>
            <a:spLocks noGrp="1"/>
          </p:cNvSpPr>
          <p:nvPr>
            <p:ph type="body" idx="1"/>
          </p:nvPr>
        </p:nvSpPr>
        <p:spPr>
          <a:xfrm>
            <a:off x="1552576" y="2112963"/>
            <a:ext cx="7213600" cy="3603551"/>
          </a:xfrm>
        </p:spPr>
        <p:txBody>
          <a:bodyPr/>
          <a:lstStyle/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  <a:ea typeface="ＭＳ Ｐゴシック" pitchFamily="34" charset="-128"/>
              </a:rPr>
              <a:t>Инициатива, предпринятая из вне, с благонамеренными, но односторонними предложениями</a:t>
            </a:r>
            <a:endParaRPr lang="en-US" altLang="fr-FR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  <a:ea typeface="ＭＳ Ｐゴシック" pitchFamily="34" charset="-128"/>
              </a:rPr>
              <a:t>Споры о том, кто составляет сообщество</a:t>
            </a:r>
            <a:endParaRPr lang="en-GB" altLang="fr-FR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  <a:ea typeface="ＭＳ Ｐゴシック" pitchFamily="34" charset="-128"/>
              </a:rPr>
              <a:t>Споры о том, кто представляет сообщество</a:t>
            </a:r>
            <a:endParaRPr lang="en-GB" altLang="fr-FR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  <a:ea typeface="ＭＳ Ｐゴシック" pitchFamily="34" charset="-128"/>
              </a:rPr>
              <a:t>Споры о том, какие выгоды получит сообщество</a:t>
            </a:r>
            <a:endParaRPr lang="en-GB" altLang="fr-FR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  <a:ea typeface="ＭＳ Ｐゴシック" pitchFamily="34" charset="-128"/>
              </a:rPr>
              <a:t>Споры о том, что представляет собой действительное согласие сообщества</a:t>
            </a:r>
            <a:r>
              <a:rPr lang="en-US" altLang="fr-FR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</a:p>
          <a:p>
            <a:pPr marL="179388" indent="-179388" defTabSz="914400" eaLnBrk="1" hangingPunct="1">
              <a:lnSpc>
                <a:spcPct val="100000"/>
              </a:lnSpc>
              <a:spcBef>
                <a:spcPts val="1075"/>
              </a:spcBef>
              <a:buClrTx/>
              <a:buFont typeface="Arial" charset="0"/>
              <a:buChar char="•"/>
            </a:pPr>
            <a:endParaRPr lang="en-GB" altLang="fr-FR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6148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2152650" y="374650"/>
            <a:ext cx="6610350" cy="1444625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Что говорится, а чего не говорится в Конвенции и ОР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7171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7172" name="Text Placeholder 8"/>
          <p:cNvSpPr txBox="1">
            <a:spLocks/>
          </p:cNvSpPr>
          <p:nvPr/>
        </p:nvSpPr>
        <p:spPr bwMode="auto">
          <a:xfrm>
            <a:off x="2278063" y="1905000"/>
            <a:ext cx="64770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Привлечение соответствующих сообществ к управлению своим НКН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 (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статья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 </a:t>
            </a:r>
            <a:r>
              <a:rPr lang="en-ZA" altLang="fr-FR" sz="2000" b="0" dirty="0">
                <a:solidFill>
                  <a:schemeClr val="tx1"/>
                </a:solidFill>
              </a:rPr>
              <a:t>15)</a:t>
            </a: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Получение и документирование свободного, предварительного и информированного согласия соответствующих сообществ</a:t>
            </a:r>
            <a:r>
              <a:rPr lang="en-ZA" altLang="fr-FR" sz="2000" b="0" dirty="0" smtClean="0">
                <a:solidFill>
                  <a:srgbClr val="000000"/>
                </a:solidFill>
              </a:rPr>
              <a:t> </a:t>
            </a:r>
            <a:r>
              <a:rPr lang="en-ZA" altLang="fr-FR" sz="2000" b="0" dirty="0">
                <a:solidFill>
                  <a:srgbClr val="000000"/>
                </a:solidFill>
              </a:rPr>
              <a:t/>
            </a:r>
            <a:br>
              <a:rPr lang="en-ZA" altLang="fr-FR" sz="2000" b="0" dirty="0">
                <a:solidFill>
                  <a:srgbClr val="000000"/>
                </a:solidFill>
              </a:rPr>
            </a:br>
            <a:r>
              <a:rPr lang="en-ZA" altLang="fr-FR" sz="2000" b="0" dirty="0">
                <a:solidFill>
                  <a:srgbClr val="000000"/>
                </a:solidFill>
              </a:rPr>
              <a:t>(</a:t>
            </a:r>
            <a:r>
              <a:rPr lang="en-ZA" altLang="fr-FR" sz="2000" b="0" dirty="0" smtClean="0">
                <a:solidFill>
                  <a:srgbClr val="000000"/>
                </a:solidFill>
              </a:rPr>
              <a:t>O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Р</a:t>
            </a:r>
            <a:r>
              <a:rPr lang="en-ZA" altLang="fr-FR" sz="2000" b="0" dirty="0" smtClean="0">
                <a:solidFill>
                  <a:srgbClr val="000000"/>
                </a:solidFill>
              </a:rPr>
              <a:t> </a:t>
            </a:r>
            <a:r>
              <a:rPr lang="en-ZA" altLang="fr-FR" sz="2000" b="0" dirty="0">
                <a:solidFill>
                  <a:srgbClr val="000000"/>
                </a:solidFill>
              </a:rPr>
              <a:t>1, 2, 7 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и</a:t>
            </a:r>
            <a:r>
              <a:rPr lang="en-ZA" altLang="fr-FR" sz="2000" b="0" dirty="0" smtClean="0">
                <a:solidFill>
                  <a:srgbClr val="000000"/>
                </a:solidFill>
              </a:rPr>
              <a:t> </a:t>
            </a:r>
            <a:r>
              <a:rPr lang="en-ZA" altLang="fr-FR" sz="2000" b="0" dirty="0">
                <a:solidFill>
                  <a:srgbClr val="000000"/>
                </a:solidFill>
              </a:rPr>
              <a:t>101(b))</a:t>
            </a: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rgbClr val="000000"/>
                </a:solidFill>
              </a:rPr>
              <a:t>Нет специального руководства </a:t>
            </a:r>
            <a:r>
              <a:rPr lang="ru-RU" altLang="fr-FR" sz="2000" b="0" i="1" dirty="0" smtClean="0">
                <a:solidFill>
                  <a:srgbClr val="000000"/>
                </a:solidFill>
              </a:rPr>
              <a:t>как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 идентифицировать сообщества или привлекать их к охране своего НКН</a:t>
            </a:r>
            <a:endParaRPr lang="en-ZA" altLang="fr-FR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Почему требуется участие сообществ</a:t>
            </a:r>
            <a:r>
              <a:rPr lang="en-ZA" altLang="fr-FR" sz="3600" dirty="0" smtClean="0">
                <a:ea typeface="ＭＳ Ｐゴシック" pitchFamily="34" charset="-128"/>
              </a:rPr>
              <a:t>?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8195" name="Espace réservé du contenu 4"/>
          <p:cNvSpPr txBox="1">
            <a:spLocks/>
          </p:cNvSpPr>
          <p:nvPr/>
        </p:nvSpPr>
        <p:spPr bwMode="auto">
          <a:xfrm>
            <a:off x="415925" y="4376738"/>
            <a:ext cx="2879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ru-RU" altLang="fr-FR" sz="800" b="0" i="1" dirty="0" smtClean="0">
                <a:solidFill>
                  <a:schemeClr val="tx1"/>
                </a:solidFill>
              </a:rPr>
              <a:t>Театр теней </a:t>
            </a:r>
            <a:r>
              <a:rPr lang="ru-RU" altLang="fr-FR" sz="800" b="0" i="1" dirty="0" err="1" smtClean="0">
                <a:solidFill>
                  <a:schemeClr val="tx1"/>
                </a:solidFill>
              </a:rPr>
              <a:t>Збек</a:t>
            </a:r>
            <a:r>
              <a:rPr lang="ru-RU" altLang="fr-FR" sz="800" b="0" i="1" dirty="0" smtClean="0">
                <a:solidFill>
                  <a:schemeClr val="tx1"/>
                </a:solidFill>
              </a:rPr>
              <a:t> </a:t>
            </a:r>
            <a:r>
              <a:rPr lang="ru-RU" altLang="fr-FR" sz="800" b="0" i="1" dirty="0" err="1" smtClean="0">
                <a:solidFill>
                  <a:schemeClr val="tx1"/>
                </a:solidFill>
              </a:rPr>
              <a:t>Тхом</a:t>
            </a:r>
            <a:endParaRPr lang="en-ZA" altLang="fr-FR" sz="800" b="0" i="1" dirty="0">
              <a:solidFill>
                <a:schemeClr val="tx1"/>
              </a:solidFill>
            </a:endParaRPr>
          </a:p>
          <a:p>
            <a:r>
              <a:rPr lang="en-ZA" altLang="fr-FR" sz="800" b="0" dirty="0">
                <a:solidFill>
                  <a:schemeClr val="tx1"/>
                </a:solidFill>
              </a:rPr>
              <a:t>© National Museum of Cambodia</a:t>
            </a:r>
          </a:p>
        </p:txBody>
      </p:sp>
      <p:sp>
        <p:nvSpPr>
          <p:cNvPr id="8196" name="Espace réservé du contenu 2"/>
          <p:cNvSpPr txBox="1">
            <a:spLocks/>
          </p:cNvSpPr>
          <p:nvPr/>
        </p:nvSpPr>
        <p:spPr bwMode="auto">
          <a:xfrm>
            <a:off x="3524250" y="1905000"/>
            <a:ext cx="5162550" cy="37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9388" indent="-179388"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Люди воспроизводят и передают НКН, а также идентифицируют себя с ним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 (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статья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 </a:t>
            </a:r>
            <a:r>
              <a:rPr lang="en-ZA" altLang="fr-FR" sz="2000" b="0" dirty="0">
                <a:solidFill>
                  <a:schemeClr val="tx1"/>
                </a:solidFill>
              </a:rPr>
              <a:t>2.1)</a:t>
            </a: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Они носят с собой знания и навыки, необходимые для воспроизведения и передачи НКН 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(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статья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 </a:t>
            </a:r>
            <a:r>
              <a:rPr lang="en-ZA" altLang="fr-FR" sz="2000" b="0" dirty="0">
                <a:solidFill>
                  <a:schemeClr val="tx1"/>
                </a:solidFill>
              </a:rPr>
              <a:t>2.1)</a:t>
            </a: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Это их наследие; они являются его распорядителями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Любая охрана потерпит неудачу без участия и согласия сообществ 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(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статья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 </a:t>
            </a:r>
            <a:r>
              <a:rPr lang="en-ZA" altLang="fr-FR" sz="2000" b="0" dirty="0">
                <a:solidFill>
                  <a:schemeClr val="tx1"/>
                </a:solidFill>
              </a:rPr>
              <a:t>15)</a:t>
            </a: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884363"/>
            <a:ext cx="2978150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Роль государства и права сообществ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9219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9220" name="Text Placeholder 8"/>
          <p:cNvSpPr txBox="1">
            <a:spLocks/>
          </p:cNvSpPr>
          <p:nvPr/>
        </p:nvSpPr>
        <p:spPr bwMode="auto">
          <a:xfrm>
            <a:off x="2286000" y="1905000"/>
            <a:ext cx="64770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Конвенция – это межгосударственное соглашение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Оно не накладывает обязательств на сообщества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Конвенция и ОР требует от государств-участников привлекать соответствующие сообщества и помогать им, с их согласия, в управлении их НКН и его охране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 (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статьи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 </a:t>
            </a:r>
            <a:r>
              <a:rPr lang="en-ZA" altLang="fr-FR" sz="2000" b="0" dirty="0">
                <a:solidFill>
                  <a:schemeClr val="tx1"/>
                </a:solidFill>
              </a:rPr>
              <a:t>11(b) 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и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 </a:t>
            </a:r>
            <a:r>
              <a:rPr lang="en-ZA" altLang="fr-FR" sz="2000" b="0" dirty="0">
                <a:solidFill>
                  <a:schemeClr val="tx1"/>
                </a:solidFill>
              </a:rPr>
              <a:t>15)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В чём участвуют сообщества</a:t>
            </a:r>
            <a:r>
              <a:rPr lang="en-ZA" altLang="fr-FR" sz="3600" dirty="0" smtClean="0">
                <a:ea typeface="ＭＳ Ｐゴシック" pitchFamily="34" charset="-128"/>
              </a:rPr>
              <a:t>?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10243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10244" name="Text Placeholder 8"/>
          <p:cNvSpPr txBox="1">
            <a:spLocks/>
          </p:cNvSpPr>
          <p:nvPr/>
        </p:nvSpPr>
        <p:spPr bwMode="auto">
          <a:xfrm>
            <a:off x="2082800" y="1905000"/>
            <a:ext cx="5857875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rgbClr val="000000"/>
                </a:solidFill>
              </a:rPr>
              <a:t>Идентификации и определении 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(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статья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 </a:t>
            </a:r>
            <a:r>
              <a:rPr lang="en-US" altLang="fr-FR" sz="2000" b="0" dirty="0">
                <a:solidFill>
                  <a:srgbClr val="000000"/>
                </a:solidFill>
              </a:rPr>
              <a:t>11(b))</a:t>
            </a:r>
            <a:endParaRPr lang="en-GB" altLang="fr-FR" sz="2000" b="0" dirty="0">
              <a:solidFill>
                <a:srgbClr val="000000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rgbClr val="000000"/>
                </a:solidFill>
              </a:rPr>
              <a:t>Инвентаризации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 (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статьи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 </a:t>
            </a:r>
            <a:r>
              <a:rPr lang="en-US" altLang="fr-FR" sz="2000" b="0" dirty="0">
                <a:solidFill>
                  <a:srgbClr val="000000"/>
                </a:solidFill>
              </a:rPr>
              <a:t>12 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и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 </a:t>
            </a:r>
            <a:r>
              <a:rPr lang="en-US" altLang="fr-FR" sz="2000" b="0" dirty="0">
                <a:solidFill>
                  <a:srgbClr val="000000"/>
                </a:solidFill>
              </a:rPr>
              <a:t>15)</a:t>
            </a:r>
            <a:endParaRPr lang="en-GB" altLang="fr-FR" sz="2000" b="0" dirty="0">
              <a:solidFill>
                <a:srgbClr val="000000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rgbClr val="000000"/>
                </a:solidFill>
              </a:rPr>
              <a:t>Повышении осведомлённости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 (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статьи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 </a:t>
            </a:r>
            <a:r>
              <a:rPr lang="en-US" altLang="fr-FR" sz="2000" b="0" dirty="0">
                <a:solidFill>
                  <a:srgbClr val="000000"/>
                </a:solidFill>
              </a:rPr>
              <a:t>14 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и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 </a:t>
            </a:r>
            <a:r>
              <a:rPr lang="en-US" altLang="fr-FR" sz="2000" b="0" dirty="0">
                <a:solidFill>
                  <a:srgbClr val="000000"/>
                </a:solidFill>
              </a:rPr>
              <a:t>15)</a:t>
            </a:r>
            <a:endParaRPr lang="en-GB" altLang="fr-FR" sz="2000" b="0" dirty="0">
              <a:solidFill>
                <a:srgbClr val="000000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rgbClr val="000000"/>
                </a:solidFill>
              </a:rPr>
              <a:t>Укреплении потенциала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 (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статьи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 </a:t>
            </a:r>
            <a:r>
              <a:rPr lang="en-US" altLang="fr-FR" sz="2000" b="0" dirty="0">
                <a:solidFill>
                  <a:srgbClr val="000000"/>
                </a:solidFill>
              </a:rPr>
              <a:t>14 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и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 </a:t>
            </a:r>
            <a:r>
              <a:rPr lang="en-US" altLang="fr-FR" sz="2000" b="0" dirty="0">
                <a:solidFill>
                  <a:srgbClr val="000000"/>
                </a:solidFill>
              </a:rPr>
              <a:t>15)</a:t>
            </a:r>
            <a:endParaRPr lang="en-GB" altLang="fr-FR" sz="2000" b="0" dirty="0">
              <a:solidFill>
                <a:srgbClr val="000000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rgbClr val="000000"/>
                </a:solidFill>
              </a:rPr>
              <a:t>Охране, управлении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 (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статья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 </a:t>
            </a:r>
            <a:r>
              <a:rPr lang="en-US" altLang="fr-FR" sz="2000" b="0" dirty="0">
                <a:solidFill>
                  <a:srgbClr val="000000"/>
                </a:solidFill>
              </a:rPr>
              <a:t>15)</a:t>
            </a:r>
            <a:endParaRPr lang="en-GB" altLang="fr-FR" sz="2000" b="0" dirty="0">
              <a:solidFill>
                <a:srgbClr val="000000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rgbClr val="000000"/>
                </a:solidFill>
              </a:rPr>
              <a:t>Номинациях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 </a:t>
            </a:r>
            <a:r>
              <a:rPr lang="en-US" altLang="fr-FR" sz="2000" b="0" dirty="0">
                <a:solidFill>
                  <a:srgbClr val="000000"/>
                </a:solidFill>
              </a:rPr>
              <a:t>(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O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Р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 </a:t>
            </a:r>
            <a:r>
              <a:rPr lang="en-US" altLang="fr-FR" sz="2000" b="0" dirty="0">
                <a:solidFill>
                  <a:srgbClr val="000000"/>
                </a:solidFill>
              </a:rPr>
              <a:t>1, 2 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и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 </a:t>
            </a:r>
            <a:r>
              <a:rPr lang="en-US" altLang="fr-FR" sz="2000" b="0" dirty="0">
                <a:solidFill>
                  <a:srgbClr val="000000"/>
                </a:solidFill>
              </a:rPr>
              <a:t>7)</a:t>
            </a:r>
            <a:endParaRPr lang="en-GB" altLang="fr-FR" sz="2000" b="0" dirty="0">
              <a:solidFill>
                <a:srgbClr val="000000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rgbClr val="000000"/>
                </a:solidFill>
              </a:rPr>
              <a:t>Просьбах о международной помощи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 </a:t>
            </a:r>
            <a:r>
              <a:rPr lang="en-US" altLang="fr-FR" sz="2000" b="0" dirty="0">
                <a:solidFill>
                  <a:srgbClr val="000000"/>
                </a:solidFill>
              </a:rPr>
              <a:t>(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O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Р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 </a:t>
            </a:r>
            <a:r>
              <a:rPr lang="en-US" altLang="fr-FR" sz="2000" b="0" dirty="0">
                <a:solidFill>
                  <a:srgbClr val="000000"/>
                </a:solidFill>
              </a:rPr>
              <a:t>12)</a:t>
            </a:r>
            <a:endParaRPr lang="en-GB" altLang="fr-FR" sz="2000" b="0" dirty="0">
              <a:solidFill>
                <a:srgbClr val="000000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rgbClr val="000000"/>
                </a:solidFill>
              </a:rPr>
              <a:t>Периодических докладах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 </a:t>
            </a:r>
            <a:r>
              <a:rPr lang="en-US" altLang="fr-FR" sz="2000" b="0" dirty="0">
                <a:solidFill>
                  <a:srgbClr val="000000"/>
                </a:solidFill>
              </a:rPr>
              <a:t>(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O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Р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 </a:t>
            </a:r>
            <a:r>
              <a:rPr lang="en-US" altLang="fr-FR" sz="2000" b="0" dirty="0">
                <a:solidFill>
                  <a:srgbClr val="000000"/>
                </a:solidFill>
              </a:rPr>
              <a:t>157 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и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 </a:t>
            </a:r>
            <a:r>
              <a:rPr lang="en-US" altLang="fr-FR" sz="2000" b="0" dirty="0">
                <a:solidFill>
                  <a:srgbClr val="000000"/>
                </a:solidFill>
              </a:rPr>
              <a:t>160)</a:t>
            </a:r>
            <a:endParaRPr lang="en-GB" altLang="fr-FR" sz="20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Участие сообществ в инвентаризации своего НКН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11267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11268" name="Text Placeholder 8"/>
          <p:cNvSpPr txBox="1">
            <a:spLocks/>
          </p:cNvSpPr>
          <p:nvPr/>
        </p:nvSpPr>
        <p:spPr bwMode="auto">
          <a:xfrm>
            <a:off x="2278063" y="1905000"/>
            <a:ext cx="64770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Font typeface="Arial" charset="0"/>
              <a:buNone/>
            </a:pPr>
            <a:r>
              <a:rPr lang="en-GB" altLang="fr-FR" sz="2000" b="0" i="1" dirty="0">
                <a:solidFill>
                  <a:schemeClr val="tx1"/>
                </a:solidFill>
              </a:rPr>
              <a:t>... </a:t>
            </a:r>
            <a:r>
              <a:rPr lang="ru-RU" altLang="fr-FR" sz="2000" b="0" i="1" dirty="0">
                <a:solidFill>
                  <a:schemeClr val="tx1"/>
                </a:solidFill>
              </a:rPr>
              <a:t>ч</a:t>
            </a:r>
            <a:r>
              <a:rPr lang="ru-RU" altLang="fr-FR" sz="2000" b="0" i="1" dirty="0" smtClean="0">
                <a:solidFill>
                  <a:schemeClr val="tx1"/>
                </a:solidFill>
              </a:rPr>
              <a:t>то действительно требуется от сообщества – это участие в процессе</a:t>
            </a:r>
            <a:r>
              <a:rPr lang="en-GB" altLang="fr-FR" sz="2000" b="0" i="1" dirty="0" smtClean="0">
                <a:solidFill>
                  <a:schemeClr val="tx1"/>
                </a:solidFill>
              </a:rPr>
              <a:t> [</a:t>
            </a:r>
            <a:r>
              <a:rPr lang="ru-RU" altLang="fr-FR" sz="2000" b="0" i="1" dirty="0" smtClean="0">
                <a:solidFill>
                  <a:schemeClr val="tx1"/>
                </a:solidFill>
              </a:rPr>
              <a:t>инвентаризации</a:t>
            </a:r>
            <a:r>
              <a:rPr lang="en-GB" altLang="fr-FR" sz="2000" b="0" i="1" dirty="0" smtClean="0">
                <a:solidFill>
                  <a:schemeClr val="tx1"/>
                </a:solidFill>
              </a:rPr>
              <a:t>] </a:t>
            </a:r>
            <a:r>
              <a:rPr lang="en-GB" altLang="fr-FR" sz="2000" b="0" i="1" dirty="0">
                <a:solidFill>
                  <a:schemeClr val="tx1"/>
                </a:solidFill>
              </a:rPr>
              <a:t>... </a:t>
            </a:r>
            <a:r>
              <a:rPr lang="ru-RU" altLang="fr-FR" sz="2000" b="0" i="1" dirty="0" smtClean="0">
                <a:solidFill>
                  <a:schemeClr val="tx1"/>
                </a:solidFill>
              </a:rPr>
              <a:t>Если внесение</a:t>
            </a:r>
            <a:r>
              <a:rPr lang="en-GB" altLang="fr-FR" sz="2000" b="0" i="1" dirty="0" smtClean="0">
                <a:solidFill>
                  <a:schemeClr val="tx1"/>
                </a:solidFill>
              </a:rPr>
              <a:t> [</a:t>
            </a:r>
            <a:r>
              <a:rPr lang="ru-RU" altLang="fr-FR" sz="2000" b="0" i="1" dirty="0" smtClean="0">
                <a:solidFill>
                  <a:schemeClr val="tx1"/>
                </a:solidFill>
              </a:rPr>
              <a:t>в перечень</a:t>
            </a:r>
            <a:r>
              <a:rPr lang="en-GB" altLang="fr-FR" sz="2000" b="0" i="1" dirty="0" smtClean="0">
                <a:solidFill>
                  <a:schemeClr val="tx1"/>
                </a:solidFill>
              </a:rPr>
              <a:t>] </a:t>
            </a:r>
            <a:r>
              <a:rPr lang="ru-RU" altLang="fr-FR" sz="2000" b="0" i="1" dirty="0" smtClean="0">
                <a:solidFill>
                  <a:schemeClr val="tx1"/>
                </a:solidFill>
              </a:rPr>
              <a:t>происходит без диалога с сообществом</a:t>
            </a:r>
            <a:r>
              <a:rPr lang="en-GB" altLang="fr-FR" sz="2000" b="0" i="1" dirty="0" smtClean="0">
                <a:solidFill>
                  <a:schemeClr val="tx1"/>
                </a:solidFill>
              </a:rPr>
              <a:t> </a:t>
            </a:r>
            <a:r>
              <a:rPr lang="en-GB" altLang="fr-FR" sz="2000" b="0" i="1" dirty="0">
                <a:solidFill>
                  <a:schemeClr val="tx1"/>
                </a:solidFill>
              </a:rPr>
              <a:t>... </a:t>
            </a:r>
            <a:r>
              <a:rPr lang="ru-RU" altLang="fr-FR" sz="2000" b="0" i="1" dirty="0" smtClean="0">
                <a:solidFill>
                  <a:schemeClr val="tx1"/>
                </a:solidFill>
              </a:rPr>
              <a:t>то я сомневаюсь, будет ли вообще иметь место какое-либо привлечение к охране</a:t>
            </a:r>
            <a:r>
              <a:rPr lang="en-GB" altLang="fr-FR" sz="2000" b="0" i="1" dirty="0" smtClean="0">
                <a:solidFill>
                  <a:schemeClr val="tx1"/>
                </a:solidFill>
              </a:rPr>
              <a:t> </a:t>
            </a:r>
            <a:r>
              <a:rPr lang="en-GB" altLang="fr-FR" sz="2000" b="0" i="1" dirty="0">
                <a:solidFill>
                  <a:schemeClr val="tx1"/>
                </a:solidFill>
              </a:rPr>
              <a:t>... 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Arial" charset="0"/>
              <a:buNone/>
            </a:pPr>
            <a:r>
              <a:rPr lang="ru-RU" altLang="fr-FR" sz="2000" b="0" dirty="0" smtClean="0">
                <a:solidFill>
                  <a:schemeClr val="tx1"/>
                </a:solidFill>
              </a:rPr>
              <a:t>Доктор </a:t>
            </a:r>
            <a:r>
              <a:rPr lang="ru-RU" altLang="fr-FR" sz="2000" b="0" dirty="0" err="1" smtClean="0">
                <a:solidFill>
                  <a:schemeClr val="tx1"/>
                </a:solidFill>
              </a:rPr>
              <a:t>Лондрес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 </a:t>
            </a:r>
            <a:r>
              <a:rPr lang="ru-RU" altLang="fr-FR" sz="2000" b="0" dirty="0" err="1" smtClean="0">
                <a:solidFill>
                  <a:schemeClr val="tx1"/>
                </a:solidFill>
              </a:rPr>
              <a:t>Фонсека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 </a:t>
            </a:r>
            <a:r>
              <a:rPr lang="en-ZA" altLang="fr-FR" sz="2000" b="0" dirty="0">
                <a:solidFill>
                  <a:schemeClr val="tx1"/>
                </a:solidFill>
              </a:rPr>
              <a:t>(IPHAN, 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Бразилия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) </a:t>
            </a:r>
            <a:endParaRPr lang="en-ZA" altLang="fr-FR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661993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Пример</a:t>
            </a:r>
            <a:r>
              <a:rPr lang="en-GB" altLang="fr-FR" sz="3600" dirty="0" smtClean="0">
                <a:ea typeface="ＭＳ Ｐゴシック" pitchFamily="34" charset="-128"/>
              </a:rPr>
              <a:t>: </a:t>
            </a:r>
            <a:r>
              <a:rPr lang="ru-RU" altLang="fr-FR" sz="3600" dirty="0" smtClean="0">
                <a:ea typeface="ＭＳ Ｐゴシック" pitchFamily="34" charset="-128"/>
              </a:rPr>
              <a:t>документирование традиционных знаний </a:t>
            </a:r>
            <a:r>
              <a:rPr lang="ru-RU" altLang="fr-FR" sz="3600" dirty="0" err="1" smtClean="0">
                <a:ea typeface="ＭＳ Ｐゴシック" pitchFamily="34" charset="-128"/>
              </a:rPr>
              <a:t>субанонов</a:t>
            </a:r>
            <a:r>
              <a:rPr lang="ru-RU" altLang="fr-FR" sz="3600" dirty="0" smtClean="0">
                <a:ea typeface="ＭＳ Ｐゴシック" pitchFamily="34" charset="-128"/>
              </a:rPr>
              <a:t> (Филиппины</a:t>
            </a:r>
            <a:r>
              <a:rPr lang="en-ZA" altLang="fr-FR" sz="3600" dirty="0" smtClean="0">
                <a:ea typeface="ＭＳ Ｐゴシック" pitchFamily="34" charset="-128"/>
              </a:rPr>
              <a:t>)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12291" name="Espace réservé du contenu 4"/>
          <p:cNvSpPr txBox="1">
            <a:spLocks/>
          </p:cNvSpPr>
          <p:nvPr/>
        </p:nvSpPr>
        <p:spPr bwMode="auto">
          <a:xfrm>
            <a:off x="468313" y="4928235"/>
            <a:ext cx="28797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Font typeface="Arial" charset="0"/>
              <a:buNone/>
            </a:pPr>
            <a:r>
              <a:rPr lang="fr-FR" altLang="fr-FR" sz="800" b="0" dirty="0">
                <a:solidFill>
                  <a:schemeClr val="tx1"/>
                </a:solidFill>
                <a:cs typeface="Arial" charset="0"/>
              </a:rPr>
              <a:t>© Vel J. Suminguit</a:t>
            </a:r>
          </a:p>
          <a:p>
            <a:endParaRPr lang="en-ZA" altLang="fr-FR" sz="800" b="0" i="1" dirty="0">
              <a:solidFill>
                <a:schemeClr val="tx1"/>
              </a:solidFill>
              <a:cs typeface="Arial" charset="0"/>
            </a:endParaRPr>
          </a:p>
          <a:p>
            <a:r>
              <a:rPr lang="ru-RU" altLang="fr-FR" sz="800" b="0" i="1" dirty="0" smtClean="0">
                <a:solidFill>
                  <a:schemeClr val="tx1"/>
                </a:solidFill>
                <a:cs typeface="Arial" charset="0"/>
              </a:rPr>
              <a:t>Член документационной команды </a:t>
            </a:r>
            <a:r>
              <a:rPr lang="ru-RU" altLang="fr-FR" sz="800" b="0" i="1" dirty="0" err="1" smtClean="0">
                <a:solidFill>
                  <a:schemeClr val="tx1"/>
                </a:solidFill>
                <a:cs typeface="Arial" charset="0"/>
              </a:rPr>
              <a:t>субанонов</a:t>
            </a:r>
            <a:r>
              <a:rPr lang="ru-RU" altLang="fr-FR" sz="800" b="0" i="1" dirty="0" smtClean="0">
                <a:solidFill>
                  <a:schemeClr val="tx1"/>
                </a:solidFill>
                <a:cs typeface="Arial" charset="0"/>
              </a:rPr>
              <a:t> получает информацию от пожилого члена сообщества</a:t>
            </a:r>
            <a:endParaRPr lang="en-ZA" altLang="fr-FR" sz="800" b="0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292" name="Espace réservé du contenu 2"/>
          <p:cNvSpPr txBox="1">
            <a:spLocks/>
          </p:cNvSpPr>
          <p:nvPr/>
        </p:nvSpPr>
        <p:spPr bwMode="auto">
          <a:xfrm>
            <a:off x="3568700" y="2427288"/>
            <a:ext cx="51943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179388"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Старейшины осознали, что их знания о местных растениях не передаются молодым членам сообщества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Обучение молодёжи документированию этих знаний внутри сообщества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Регистрация авторских прав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 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Включение материалов в школьную программу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Улучшение передачи</a:t>
            </a:r>
            <a:endParaRPr lang="en-ZA" altLang="fr-FR" sz="2000" b="0" dirty="0">
              <a:solidFill>
                <a:schemeClr val="tx1"/>
              </a:solidFill>
            </a:endParaRP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427288"/>
            <a:ext cx="2879725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Unesc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DEDB"/>
      </a:accent1>
      <a:accent2>
        <a:srgbClr val="00D213"/>
      </a:accent2>
      <a:accent3>
        <a:srgbClr val="FF0000"/>
      </a:accent3>
      <a:accent4>
        <a:srgbClr val="FFFF00"/>
      </a:accent4>
      <a:accent5>
        <a:srgbClr val="07DEDB"/>
      </a:accent5>
      <a:accent6>
        <a:srgbClr val="00D213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8965</TotalTime>
  <Words>1235</Words>
  <Application>Microsoft Office PowerPoint</Application>
  <PresentationFormat>On-screen Show (4:3)</PresentationFormat>
  <Paragraphs>146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Thème Office</vt:lpstr>
      <vt:lpstr>Привлечение соответствующих сообществ Раздел 7 Презентация PowerPoint   </vt:lpstr>
      <vt:lpstr>В этой презентации …</vt:lpstr>
      <vt:lpstr>Что может пойти не так: проект МОГБ среди майя</vt:lpstr>
      <vt:lpstr>Что говорится, а чего не говорится в Конвенции и ОР</vt:lpstr>
      <vt:lpstr>Почему требуется участие сообществ?</vt:lpstr>
      <vt:lpstr>Роль государства и права сообществ</vt:lpstr>
      <vt:lpstr>В чём участвуют сообщества?</vt:lpstr>
      <vt:lpstr>Участие сообществ в инвентаризации своего НКН</vt:lpstr>
      <vt:lpstr>Пример: документирование традиционных знаний субанонов (Филиппины)</vt:lpstr>
      <vt:lpstr>Участие сообществ в повышении осведомлённости </vt:lpstr>
      <vt:lpstr>Участие сообществ в номинациях и просьбах о международной помощи</vt:lpstr>
      <vt:lpstr>Пример: процесс номинации среди отоми-чичимеков (Мексика) </vt:lpstr>
      <vt:lpstr>Пример: номинация Канту-ин-пахьелла, традиции мужского полифиноческого пения (Франция)</vt:lpstr>
      <vt:lpstr>Пример: номинация традиций миджикенда (Кения)</vt:lpstr>
      <vt:lpstr>Обеспечение участия и согласия сообществ</vt:lpstr>
      <vt:lpstr>Идентификация соответствующих сообществ</vt:lpstr>
      <vt:lpstr>Cложный характер сообществ</vt:lpstr>
      <vt:lpstr>Идентификация представителей</vt:lpstr>
      <vt:lpstr>Пример: Фестиваль Патум в Берге (Испания) </vt:lpstr>
      <vt:lpstr>Способы и цели участия сообществ </vt:lpstr>
      <vt:lpstr>Получение свободного, предварительного и информированного согласия</vt:lpstr>
      <vt:lpstr>Защита прав сообществ </vt:lpstr>
      <vt:lpstr>Обеспечение выгоды сообществ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Prйsentation PowerPoint</dc:title>
  <dc:creator>**** ****</dc:creator>
  <cp:lastModifiedBy>UNESCO</cp:lastModifiedBy>
  <cp:revision>140</cp:revision>
  <dcterms:created xsi:type="dcterms:W3CDTF">2013-09-28T12:27:18Z</dcterms:created>
  <dcterms:modified xsi:type="dcterms:W3CDTF">2015-11-05T15:20:16Z</dcterms:modified>
</cp:coreProperties>
</file>