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66" r:id="rId4"/>
    <p:sldId id="268" r:id="rId5"/>
    <p:sldId id="269" r:id="rId6"/>
    <p:sldId id="292" r:id="rId7"/>
    <p:sldId id="303" r:id="rId8"/>
    <p:sldId id="304" r:id="rId9"/>
    <p:sldId id="305" r:id="rId10"/>
    <p:sldId id="306" r:id="rId11"/>
    <p:sldId id="270" r:id="rId12"/>
    <p:sldId id="275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  <p:sldId id="300" r:id="rId22"/>
    <p:sldId id="302" r:id="rId2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0" y="-108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FD4763C-091F-4FAD-9752-631AAB9A2C92}" type="datetime1">
              <a:rPr lang="fr-FR" altLang="fr-FR"/>
              <a:pPr>
                <a:defRPr/>
              </a:pPr>
              <a:t>29/09/2015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90516C7-127E-4234-8005-BE96BAEB5B1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4658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772B165-B2C9-4E9D-A231-68E4A2B76960}" type="datetime1">
              <a:rPr lang="fr-FR" altLang="fr-FR"/>
              <a:pPr>
                <a:defRPr/>
              </a:pPr>
              <a:t>29/09/2015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AC0B4F4-5551-42C3-8681-F3CFFE203E7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6195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276224"/>
            <a:ext cx="1786205" cy="10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38428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87171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95189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47779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31209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6149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F13E5439-840B-45FA-B1C8-597C3CCAD799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" y="350196"/>
            <a:ext cx="1278015" cy="784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6" r:id="rId2"/>
    <p:sldLayoutId id="2147483862" r:id="rId3"/>
    <p:sldLayoutId id="2147483857" r:id="rId4"/>
    <p:sldLayoutId id="2147483858" r:id="rId5"/>
    <p:sldLayoutId id="2147483859" r:id="rId6"/>
    <p:sldLayoutId id="2147483860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862322"/>
          </a:xfrm>
        </p:spPr>
        <p:txBody>
          <a:bodyPr/>
          <a:lstStyle/>
          <a:p>
            <a:pPr eaLnBrk="1" hangingPunct="1"/>
            <a:r>
              <a:rPr lang="ru-RU" altLang="fr-FR" sz="4400" dirty="0" smtClean="0"/>
              <a:t>Идентификация и инвентаризация</a:t>
            </a:r>
            <a:r>
              <a:rPr lang="en-US" altLang="fr-FR" sz="4400" dirty="0" smtClean="0"/>
              <a:t> </a:t>
            </a:r>
            <a:br>
              <a:rPr lang="en-US" altLang="fr-FR" sz="4400" dirty="0" smtClean="0"/>
            </a:br>
            <a:r>
              <a:rPr lang="ru-RU" altLang="fr-FR" sz="1800" dirty="0" smtClean="0"/>
              <a:t>Раздел</a:t>
            </a:r>
            <a:r>
              <a:rPr lang="en-US" altLang="fr-FR" sz="1800" dirty="0" smtClean="0"/>
              <a:t> 6 </a:t>
            </a:r>
            <a:r>
              <a:rPr lang="ru-RU" altLang="fr-FR" sz="1800" dirty="0" smtClean="0"/>
              <a:t>Презентация </a:t>
            </a:r>
            <a:r>
              <a:rPr lang="fr-FR" altLang="fr-FR" sz="1800" dirty="0" smtClean="0"/>
              <a:t>PowerPoint </a:t>
            </a:r>
            <a:r>
              <a:rPr lang="en-ZA" altLang="fr-FR" sz="1800" dirty="0" smtClean="0"/>
              <a:t/>
            </a:r>
            <a:br>
              <a:rPr lang="en-ZA" altLang="fr-FR" sz="1800" dirty="0" smtClean="0"/>
            </a:b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940300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3315" name="Titre 1"/>
          <p:cNvSpPr txBox="1">
            <a:spLocks/>
          </p:cNvSpPr>
          <p:nvPr/>
        </p:nvSpPr>
        <p:spPr bwMode="auto">
          <a:xfrm>
            <a:off x="2286000" y="374650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3600" dirty="0" smtClean="0">
                <a:solidFill>
                  <a:schemeClr val="tx1"/>
                </a:solidFill>
              </a:rPr>
              <a:t>Критерии включения</a:t>
            </a:r>
            <a:endParaRPr lang="en-US" altLang="fr-FR" sz="3600" dirty="0">
              <a:solidFill>
                <a:schemeClr val="tx1"/>
              </a:solidFill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018665" y="1478280"/>
            <a:ext cx="6477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42900" indent="-342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defTabSz="914400" eaLnBrk="1" hangingPunct="1">
              <a:spcAft>
                <a:spcPts val="6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включения элементов в перечень должны быть чёткими и прозрачными и должны соответствовать целям Конвенции (например, создавая ситуацию диалога и понимания между сообществами и содействуя уважению НКН друг друга). </a:t>
            </a:r>
          </a:p>
          <a:p>
            <a:pPr lvl="1" defTabSz="914400" eaLnBrk="1" hangingPunct="1">
              <a:spcAft>
                <a:spcPts val="6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Конвенция не препятствует государствам-участникам использовать собственные определения НКН на национальном уровне, например, при инвентаризации, но все элементы, номинируемые в Списки Конвенции, должны соответствовать определению НКН Конвенции 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</a:t>
            </a: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fr-FR" sz="2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1–2).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ZA" altLang="fr-FR" sz="3600" dirty="0" smtClean="0"/>
              <a:t>: </a:t>
            </a:r>
            <a:r>
              <a:rPr lang="ru-RU" altLang="fr-FR" sz="3600" dirty="0" smtClean="0"/>
              <a:t>идентификация и охрана эстонских ремёсел</a:t>
            </a:r>
            <a:endParaRPr lang="fr-FR" altLang="fr-FR" sz="3600" dirty="0" smtClean="0"/>
          </a:p>
        </p:txBody>
      </p:sp>
      <p:sp>
        <p:nvSpPr>
          <p:cNvPr id="14339" name="Espace réservé du contenu 4"/>
          <p:cNvSpPr txBox="1">
            <a:spLocks/>
          </p:cNvSpPr>
          <p:nvPr/>
        </p:nvSpPr>
        <p:spPr bwMode="auto">
          <a:xfrm>
            <a:off x="415925" y="4583827"/>
            <a:ext cx="2879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800" b="0" i="1" dirty="0" smtClean="0">
                <a:solidFill>
                  <a:schemeClr val="tx1"/>
                </a:solidFill>
              </a:rPr>
              <a:t>Мягкие игрушки, сделанные в Эстонии с использованием традиционных узоров</a:t>
            </a:r>
            <a:endParaRPr lang="en-ZA" altLang="fr-FR" sz="800" b="0" i="1" dirty="0">
              <a:solidFill>
                <a:schemeClr val="tx1"/>
              </a:solidFill>
            </a:endParaRPr>
          </a:p>
        </p:txBody>
      </p:sp>
      <p:sp>
        <p:nvSpPr>
          <p:cNvPr id="14340" name="Espace réservé du contenu 2"/>
          <p:cNvSpPr txBox="1">
            <a:spLocks/>
          </p:cNvSpPr>
          <p:nvPr/>
        </p:nvSpPr>
        <p:spPr bwMode="auto">
          <a:xfrm>
            <a:off x="3530600" y="2470150"/>
            <a:ext cx="5232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Что в перечень, что охранять</a:t>
            </a:r>
            <a:r>
              <a:rPr lang="en-ZA" altLang="fr-FR" sz="2000" dirty="0" smtClean="0">
                <a:solidFill>
                  <a:schemeClr val="tx1"/>
                </a:solidFill>
              </a:rPr>
              <a:t>?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Традиционные вязаные и тканые изделия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Навыки по созданию традиционных изделий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Навыки по использованию и совершенствованию традиционных узоров (даже в новых изделиях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)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17775"/>
            <a:ext cx="2889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Доступ к информации об элементе</a:t>
            </a:r>
            <a:endParaRPr lang="fr-FR" altLang="fr-FR" sz="3600" dirty="0" smtClean="0"/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5364" name="Text Placeholder 8"/>
          <p:cNvSpPr txBox="1">
            <a:spLocks/>
          </p:cNvSpPr>
          <p:nvPr/>
        </p:nvSpPr>
        <p:spPr bwMode="auto">
          <a:xfrm>
            <a:off x="225901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 typeface="Wingdings 2" pitchFamily="18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13(d)(ii)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 typeface="Wingdings 2" pitchFamily="18" charset="2"/>
              <a:buNone/>
            </a:pPr>
            <a:r>
              <a:rPr lang="en-GB" altLang="fr-FR" sz="2000" b="0" i="1" dirty="0">
                <a:solidFill>
                  <a:schemeClr val="tx1"/>
                </a:solidFill>
              </a:rPr>
              <a:t>…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каждое государство-участник прилагает усилия с целью</a:t>
            </a:r>
            <a:r>
              <a:rPr lang="en-GB" altLang="fr-FR" sz="2000" b="0" i="1" dirty="0" smtClean="0">
                <a:solidFill>
                  <a:schemeClr val="tx1"/>
                </a:solidFill>
              </a:rPr>
              <a:t>:</a:t>
            </a:r>
            <a:endParaRPr lang="en-GB" altLang="fr-FR" sz="2000" b="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 typeface="Wingdings 2" pitchFamily="18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принятия</a:t>
            </a:r>
            <a:r>
              <a:rPr lang="en-ZA" altLang="fr-FR" sz="2000" b="0" i="1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i="1" dirty="0">
                <a:solidFill>
                  <a:schemeClr val="tx1"/>
                </a:solidFill>
              </a:rPr>
              <a:t>…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мер, направленных на</a:t>
            </a:r>
            <a:r>
              <a:rPr lang="en-ZA" altLang="fr-FR" sz="2000" b="0" i="1" dirty="0" smtClean="0">
                <a:solidFill>
                  <a:schemeClr val="tx1"/>
                </a:solidFill>
              </a:rPr>
              <a:t>: </a:t>
            </a:r>
            <a:r>
              <a:rPr lang="ru-RU" altLang="fr-FR" sz="2000" b="0" i="1" dirty="0" smtClean="0">
                <a:solidFill>
                  <a:schemeClr val="tx1"/>
                </a:solidFill>
              </a:rPr>
              <a:t>обеспечение доступа к нематериальному культурному наследию при соблюдении принятой практики, определяющей порядок доступа к тем или иным аспектам такого наследия</a:t>
            </a:r>
            <a:r>
              <a:rPr lang="en-ZA" altLang="fr-FR" sz="2000" b="0" i="1" dirty="0" smtClean="0">
                <a:solidFill>
                  <a:schemeClr val="tx1"/>
                </a:solidFill>
              </a:rPr>
              <a:t>.</a:t>
            </a:r>
            <a:endParaRPr lang="en-GB" altLang="fr-FR" sz="2000" b="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endParaRPr lang="en-US" altLang="fr-FR" sz="2000" b="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Австралийский институт изучения аборигенов и островитян </a:t>
            </a:r>
            <a:r>
              <a:rPr lang="ru-RU" altLang="fr-FR" sz="3600" dirty="0" err="1" smtClean="0"/>
              <a:t>Торресова</a:t>
            </a:r>
            <a:r>
              <a:rPr lang="ru-RU" altLang="fr-FR" sz="3600" dirty="0" smtClean="0"/>
              <a:t> пролива</a:t>
            </a:r>
            <a:endParaRPr lang="fr-FR" altLang="fr-FR" sz="3600" dirty="0" smtClean="0"/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86000" y="26939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Кодексы этики для исследователей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Установление принятых ограничений на доступ к базам данных о нематериальном наследии коренных народов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Требует от пользователей уважения культурно-чувствительных тем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Правила по обеспечению контроля аборигенов за доступом к щепетильным темам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От перечней к номинации</a:t>
            </a:r>
            <a:endParaRPr lang="fr-FR" altLang="fr-FR" sz="3600" dirty="0" smtClean="0"/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Номинируемые элементы должны быть включены в перечень НКН, имеющегося на территории подавшего номинацию государства-участника (государств-участников)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критерии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U.5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dirty="0">
                <a:solidFill>
                  <a:schemeClr val="tx1"/>
                </a:solidFill>
              </a:rPr>
              <a:t>R.5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в     ОР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1</a:t>
            </a:r>
            <a:r>
              <a:rPr lang="en-GB" altLang="fr-FR" sz="2400" b="0" dirty="0">
                <a:solidFill>
                  <a:schemeClr val="tx1"/>
                </a:solidFill>
              </a:rPr>
              <a:t>– </a:t>
            </a:r>
            <a:r>
              <a:rPr lang="en-US" altLang="fr-FR" sz="2000" b="0" dirty="0">
                <a:solidFill>
                  <a:schemeClr val="tx1"/>
                </a:solidFill>
              </a:rPr>
              <a:t>2)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Подтверждение включения элемента в перечень, требуемое </a:t>
            </a:r>
            <a:r>
              <a:rPr lang="ru-RU" altLang="fr-FR" sz="2000" b="0" smtClean="0">
                <a:solidFill>
                  <a:schemeClr val="tx1"/>
                </a:solidFill>
              </a:rPr>
              <a:t>в формах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Перечень – это непрерывная работа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859280" y="374650"/>
            <a:ext cx="6903720" cy="1569660"/>
          </a:xfrm>
        </p:spPr>
        <p:txBody>
          <a:bodyPr/>
          <a:lstStyle/>
          <a:p>
            <a:pPr eaLnBrk="1" hangingPunct="1"/>
            <a:r>
              <a:rPr lang="ru-RU" altLang="fr-FR" sz="3400" dirty="0" smtClean="0"/>
              <a:t>Планирование проекта по инвентаризации</a:t>
            </a:r>
            <a:r>
              <a:rPr lang="en-GB" altLang="fr-FR" sz="3400" dirty="0" smtClean="0"/>
              <a:t>: </a:t>
            </a:r>
            <a:r>
              <a:rPr lang="ru-RU" altLang="fr-FR" sz="3400" dirty="0" smtClean="0"/>
              <a:t>основные задачи</a:t>
            </a:r>
            <a:endParaRPr lang="fr-FR" altLang="fr-FR" sz="3400" dirty="0" smtClean="0"/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8436" name="Text Placeholder 8"/>
          <p:cNvSpPr txBox="1">
            <a:spLocks/>
          </p:cNvSpPr>
          <p:nvPr/>
        </p:nvSpPr>
        <p:spPr bwMode="auto">
          <a:xfrm>
            <a:off x="1859280" y="1922463"/>
            <a:ext cx="6895783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Определение цели перечня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 и привлечение заинтересованных сообществ и других сторон (включая НПО)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Создание консультативных механизмов и обстановки доверия при получении согласия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Нахождение ресурсов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Идентификация/создание структур по сбору информации и созданию сети взаимодействия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Сбор информации и ввод данных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Распространение, доступ и обновление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Планирование проекта по инвентаризации</a:t>
            </a:r>
            <a:r>
              <a:rPr lang="en-GB" altLang="fr-FR" sz="3600" dirty="0" smtClean="0"/>
              <a:t>: </a:t>
            </a:r>
            <a:r>
              <a:rPr lang="ru-RU" altLang="fr-FR" sz="3600" dirty="0" smtClean="0"/>
              <a:t>много вопросов</a:t>
            </a:r>
            <a:endParaRPr lang="fr-FR" altLang="fr-FR" sz="3600" dirty="0" smtClean="0"/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78063" y="235458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r>
              <a:rPr lang="fr-FR" altLang="fr-FR" sz="3600" b="0" dirty="0"/>
              <a:t>…?;	 …?;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r>
              <a:rPr lang="fr-FR" altLang="fr-FR" sz="3600" b="0" dirty="0"/>
              <a:t>…?;	 …?;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r>
              <a:rPr lang="fr-FR" altLang="fr-FR" sz="3600" b="0" dirty="0"/>
              <a:t>…?;	 …?;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r>
              <a:rPr lang="fr-FR" altLang="fr-FR" sz="3600" b="0" dirty="0"/>
              <a:t>…?;	 …?;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endParaRPr lang="en-US" altLang="fr-FR" sz="3600" b="0" dirty="0"/>
          </a:p>
          <a:p>
            <a:pPr defTabSz="914400" eaLnBrk="1" hangingPunct="1">
              <a:spcBef>
                <a:spcPct val="20000"/>
              </a:spcBef>
              <a:buClrTx/>
              <a:buFontTx/>
              <a:buNone/>
            </a:pPr>
            <a:endParaRPr lang="en-US" altLang="fr-FR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Советы по инвентаризации от ЮНЕСКО</a:t>
            </a:r>
            <a:r>
              <a:rPr lang="en-GB" altLang="fr-FR" sz="3600" dirty="0" smtClean="0"/>
              <a:t>?</a:t>
            </a:r>
            <a:endParaRPr lang="fr-FR" altLang="fr-FR" sz="3600" dirty="0" smtClean="0"/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0484" name="Text Placeholder 8"/>
          <p:cNvSpPr txBox="1">
            <a:spLocks/>
          </p:cNvSpPr>
          <p:nvPr/>
        </p:nvSpPr>
        <p:spPr bwMode="auto">
          <a:xfrm>
            <a:off x="1287780" y="1905000"/>
            <a:ext cx="726884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179388" indent="-179388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Никаких специальных инструкций в Конвенции или ОР</a:t>
            </a:r>
            <a:endParaRPr lang="fr-FR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Никаких указаний от Комитета или Секретариата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,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но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:</a:t>
            </a:r>
            <a:endParaRPr lang="fr-FR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 веб-сайте Конвенции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:</a:t>
            </a:r>
            <a:endParaRPr lang="fr-FR" altLang="fr-FR" sz="2000" b="0" dirty="0">
              <a:solidFill>
                <a:schemeClr val="tx1"/>
              </a:solidFill>
            </a:endParaRPr>
          </a:p>
          <a:p>
            <a:pPr lvl="2" defTabSz="914400" eaLnBrk="1" hangingPunct="1">
              <a:spcAft>
                <a:spcPts val="600"/>
              </a:spcAft>
            </a:pPr>
            <a:r>
              <a:rPr lang="ru-RU" altLang="fr-FR" sz="2000" dirty="0" smtClean="0"/>
              <a:t>Описание проведения инвентаризаций</a:t>
            </a:r>
            <a:endParaRPr lang="en-US" altLang="fr-FR" sz="2000" dirty="0"/>
          </a:p>
          <a:p>
            <a:pPr lvl="2" defTabSz="914400" eaLnBrk="1" hangingPunct="1">
              <a:spcAft>
                <a:spcPts val="600"/>
              </a:spcAft>
            </a:pPr>
            <a:r>
              <a:rPr lang="ru-RU" altLang="fr-FR" sz="2000" dirty="0" smtClean="0"/>
              <a:t>Информационный бюллетень Конвенции</a:t>
            </a:r>
            <a:endParaRPr lang="fr-FR" altLang="fr-FR" sz="2000" dirty="0"/>
          </a:p>
          <a:p>
            <a:pPr lvl="2" defTabSz="914400" eaLnBrk="1" hangingPunct="1">
              <a:spcAft>
                <a:spcPts val="600"/>
              </a:spcAft>
            </a:pPr>
            <a:r>
              <a:rPr lang="ru-RU" altLang="fr-FR" sz="2000" dirty="0" smtClean="0"/>
              <a:t>Примерный вопросник для адаптации </a:t>
            </a:r>
            <a:r>
              <a:rPr lang="fr-FR" altLang="fr-FR" sz="2000" dirty="0" smtClean="0"/>
              <a:t>(</a:t>
            </a:r>
            <a:r>
              <a:rPr lang="ru-RU" altLang="fr-FR" sz="2000" dirty="0" smtClean="0"/>
              <a:t>Раздаточный материал к разделу 6</a:t>
            </a:r>
            <a:r>
              <a:rPr lang="fr-FR" altLang="fr-FR" sz="2000" dirty="0" smtClean="0"/>
              <a:t>)</a:t>
            </a:r>
            <a:endParaRPr lang="en-US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Примеры перечней</a:t>
            </a:r>
            <a:endParaRPr lang="en-US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2150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1508" name="Text Placeholder 8"/>
          <p:cNvSpPr txBox="1">
            <a:spLocks/>
          </p:cNvSpPr>
          <p:nvPr/>
        </p:nvSpPr>
        <p:spPr bwMode="auto">
          <a:xfrm>
            <a:off x="2281238" y="1905000"/>
            <a:ext cx="40068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3600" dirty="0" smtClean="0">
                <a:solidFill>
                  <a:schemeClr val="tx1"/>
                </a:solidFill>
              </a:rPr>
              <a:t>Канада</a:t>
            </a:r>
            <a:endParaRPr lang="en-ZA" altLang="fr-FR" sz="3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3600" dirty="0" smtClean="0">
                <a:solidFill>
                  <a:schemeClr val="tx1"/>
                </a:solidFill>
              </a:rPr>
              <a:t>Уганда</a:t>
            </a:r>
            <a:endParaRPr lang="en-ZA" altLang="fr-FR" sz="3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3600" dirty="0" smtClean="0">
                <a:solidFill>
                  <a:schemeClr val="tx1"/>
                </a:solidFill>
              </a:rPr>
              <a:t>Бразилия</a:t>
            </a:r>
            <a:endParaRPr lang="en-ZA" alt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5991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GB" altLang="fr-FR" sz="3600" dirty="0" smtClean="0"/>
              <a:t>:</a:t>
            </a:r>
            <a:br>
              <a:rPr lang="en-GB" altLang="fr-FR" sz="3600" dirty="0" smtClean="0"/>
            </a:br>
            <a:r>
              <a:rPr lang="ru-RU" altLang="fr-FR" sz="3600" dirty="0" smtClean="0"/>
              <a:t>Перечень провинции Ньюфаундленд и Лабрадор (Канада)</a:t>
            </a:r>
            <a:endParaRPr lang="fr-FR" altLang="fr-FR" sz="3600" dirty="0" smtClean="0"/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2532" name="Text Placeholder 8"/>
          <p:cNvSpPr txBox="1">
            <a:spLocks/>
          </p:cNvSpPr>
          <p:nvPr/>
        </p:nvSpPr>
        <p:spPr bwMode="auto">
          <a:xfrm>
            <a:off x="2278063" y="2590641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Составление перечня - часть политики провинции по охране НКН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Утверждённые координирующие структуры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Участие сообществ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Развитие сообществ как важнейшая цель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Сотрудничество между правительством, академическими кругами, НПО и сообществами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Результаты доступны онлайн</a:t>
            </a: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GB" altLang="fr-FR" sz="2000" b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GB" altLang="fr-FR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 этой презентации</a:t>
            </a:r>
            <a:r>
              <a:rPr lang="fr-FR" altLang="fr-FR" sz="3600" dirty="0" smtClean="0"/>
              <a:t> …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2231380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Что в Конвенции говорится об идентификации и инвентаризации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Зачем нужны перечни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Планирование проектов по инвентаризации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Примеры инвентаризации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ZA" altLang="fr-FR" sz="3600" dirty="0" smtClean="0"/>
              <a:t>: </a:t>
            </a:r>
            <a:r>
              <a:rPr lang="ru-RU" altLang="fr-FR" sz="3600" dirty="0" smtClean="0"/>
              <a:t>инвентаризация с участием сообществ в Уганде</a:t>
            </a:r>
            <a:endParaRPr lang="fr-FR" altLang="fr-FR" sz="3600" dirty="0" smtClean="0"/>
          </a:p>
        </p:txBody>
      </p:sp>
      <p:sp>
        <p:nvSpPr>
          <p:cNvPr id="23555" name="Espace réservé du contenu 4"/>
          <p:cNvSpPr txBox="1">
            <a:spLocks/>
          </p:cNvSpPr>
          <p:nvPr/>
        </p:nvSpPr>
        <p:spPr bwMode="auto">
          <a:xfrm>
            <a:off x="406400" y="4264978"/>
            <a:ext cx="28797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800" b="0" i="1" dirty="0" smtClean="0">
                <a:solidFill>
                  <a:schemeClr val="tx1"/>
                </a:solidFill>
              </a:rPr>
              <a:t>Представители сообщества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бусога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 тренируют свои навыки интервьюирования для инвентаризации нематериального наследия</a:t>
            </a:r>
            <a:r>
              <a:rPr lang="en-ZA" altLang="fr-FR" sz="800" b="0" dirty="0" smtClean="0">
                <a:solidFill>
                  <a:schemeClr val="tx1"/>
                </a:solidFill>
              </a:rPr>
              <a:t> </a:t>
            </a:r>
            <a:r>
              <a:rPr lang="en-ZA" altLang="fr-FR" sz="800" b="0" dirty="0">
                <a:solidFill>
                  <a:schemeClr val="tx1"/>
                </a:solidFill>
              </a:rPr>
              <a:t/>
            </a:r>
            <a:br>
              <a:rPr lang="en-ZA" altLang="fr-FR" sz="800" b="0" dirty="0">
                <a:solidFill>
                  <a:schemeClr val="tx1"/>
                </a:solidFill>
              </a:rPr>
            </a:br>
            <a:r>
              <a:rPr lang="en-ZA" altLang="fr-FR" sz="800" b="0" dirty="0">
                <a:solidFill>
                  <a:schemeClr val="tx1"/>
                </a:solidFill>
              </a:rPr>
              <a:t>© Centre for Performing Arts and Culture</a:t>
            </a:r>
          </a:p>
        </p:txBody>
      </p:sp>
      <p:sp>
        <p:nvSpPr>
          <p:cNvPr id="23556" name="Espace réservé du contenu 2"/>
          <p:cNvSpPr txBox="1">
            <a:spLocks/>
          </p:cNvSpPr>
          <p:nvPr/>
        </p:nvSpPr>
        <p:spPr bwMode="auto">
          <a:xfrm>
            <a:off x="3600450" y="2036643"/>
            <a:ext cx="51625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Министерство инструктирует местную НПО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Подготовлено 12  членов сообщества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бусога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для идентификации и инвентаризации элементов НКН в своём сообществе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Разработаны вопросники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Консультирование сообщества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Собранная информация будет внесена в национальный перечень НКН Уганды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203664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Пример</a:t>
            </a:r>
            <a:r>
              <a:rPr lang="en-ZA" altLang="fr-FR" sz="3600" dirty="0" smtClean="0"/>
              <a:t>: </a:t>
            </a:r>
            <a:r>
              <a:rPr lang="ru-RU" altLang="fr-FR" sz="3600" dirty="0" smtClean="0"/>
              <a:t>много перечней и реестр в Бразилии</a:t>
            </a:r>
            <a:endParaRPr lang="fr-FR" altLang="fr-FR" sz="3600" dirty="0" smtClean="0"/>
          </a:p>
        </p:txBody>
      </p:sp>
      <p:sp>
        <p:nvSpPr>
          <p:cNvPr id="2457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4580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Институциональная и правовая инфраструктура для изучения и инвентаризации НКН с 1950-х гг.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Много перечней на низшем уровне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Национальный перечень и реестр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Сильный акцент на участие сообществ и их согласие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ts val="1075"/>
              </a:spcBef>
              <a:buClrTx/>
            </a:pP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477328"/>
          </a:xfrm>
        </p:spPr>
        <p:txBody>
          <a:bodyPr/>
          <a:lstStyle/>
          <a:p>
            <a:pPr eaLnBrk="1" hangingPunct="1"/>
            <a:r>
              <a:rPr lang="ru-RU" altLang="fr-FR" sz="3200" dirty="0" smtClean="0"/>
              <a:t>Пример</a:t>
            </a:r>
            <a:r>
              <a:rPr lang="en-ZA" altLang="fr-FR" sz="3200" dirty="0" smtClean="0"/>
              <a:t>: </a:t>
            </a:r>
            <a:r>
              <a:rPr lang="ru-RU" altLang="fr-FR" sz="3200" dirty="0" smtClean="0"/>
              <a:t>инвентаризация при непосредственном участии сообществ в Эстонии</a:t>
            </a:r>
            <a:endParaRPr lang="fr-FR" altLang="fr-FR" sz="3200" dirty="0" smtClean="0"/>
          </a:p>
        </p:txBody>
      </p:sp>
      <p:sp>
        <p:nvSpPr>
          <p:cNvPr id="25603" name="Espace réservé du contenu 4"/>
          <p:cNvSpPr txBox="1">
            <a:spLocks/>
          </p:cNvSpPr>
          <p:nvPr/>
        </p:nvSpPr>
        <p:spPr bwMode="auto">
          <a:xfrm>
            <a:off x="406400" y="4071144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800" b="0" i="1" dirty="0" smtClean="0">
                <a:solidFill>
                  <a:schemeClr val="tx1"/>
                </a:solidFill>
              </a:rPr>
              <a:t>Катрин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Лембер</a:t>
            </a:r>
            <a:r>
              <a:rPr lang="en-ZA" altLang="fr-FR" sz="800" b="0" i="1" dirty="0" smtClean="0">
                <a:solidFill>
                  <a:schemeClr val="tx1"/>
                </a:solidFill>
              </a:rPr>
              <a:t> </a:t>
            </a:r>
            <a:r>
              <a:rPr lang="ru-RU" altLang="fr-FR" sz="800" b="0" i="1" dirty="0" smtClean="0">
                <a:solidFill>
                  <a:schemeClr val="tx1"/>
                </a:solidFill>
              </a:rPr>
              <a:t>ткёт традиционную ткань для юбок на острове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Хийумаа</a:t>
            </a:r>
            <a:endParaRPr lang="en-ZA" altLang="fr-FR" sz="800" b="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800" b="0" dirty="0">
                <a:solidFill>
                  <a:schemeClr val="tx1"/>
                </a:solidFill>
              </a:rPr>
              <a:t>©</a:t>
            </a:r>
            <a:r>
              <a:rPr lang="en-ZA" altLang="fr-FR" sz="800" b="0" dirty="0">
                <a:solidFill>
                  <a:schemeClr val="tx1"/>
                </a:solidFill>
              </a:rPr>
              <a:t> </a:t>
            </a:r>
            <a:r>
              <a:rPr lang="en-ZA" altLang="fr-FR" sz="800" b="0" dirty="0" err="1">
                <a:solidFill>
                  <a:schemeClr val="tx1"/>
                </a:solidFill>
              </a:rPr>
              <a:t>Helgi</a:t>
            </a:r>
            <a:r>
              <a:rPr lang="en-ZA" altLang="fr-FR" sz="800" b="0" dirty="0">
                <a:solidFill>
                  <a:schemeClr val="tx1"/>
                </a:solidFill>
              </a:rPr>
              <a:t> </a:t>
            </a:r>
            <a:r>
              <a:rPr lang="en-ZA" altLang="fr-FR" sz="800" b="0" dirty="0" err="1">
                <a:solidFill>
                  <a:schemeClr val="tx1"/>
                </a:solidFill>
              </a:rPr>
              <a:t>Pollo</a:t>
            </a:r>
            <a:endParaRPr lang="en-ZA" altLang="fr-FR" sz="800" b="0" dirty="0">
              <a:solidFill>
                <a:schemeClr val="tx1"/>
              </a:solidFill>
            </a:endParaRPr>
          </a:p>
        </p:txBody>
      </p:sp>
      <p:sp>
        <p:nvSpPr>
          <p:cNvPr id="25604" name="Espace réservé du contenu 2"/>
          <p:cNvSpPr txBox="1">
            <a:spLocks/>
          </p:cNvSpPr>
          <p:nvPr/>
        </p:nvSpPr>
        <p:spPr bwMode="auto">
          <a:xfrm>
            <a:off x="3451860" y="2486095"/>
            <a:ext cx="5257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Обладающие специальными навыками члены сообщества руководят проектом по инвентаризации после первоначальных консультаций с национальной рабочей группой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Привлечение организаций сообщества и школ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Базой данных по НКН руководит соответствующее центральное </a:t>
            </a:r>
            <a:r>
              <a:rPr lang="ru-RU" altLang="fr-FR" sz="2000" b="0" smtClean="0">
                <a:solidFill>
                  <a:schemeClr val="tx1"/>
                </a:solidFill>
              </a:rPr>
              <a:t>государственное ведомство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" y="2124234"/>
            <a:ext cx="28908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Идентификация НКН с участием сообществ</a:t>
            </a:r>
            <a:endParaRPr lang="fr-FR" altLang="fr-FR" sz="3600" dirty="0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905000"/>
            <a:ext cx="6480175" cy="3016210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b="1" dirty="0" smtClean="0">
                <a:solidFill>
                  <a:schemeClr val="tx1"/>
                </a:solidFill>
              </a:rPr>
              <a:t> 11(b)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endParaRPr lang="en-GB" altLang="fr-FR" sz="2000" b="1" dirty="0" smtClean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ru-RU" altLang="fr-FR" sz="2000" i="1" dirty="0" smtClean="0">
                <a:solidFill>
                  <a:schemeClr val="tx1"/>
                </a:solidFill>
              </a:rPr>
              <a:t>Каждому государству-участнику надлежит</a:t>
            </a:r>
            <a:r>
              <a:rPr lang="en-US" altLang="fr-FR" sz="2000" i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fr-FR" sz="2000" i="1" dirty="0" smtClean="0">
                <a:solidFill>
                  <a:schemeClr val="tx1"/>
                </a:solidFill>
              </a:rPr>
              <a:t>…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идентифицировать и определять различные элементы нематериального культурного наследия, имеющегося на его территории</a:t>
            </a:r>
            <a:r>
              <a:rPr lang="en-US" altLang="fr-FR" sz="2000" i="1" dirty="0" smtClean="0">
                <a:solidFill>
                  <a:schemeClr val="tx1"/>
                </a:solidFill>
              </a:rPr>
              <a:t>, 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ru-RU" altLang="fr-FR" sz="2000" b="1" i="1" dirty="0" smtClean="0">
                <a:solidFill>
                  <a:schemeClr val="tx1"/>
                </a:solidFill>
              </a:rPr>
              <a:t>при участии сообществ, групп и соответствующих неправительственных организаций</a:t>
            </a:r>
            <a:r>
              <a:rPr lang="en-US" altLang="fr-FR" sz="2000" b="1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 целью охраны</a:t>
            </a:r>
            <a:endParaRPr lang="fr-FR" altLang="fr-FR" sz="3600" dirty="0" smtClean="0"/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7172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dirty="0" smtClean="0">
                <a:solidFill>
                  <a:schemeClr val="tx1"/>
                </a:solidFill>
              </a:rPr>
              <a:t> </a:t>
            </a:r>
            <a:r>
              <a:rPr lang="en-ZA" altLang="fr-FR" sz="2000" dirty="0">
                <a:solidFill>
                  <a:schemeClr val="tx1"/>
                </a:solidFill>
              </a:rPr>
              <a:t>12.1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Для обеспечения идентификации с целью охраны каждое государство-участник с учётом сложившейся ситуации составляет один или несколько перечней нематериального культурного наследия, имеющегося на его территории</a:t>
            </a:r>
            <a:r>
              <a:rPr lang="en-US" altLang="fr-FR" sz="2000" b="0" i="1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0" i="1" dirty="0">
                <a:solidFill>
                  <a:schemeClr val="tx1"/>
                </a:solidFill>
              </a:rPr>
              <a:t>…</a:t>
            </a:r>
            <a:r>
              <a:rPr lang="en-US" altLang="fr-FR" sz="2000" b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AutoNum type="alphaLcParenBoth"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Зачем нужны перечни</a:t>
            </a:r>
            <a:r>
              <a:rPr lang="en-GB" altLang="fr-FR" sz="3600" dirty="0" smtClean="0"/>
              <a:t>?</a:t>
            </a:r>
            <a:r>
              <a:rPr lang="en-US" altLang="fr-FR" sz="3600" dirty="0" smtClean="0"/>
              <a:t> </a:t>
            </a:r>
            <a:br>
              <a:rPr lang="en-US" altLang="fr-FR" sz="3600" dirty="0" smtClean="0"/>
            </a:br>
            <a:endParaRPr lang="fr-FR" altLang="fr-FR" sz="3600" dirty="0" smtClean="0"/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819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 и определение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Усиление жизнеспособности</a:t>
            </a:r>
            <a:endParaRPr lang="en-US" altLang="fr-FR" sz="2000" b="0" dirty="0">
              <a:solidFill>
                <a:srgbClr val="FF0000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Установление связей с целью охраны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Повышение осведомлённости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Укрепление чувства идентичности и преемственности у носителей НКН, созидание сообществ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Содействие правильному управлению, устойчивому развитию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Свобода действий и ограничения</a:t>
            </a:r>
            <a:endParaRPr lang="fr-FR" altLang="fr-FR" sz="3600" dirty="0" smtClean="0"/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9220" name="Text Placeholder 8"/>
          <p:cNvSpPr txBox="1">
            <a:spLocks/>
          </p:cNvSpPr>
          <p:nvPr/>
        </p:nvSpPr>
        <p:spPr bwMode="auto">
          <a:xfrm>
            <a:off x="2278063" y="15509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Свобода действий</a:t>
            </a:r>
            <a:endParaRPr lang="en-U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 учётом сложившейся в государстве ситуации</a:t>
            </a:r>
            <a:endParaRPr lang="en-US" altLang="fr-FR" sz="18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Ограничения</a:t>
            </a:r>
            <a:endParaRPr lang="en-U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 и определение НКН, имеющегося на территории государства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 участии сообществ, групп, НПО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 целью охраны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Уважая принятые практики, регулирующие доступ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Регулярное обновление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Предоставление докладов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0243" name="Titre 1"/>
          <p:cNvSpPr txBox="1">
            <a:spLocks/>
          </p:cNvSpPr>
          <p:nvPr/>
        </p:nvSpPr>
        <p:spPr bwMode="auto">
          <a:xfrm>
            <a:off x="2286000" y="374650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3600" dirty="0" smtClean="0">
                <a:solidFill>
                  <a:schemeClr val="tx1"/>
                </a:solidFill>
              </a:rPr>
              <a:t>Масштаб и размер перечней</a:t>
            </a:r>
            <a:endParaRPr lang="en-US" altLang="fr-FR" sz="3600" dirty="0">
              <a:solidFill>
                <a:schemeClr val="tx1"/>
              </a:solidFill>
            </a:endParaRPr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81238" y="1933575"/>
            <a:ext cx="63134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42900" indent="-342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defTabSz="914400" eaLnBrk="1" hangingPunct="1">
              <a:spcAft>
                <a:spcPts val="6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Конвенции не говорится о создании одного «национального» перечня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Оперативном руководстве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fr-FR" sz="2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(153(a)) </a:t>
            </a: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говорится о «перечнях» внутри государства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указывая на то, что в рамках одного государства может быть несколько перечней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fr-FR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defTabSz="914400" eaLnBrk="1" hangingPunct="1">
              <a:spcAft>
                <a:spcPts val="6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Масштаб и размер перечней могут существенно различаться в зависимости от их цели, доступных ресурсов и методов сбора и систематизации информации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altLang="fr-FR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1267" name="Titre 1"/>
          <p:cNvSpPr txBox="1">
            <a:spLocks/>
          </p:cNvSpPr>
          <p:nvPr/>
        </p:nvSpPr>
        <p:spPr bwMode="auto">
          <a:xfrm>
            <a:off x="2286000" y="374650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3600" dirty="0">
                <a:solidFill>
                  <a:schemeClr val="tx1"/>
                </a:solidFill>
              </a:rPr>
              <a:t>О</a:t>
            </a:r>
            <a:r>
              <a:rPr lang="ru-RU" altLang="fr-FR" sz="3600" dirty="0" smtClean="0">
                <a:solidFill>
                  <a:schemeClr val="tx1"/>
                </a:solidFill>
              </a:rPr>
              <a:t>рганизация информации</a:t>
            </a:r>
            <a:endParaRPr lang="en-US" altLang="fr-FR" sz="3600" dirty="0">
              <a:solidFill>
                <a:schemeClr val="tx1"/>
              </a:solidFill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278063" y="1546860"/>
            <a:ext cx="6477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42900" indent="-342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Введение иерархии между элементами НКН противоречит духу Конвенции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altLang="fr-FR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defTabSz="91440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организации информации ряд государств использует неисчерпывающий набор областей (ст.2.2), часто с изменениями и/или дополнениями, другие же используют альтернативные системы классификации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fr-FR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defTabSz="91440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Независимо от используемой системы классификации важно, чтобы она содействовала должному доступу к информации со стороны заинтересованных сообществ и других участников процесса</a:t>
            </a:r>
            <a:r>
              <a:rPr lang="en-US" altLang="fr-FR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altLang="fr-FR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2291" name="Titre 1"/>
          <p:cNvSpPr txBox="1">
            <a:spLocks/>
          </p:cNvSpPr>
          <p:nvPr/>
        </p:nvSpPr>
        <p:spPr bwMode="auto">
          <a:xfrm>
            <a:off x="2286000" y="374650"/>
            <a:ext cx="6477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fr-FR" sz="3400" dirty="0" smtClean="0">
                <a:solidFill>
                  <a:schemeClr val="tx1"/>
                </a:solidFill>
              </a:rPr>
              <a:t>Использование существующих перечней</a:t>
            </a:r>
            <a:endParaRPr lang="en-US" altLang="fr-FR" sz="3400" dirty="0">
              <a:solidFill>
                <a:schemeClr val="tx1"/>
              </a:solidFill>
            </a:endParaRPr>
          </a:p>
        </p:txBody>
      </p:sp>
      <p:sp>
        <p:nvSpPr>
          <p:cNvPr id="12292" name="Text Placeholder 8"/>
          <p:cNvSpPr txBox="1">
            <a:spLocks/>
          </p:cNvSpPr>
          <p:nvPr/>
        </p:nvSpPr>
        <p:spPr bwMode="auto">
          <a:xfrm>
            <a:off x="1661160" y="1607820"/>
            <a:ext cx="689864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42900" indent="-3429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defTabSz="914400" eaLnBrk="1" hangingPunct="1">
              <a:spcAft>
                <a:spcPts val="600"/>
              </a:spcAft>
            </a:pPr>
            <a:r>
              <a:rPr lang="ru-RU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Существующие реестры или списки, составленные государствами-участниками до ратификации Конвенции, могут быть представлены Комитету</a:t>
            </a:r>
            <a:r>
              <a:rPr lang="en-US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fr-FR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defTabSz="914400" eaLnBrk="1" hangingPunct="1">
              <a:spcAft>
                <a:spcPts val="600"/>
              </a:spcAft>
            </a:pPr>
            <a:r>
              <a:rPr lang="ru-RU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Однако это может вызвать трудности, поскольку государства-участники должны отметить, как соответствующие сообщества участвовали в идентификации представленной информации, и каким образом они дали своё согласие на её включение в перечень</a:t>
            </a:r>
            <a:r>
              <a:rPr lang="en-US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altLang="fr-FR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defTabSz="914400" eaLnBrk="1" hangingPunct="1">
              <a:spcAft>
                <a:spcPts val="600"/>
              </a:spcAft>
            </a:pPr>
            <a:r>
              <a:rPr lang="ru-RU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Старые перечни НКН могут нуждаться в обновлении не только в том, что касается включения новых элементов, но и для проверки и, при необходимости, упорядочения информации</a:t>
            </a:r>
            <a:r>
              <a:rPr lang="en-US" altLang="fr-FR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altLang="fr-FR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1076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Идентификация и инвентаризация  Раздел 6 Презентация PowerPoint    </vt:lpstr>
      <vt:lpstr>В этой презентации …</vt:lpstr>
      <vt:lpstr>Идентификация НКН с участием сообществ</vt:lpstr>
      <vt:lpstr>С целью охраны</vt:lpstr>
      <vt:lpstr>Зачем нужны перечни?  </vt:lpstr>
      <vt:lpstr>Свобода действий и ограничения</vt:lpstr>
      <vt:lpstr>PowerPoint Presentation</vt:lpstr>
      <vt:lpstr>PowerPoint Presentation</vt:lpstr>
      <vt:lpstr>PowerPoint Presentation</vt:lpstr>
      <vt:lpstr>PowerPoint Presentation</vt:lpstr>
      <vt:lpstr>Пример: идентификация и охрана эстонских ремёсел</vt:lpstr>
      <vt:lpstr>Доступ к информации об элементе</vt:lpstr>
      <vt:lpstr>Австралийский институт изучения аборигенов и островитян Торресова пролива</vt:lpstr>
      <vt:lpstr>От перечней к номинации</vt:lpstr>
      <vt:lpstr>Планирование проекта по инвентаризации: основные задачи</vt:lpstr>
      <vt:lpstr>Планирование проекта по инвентаризации: много вопросов</vt:lpstr>
      <vt:lpstr>Советы по инвентаризации от ЮНЕСКО?</vt:lpstr>
      <vt:lpstr>Примеры перечней</vt:lpstr>
      <vt:lpstr>Пример: Перечень провинции Ньюфаундленд и Лабрадор (Канада)</vt:lpstr>
      <vt:lpstr>Пример: инвентаризация с участием сообществ в Уганде</vt:lpstr>
      <vt:lpstr>Пример: много перечней и реестр в Бразилии</vt:lpstr>
      <vt:lpstr>Пример: инвентаризация при непосредственном участии сообществ в Эстонии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A. Cunningham</cp:lastModifiedBy>
  <cp:revision>124</cp:revision>
  <dcterms:created xsi:type="dcterms:W3CDTF">2013-09-28T11:37:18Z</dcterms:created>
  <dcterms:modified xsi:type="dcterms:W3CDTF">2015-09-29T08:34:20Z</dcterms:modified>
</cp:coreProperties>
</file>