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2" r:id="rId3"/>
    <p:sldId id="292" r:id="rId4"/>
    <p:sldId id="283" r:id="rId5"/>
    <p:sldId id="293" r:id="rId6"/>
    <p:sldId id="294" r:id="rId7"/>
    <p:sldId id="295" r:id="rId8"/>
    <p:sldId id="268" r:id="rId9"/>
    <p:sldId id="285" r:id="rId10"/>
    <p:sldId id="286" r:id="rId11"/>
    <p:sldId id="287" r:id="rId12"/>
    <p:sldId id="277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9" r:id="rId25"/>
    <p:sldId id="311" r:id="rId26"/>
    <p:sldId id="310" r:id="rId2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108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6E6C88D-C345-492C-93DF-68310F32BC0B}" type="datetime1">
              <a:rPr lang="fr-FR" altLang="fr-FR"/>
              <a:pPr>
                <a:defRPr/>
              </a:pPr>
              <a:t>05/11/2015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AE30DF-8AC9-4135-8FDF-2D185881C13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702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7C739B6-B9AC-4249-9269-26D77A20681A}" type="datetime1">
              <a:rPr lang="fr-FR" altLang="fr-FR"/>
              <a:pPr>
                <a:defRPr/>
              </a:pPr>
              <a:t>05/11/2015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2284C6E-A1DA-42BF-A9FF-57AD290FBCE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5552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6" y="263620"/>
            <a:ext cx="180673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6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22894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27949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216780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80445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74340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271917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AFEE3360-01ED-46E1-99B2-DFCDF496BD05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2" y="359786"/>
            <a:ext cx="1406603" cy="863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0" r:id="rId2"/>
    <p:sldLayoutId id="2147483916" r:id="rId3"/>
    <p:sldLayoutId id="2147483911" r:id="rId4"/>
    <p:sldLayoutId id="2147483912" r:id="rId5"/>
    <p:sldLayoutId id="2147483913" r:id="rId6"/>
    <p:sldLayoutId id="2147483914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2492990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Кто что может делать при имплементации Конвенции</a:t>
            </a:r>
            <a:r>
              <a:rPr lang="en-US" altLang="fr-FR" sz="3600" dirty="0" smtClean="0"/>
              <a:t>?</a:t>
            </a:r>
            <a:br>
              <a:rPr lang="en-US" altLang="fr-FR" sz="3600" dirty="0" smtClean="0"/>
            </a:br>
            <a:r>
              <a:rPr lang="ru-RU" altLang="fr-FR" sz="1800" dirty="0" smtClean="0"/>
              <a:t>Раздел</a:t>
            </a:r>
            <a:r>
              <a:rPr lang="en-US" altLang="fr-FR" sz="1800" dirty="0" smtClean="0"/>
              <a:t> 4 </a:t>
            </a:r>
            <a:r>
              <a:rPr lang="ru-RU" altLang="fr-FR" sz="1800" dirty="0" smtClean="0"/>
              <a:t>Презентация </a:t>
            </a:r>
            <a:r>
              <a:rPr lang="en-US" altLang="fr-FR" sz="1800" dirty="0" smtClean="0"/>
              <a:t>PowerPoint  </a:t>
            </a:r>
            <a:r>
              <a:rPr lang="en-ZA" altLang="fr-FR" sz="3600" dirty="0" smtClean="0"/>
              <a:t/>
            </a:r>
            <a:br>
              <a:rPr lang="en-ZA" altLang="fr-FR" sz="3600" dirty="0" smtClean="0"/>
            </a:br>
            <a:endParaRPr lang="en-ZA" altLang="fr-FR" sz="3600" dirty="0" smtClean="0"/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403225" y="4746348"/>
            <a:ext cx="5715000" cy="104644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/>
              <a:t/>
            </a:r>
            <a:br>
              <a:rPr lang="en-US" altLang="fr-FR" sz="2000" dirty="0" smtClean="0"/>
            </a:br>
            <a:r>
              <a:rPr lang="ru-RU" altLang="fr-FR" sz="2000" dirty="0" smtClean="0"/>
              <a:t>ЮНЕСКО</a:t>
            </a:r>
            <a:r>
              <a:rPr lang="en-US" altLang="fr-FR" sz="2000" dirty="0" smtClean="0"/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Секция нематериального культурного наследия</a:t>
            </a:r>
            <a:endParaRPr lang="en-US" altLang="fr-FR" sz="2000" dirty="0" smtClean="0"/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 altLang="fr-FR" sz="1200" b="1"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 altLang="fr-FR" sz="1200" b="1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828925"/>
            <a:ext cx="9144000" cy="600074"/>
          </a:xfrm>
          <a:ln>
            <a:miter lim="800000"/>
            <a:headEnd/>
            <a:tailEnd/>
          </a:ln>
          <a:extLst/>
        </p:spPr>
        <p:txBody>
          <a:bodyPr rtlCol="0" anchor="ctr">
            <a:normAutofit/>
          </a:bodyPr>
          <a:lstStyle/>
          <a:p>
            <a:pPr algn="ctr" eaLnBrk="1" hangingPunct="1">
              <a:defRPr/>
            </a:pPr>
            <a:r>
              <a:rPr lang="ru-RU" altLang="fr-FR" sz="3600" dirty="0" smtClean="0"/>
              <a:t>РОЛЬ ГОСУДАРСТВ-УЧАСТНИКОВ</a:t>
            </a:r>
            <a:endParaRPr lang="fr-FR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4339" name="Titre 9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ru-RU" altLang="fr-FR" dirty="0" smtClean="0"/>
              <a:t>Роль государств-участников на национальном уровне</a:t>
            </a:r>
            <a:endParaRPr lang="fr-FR" altLang="fr-FR" dirty="0" smtClean="0"/>
          </a:p>
        </p:txBody>
      </p: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2697163" y="1941513"/>
            <a:ext cx="3514725" cy="3529012"/>
            <a:chOff x="1259" y="1000"/>
            <a:chExt cx="2834" cy="2849"/>
          </a:xfrm>
        </p:grpSpPr>
        <p:sp>
          <p:nvSpPr>
            <p:cNvPr id="14345" name="Puzzle3"/>
            <p:cNvSpPr>
              <a:spLocks noEditPoints="1" noChangeArrowheads="1"/>
            </p:cNvSpPr>
            <p:nvPr/>
          </p:nvSpPr>
          <p:spPr bwMode="auto">
            <a:xfrm>
              <a:off x="2639" y="1000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46" name="Puzzle2"/>
            <p:cNvSpPr>
              <a:spLocks noEditPoints="1" noChangeArrowheads="1"/>
            </p:cNvSpPr>
            <p:nvPr/>
          </p:nvSpPr>
          <p:spPr bwMode="auto">
            <a:xfrm>
              <a:off x="2315" y="2103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47" name="Puzzle4"/>
            <p:cNvSpPr>
              <a:spLocks noEditPoints="1" noChangeArrowheads="1"/>
            </p:cNvSpPr>
            <p:nvPr/>
          </p:nvSpPr>
          <p:spPr bwMode="auto">
            <a:xfrm>
              <a:off x="1627" y="2086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48" name="Puzzle1"/>
            <p:cNvSpPr>
              <a:spLocks noEditPoints="1" noChangeArrowheads="1"/>
            </p:cNvSpPr>
            <p:nvPr/>
          </p:nvSpPr>
          <p:spPr bwMode="auto">
            <a:xfrm>
              <a:off x="1259" y="1458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571500" y="1693436"/>
            <a:ext cx="25193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2000" b="0" dirty="0" smtClean="0">
                <a:solidFill>
                  <a:schemeClr val="tx1"/>
                </a:solidFill>
              </a:rPr>
              <a:t>Создание правовых и административных условий для охраны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714375" y="4508570"/>
            <a:ext cx="2736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2000" b="0" dirty="0" smtClean="0">
                <a:solidFill>
                  <a:schemeClr val="tx1"/>
                </a:solidFill>
              </a:rPr>
              <a:t>Повышение осведомлённости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6372224" y="1847324"/>
            <a:ext cx="2447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Идентификация, определение и инвентаризация элементов НКН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14344" name="TextBox 15"/>
          <p:cNvSpPr txBox="1">
            <a:spLocks noChangeArrowheads="1"/>
          </p:cNvSpPr>
          <p:nvPr/>
        </p:nvSpPr>
        <p:spPr bwMode="auto">
          <a:xfrm>
            <a:off x="6372225" y="4354781"/>
            <a:ext cx="22320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2000" b="0" dirty="0" smtClean="0">
                <a:solidFill>
                  <a:schemeClr val="tx1"/>
                </a:solidFill>
              </a:rPr>
              <a:t>Обеспечение охраны НКН, имеющегося на их территории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873250" y="374650"/>
            <a:ext cx="727075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Обязательства в Конвенции</a:t>
            </a:r>
            <a:r>
              <a:rPr lang="fr-FR" altLang="fr-FR" sz="3600" dirty="0" smtClean="0"/>
              <a:t>…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5364" name="Text Placeholder 8"/>
          <p:cNvSpPr txBox="1">
            <a:spLocks/>
          </p:cNvSpPr>
          <p:nvPr/>
        </p:nvSpPr>
        <p:spPr bwMode="auto">
          <a:xfrm>
            <a:off x="2281238" y="1914525"/>
            <a:ext cx="6148387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Обеспечить охрану НКН на своей территории   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статья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11(a))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Идентифицировать и определять НКН при участии сообществ, групп и соответствующих НПО        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статья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</a:t>
            </a:r>
            <a:r>
              <a:rPr lang="en-GB" altLang="fr-FR" sz="1800" b="0" dirty="0">
                <a:solidFill>
                  <a:schemeClr val="tx1"/>
                </a:solidFill>
              </a:rPr>
              <a:t>11(b))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Составлять и обновлять перечни НКН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статья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</a:t>
            </a:r>
            <a:r>
              <a:rPr lang="en-GB" altLang="fr-FR" sz="1800" b="0" dirty="0">
                <a:solidFill>
                  <a:schemeClr val="tx1"/>
                </a:solidFill>
              </a:rPr>
              <a:t>12.1)</a:t>
            </a:r>
            <a:endParaRPr lang="en-US" altLang="fr-FR" sz="1800" b="0" dirty="0">
              <a:solidFill>
                <a:schemeClr val="tx1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03225" y="1757631"/>
            <a:ext cx="18780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Государства-участники должны</a:t>
            </a:r>
            <a:r>
              <a:rPr lang="fr-FR" altLang="fr-FR" sz="2000" dirty="0" smtClean="0">
                <a:solidFill>
                  <a:schemeClr val="tx1"/>
                </a:solidFill>
                <a:cs typeface="Arial" charset="0"/>
              </a:rPr>
              <a:t>…</a:t>
            </a:r>
            <a:endParaRPr lang="fr-FR" altLang="fr-FR" sz="2000" dirty="0">
              <a:solidFill>
                <a:schemeClr val="tx1"/>
              </a:solidFill>
              <a:cs typeface="Arial" charset="0"/>
            </a:endParaRPr>
          </a:p>
          <a:p>
            <a:endParaRPr lang="fr-FR" altLang="fr-FR" sz="2000" dirty="0">
              <a:solidFill>
                <a:schemeClr val="accent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857375" y="374650"/>
            <a:ext cx="690562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Рекомендации в Конвенции</a:t>
            </a:r>
            <a:r>
              <a:rPr lang="en-GB" altLang="fr-FR" sz="3600" dirty="0" smtClean="0"/>
              <a:t> </a:t>
            </a:r>
            <a:r>
              <a:rPr lang="fr-FR" altLang="fr-FR" sz="3600" dirty="0" smtClean="0"/>
              <a:t>…</a:t>
            </a: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3556" name="Text Placeholder 8"/>
          <p:cNvSpPr txBox="1">
            <a:spLocks/>
          </p:cNvSpPr>
          <p:nvPr/>
        </p:nvSpPr>
        <p:spPr bwMode="auto">
          <a:xfrm>
            <a:off x="3268663" y="1903413"/>
            <a:ext cx="54864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Принятию общей политики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(</a:t>
            </a: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статья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13(a))</a:t>
            </a: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Созданию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/</a:t>
            </a: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определению органов по охране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(</a:t>
            </a: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статья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13(b))</a:t>
            </a: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Содействию исследованиям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(</a:t>
            </a: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статья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13(c))</a:t>
            </a: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Обеспечению корректного доступа к НКН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(</a:t>
            </a: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статья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13(d)(ii))</a:t>
            </a: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Обеспечению уважения НКН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(</a:t>
            </a: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статья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14(a))</a:t>
            </a: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Обеспечению участия сообществ 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(</a:t>
            </a:r>
            <a:r>
              <a:rPr lang="ru-RU" altLang="fr-FR" sz="1800" dirty="0" smtClean="0">
                <a:ea typeface="Calibri" pitchFamily="34" charset="0"/>
                <a:cs typeface="Calibri" pitchFamily="34" charset="0"/>
              </a:rPr>
              <a:t>статья</a:t>
            </a:r>
            <a:r>
              <a:rPr lang="en-US" altLang="fr-FR" sz="1800" dirty="0" smtClean="0">
                <a:ea typeface="Calibri" pitchFamily="34" charset="0"/>
                <a:cs typeface="Calibri" pitchFamily="34" charset="0"/>
              </a:rPr>
              <a:t> 15)</a:t>
            </a:r>
          </a:p>
          <a:p>
            <a:pPr marL="0" indent="0" defTabSz="914400" eaLnBrk="1" hangingPunct="1">
              <a:spcBef>
                <a:spcPts val="900"/>
              </a:spcBef>
              <a:defRPr/>
            </a:pPr>
            <a:endParaRPr lang="fr-FR" altLang="fr-FR" sz="1800" dirty="0" smtClean="0">
              <a:cs typeface="Arial" charset="0"/>
            </a:endParaRPr>
          </a:p>
          <a:p>
            <a:pPr defTabSz="914400" eaLnBrk="1" hangingPunct="1">
              <a:spcBef>
                <a:spcPts val="900"/>
              </a:spcBef>
              <a:buFont typeface="Arial" charset="0"/>
              <a:buChar char="•"/>
              <a:defRPr/>
            </a:pPr>
            <a:endParaRPr lang="fr-FR" altLang="fr-FR" sz="1800" dirty="0" smtClean="0">
              <a:cs typeface="Arial" charset="0"/>
            </a:endParaRPr>
          </a:p>
          <a:p>
            <a:pPr defTabSz="914400" eaLnBrk="1" hangingPunct="1">
              <a:spcBef>
                <a:spcPts val="900"/>
              </a:spcBef>
              <a:buFont typeface="Arial" charset="0"/>
              <a:buChar char="•"/>
              <a:defRPr/>
            </a:pPr>
            <a:endParaRPr lang="fr-FR" altLang="fr-FR" sz="1800" dirty="0" smtClean="0">
              <a:cs typeface="Arial" charset="0"/>
            </a:endParaRPr>
          </a:p>
          <a:p>
            <a:pPr defTabSz="914400" eaLnBrk="1" hangingPunct="1">
              <a:spcBef>
                <a:spcPts val="900"/>
              </a:spcBef>
              <a:buFont typeface="Arial" charset="0"/>
              <a:buChar char="•"/>
              <a:defRPr/>
            </a:pPr>
            <a:endParaRPr lang="fr-FR" altLang="fr-FR" sz="1800" dirty="0" smtClean="0">
              <a:cs typeface="Arial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03225" y="1751181"/>
            <a:ext cx="2644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Государства-участники призываются к</a:t>
            </a:r>
            <a:r>
              <a:rPr lang="fr-FR" altLang="fr-F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cs typeface="Arial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885950" y="374650"/>
            <a:ext cx="6877050" cy="1292225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Рекомендации в Оперативном руководстве</a:t>
            </a:r>
            <a:r>
              <a:rPr lang="fr-FR" altLang="fr-FR" sz="3600" dirty="0" smtClean="0"/>
              <a:t>…</a:t>
            </a:r>
          </a:p>
        </p:txBody>
      </p:sp>
      <p:sp>
        <p:nvSpPr>
          <p:cNvPr id="1741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7412" name="Text Placeholder 8"/>
          <p:cNvSpPr txBox="1">
            <a:spLocks/>
          </p:cNvSpPr>
          <p:nvPr/>
        </p:nvSpPr>
        <p:spPr bwMode="auto">
          <a:xfrm>
            <a:off x="3276600" y="1893888"/>
            <a:ext cx="54864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Создании координационных органов и сетей взаимодействия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79</a:t>
            </a:r>
            <a:r>
              <a:rPr lang="en-GB" altLang="fr-FR" sz="1800" b="0" dirty="0">
                <a:solidFill>
                  <a:schemeClr val="tx1"/>
                </a:solidFill>
              </a:rPr>
              <a:t>–</a:t>
            </a:r>
            <a:r>
              <a:rPr lang="en-US" altLang="fr-FR" sz="1800" b="0" dirty="0">
                <a:solidFill>
                  <a:schemeClr val="tx1"/>
                </a:solidFill>
              </a:rPr>
              <a:t>80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и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86)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Принятии мер по укреплению потенциала и повышению осведомлённости в сообществах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81</a:t>
            </a:r>
            <a:r>
              <a:rPr lang="en-GB" altLang="fr-FR" sz="1800" b="0" dirty="0">
                <a:solidFill>
                  <a:schemeClr val="tx1"/>
                </a:solidFill>
              </a:rPr>
              <a:t>–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82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 и 107(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m))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Создании справочника экспертов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83)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Облегчении доступа сообществ к результатам исследований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85)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98450" y="2300161"/>
            <a:ext cx="26289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Государства-участники стараются поощрять участие сообществ  и других заинтересованных сторон в </a:t>
            </a:r>
            <a:r>
              <a:rPr lang="fr-FR" altLang="fr-FR" sz="2000" dirty="0" smtClean="0">
                <a:solidFill>
                  <a:schemeClr val="tx1"/>
                </a:solidFill>
                <a:cs typeface="Arial" charset="0"/>
              </a:rPr>
              <a:t>...</a:t>
            </a:r>
            <a:endParaRPr lang="fr-FR" altLang="fr-FR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723549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Дальнейшие рекомендации в Оперативном руководстве</a:t>
            </a:r>
            <a:r>
              <a:rPr lang="en-GB" altLang="fr-FR" sz="4000" dirty="0" smtClean="0"/>
              <a:t> </a:t>
            </a:r>
            <a:r>
              <a:rPr lang="fr-FR" altLang="fr-FR" sz="3600" dirty="0" smtClean="0"/>
              <a:t>…</a:t>
            </a:r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</p:txBody>
      </p:sp>
      <p:sp>
        <p:nvSpPr>
          <p:cNvPr id="18436" name="Text Placeholder 8"/>
          <p:cNvSpPr txBox="1">
            <a:spLocks/>
          </p:cNvSpPr>
          <p:nvPr/>
        </p:nvSpPr>
        <p:spPr bwMode="auto">
          <a:xfrm>
            <a:off x="3276600" y="2098199"/>
            <a:ext cx="54864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Принятию кодексов этики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103)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Обеспечению должной правовой защиты сообществ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104)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Обеспечению информированности общественности о важности НКН, грозящих ему опасностях и предпринимаемых мерах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  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(O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105)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Поощрению передовых практик по охране    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(O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106)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Поддержке формального и неформального образования на тему НКН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107)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03225" y="2098199"/>
            <a:ext cx="2628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При повышении осведомлённости о важности НКН государства-участники стремятся к</a:t>
            </a:r>
            <a:r>
              <a:rPr lang="fr-FR" altLang="fr-F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cs typeface="Arial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046440"/>
          </a:xfrm>
        </p:spPr>
        <p:txBody>
          <a:bodyPr/>
          <a:lstStyle/>
          <a:p>
            <a:pPr eaLnBrk="1" hangingPunct="1"/>
            <a:r>
              <a:rPr lang="ru-RU" altLang="fr-FR" sz="3400" dirty="0" smtClean="0"/>
              <a:t>Роль государств-участников на международном уровне</a:t>
            </a:r>
            <a:endParaRPr lang="fr-FR" altLang="fr-FR" sz="3400" dirty="0" smtClean="0"/>
          </a:p>
        </p:txBody>
      </p:sp>
      <p:sp>
        <p:nvSpPr>
          <p:cNvPr id="1945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1933575" y="1905000"/>
            <a:ext cx="682942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Обязательства</a:t>
            </a:r>
            <a:r>
              <a:rPr lang="fr-FR" altLang="fr-FR" sz="2000" dirty="0" smtClean="0">
                <a:solidFill>
                  <a:schemeClr val="tx1"/>
                </a:solidFill>
                <a:cs typeface="Arial" charset="0"/>
              </a:rPr>
              <a:t>:</a:t>
            </a:r>
            <a:endParaRPr lang="fr-FR" altLang="fr-FR" sz="2000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Представление докладов Комитету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  <a:cs typeface="Arial" charset="0"/>
              </a:rPr>
              <a:t>29)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Взносы в Фонд НКН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  <a:cs typeface="Arial" charset="0"/>
              </a:rPr>
              <a:t>26.1)</a:t>
            </a:r>
            <a:endParaRPr lang="fr-FR" altLang="fr-FR" sz="2000" dirty="0">
              <a:cs typeface="Arial" charset="0"/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Различные права</a:t>
            </a:r>
            <a:r>
              <a:rPr lang="fr-FR" altLang="fr-FR" sz="2000" dirty="0" smtClean="0">
                <a:solidFill>
                  <a:schemeClr val="tx1"/>
                </a:solidFill>
                <a:cs typeface="Arial" charset="0"/>
              </a:rPr>
              <a:t>:</a:t>
            </a:r>
            <a:endParaRPr lang="fr-FR" altLang="fr-FR" sz="2000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Участие в Органах конвенции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статьи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  <a:cs typeface="Arial" charset="0"/>
              </a:rPr>
              <a:t>4</a:t>
            </a:r>
            <a:r>
              <a:rPr lang="en-GB" altLang="fr-FR" sz="2000" b="0" dirty="0">
                <a:solidFill>
                  <a:schemeClr val="tx1"/>
                </a:solidFill>
                <a:cs typeface="Arial" charset="0"/>
              </a:rPr>
              <a:t>–</a:t>
            </a:r>
            <a:r>
              <a:rPr lang="en-US" altLang="fr-FR" sz="2000" b="0" dirty="0">
                <a:solidFill>
                  <a:schemeClr val="tx1"/>
                </a:solidFill>
                <a:cs typeface="Arial" charset="0"/>
              </a:rPr>
              <a:t>5)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>
                <a:solidFill>
                  <a:schemeClr val="tx1"/>
                </a:solidFill>
                <a:cs typeface="Arial" charset="0"/>
              </a:rPr>
              <a:t>М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еждународное сотрудничество и обмен 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статья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  <a:cs typeface="Arial" charset="0"/>
              </a:rPr>
              <a:t>19)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Обращение за международной помощью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статья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  <a:cs typeface="Arial" charset="0"/>
              </a:rPr>
              <a:t>23)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Представление </a:t>
            </a:r>
            <a:r>
              <a:rPr lang="ru-RU" altLang="fr-FR" sz="2000" b="0" dirty="0" err="1" smtClean="0">
                <a:solidFill>
                  <a:schemeClr val="tx1"/>
                </a:solidFill>
                <a:cs typeface="Arial" charset="0"/>
              </a:rPr>
              <a:t>номинационных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 досье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статьи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  <a:cs typeface="Arial" charset="0"/>
              </a:rPr>
              <a:t>16</a:t>
            </a:r>
            <a:r>
              <a:rPr lang="en-GB" altLang="fr-FR" sz="2000" b="0" dirty="0">
                <a:solidFill>
                  <a:schemeClr val="tx1"/>
                </a:solidFill>
                <a:cs typeface="Arial" charset="0"/>
              </a:rPr>
              <a:t>–</a:t>
            </a:r>
            <a:r>
              <a:rPr lang="en-US" altLang="fr-FR" sz="2000" b="0" dirty="0">
                <a:solidFill>
                  <a:schemeClr val="tx1"/>
                </a:solidFill>
                <a:cs typeface="Arial" charset="0"/>
              </a:rPr>
              <a:t>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082800" y="374650"/>
            <a:ext cx="66802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Дополнительные рекомендации в Оперативном руководстве</a:t>
            </a:r>
            <a:r>
              <a:rPr lang="fr-FR" altLang="fr-FR" sz="3600" dirty="0" smtClean="0"/>
              <a:t>…</a:t>
            </a:r>
          </a:p>
        </p:txBody>
      </p:sp>
      <p:sp>
        <p:nvSpPr>
          <p:cNvPr id="2048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</p:txBody>
      </p:sp>
      <p:sp>
        <p:nvSpPr>
          <p:cNvPr id="20484" name="Text Placeholder 8"/>
          <p:cNvSpPr txBox="1">
            <a:spLocks/>
          </p:cNvSpPr>
          <p:nvPr/>
        </p:nvSpPr>
        <p:spPr bwMode="auto">
          <a:xfrm>
            <a:off x="3276600" y="2162175"/>
            <a:ext cx="54864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Создание региональных сетей сообществ и экспертов для охраны совместного наследия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86)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Взаимный обмен документацией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87)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Участие в региональном сотрудничестве, например, через центры категории 2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88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)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 и  по вопросам, касающимся  совместного НКН</a:t>
            </a:r>
            <a:endParaRPr lang="en-US" altLang="fr-FR" sz="1800" b="0" dirty="0">
              <a:solidFill>
                <a:schemeClr val="tx1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03225" y="2162175"/>
            <a:ext cx="2628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Государства-участники стремятся к взаимному сотрудничеству через</a:t>
            </a:r>
            <a:r>
              <a:rPr lang="fr-FR" altLang="fr-F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cs typeface="Arial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806705"/>
            <a:ext cx="9144000" cy="622295"/>
          </a:xfrm>
          <a:ln>
            <a:miter lim="800000"/>
            <a:headEnd/>
            <a:tailEnd/>
          </a:ln>
          <a:extLst/>
        </p:spPr>
        <p:txBody>
          <a:bodyPr rtlCol="0" anchor="ctr">
            <a:normAutofit/>
          </a:bodyPr>
          <a:lstStyle/>
          <a:p>
            <a:pPr algn="ctr" eaLnBrk="1" hangingPunct="1">
              <a:defRPr/>
            </a:pPr>
            <a:r>
              <a:rPr lang="ru-RU" altLang="fr-FR" sz="3600" dirty="0" smtClean="0"/>
              <a:t>РОЛЬ СООБЩЕСТВ</a:t>
            </a:r>
            <a:endParaRPr lang="fr-FR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Роль сообществ</a:t>
            </a:r>
            <a:r>
              <a:rPr lang="fr-FR" altLang="fr-FR" sz="3600" dirty="0" smtClean="0"/>
              <a:t>… (1)</a:t>
            </a:r>
          </a:p>
        </p:txBody>
      </p:sp>
      <p:sp>
        <p:nvSpPr>
          <p:cNvPr id="2253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  <a:p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2532" name="Text Placeholder 8"/>
          <p:cNvSpPr txBox="1">
            <a:spLocks/>
          </p:cNvSpPr>
          <p:nvPr/>
        </p:nvSpPr>
        <p:spPr bwMode="auto">
          <a:xfrm>
            <a:off x="3268663" y="1905000"/>
            <a:ext cx="54864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Идентификации и определению своего НКН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статья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11(b),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 НПО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)</a:t>
            </a:r>
            <a:endParaRPr lang="en-ZA" altLang="fr-FR" sz="18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Инвентаризации своего НКН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80(b))</a:t>
            </a:r>
            <a:endParaRPr lang="en-ZA" altLang="fr-FR" sz="18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Подготовке номинаций в Списки и Реестр    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1, 2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и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7)</a:t>
            </a:r>
            <a:endParaRPr lang="en-ZA" altLang="fr-FR" sz="18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Разработке и реализации планов по охране своего НКН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статья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15 ) 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800" b="0" dirty="0" smtClean="0">
                <a:solidFill>
                  <a:schemeClr val="tx1"/>
                </a:solidFill>
              </a:rPr>
              <a:t>Деятельности по повышению осведомлённости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(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101(b))</a:t>
            </a:r>
            <a:endParaRPr lang="en-ZA" altLang="fr-FR" sz="18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</a:pPr>
            <a:endParaRPr lang="fr-FR" altLang="fr-FR" sz="1800" b="0" dirty="0">
              <a:solidFill>
                <a:srgbClr val="FF0000"/>
              </a:solidFill>
              <a:cs typeface="Arial" charset="0"/>
            </a:endParaRPr>
          </a:p>
          <a:p>
            <a:pPr defTabSz="914400">
              <a:spcBef>
                <a:spcPts val="1200"/>
              </a:spcBef>
              <a:buFont typeface="Arial" charset="0"/>
              <a:buChar char="•"/>
            </a:pPr>
            <a:endParaRPr lang="fr-FR" altLang="fr-FR" sz="18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06400" y="1558425"/>
            <a:ext cx="26289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Государства-участники должны привлекать соответствующие сообщества, группы и отдельных 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лиц к</a:t>
            </a:r>
            <a:r>
              <a:rPr lang="fr-FR" altLang="fr-F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2215991"/>
          </a:xfrm>
        </p:spPr>
        <p:txBody>
          <a:bodyPr/>
          <a:lstStyle/>
          <a:p>
            <a:r>
              <a:rPr lang="ru-RU" altLang="fr-FR" sz="3600" dirty="0" smtClean="0"/>
              <a:t>Церемония передвижных платформ </a:t>
            </a:r>
            <a:r>
              <a:rPr lang="ru-RU" altLang="fr-FR" sz="3600" dirty="0" err="1" smtClean="0"/>
              <a:t>Ямахоко</a:t>
            </a:r>
            <a:r>
              <a:rPr lang="ru-RU" altLang="fr-FR" sz="3600" dirty="0" smtClean="0"/>
              <a:t> фестиваля </a:t>
            </a:r>
            <a:r>
              <a:rPr lang="ru-RU" altLang="fr-FR" sz="3600" dirty="0" err="1" smtClean="0"/>
              <a:t>Гион</a:t>
            </a:r>
            <a:r>
              <a:rPr lang="ru-RU" altLang="fr-FR" sz="3600" dirty="0" smtClean="0"/>
              <a:t> в г. Киото (Япония)</a:t>
            </a:r>
            <a:endParaRPr lang="en-ZA" altLang="fr-FR" sz="3600" dirty="0" smtClean="0"/>
          </a:p>
        </p:txBody>
      </p:sp>
      <p:sp>
        <p:nvSpPr>
          <p:cNvPr id="12291" name="Espace réservé du contenu 2"/>
          <p:cNvSpPr>
            <a:spLocks noGrp="1"/>
          </p:cNvSpPr>
          <p:nvPr>
            <p:ph sz="half" idx="2"/>
          </p:nvPr>
        </p:nvSpPr>
        <p:spPr>
          <a:xfrm>
            <a:off x="4573588" y="2857500"/>
            <a:ext cx="4000500" cy="11541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Процессия с платформами на улицах Киото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marL="179388" indent="-179388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Включена в РС в 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 2009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 г.</a:t>
            </a:r>
            <a:endParaRPr lang="fr-FR" altLang="fr-FR" sz="2000" b="0" dirty="0" smtClean="0">
              <a:solidFill>
                <a:schemeClr val="tx1"/>
              </a:solidFill>
            </a:endParaRPr>
          </a:p>
        </p:txBody>
      </p:sp>
      <p:sp>
        <p:nvSpPr>
          <p:cNvPr id="5124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03225" y="4814888"/>
            <a:ext cx="2879725" cy="12382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zh-CN" smtClean="0"/>
              <a:t>© </a:t>
            </a:r>
            <a:r>
              <a:rPr lang="fr-FR" altLang="fr-FR" smtClean="0"/>
              <a:t>2007, Inoue Shigeya</a:t>
            </a:r>
          </a:p>
        </p:txBody>
      </p:sp>
      <p:sp>
        <p:nvSpPr>
          <p:cNvPr id="5125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" y="2857500"/>
            <a:ext cx="409098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Роль сообществ</a:t>
            </a:r>
            <a:r>
              <a:rPr lang="en-ZA" altLang="fr-FR" sz="3600" dirty="0" smtClean="0"/>
              <a:t> </a:t>
            </a:r>
            <a:r>
              <a:rPr lang="fr-FR" altLang="fr-FR" sz="3600" dirty="0" smtClean="0"/>
              <a:t>… (2)</a:t>
            </a: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334168" y="1257974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Сообщества, группы и отдельные лица участвуют в охране своего НКН, благодаря принятию таких мер как </a:t>
            </a:r>
            <a:r>
              <a:rPr lang="fr-FR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…</a:t>
            </a:r>
            <a:endParaRPr lang="fr-FR" sz="24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4926" y="2832244"/>
            <a:ext cx="2495550" cy="189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solidFill>
                  <a:srgbClr val="000000"/>
                </a:solidFill>
                <a:cs typeface="Arial" charset="0"/>
              </a:rPr>
              <a:t>Идентификация</a:t>
            </a:r>
            <a:endParaRPr lang="en-US" altLang="fr-FR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solidFill>
                  <a:srgbClr val="000000"/>
                </a:solidFill>
                <a:cs typeface="Arial" charset="0"/>
              </a:rPr>
              <a:t>Инвентаризация</a:t>
            </a:r>
            <a:endParaRPr lang="en-US" altLang="fr-FR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solidFill>
                  <a:srgbClr val="000000"/>
                </a:solidFill>
                <a:cs typeface="Arial" charset="0"/>
              </a:rPr>
              <a:t>Документирование</a:t>
            </a:r>
            <a:endParaRPr lang="en-US" altLang="fr-FR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solidFill>
                  <a:srgbClr val="000000"/>
                </a:solidFill>
                <a:cs typeface="Arial" charset="0"/>
              </a:rPr>
              <a:t>Исследование</a:t>
            </a:r>
            <a:endParaRPr lang="en-US" altLang="fr-FR" sz="1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6700" y="4983311"/>
            <a:ext cx="4824536" cy="100027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Если необходимо, с помощью других учреждений</a:t>
            </a:r>
            <a:endParaRPr lang="fr-FR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6400" y="2832244"/>
            <a:ext cx="4489450" cy="2169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solidFill>
                  <a:srgbClr val="000000"/>
                </a:solidFill>
                <a:cs typeface="Arial" charset="0"/>
              </a:rPr>
              <a:t>Возрождение</a:t>
            </a:r>
            <a:endParaRPr lang="en-US" altLang="fr-FR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Обеспечение доступа к местам и материалам</a:t>
            </a:r>
            <a:endParaRPr lang="en-ZA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Передача через образование</a:t>
            </a:r>
            <a:endParaRPr lang="en-ZA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altLang="fr-FR" sz="1800" dirty="0" smtClean="0">
                <a:solidFill>
                  <a:srgbClr val="000000"/>
                </a:solidFill>
                <a:cs typeface="Arial" charset="0"/>
              </a:rPr>
              <a:t>Повышение осведомлённости</a:t>
            </a:r>
            <a:endParaRPr lang="en-US" altLang="fr-FR" sz="18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Указания в Оперативном руководстве</a:t>
            </a:r>
            <a:endParaRPr lang="fr-FR" altLang="fr-FR" sz="3600" dirty="0" smtClean="0"/>
          </a:p>
        </p:txBody>
      </p:sp>
      <p:sp>
        <p:nvSpPr>
          <p:cNvPr id="2457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  <a:p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4580" name="Text Placeholder 8"/>
          <p:cNvSpPr txBox="1">
            <a:spLocks/>
          </p:cNvSpPr>
          <p:nvPr/>
        </p:nvSpPr>
        <p:spPr bwMode="auto">
          <a:xfrm>
            <a:off x="3268663" y="1905000"/>
            <a:ext cx="5486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Сетевому взаимодействию с другими сообществами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(O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79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и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86)</a:t>
            </a: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Сетевому взаимодействию с экспертами, исследовательскими учреждениями, НПО и др.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(O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79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и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86)</a:t>
            </a: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ru-RU" altLang="fr-FR" sz="1800" b="0" dirty="0" smtClean="0">
                <a:solidFill>
                  <a:schemeClr val="tx1"/>
                </a:solidFill>
              </a:rPr>
              <a:t>Укреплению потенциала в случае необходимости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(O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82)</a:t>
            </a: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Созданию центров и ассоциаций сообществ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(O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 108)</a:t>
            </a:r>
          </a:p>
          <a:p>
            <a:pPr marL="0" indent="0" defTabSz="914400" eaLnBrk="1" hangingPunct="1">
              <a:lnSpc>
                <a:spcPct val="100000"/>
              </a:lnSpc>
              <a:buClrTx/>
              <a:buFont typeface="Arial" charset="0"/>
              <a:buNone/>
              <a:defRPr/>
            </a:pPr>
            <a:endParaRPr lang="en-ZA" altLang="fr-FR" sz="1800" b="0" dirty="0" smtClean="0">
              <a:solidFill>
                <a:schemeClr val="tx1"/>
              </a:solidFill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03225" y="1895150"/>
            <a:ext cx="2628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Соответствующие сообщества, группы и отдельные лица должны поощряться к </a:t>
            </a:r>
            <a:r>
              <a:rPr lang="en-US" altLang="fr-FR" sz="2000" dirty="0" smtClean="0">
                <a:solidFill>
                  <a:schemeClr val="tx1"/>
                </a:solidFill>
                <a:cs typeface="Arial" charset="0"/>
              </a:rPr>
              <a:t>...</a:t>
            </a:r>
            <a:endParaRPr lang="en-US" altLang="fr-FR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478280" y="5294352"/>
            <a:ext cx="7193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fr-FR" sz="2000" dirty="0">
                <a:solidFill>
                  <a:schemeClr val="tx1"/>
                </a:solidFill>
                <a:cs typeface="Arial" charset="0"/>
              </a:rPr>
              <a:t>… </a:t>
            </a: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для оказания им помощи в охране своего НКН</a:t>
            </a:r>
            <a:endParaRPr lang="en-US" altLang="fr-FR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581275"/>
            <a:ext cx="9144000" cy="1695449"/>
          </a:xfrm>
          <a:ln>
            <a:miter lim="800000"/>
            <a:headEnd/>
            <a:tailEnd/>
          </a:ln>
          <a:extLst/>
        </p:spPr>
        <p:txBody>
          <a:bodyPr rtlCol="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altLang="fr-FR" sz="3600" dirty="0" smtClean="0"/>
              <a:t>РОЛЬ НПО, ЭКСПЕРТОВ, СПЕЦИАЛИЗИРОВАННЫХ </a:t>
            </a:r>
            <a:br>
              <a:rPr lang="ru-RU" altLang="fr-FR" sz="3600" dirty="0" smtClean="0"/>
            </a:br>
            <a:r>
              <a:rPr lang="ru-RU" altLang="fr-FR" sz="3600" dirty="0" smtClean="0"/>
              <a:t>ЦЕНТРОВ И ИССЛЕДОВАТЕЛЬСКИХ УЧРЕЖДЕНИЙ</a:t>
            </a:r>
            <a:endParaRPr lang="fr-FR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2247900" y="374650"/>
            <a:ext cx="64770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Неправительственные и другие организации: возможные роли на национальном уровне</a:t>
            </a:r>
            <a:endParaRPr lang="fr-FR" altLang="fr-FR" sz="3600" dirty="0" smtClean="0">
              <a:cs typeface="Arial" charset="0"/>
            </a:endParaRPr>
          </a:p>
        </p:txBody>
      </p:sp>
      <p:sp>
        <p:nvSpPr>
          <p:cNvPr id="2662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  <a:p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6628" name="Text Placeholder 8"/>
          <p:cNvSpPr txBox="1">
            <a:spLocks/>
          </p:cNvSpPr>
          <p:nvPr/>
        </p:nvSpPr>
        <p:spPr bwMode="auto">
          <a:xfrm>
            <a:off x="1943100" y="2592388"/>
            <a:ext cx="68199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Повышение осведомлённости о НКН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(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109)</a:t>
            </a:r>
          </a:p>
          <a:p>
            <a:pPr defTabSz="914400">
              <a:spcBef>
                <a:spcPts val="1200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 и определение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(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90)</a:t>
            </a:r>
          </a:p>
          <a:p>
            <a:pPr defTabSz="914400">
              <a:spcBef>
                <a:spcPts val="1200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Инвентаризация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(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80)</a:t>
            </a:r>
          </a:p>
          <a:p>
            <a:pPr defTabSz="914400">
              <a:spcBef>
                <a:spcPts val="1200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Охрана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(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90)</a:t>
            </a:r>
          </a:p>
          <a:p>
            <a:pPr defTabSz="914400">
              <a:spcBef>
                <a:spcPts val="1200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Исследование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13(c); 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83)</a:t>
            </a:r>
          </a:p>
          <a:p>
            <a:pPr defTabSz="914400">
              <a:spcBef>
                <a:spcPts val="1200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Подготовка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номинационных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досье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(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96(a))</a:t>
            </a:r>
          </a:p>
          <a:p>
            <a:pPr defTabSz="914400">
              <a:spcBef>
                <a:spcPts val="1200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Сотрудничество и сети взаимодействия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(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79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86)</a:t>
            </a:r>
          </a:p>
          <a:p>
            <a:pPr defTabSz="914400">
              <a:spcBef>
                <a:spcPts val="1200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Обучение управлению и охране НКН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</a:rPr>
              <a:t>(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</a:rPr>
              <a:t>107)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Неправительственные и другие организации</a:t>
            </a:r>
            <a:r>
              <a:rPr lang="fr-FR" altLang="fr-FR" sz="3600" dirty="0" smtClean="0"/>
              <a:t>:</a:t>
            </a:r>
            <a:r>
              <a:rPr lang="ru-RU" altLang="fr-FR" sz="3600" dirty="0" smtClean="0"/>
              <a:t> возможные роли на международном уровне</a:t>
            </a:r>
            <a:endParaRPr lang="fr-FR" altLang="fr-FR" sz="3600" dirty="0" smtClean="0"/>
          </a:p>
        </p:txBody>
      </p:sp>
      <p:sp>
        <p:nvSpPr>
          <p:cNvPr id="2765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  <a:p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7652" name="Text Placeholder 8"/>
          <p:cNvSpPr txBox="1">
            <a:spLocks/>
          </p:cNvSpPr>
          <p:nvPr/>
        </p:nvSpPr>
        <p:spPr bwMode="auto">
          <a:xfrm>
            <a:off x="2286000" y="2796381"/>
            <a:ext cx="6477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Ряд специальных ролей отведён аккредитованным НПО и индивидуальным экспертам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(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26)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Все НПО, эксперты и специализированные центры, исследовательские учреждения и пр. могут участвовать  в международных сетях взаимодействия, сотрудничестве и обмене, а также могут приглашаться Комитетом для консультаций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8.4)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/>
              <a:t>А</a:t>
            </a:r>
            <a:r>
              <a:rPr lang="ru-RU" altLang="fr-FR" sz="3600" dirty="0" smtClean="0"/>
              <a:t>ккредитация НПО</a:t>
            </a:r>
            <a:endParaRPr lang="fr-FR" altLang="fr-FR" sz="3600" dirty="0" smtClean="0"/>
          </a:p>
        </p:txBody>
      </p:sp>
      <p:sp>
        <p:nvSpPr>
          <p:cNvPr id="28675" name="Espace réservé du texte 2"/>
          <p:cNvSpPr>
            <a:spLocks noGrp="1"/>
          </p:cNvSpPr>
          <p:nvPr>
            <p:ph type="body" idx="1"/>
          </p:nvPr>
        </p:nvSpPr>
        <p:spPr>
          <a:xfrm>
            <a:off x="2082800" y="1903413"/>
            <a:ext cx="6683375" cy="2603277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Генеральная ассамблея на сегодняшний день аккредитовала 156 НПО (в соответствии со статьёй </a:t>
            </a:r>
            <a:r>
              <a:rPr lang="en-ZA" altLang="fr-FR" sz="2000" dirty="0" smtClean="0">
                <a:solidFill>
                  <a:schemeClr val="tx1"/>
                </a:solidFill>
              </a:rPr>
              <a:t>9)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Аккредитованные НПО могут приглашаться для помощи в оценке номинаций и просьб о международной помощи в рамках </a:t>
            </a:r>
            <a:br>
              <a:rPr lang="ru-RU" altLang="fr-FR" sz="2000" dirty="0" smtClean="0">
                <a:solidFill>
                  <a:schemeClr val="tx1"/>
                </a:solidFill>
              </a:rPr>
            </a:br>
            <a:r>
              <a:rPr lang="ru-RU" altLang="fr-FR" sz="2000" dirty="0" smtClean="0">
                <a:solidFill>
                  <a:schemeClr val="tx1"/>
                </a:solidFill>
              </a:rPr>
              <a:t>консультативного органа</a:t>
            </a:r>
            <a:r>
              <a:rPr lang="en-ZA" altLang="fr-FR" sz="2000" dirty="0" smtClean="0">
                <a:solidFill>
                  <a:schemeClr val="tx1"/>
                </a:solidFill>
              </a:rPr>
              <a:t> (O</a:t>
            </a:r>
            <a:r>
              <a:rPr lang="ru-RU" altLang="fr-FR" sz="2000" dirty="0" smtClean="0">
                <a:solidFill>
                  <a:schemeClr val="tx1"/>
                </a:solidFill>
              </a:rPr>
              <a:t>Р</a:t>
            </a:r>
            <a:r>
              <a:rPr lang="en-ZA" altLang="fr-FR" sz="2000" dirty="0" smtClean="0">
                <a:solidFill>
                  <a:schemeClr val="tx1"/>
                </a:solidFill>
              </a:rPr>
              <a:t> 26)</a:t>
            </a: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10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</p:txBody>
      </p:sp>
      <p:sp>
        <p:nvSpPr>
          <p:cNvPr id="2867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  <a:p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082800" y="374650"/>
            <a:ext cx="6680200" cy="1107996"/>
          </a:xfrm>
        </p:spPr>
        <p:txBody>
          <a:bodyPr/>
          <a:lstStyle/>
          <a:p>
            <a:pPr algn="ctr" eaLnBrk="1" hangingPunct="1"/>
            <a:r>
              <a:rPr lang="ru-RU" altLang="fr-FR" sz="3600" dirty="0" smtClean="0"/>
              <a:t>Веб-страница Форума НПО  по НКН</a:t>
            </a:r>
            <a:endParaRPr lang="fr-FR" altLang="fr-FR" sz="3600" dirty="0" smtClean="0"/>
          </a:p>
        </p:txBody>
      </p:sp>
      <p:sp>
        <p:nvSpPr>
          <p:cNvPr id="2969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  <a:p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286000" y="5984875"/>
            <a:ext cx="647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ZA" altLang="fr-FR" sz="1800" b="0">
                <a:solidFill>
                  <a:schemeClr val="tx1"/>
                </a:solidFill>
              </a:rPr>
              <a:t>http://www.ichngoforum.org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>
            <a:fillRect/>
          </a:stretch>
        </p:blipFill>
        <p:spPr bwMode="auto">
          <a:xfrm>
            <a:off x="2082800" y="1482725"/>
            <a:ext cx="56483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14525" y="417513"/>
            <a:ext cx="6848476" cy="1925637"/>
          </a:xfrm>
        </p:spPr>
        <p:txBody>
          <a:bodyPr/>
          <a:lstStyle/>
          <a:p>
            <a:r>
              <a:rPr lang="ru-RU" altLang="fr-FR" sz="3600" dirty="0" smtClean="0"/>
              <a:t>Церемония передвижных платформ </a:t>
            </a:r>
            <a:r>
              <a:rPr lang="ru-RU" altLang="fr-FR" sz="3600" dirty="0" err="1" smtClean="0"/>
              <a:t>Ямахоко</a:t>
            </a:r>
            <a:r>
              <a:rPr lang="en-ZA" altLang="fr-FR" sz="3600" dirty="0" smtClean="0"/>
              <a:t>: </a:t>
            </a:r>
            <a:r>
              <a:rPr lang="ru-RU" altLang="fr-FR" sz="3600" dirty="0" smtClean="0"/>
              <a:t>деятельность сообщества</a:t>
            </a:r>
            <a:r>
              <a:rPr lang="fr-FR" altLang="fr-FR" sz="3600" dirty="0" smtClean="0"/>
              <a:t> (1)</a:t>
            </a:r>
            <a:endParaRPr lang="en-ZA" altLang="fr-FR" sz="3600" dirty="0" smtClean="0"/>
          </a:p>
        </p:txBody>
      </p:sp>
      <p:sp>
        <p:nvSpPr>
          <p:cNvPr id="6147" name="Espace réservé du contenu 2"/>
          <p:cNvSpPr>
            <a:spLocks noGrp="1"/>
          </p:cNvSpPr>
          <p:nvPr>
            <p:ph sz="half" idx="2"/>
          </p:nvPr>
        </p:nvSpPr>
        <p:spPr>
          <a:xfrm>
            <a:off x="4792662" y="2819400"/>
            <a:ext cx="3970338" cy="61555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Члены сообщества сооружают платформу</a:t>
            </a:r>
            <a:endParaRPr lang="en-ZA" altLang="fr-FR" sz="2000" b="0" dirty="0" smtClean="0">
              <a:solidFill>
                <a:schemeClr val="tx1"/>
              </a:solidFill>
            </a:endParaRPr>
          </a:p>
        </p:txBody>
      </p:sp>
      <p:sp>
        <p:nvSpPr>
          <p:cNvPr id="614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15925" y="6129338"/>
            <a:ext cx="2879725" cy="12382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zh-CN" smtClean="0"/>
              <a:t>© </a:t>
            </a:r>
            <a:r>
              <a:rPr lang="fr-FR" altLang="fr-FR" smtClean="0"/>
              <a:t>2007, Inoue Shigeya</a:t>
            </a: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714625"/>
            <a:ext cx="426085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990725" y="374650"/>
            <a:ext cx="6772275" cy="1920875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Церемония передвижных платформ </a:t>
            </a:r>
            <a:r>
              <a:rPr lang="ru-RU" altLang="fr-FR" sz="3600" dirty="0" err="1" smtClean="0"/>
              <a:t>Ямахоко</a:t>
            </a:r>
            <a:r>
              <a:rPr lang="en-ZA" altLang="fr-FR" sz="3600" dirty="0" smtClean="0"/>
              <a:t>: </a:t>
            </a:r>
            <a:r>
              <a:rPr lang="ru-RU" altLang="fr-FR" sz="3600" dirty="0" smtClean="0"/>
              <a:t>деятельность сообщества</a:t>
            </a:r>
            <a:r>
              <a:rPr lang="en-ZA" altLang="fr-FR" sz="3600" dirty="0" smtClean="0"/>
              <a:t> (2)</a:t>
            </a: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endParaRPr lang="fr-FR" altLang="fr-FR" sz="3600" dirty="0" smtClean="0"/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5" y="2590641"/>
            <a:ext cx="6480175" cy="3218830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Участие местных жителей заключается в присутствии на процессии, приведении в движение платформ, исполнении музыки и выполнении различных подготовительных задач в качестве членов ассоциаций местных жителей, которые несут ответственность за отдельные платформы</a:t>
            </a:r>
            <a:endParaRPr lang="en-US" altLang="fr-FR" sz="2000" dirty="0" smtClean="0"/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Фонд ассоциаций по сохранению фестиваля </a:t>
            </a:r>
            <a:r>
              <a:rPr lang="ru-RU" altLang="fr-FR" sz="2000" dirty="0" err="1" smtClean="0">
                <a:solidFill>
                  <a:schemeClr val="tx1"/>
                </a:solidFill>
                <a:cs typeface="Arial" charset="0"/>
              </a:rPr>
              <a:t>Гион</a:t>
            </a: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 координирует эту деятельность</a:t>
            </a:r>
            <a:endParaRPr lang="en-US" altLang="fr-FR" sz="2000" dirty="0"/>
          </a:p>
          <a:p>
            <a:pPr defTabSz="914400" eaLnBrk="1" hangingPunct="1">
              <a:lnSpc>
                <a:spcPct val="100000"/>
              </a:lnSpc>
              <a:spcBef>
                <a:spcPts val="1075"/>
              </a:spcBef>
              <a:buClrTx/>
              <a:defRPr/>
            </a:pPr>
            <a:endParaRPr lang="fr-FR" altLang="fr-FR" sz="20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17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Церемония передвижных платформ </a:t>
            </a:r>
            <a:r>
              <a:rPr lang="ru-RU" altLang="fr-FR" sz="3600" dirty="0" err="1" smtClean="0"/>
              <a:t>Ямахоко</a:t>
            </a:r>
            <a:r>
              <a:rPr lang="ru-RU" altLang="fr-FR" sz="3600" dirty="0" smtClean="0"/>
              <a:t>: поддержка правительства</a:t>
            </a:r>
            <a:endParaRPr lang="fr-FR" altLang="fr-FR" sz="3600" dirty="0" smtClean="0"/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>
          <a:xfrm>
            <a:off x="2298065" y="2430145"/>
            <a:ext cx="6480175" cy="2000548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/>
              <a:t>Муниципальные власти помогают с логистикой</a:t>
            </a:r>
            <a:endParaRPr lang="en-ZA" altLang="fr-FR" sz="2000" dirty="0" smtClean="0"/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/>
              <a:t>Правительство провинции (префектуры) финансирует и поддерживает</a:t>
            </a:r>
            <a:endParaRPr lang="en-ZA" altLang="fr-FR" sz="2000" dirty="0" smtClean="0"/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/>
              <a:t>Национальное правительство финансирует и создаёт законодательные рамки</a:t>
            </a:r>
            <a:endParaRPr lang="en-ZA" altLang="fr-FR" sz="2000" dirty="0" smtClean="0"/>
          </a:p>
        </p:txBody>
      </p:sp>
      <p:sp>
        <p:nvSpPr>
          <p:cNvPr id="819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Церемония передвижных платформ </a:t>
            </a:r>
            <a:r>
              <a:rPr lang="ru-RU" altLang="fr-FR" sz="3600" dirty="0" err="1" smtClean="0"/>
              <a:t>Ямахоко</a:t>
            </a:r>
            <a:r>
              <a:rPr lang="ru-RU" altLang="fr-FR" sz="3600" dirty="0" smtClean="0"/>
              <a:t>: прочие стороны</a:t>
            </a: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endParaRPr lang="fr-FR" altLang="fr-FR" sz="3600" dirty="0" smtClean="0"/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2438241"/>
            <a:ext cx="6480175" cy="1769715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/>
              <a:t>Местные текстильные и металлообрабатывающие фирмы ремонтируют и заменяют необходимые предметы</a:t>
            </a:r>
            <a:endParaRPr lang="en-US" altLang="fr-FR" sz="2000" dirty="0" smtClean="0"/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/>
              <a:t>Национальный исследовательский институт и университеты проводят исследования</a:t>
            </a:r>
            <a:endParaRPr lang="en-US" altLang="fr-FR" sz="2000" dirty="0" smtClean="0"/>
          </a:p>
        </p:txBody>
      </p:sp>
      <p:sp>
        <p:nvSpPr>
          <p:cNvPr id="922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661993"/>
          </a:xfrm>
        </p:spPr>
        <p:txBody>
          <a:bodyPr/>
          <a:lstStyle/>
          <a:p>
            <a:r>
              <a:rPr lang="ru-RU" altLang="fr-FR" sz="3600" dirty="0" smtClean="0"/>
              <a:t>Церемония передвижных платформ </a:t>
            </a:r>
            <a:r>
              <a:rPr lang="ru-RU" altLang="fr-FR" sz="3600" dirty="0" err="1" smtClean="0"/>
              <a:t>Ямахоко</a:t>
            </a:r>
            <a:r>
              <a:rPr lang="ru-RU" altLang="fr-FR" sz="3600" dirty="0" smtClean="0"/>
              <a:t>: прочие стороны</a:t>
            </a:r>
            <a:endParaRPr lang="en-ZA" altLang="fr-FR" sz="3600" dirty="0" smtClean="0"/>
          </a:p>
        </p:txBody>
      </p:sp>
      <p:sp>
        <p:nvSpPr>
          <p:cNvPr id="10243" name="Espace réservé du contenu 2"/>
          <p:cNvSpPr>
            <a:spLocks noGrp="1"/>
          </p:cNvSpPr>
          <p:nvPr>
            <p:ph sz="half" idx="2"/>
          </p:nvPr>
        </p:nvSpPr>
        <p:spPr>
          <a:xfrm>
            <a:off x="4754563" y="2749550"/>
            <a:ext cx="4000500" cy="615553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Гобелены на платформах часто нуждаются в консервации</a:t>
            </a:r>
            <a:endParaRPr lang="en-ZA" altLang="fr-FR" sz="2000" b="0" dirty="0" smtClean="0">
              <a:solidFill>
                <a:schemeClr val="tx1"/>
              </a:solidFill>
            </a:endParaRPr>
          </a:p>
        </p:txBody>
      </p:sp>
      <p:sp>
        <p:nvSpPr>
          <p:cNvPr id="10244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03225" y="4824413"/>
            <a:ext cx="2879725" cy="12382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zh-CN" smtClean="0"/>
              <a:t>© </a:t>
            </a:r>
            <a:r>
              <a:rPr lang="fr-FR" altLang="fr-FR" smtClean="0"/>
              <a:t>2007, Inoue Shigeya</a:t>
            </a:r>
          </a:p>
        </p:txBody>
      </p:sp>
      <p:sp>
        <p:nvSpPr>
          <p:cNvPr id="10245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01875"/>
            <a:ext cx="42291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В этой презентации</a:t>
            </a:r>
            <a:r>
              <a:rPr lang="en-ZA" altLang="fr-FR" sz="3600" dirty="0" smtClean="0"/>
              <a:t>…</a:t>
            </a:r>
            <a:endParaRPr lang="fr-FR" altLang="fr-FR" sz="3600" dirty="0" smtClean="0"/>
          </a:p>
        </p:txBody>
      </p:sp>
      <p:sp>
        <p:nvSpPr>
          <p:cNvPr id="1126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1268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Кто является заинтересованными сторонами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?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Роль государств-участников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Роль сообществ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Роль НПО и прочих сторон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Обзор деятельности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Кто является заинтересованными сторонами</a:t>
            </a:r>
            <a:r>
              <a:rPr lang="en-ZA" altLang="fr-FR" sz="3600" dirty="0" smtClean="0"/>
              <a:t>?</a:t>
            </a:r>
            <a:endParaRPr lang="fr-FR" altLang="fr-FR" sz="3600" dirty="0" smtClean="0"/>
          </a:p>
        </p:txBody>
      </p:sp>
      <p:sp>
        <p:nvSpPr>
          <p:cNvPr id="1229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2292" name="Text Placeholder 8"/>
          <p:cNvSpPr txBox="1">
            <a:spLocks/>
          </p:cNvSpPr>
          <p:nvPr/>
        </p:nvSpPr>
        <p:spPr bwMode="auto">
          <a:xfrm>
            <a:off x="2278063" y="2326005"/>
            <a:ext cx="6477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Государства-участники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Соответствующие сообщества, группы и отдельные лица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НПО, исследователи, специализированные центры и исследовательские учреждения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1146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Thème Office</vt:lpstr>
      <vt:lpstr>Кто что может делать при имплементации Конвенции? Раздел 4 Презентация PowerPoint   </vt:lpstr>
      <vt:lpstr>Церемония передвижных платформ Ямахоко фестиваля Гион в г. Киото (Япония)</vt:lpstr>
      <vt:lpstr>Церемония передвижных платформ Ямахоко: деятельность сообщества (1)</vt:lpstr>
      <vt:lpstr>Церемония передвижных платформ Ямахоко: деятельность сообщества (2) </vt:lpstr>
      <vt:lpstr>Церемония передвижных платформ Ямахоко: поддержка правительства</vt:lpstr>
      <vt:lpstr>Церемония передвижных платформ Ямахоко: прочие стороны </vt:lpstr>
      <vt:lpstr>Церемония передвижных платформ Ямахоко: прочие стороны</vt:lpstr>
      <vt:lpstr>В этой презентации…</vt:lpstr>
      <vt:lpstr>Кто является заинтересованными сторонами?</vt:lpstr>
      <vt:lpstr>РОЛЬ ГОСУДАРСТВ-УЧАСТНИКОВ</vt:lpstr>
      <vt:lpstr>Роль государств-участников на национальном уровне</vt:lpstr>
      <vt:lpstr>Обязательства в Конвенции…</vt:lpstr>
      <vt:lpstr>Рекомендации в Конвенции …</vt:lpstr>
      <vt:lpstr>Рекомендации в Оперативном руководстве…</vt:lpstr>
      <vt:lpstr>Дальнейшие рекомендации в Оперативном руководстве …</vt:lpstr>
      <vt:lpstr>Роль государств-участников на международном уровне</vt:lpstr>
      <vt:lpstr>Дополнительные рекомендации в Оперативном руководстве…</vt:lpstr>
      <vt:lpstr>РОЛЬ СООБЩЕСТВ</vt:lpstr>
      <vt:lpstr>Роль сообществ… (1)</vt:lpstr>
      <vt:lpstr>Роль сообществ … (2)</vt:lpstr>
      <vt:lpstr>Указания в Оперативном руководстве</vt:lpstr>
      <vt:lpstr>РОЛЬ НПО, ЭКСПЕРТОВ, СПЕЦИАЛИЗИРОВАННЫХ  ЦЕНТРОВ И ИССЛЕДОВАТЕЛЬСКИХ УЧРЕЖДЕНИЙ</vt:lpstr>
      <vt:lpstr>Неправительственные и другие организации: возможные роли на национальном уровне</vt:lpstr>
      <vt:lpstr>Неправительственные и другие организации: возможные роли на международном уровне</vt:lpstr>
      <vt:lpstr>Аккредитация НПО</vt:lpstr>
      <vt:lpstr>Веб-страница Форума НПО  по НКН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UNESCO</cp:lastModifiedBy>
  <cp:revision>148</cp:revision>
  <dcterms:created xsi:type="dcterms:W3CDTF">2013-10-03T19:14:07Z</dcterms:created>
  <dcterms:modified xsi:type="dcterms:W3CDTF">2015-11-05T12:41:52Z</dcterms:modified>
</cp:coreProperties>
</file>