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5" r:id="rId3"/>
    <p:sldId id="266" r:id="rId4"/>
    <p:sldId id="283" r:id="rId5"/>
    <p:sldId id="284" r:id="rId6"/>
    <p:sldId id="258" r:id="rId7"/>
    <p:sldId id="268" r:id="rId8"/>
    <p:sldId id="285" r:id="rId9"/>
    <p:sldId id="286" r:id="rId10"/>
    <p:sldId id="263" r:id="rId11"/>
    <p:sldId id="272" r:id="rId12"/>
    <p:sldId id="287" r:id="rId13"/>
    <p:sldId id="288" r:id="rId14"/>
    <p:sldId id="275" r:id="rId15"/>
    <p:sldId id="289" r:id="rId16"/>
    <p:sldId id="282" r:id="rId17"/>
    <p:sldId id="290" r:id="rId18"/>
    <p:sldId id="291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56" autoAdjust="0"/>
  </p:normalViewPr>
  <p:slideViewPr>
    <p:cSldViewPr snapToGrid="0" snapToObjects="1">
      <p:cViewPr>
        <p:scale>
          <a:sx n="100" d="100"/>
          <a:sy n="100" d="100"/>
        </p:scale>
        <p:origin x="-294" y="-16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38C66AA-DE91-48A3-9CB0-E997C7E2D34A}" type="datetime1">
              <a:rPr lang="fr-FR"/>
              <a:pPr>
                <a:defRPr/>
              </a:pPr>
              <a:t>05/11/2015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0AEFA94-F5C8-4205-A988-54D2E121D6B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7655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71FDC0E-9251-4D73-BFE1-42017211E218}" type="datetime1">
              <a:rPr lang="fr-FR"/>
              <a:pPr>
                <a:defRPr/>
              </a:pPr>
              <a:t>05/11/2015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5FCB9BD-C9A2-4F75-8EA9-A180D806B04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8410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77433F47-6B49-4C5B-B7B9-E65B253984E5}" type="slidenum">
              <a:rPr lang="fr-FR" altLang="fr-FR" smtClean="0"/>
              <a:pPr/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4259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908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67901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411524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3806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01086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84D9B249-DCD2-432E-B244-F3081D4864E8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r>
              <a:rPr lang="fr-FR"/>
              <a:t>© All Rights Reserved: UNESCO/ ICH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292674"/>
            <a:ext cx="1371678" cy="8423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2" r:id="rId2"/>
    <p:sldLayoutId id="2147483898" r:id="rId3"/>
    <p:sldLayoutId id="2147483893" r:id="rId4"/>
    <p:sldLayoutId id="2147483894" r:id="rId5"/>
    <p:sldLayoutId id="2147483895" r:id="rId6"/>
    <p:sldLayoutId id="2147483896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954107"/>
          </a:xfrm>
        </p:spPr>
        <p:txBody>
          <a:bodyPr/>
          <a:lstStyle/>
          <a:p>
            <a:pPr eaLnBrk="1" hangingPunct="1"/>
            <a:r>
              <a:rPr lang="ru-RU" altLang="fr-FR" sz="4400" dirty="0" smtClean="0"/>
              <a:t>Ключевые понятия</a:t>
            </a:r>
            <a:r>
              <a:rPr lang="en-ZA" altLang="fr-FR" sz="4400" dirty="0" smtClean="0"/>
              <a:t/>
            </a:r>
            <a:br>
              <a:rPr lang="en-ZA" altLang="fr-FR" sz="4400" dirty="0" smtClean="0"/>
            </a:br>
            <a:r>
              <a:rPr lang="ru-RU" altLang="fr-FR" sz="1800" dirty="0" smtClean="0"/>
              <a:t>Раздел</a:t>
            </a:r>
            <a:r>
              <a:rPr lang="en-ZA" altLang="fr-FR" sz="1800" dirty="0" smtClean="0"/>
              <a:t> 3 </a:t>
            </a:r>
            <a:r>
              <a:rPr lang="ru-RU" altLang="fr-FR" sz="1800" dirty="0" smtClean="0"/>
              <a:t>Презентация </a:t>
            </a:r>
            <a:r>
              <a:rPr lang="fr-FR" altLang="fr-FR" sz="1800" dirty="0" smtClean="0"/>
              <a:t>PowerPoint </a:t>
            </a:r>
            <a:endParaRPr lang="en-ZA" altLang="fr-FR" sz="1800" dirty="0" smtClean="0"/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/>
              <a:t/>
            </a:r>
            <a:br>
              <a:rPr lang="en-US" altLang="fr-FR" sz="2000" dirty="0" smtClean="0"/>
            </a:br>
            <a:r>
              <a:rPr lang="ru-RU" altLang="fr-FR" sz="2000" dirty="0" smtClean="0"/>
              <a:t>ЮНЕСКО</a:t>
            </a:r>
            <a:r>
              <a:rPr lang="en-US" altLang="fr-FR" sz="2000" dirty="0" smtClean="0"/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/>
              <a:t>Секция нематериального культурного наследия</a:t>
            </a:r>
            <a:endParaRPr lang="en-US" altLang="fr-FR" sz="2000" dirty="0" smtClean="0"/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altLang="fr-FR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Области нематериального наследия</a:t>
            </a:r>
            <a:endParaRPr lang="fr-FR" altLang="fr-FR" sz="3600" dirty="0" smtClean="0"/>
          </a:p>
        </p:txBody>
      </p:sp>
      <p:sp>
        <p:nvSpPr>
          <p:cNvPr id="13315" name="Espace réservé du contenu 2"/>
          <p:cNvSpPr>
            <a:spLocks noGrp="1"/>
          </p:cNvSpPr>
          <p:nvPr>
            <p:ph sz="half" idx="2"/>
          </p:nvPr>
        </p:nvSpPr>
        <p:spPr>
          <a:xfrm>
            <a:off x="3517900" y="1905000"/>
            <a:ext cx="5245100" cy="423192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  <a:cs typeface="Arial" charset="0"/>
              </a:rPr>
              <a:t>Статья</a:t>
            </a:r>
            <a:r>
              <a:rPr lang="en-ZA" altLang="fr-FR" sz="2000" dirty="0" smtClean="0">
                <a:solidFill>
                  <a:schemeClr val="tx1"/>
                </a:solidFill>
                <a:cs typeface="Arial" charset="0"/>
              </a:rPr>
              <a:t> 2.2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(a)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устные традиции и формы выражения, включая язык в качестве носителя нематериального культурного наследия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(b)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исполнительские искусства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(c)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обычаи, обряды, празднества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(d) 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знания и обычаи, относящиеся к природе и вселенной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chemeClr val="bg1"/>
              </a:buClr>
              <a:buFont typeface="Arial" charset="0"/>
              <a:buNone/>
            </a:pP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(e) </a:t>
            </a:r>
            <a:r>
              <a:rPr lang="ru-RU" altLang="fr-FR" sz="2000" b="0" i="1" dirty="0">
                <a:solidFill>
                  <a:schemeClr val="tx1"/>
                </a:solidFill>
                <a:cs typeface="Arial" charset="0"/>
              </a:rPr>
              <a:t>з</a:t>
            </a:r>
            <a:r>
              <a:rPr lang="ru-RU" altLang="fr-FR" sz="2000" b="0" i="1" dirty="0" smtClean="0">
                <a:solidFill>
                  <a:schemeClr val="tx1"/>
                </a:solidFill>
                <a:cs typeface="Arial" charset="0"/>
              </a:rPr>
              <a:t>нания и навыки, связанные с традиционными ремёслами</a:t>
            </a:r>
            <a:r>
              <a:rPr lang="en-ZA" altLang="fr-FR" sz="2000" b="0" i="1" dirty="0" smtClean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sp>
        <p:nvSpPr>
          <p:cNvPr id="13316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3317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>
          <a:xfrm>
            <a:off x="415925" y="1997075"/>
            <a:ext cx="2860675" cy="4227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/>
              <a:t>Литургическая музыка </a:t>
            </a:r>
            <a:r>
              <a:rPr lang="ru-RU" altLang="fr-FR" sz="3600" dirty="0" err="1" smtClean="0"/>
              <a:t>зема</a:t>
            </a:r>
            <a:r>
              <a:rPr lang="ru-RU" altLang="fr-FR" sz="3600" dirty="0" smtClean="0"/>
              <a:t> (Эфиопия)</a:t>
            </a:r>
            <a:endParaRPr lang="en-ZA" altLang="fr-FR" sz="3600" dirty="0" smtClean="0"/>
          </a:p>
        </p:txBody>
      </p:sp>
      <p:sp>
        <p:nvSpPr>
          <p:cNvPr id="14339" name="Espace réservé du contenu 2"/>
          <p:cNvSpPr>
            <a:spLocks noGrp="1"/>
          </p:cNvSpPr>
          <p:nvPr>
            <p:ph sz="half" idx="2"/>
          </p:nvPr>
        </p:nvSpPr>
        <p:spPr>
          <a:xfrm>
            <a:off x="3509963" y="1905000"/>
            <a:ext cx="5245100" cy="3616375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Уникальная форма литургической музыки эфиопской христианской церкви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зема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исполняется во время различных религиозных церемоний, например, во время ежемесячных празднований в честь местного святого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Габра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Манфас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Кеддуса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.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  </a:t>
            </a:r>
          </a:p>
          <a:p>
            <a:pPr marL="0" indent="0" algn="just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В то время как певцы одеты в простые белые одежды, священники (представлены на фото перед церковью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Сарис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Або в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Аддис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Абебе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) носят роскошные одеяния, а на голове – иконы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  <a:endParaRPr lang="en-US" alt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4340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15925" y="5072063"/>
            <a:ext cx="2879725" cy="246062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fr-FR" i="1" dirty="0" smtClean="0"/>
              <a:t>Священники </a:t>
            </a:r>
            <a:r>
              <a:rPr lang="ru-RU" altLang="fr-FR" i="1" dirty="0" err="1" smtClean="0"/>
              <a:t>зема</a:t>
            </a:r>
            <a:endParaRPr lang="en-ZA" altLang="fr-FR" i="1" dirty="0" smtClean="0"/>
          </a:p>
          <a:p>
            <a:pPr>
              <a:spcBef>
                <a:spcPct val="0"/>
              </a:spcBef>
            </a:pPr>
            <a:r>
              <a:rPr lang="en-US" altLang="fr-FR" dirty="0" smtClean="0"/>
              <a:t>©</a:t>
            </a:r>
            <a:r>
              <a:rPr lang="en-ZA" altLang="fr-FR" dirty="0" smtClean="0"/>
              <a:t> Anne Damon</a:t>
            </a:r>
          </a:p>
        </p:txBody>
      </p:sp>
      <p:sp>
        <p:nvSpPr>
          <p:cNvPr id="14341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4342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r="1903"/>
          <a:stretch>
            <a:fillRect/>
          </a:stretch>
        </p:blipFill>
        <p:spPr>
          <a:xfrm>
            <a:off x="406400" y="2093913"/>
            <a:ext cx="2881313" cy="2879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/>
              <a:t>Песни </a:t>
            </a:r>
            <a:r>
              <a:rPr lang="ru-RU" altLang="fr-FR" sz="3600" dirty="0" err="1" smtClean="0"/>
              <a:t>худхуд</a:t>
            </a:r>
            <a:r>
              <a:rPr lang="ru-RU" altLang="fr-FR" sz="3600" dirty="0" smtClean="0"/>
              <a:t> </a:t>
            </a:r>
            <a:r>
              <a:rPr lang="ru-RU" altLang="fr-FR" sz="3600" dirty="0" err="1" smtClean="0"/>
              <a:t>ифугао</a:t>
            </a:r>
            <a:r>
              <a:rPr lang="ru-RU" altLang="fr-FR" sz="3600" dirty="0" smtClean="0"/>
              <a:t> (Филиппины</a:t>
            </a:r>
            <a:r>
              <a:rPr lang="en-ZA" altLang="fr-FR" sz="3600" dirty="0" smtClean="0"/>
              <a:t>)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3505200" y="1905000"/>
            <a:ext cx="4848225" cy="3000821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Хорошо известные благодаря своим рисовым террасам и глубоким знаниям о выращивании риса,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ифугао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исполняют песни </a:t>
            </a:r>
            <a:r>
              <a:rPr lang="ru-RU" altLang="fr-FR" sz="2000" b="0" dirty="0" err="1" smtClean="0">
                <a:solidFill>
                  <a:srgbClr val="000000"/>
                </a:solidFill>
              </a:rPr>
              <a:t>худхуд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 во время высевания риса, уборки урожая и поминок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В песнях, передаваемых устным путём, рассказывается о родовых героях, обычном праве, традиционных обычаях и религиозных верованиях.</a:t>
            </a:r>
            <a:endParaRPr lang="en-US" alt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03225" y="4167188"/>
            <a:ext cx="2879725" cy="246062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fr-FR" i="1" dirty="0" smtClean="0"/>
              <a:t>Женщины, поющие в поле</a:t>
            </a:r>
            <a:endParaRPr lang="en-ZA" altLang="fr-FR" i="1" dirty="0" smtClean="0"/>
          </a:p>
          <a:p>
            <a:pPr>
              <a:spcBef>
                <a:spcPct val="0"/>
              </a:spcBef>
            </a:pPr>
            <a:r>
              <a:rPr lang="en-US" altLang="fr-FR" dirty="0" smtClean="0"/>
              <a:t>© </a:t>
            </a:r>
            <a:r>
              <a:rPr lang="en-ZA" altLang="fr-FR" dirty="0" smtClean="0"/>
              <a:t>Renato </a:t>
            </a:r>
            <a:r>
              <a:rPr lang="en-ZA" altLang="fr-FR" dirty="0" err="1" smtClean="0"/>
              <a:t>Rastrollo</a:t>
            </a:r>
            <a:r>
              <a:rPr lang="en-ZA" altLang="fr-FR" dirty="0" smtClean="0"/>
              <a:t>/</a:t>
            </a:r>
            <a:r>
              <a:rPr lang="en-ZA" altLang="fr-FR" dirty="0" err="1" smtClean="0"/>
              <a:t>NCCa</a:t>
            </a:r>
            <a:r>
              <a:rPr lang="en-ZA" altLang="fr-FR" dirty="0" smtClean="0"/>
              <a:t>-ICH/UNESCO</a:t>
            </a:r>
          </a:p>
        </p:txBody>
      </p:sp>
      <p:sp>
        <p:nvSpPr>
          <p:cNvPr id="15365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536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-169"/>
          <a:stretch>
            <a:fillRect/>
          </a:stretch>
        </p:blipFill>
        <p:spPr>
          <a:xfrm>
            <a:off x="403225" y="1905000"/>
            <a:ext cx="2879725" cy="2082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Рисование на песке на Вануату</a:t>
            </a:r>
            <a:endParaRPr lang="fr-FR" altLang="fr-FR" sz="3600" dirty="0" smtClean="0"/>
          </a:p>
        </p:txBody>
      </p:sp>
      <p:sp>
        <p:nvSpPr>
          <p:cNvPr id="16387" name="Espace réservé du contenu 2"/>
          <p:cNvSpPr>
            <a:spLocks noGrp="1"/>
          </p:cNvSpPr>
          <p:nvPr>
            <p:ph sz="half" idx="2"/>
          </p:nvPr>
        </p:nvSpPr>
        <p:spPr>
          <a:xfrm>
            <a:off x="3592513" y="1905000"/>
            <a:ext cx="5162550" cy="330859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Рисование на песке является многофункциональной «письменностью», наносимой на земле по песку, вулканической пыли или глине – одним пальцем выводятся изящные, часто симметричные композиции геометрических узоров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Оно служит средством коммуникации среди членов примерно 80 этнолингвистических групп на Вануату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6388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6389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15381"/>
          <a:stretch>
            <a:fillRect/>
          </a:stretch>
        </p:blipFill>
        <p:spPr>
          <a:xfrm>
            <a:off x="415925" y="1908175"/>
            <a:ext cx="2881313" cy="3671888"/>
          </a:xfrm>
          <a:noFill/>
        </p:spPr>
      </p:pic>
      <p:sp>
        <p:nvSpPr>
          <p:cNvPr id="16390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15925" y="5646738"/>
            <a:ext cx="2879725" cy="12382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fr-FR" smtClean="0"/>
              <a:t>© </a:t>
            </a:r>
            <a:r>
              <a:rPr lang="en-ZA" altLang="fr-FR" smtClean="0"/>
              <a:t>Vanuatu National Cultural Council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50813" y="2828925"/>
            <a:ext cx="8993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fr-FR" sz="3600" b="1" dirty="0" smtClean="0"/>
              <a:t>СООБЩЕСТВА, ГРУППЫ И ОТДЕЛЬНЫЕ ЛИЦА</a:t>
            </a:r>
            <a:endParaRPr lang="fr-FR" alt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661993"/>
          </a:xfrm>
        </p:spPr>
        <p:txBody>
          <a:bodyPr/>
          <a:lstStyle/>
          <a:p>
            <a:r>
              <a:rPr lang="ru-RU" altLang="fr-FR" sz="3600" dirty="0" smtClean="0"/>
              <a:t>Определение соответствующих сообществ</a:t>
            </a:r>
            <a:endParaRPr lang="en-ZA" altLang="fr-FR" sz="3600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2"/>
          </p:nvPr>
        </p:nvSpPr>
        <p:spPr>
          <a:xfrm>
            <a:off x="3275013" y="2286000"/>
            <a:ext cx="5467350" cy="2046714"/>
          </a:xfrm>
        </p:spPr>
        <p:txBody>
          <a:bodyPr/>
          <a:lstStyle/>
          <a:p>
            <a:pPr indent="0" eaLnBrk="1" hangingPunct="1">
              <a:lnSpc>
                <a:spcPct val="100000"/>
              </a:lnSpc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Согласно Конвенции, «соответствующие сообщества, группы и отдельные лица» – это те, кто участвует в практике и передаче элемента НКН и считает его частью своего культурного наследия</a:t>
            </a:r>
            <a:r>
              <a:rPr lang="en-ZA" altLang="fr-FR" sz="2000" b="0" dirty="0" smtClean="0">
                <a:solidFill>
                  <a:srgbClr val="000000"/>
                </a:solidFill>
              </a:rPr>
              <a:t>.</a:t>
            </a:r>
          </a:p>
          <a:p>
            <a:pPr indent="0" eaLnBrk="1" hangingPunct="1"/>
            <a:endParaRPr lang="en-ZA" altLang="fr-FR" sz="2000" b="0" dirty="0" smtClean="0">
              <a:solidFill>
                <a:srgbClr val="000000"/>
              </a:solidFill>
            </a:endParaRPr>
          </a:p>
        </p:txBody>
      </p:sp>
      <p:sp>
        <p:nvSpPr>
          <p:cNvPr id="18436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15925" y="4538663"/>
            <a:ext cx="2879725" cy="369887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ZA" altLang="fr-FR" i="1" smtClean="0"/>
              <a:t>Ramman: religious festival and ritual theatre of the Garhwal Himalayas, India</a:t>
            </a:r>
          </a:p>
          <a:p>
            <a:pPr>
              <a:spcBef>
                <a:spcPct val="0"/>
              </a:spcBef>
            </a:pPr>
            <a:r>
              <a:rPr lang="en-ZA" altLang="fr-FR" smtClean="0"/>
              <a:t>© IGNCA, Ministry of Culture, India</a:t>
            </a:r>
          </a:p>
        </p:txBody>
      </p:sp>
      <p:sp>
        <p:nvSpPr>
          <p:cNvPr id="18437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0" r="-227"/>
          <a:stretch>
            <a:fillRect/>
          </a:stretch>
        </p:blipFill>
        <p:spPr>
          <a:xfrm>
            <a:off x="403225" y="2171700"/>
            <a:ext cx="2871788" cy="259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082800" y="376238"/>
            <a:ext cx="7278687" cy="1569660"/>
          </a:xfrm>
        </p:spPr>
        <p:txBody>
          <a:bodyPr/>
          <a:lstStyle/>
          <a:p>
            <a:pPr eaLnBrk="1" hangingPunct="1"/>
            <a:r>
              <a:rPr lang="ru-RU" altLang="fr-FR" sz="3400" dirty="0" smtClean="0"/>
              <a:t>Взаимоотношения между элементом и соответствующим сообщества</a:t>
            </a:r>
            <a:endParaRPr lang="fr-FR" altLang="fr-FR" sz="3400" dirty="0" smtClean="0"/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5" name="Oval 6"/>
          <p:cNvSpPr/>
          <p:nvPr/>
        </p:nvSpPr>
        <p:spPr>
          <a:xfrm>
            <a:off x="434975" y="2441575"/>
            <a:ext cx="3295650" cy="24479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6" name="Rounded Rectangle 7"/>
          <p:cNvSpPr/>
          <p:nvPr/>
        </p:nvSpPr>
        <p:spPr>
          <a:xfrm>
            <a:off x="6270626" y="2341562"/>
            <a:ext cx="2160588" cy="24495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682625" y="3100983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fr-FR" sz="1800" dirty="0" smtClean="0">
                <a:solidFill>
                  <a:schemeClr val="tx1"/>
                </a:solidFill>
              </a:rPr>
              <a:t>Соответствующие сообщества, группы и отдельные лица</a:t>
            </a:r>
            <a:endParaRPr lang="en-ZA" altLang="fr-FR" sz="1800" dirty="0">
              <a:solidFill>
                <a:schemeClr val="tx1"/>
              </a:solidFill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818313" y="3388519"/>
            <a:ext cx="106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u-RU" altLang="fr-FR" sz="1800" dirty="0" smtClean="0">
                <a:solidFill>
                  <a:schemeClr val="tx1"/>
                </a:solidFill>
              </a:rPr>
              <a:t>НКН</a:t>
            </a:r>
            <a:endParaRPr lang="en-ZA" altLang="fr-FR" sz="1800" dirty="0">
              <a:solidFill>
                <a:schemeClr val="tx1"/>
              </a:solidFill>
            </a:endParaRPr>
          </a:p>
        </p:txBody>
      </p:sp>
      <p:sp>
        <p:nvSpPr>
          <p:cNvPr id="9" name="Right Arrow 10"/>
          <p:cNvSpPr/>
          <p:nvPr/>
        </p:nvSpPr>
        <p:spPr>
          <a:xfrm>
            <a:off x="3730625" y="2870816"/>
            <a:ext cx="2376488" cy="50323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0" name="Left Arrow 11"/>
          <p:cNvSpPr/>
          <p:nvPr/>
        </p:nvSpPr>
        <p:spPr>
          <a:xfrm>
            <a:off x="3730625" y="3562648"/>
            <a:ext cx="2376488" cy="503237"/>
          </a:xfrm>
          <a:prstGeom prst="lef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solidFill>
                <a:srgbClr val="FFFFFF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3613150" y="1947486"/>
            <a:ext cx="2592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fr-FR" sz="1800" b="0" dirty="0" smtClean="0">
                <a:solidFill>
                  <a:schemeClr val="tx1"/>
                </a:solidFill>
              </a:rPr>
              <a:t>Создание, практика и передача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;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распоряжение</a:t>
            </a:r>
            <a:endParaRPr lang="en-ZA" altLang="fr-FR" sz="1800" b="0" dirty="0">
              <a:solidFill>
                <a:schemeClr val="tx1"/>
              </a:solidFill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3257551" y="4314825"/>
            <a:ext cx="31369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ru-RU" altLang="fr-FR" sz="1800" b="0" dirty="0" smtClean="0">
                <a:solidFill>
                  <a:schemeClr val="tx1"/>
                </a:solidFill>
              </a:rPr>
              <a:t>Чувство самобытности и преемственности, обладание и использование</a:t>
            </a:r>
            <a:r>
              <a:rPr lang="en-ZA" altLang="fr-FR" sz="1800" b="0" dirty="0" smtClean="0">
                <a:solidFill>
                  <a:schemeClr val="tx1"/>
                </a:solidFill>
              </a:rPr>
              <a:t>,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самоуважение, устойчивое развитие, получение прибыли</a:t>
            </a:r>
            <a:endParaRPr lang="en-ZA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282575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fr-FR" sz="3200" b="1" dirty="0" smtClean="0"/>
              <a:t>ОХРАНА</a:t>
            </a:r>
            <a:endParaRPr lang="fr-FR" alt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7996"/>
          </a:xfrm>
        </p:spPr>
        <p:txBody>
          <a:bodyPr/>
          <a:lstStyle/>
          <a:p>
            <a:r>
              <a:rPr lang="ru-RU" altLang="fr-FR" sz="3600" dirty="0" smtClean="0"/>
              <a:t>Понятия</a:t>
            </a:r>
            <a:r>
              <a:rPr lang="ru-RU" altLang="fr-FR" sz="3600" smtClean="0"/>
              <a:t>, относящиеся к охране</a:t>
            </a:r>
            <a:endParaRPr lang="en-ZA" altLang="fr-FR" sz="3600" dirty="0" smtClean="0"/>
          </a:p>
        </p:txBody>
      </p:sp>
      <p:sp>
        <p:nvSpPr>
          <p:cNvPr id="21507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879"/>
          <a:stretch>
            <a:fillRect/>
          </a:stretch>
        </p:blipFill>
        <p:spPr>
          <a:xfrm>
            <a:off x="415925" y="1908175"/>
            <a:ext cx="2871788" cy="2286000"/>
          </a:xfrm>
          <a:noFill/>
        </p:spPr>
      </p:pic>
      <p:sp>
        <p:nvSpPr>
          <p:cNvPr id="21509" name="Rectangle 3"/>
          <p:cNvSpPr txBox="1">
            <a:spLocks noChangeArrowheads="1"/>
          </p:cNvSpPr>
          <p:nvPr/>
        </p:nvSpPr>
        <p:spPr bwMode="auto">
          <a:xfrm>
            <a:off x="3467100" y="1908175"/>
            <a:ext cx="54260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Охрана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означает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обеспечение </a:t>
            </a:r>
            <a:r>
              <a:rPr lang="ru-RU" altLang="fr-FR" sz="2000" dirty="0" smtClean="0">
                <a:solidFill>
                  <a:schemeClr val="tx1"/>
                </a:solidFill>
              </a:rPr>
              <a:t>жизнеспособности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НКН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2.3)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Угрозы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жизнеспособности – текущие проблемы, препятствующие воспроизведению и передаче элемента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Риски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– это ожидаемые проблемы</a:t>
            </a:r>
            <a:endParaRPr lang="en-U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075"/>
              </a:spcBef>
              <a:buFont typeface="Arial" charset="0"/>
              <a:buChar char="•"/>
            </a:pPr>
            <a:endParaRPr lang="en-US" altLang="fr-F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/>
              <a:t>К</a:t>
            </a:r>
            <a:r>
              <a:rPr lang="ru-RU" altLang="fr-FR" sz="3600" dirty="0" smtClean="0"/>
              <a:t>лючевые меры по охране</a:t>
            </a:r>
            <a:endParaRPr lang="fr-FR" altLang="fr-FR" sz="3600" dirty="0" smtClean="0"/>
          </a:p>
        </p:txBody>
      </p:sp>
      <p:sp>
        <p:nvSpPr>
          <p:cNvPr id="2253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5381625" y="1935163"/>
            <a:ext cx="309562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Инвентаризация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Представление информации об элементах НКН на систематической основе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381625" y="4983163"/>
            <a:ext cx="287972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Возрождение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Укрепление практик НКН, находящихся в опасности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 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22534" name="Rectangle 9"/>
          <p:cNvSpPr>
            <a:spLocks noChangeArrowheads="1"/>
          </p:cNvSpPr>
          <p:nvPr/>
        </p:nvSpPr>
        <p:spPr bwMode="auto">
          <a:xfrm>
            <a:off x="2278063" y="3429000"/>
            <a:ext cx="27368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1" dirty="0" smtClean="0"/>
              <a:t>Повышение осведомлённости</a:t>
            </a:r>
            <a:endParaRPr lang="en-US" altLang="fr-FR" sz="2000" b="1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dirty="0" smtClean="0"/>
              <a:t>Поощрение людей к уважению и признанию НКН</a:t>
            </a:r>
            <a:endParaRPr lang="en-GB" alt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Облако слов Конвенции</a:t>
            </a:r>
            <a:endParaRPr lang="fr-FR" altLang="fr-FR" sz="3600" dirty="0" smtClean="0"/>
          </a:p>
        </p:txBody>
      </p:sp>
      <p:sp>
        <p:nvSpPr>
          <p:cNvPr id="5123" name="Espace réservé du pied de page 5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/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НКН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D:\BSU\перевод ЮНЕСКО 2015-1\облако с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6655"/>
            <a:ext cx="83820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Снова меры по охране</a:t>
            </a:r>
            <a:endParaRPr lang="fr-FR" altLang="fr-FR" sz="3600" dirty="0" smtClean="0"/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3556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Документирование и исследование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</a:t>
            </a:r>
            <a:r>
              <a:rPr lang="en-GB" altLang="fr-FR" sz="2000" b="0" dirty="0" smtClean="0">
                <a:solidFill>
                  <a:schemeClr val="tx1"/>
                </a:solidFill>
              </a:rPr>
              <a:t>,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определение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Сохранение, защита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Популяризация, повышение роли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Передача, например, через образование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Обеспечение доступа к местам и материалам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r>
              <a:rPr lang="ru-RU" altLang="fr-FR" sz="3600" dirty="0" smtClean="0"/>
              <a:t>Роль сообществ в деле охраны</a:t>
            </a:r>
            <a:endParaRPr lang="en-ZA" altLang="fr-FR" sz="3600" dirty="0" smtClean="0"/>
          </a:p>
        </p:txBody>
      </p:sp>
      <p:sp>
        <p:nvSpPr>
          <p:cNvPr id="2457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406400" y="3563938"/>
            <a:ext cx="2674938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cs typeface="Arial Unicode MS" panose="020B0604020202020204" pitchFamily="34" charset="-128"/>
              </a:rPr>
              <a:t>Передаче</a:t>
            </a:r>
            <a:r>
              <a:rPr lang="en-ZA" sz="2000" b="1" dirty="0" smtClean="0">
                <a:cs typeface="Arial Unicode MS" panose="020B0604020202020204" pitchFamily="34" charset="-128"/>
              </a:rPr>
              <a:t> </a:t>
            </a:r>
          </a:p>
          <a:p>
            <a:pPr eaLnBrk="1" hangingPunct="1">
              <a:defRPr/>
            </a:pPr>
            <a:r>
              <a:rPr lang="ru-RU" sz="2000" b="1" dirty="0" smtClean="0">
                <a:cs typeface="Arial Unicode MS" panose="020B0604020202020204" pitchFamily="34" charset="-128"/>
              </a:rPr>
              <a:t>Воспроизведении НКН</a:t>
            </a:r>
            <a:endParaRPr lang="en-ZA" sz="2000" b="1" dirty="0" smtClean="0">
              <a:cs typeface="Arial Unicode MS" panose="020B0604020202020204" pitchFamily="34" charset="-128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716463" y="2106613"/>
            <a:ext cx="381635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Идентификации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Инвентаризации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Документировании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Исследовании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Возрождении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Обеспечении доступа к местам и материалам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Передаче через образование</a:t>
            </a: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r>
              <a:rPr lang="ru-RU" altLang="fr-FR" sz="1800" b="1" dirty="0" smtClean="0">
                <a:solidFill>
                  <a:srgbClr val="000000"/>
                </a:solidFill>
                <a:cs typeface="Arial Unicode MS" panose="020B0604020202020204" pitchFamily="34" charset="-128"/>
              </a:rPr>
              <a:t>Повышении осведомлённости</a:t>
            </a:r>
            <a:endParaRPr lang="en-ZA" altLang="fr-FR" sz="1800" b="1" dirty="0">
              <a:solidFill>
                <a:srgbClr val="000000"/>
              </a:solidFill>
              <a:cs typeface="Arial Unicode MS" panose="020B0604020202020204" pitchFamily="34" charset="-128"/>
            </a:endParaRPr>
          </a:p>
          <a:p>
            <a:pPr eaLnBrk="1" hangingPunct="1">
              <a:defRPr/>
            </a:pPr>
            <a:endParaRPr lang="en-ZA" sz="1800" b="1" dirty="0" smtClean="0">
              <a:solidFill>
                <a:srgbClr val="000000"/>
              </a:solidFill>
              <a:cs typeface="Arial Unicode MS" panose="020B060402020202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400" y="1708166"/>
            <a:ext cx="352839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Сообщества, Группы</a:t>
            </a:r>
            <a:endParaRPr lang="en-US" sz="2800" b="1" kern="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ru-RU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Отдельные лица</a:t>
            </a:r>
            <a:r>
              <a:rPr lang="en-US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участвуют в</a:t>
            </a:r>
            <a:r>
              <a:rPr lang="en-US" sz="28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kern="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5364202"/>
            <a:ext cx="324008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необходимости с помощью других учреждений</a:t>
            </a:r>
            <a:endParaRPr lang="en-US" sz="2400" b="1" kern="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3476625" y="2983339"/>
            <a:ext cx="12398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ru-RU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en-ZA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могут</a:t>
            </a:r>
            <a:r>
              <a:rPr lang="en-ZA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</a:t>
            </a:r>
            <a:r>
              <a:rPr lang="en-ZA" altLang="fr-FR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...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375400" y="969502"/>
            <a:ext cx="2387600" cy="1200329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solidFill>
                  <a:schemeClr val="accent2"/>
                </a:solidFill>
                <a:cs typeface="Arial Unicode MS" panose="020B0604020202020204" pitchFamily="34" charset="-128"/>
              </a:rPr>
              <a:t>Внимание</a:t>
            </a:r>
            <a:r>
              <a:rPr lang="en-ZA" sz="1800" dirty="0" smtClean="0">
                <a:solidFill>
                  <a:schemeClr val="accent2"/>
                </a:solidFill>
                <a:cs typeface="Arial Unicode MS" panose="020B0604020202020204" pitchFamily="34" charset="-128"/>
              </a:rPr>
              <a:t>: </a:t>
            </a:r>
            <a:r>
              <a:rPr lang="ru-RU" sz="1800" dirty="0" smtClean="0">
                <a:solidFill>
                  <a:schemeClr val="accent2"/>
                </a:solidFill>
                <a:cs typeface="Arial Unicode MS" panose="020B0604020202020204" pitchFamily="34" charset="-128"/>
              </a:rPr>
              <a:t>необходимо участие сообществ во всех этих мероприятиях</a:t>
            </a:r>
            <a:endParaRPr lang="en-ZA" sz="1800" dirty="0" smtClean="0">
              <a:solidFill>
                <a:schemeClr val="accent2"/>
              </a:solidFill>
              <a:cs typeface="Arial Unicode MS" panose="020B0604020202020204" pitchFamily="34" charset="-128"/>
            </a:endParaRPr>
          </a:p>
        </p:txBody>
      </p:sp>
      <p:sp>
        <p:nvSpPr>
          <p:cNvPr id="12" name="Curved Right Arrow 17"/>
          <p:cNvSpPr/>
          <p:nvPr/>
        </p:nvSpPr>
        <p:spPr>
          <a:xfrm rot="16813338">
            <a:off x="2504282" y="4017169"/>
            <a:ext cx="839787" cy="1622425"/>
          </a:xfrm>
          <a:prstGeom prst="curvedRightArrow">
            <a:avLst>
              <a:gd name="adj1" fmla="val 25000"/>
              <a:gd name="adj2" fmla="val 6538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cs typeface="Arial Unicode MS" panose="020B0604020202020204" pitchFamily="34" charset="-128"/>
            </a:endParaRPr>
          </a:p>
        </p:txBody>
      </p:sp>
      <p:sp>
        <p:nvSpPr>
          <p:cNvPr id="13" name="Curved Left Arrow 20"/>
          <p:cNvSpPr/>
          <p:nvPr/>
        </p:nvSpPr>
        <p:spPr>
          <a:xfrm>
            <a:off x="7812088" y="5029200"/>
            <a:ext cx="863600" cy="1295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ZA" sz="1800" smtClean="0"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2278063" y="473075"/>
            <a:ext cx="6477000" cy="55403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solidFill>
                  <a:srgbClr val="000000"/>
                </a:solidFill>
                <a:cs typeface="Arial" charset="0"/>
              </a:rPr>
              <a:t>В заключение</a:t>
            </a:r>
            <a:endParaRPr lang="fr-FR" altLang="fr-FR" sz="3600" dirty="0" smtClean="0"/>
          </a:p>
        </p:txBody>
      </p:sp>
      <p:sp>
        <p:nvSpPr>
          <p:cNvPr id="2560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5604" name="Text Placeholder 8"/>
          <p:cNvSpPr txBox="1">
            <a:spLocks/>
          </p:cNvSpPr>
          <p:nvPr/>
        </p:nvSpPr>
        <p:spPr bwMode="auto">
          <a:xfrm>
            <a:off x="2278063" y="1450975"/>
            <a:ext cx="6477000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Нематериальное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dirty="0" smtClean="0"/>
              <a:t>культурное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наследие – живое наследие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Всегда изменяющееся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Определяемое, признаваемое, практикуемое и передаваемое людьми («сообществами, группами и отдельными лицами»), являющимися распорядителями такого наследия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Охрана заключается в оказании помощи сообществам в продолжении практики НКН, управлении им и его передаче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dirty="0" smtClean="0">
                <a:solidFill>
                  <a:schemeClr val="tx1"/>
                </a:solidFill>
              </a:rPr>
              <a:t> «Сообщества, группы и отдельные лица» не определены в Конвенции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4A452A"/>
              </a:buClr>
            </a:pPr>
            <a:r>
              <a:rPr lang="ru-RU" altLang="fr-FR" sz="1800" b="0" smtClean="0">
                <a:solidFill>
                  <a:schemeClr val="tx1"/>
                </a:solidFill>
              </a:rPr>
              <a:t>Государствам-участникам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необходимо привлекать сообщества к охране их НКН</a:t>
            </a: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  <a:buFont typeface="Arial" charset="0"/>
              <a:buNone/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  <a:buFont typeface="Arial" charset="0"/>
              <a:buNone/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  <a:buFont typeface="Arial" charset="0"/>
              <a:buNone/>
            </a:pPr>
            <a:endParaRPr lang="en-GB" altLang="fr-FR" sz="18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60000"/>
              </a:lnSpc>
              <a:buClr>
                <a:srgbClr val="4A452A"/>
              </a:buClr>
            </a:pPr>
            <a:endParaRPr lang="en-US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В этой презентации</a:t>
            </a:r>
            <a:r>
              <a:rPr lang="fr-FR" altLang="fr-FR" sz="3600" dirty="0" smtClean="0"/>
              <a:t> …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4360168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Снова о Конвенции</a:t>
            </a:r>
            <a:r>
              <a:rPr lang="en-ZA" altLang="fr-FR" sz="2000" b="1" dirty="0" smtClean="0">
                <a:solidFill>
                  <a:schemeClr val="tx1"/>
                </a:solidFill>
              </a:rPr>
              <a:t>: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Гибкий документ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«Укоренение» Конвенции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Термины для обсуждения</a:t>
            </a:r>
            <a:r>
              <a:rPr lang="en-ZA" altLang="fr-FR" sz="2000" b="1" dirty="0" smtClean="0">
                <a:solidFill>
                  <a:schemeClr val="tx1"/>
                </a:solidFill>
              </a:rPr>
              <a:t>: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Нематериальное наследие; элементы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Сообщества, группы, отдельные лица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Охрана</a:t>
            </a:r>
            <a:endParaRPr lang="en-GB" altLang="fr-FR" sz="2000" dirty="0" smtClean="0">
              <a:solidFill>
                <a:schemeClr val="tx1"/>
              </a:solidFill>
              <a:latin typeface="Perpetua" pitchFamily="18" charset="0"/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4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4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Конвенция</a:t>
            </a:r>
            <a:r>
              <a:rPr lang="en-ZA" altLang="fr-FR" sz="3600" dirty="0" smtClean="0"/>
              <a:t> </a:t>
            </a:r>
            <a:r>
              <a:rPr lang="fr-FR" altLang="fr-FR" sz="3600" dirty="0" smtClean="0"/>
              <a:t>–</a:t>
            </a:r>
            <a:r>
              <a:rPr lang="en-GB" altLang="fr-FR" sz="3600" dirty="0" smtClean="0"/>
              <a:t> </a:t>
            </a:r>
            <a:r>
              <a:rPr lang="ru-RU" altLang="fr-FR" sz="3600" dirty="0" smtClean="0"/>
              <a:t>гибкий документ</a:t>
            </a:r>
            <a:endParaRPr lang="fr-FR" altLang="fr-FR" sz="3600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17700"/>
            <a:ext cx="6480175" cy="3744615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Несколько обязательств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Несколько определений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Открытые определения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Неисчерпывающие классификации</a:t>
            </a:r>
            <a:r>
              <a:rPr lang="en-GB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областей НКН, мер по охране</a:t>
            </a:r>
            <a:r>
              <a:rPr lang="en-GB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</a:rPr>
              <a:t>Нет официального глоссария</a:t>
            </a:r>
            <a:endParaRPr lang="en-GB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1075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</a:endParaRPr>
          </a:p>
        </p:txBody>
      </p:sp>
      <p:sp>
        <p:nvSpPr>
          <p:cNvPr id="7172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«Укоренение» Конвенции на уровне стран</a:t>
            </a:r>
            <a:endParaRPr lang="fr-FR" altLang="fr-FR" sz="3600" dirty="0" smtClean="0"/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idx="1"/>
          </p:nvPr>
        </p:nvSpPr>
        <p:spPr>
          <a:xfrm>
            <a:off x="2274888" y="1905000"/>
            <a:ext cx="6480175" cy="4752583"/>
          </a:xfrm>
        </p:spPr>
        <p:txBody>
          <a:bodyPr/>
          <a:lstStyle/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</a:pPr>
            <a:r>
              <a:rPr lang="ru-RU" altLang="fr-FR" sz="2000" b="1" dirty="0" smtClean="0">
                <a:solidFill>
                  <a:schemeClr val="tx1"/>
                </a:solidFill>
              </a:rPr>
              <a:t>Термин «НКН» переводится</a:t>
            </a:r>
            <a:r>
              <a:rPr lang="en-ZA" altLang="fr-FR" sz="2000" b="1" dirty="0" smtClean="0">
                <a:solidFill>
                  <a:schemeClr val="tx1"/>
                </a:solidFill>
              </a:rPr>
              <a:t>:</a:t>
            </a:r>
            <a:endParaRPr lang="en-ZA" altLang="fr-FR" sz="2000" dirty="0" smtClean="0">
              <a:solidFill>
                <a:schemeClr val="tx1"/>
              </a:solidFill>
            </a:endParaRP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en-ZA" altLang="fr-FR" sz="2000" i="1" dirty="0" smtClean="0">
                <a:solidFill>
                  <a:schemeClr val="tx1"/>
                </a:solidFill>
              </a:rPr>
              <a:t>T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уратхи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за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тамадуни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зисизогусика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Суахили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err="1" smtClean="0">
                <a:solidFill>
                  <a:schemeClr val="tx1"/>
                </a:solidFill>
              </a:rPr>
              <a:t>Ди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с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ả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н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в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ă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н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х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óa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пхи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в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ậ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т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тх</a:t>
            </a:r>
            <a:r>
              <a:rPr lang="vi-VN" altLang="fr-FR" sz="2000" i="1" dirty="0" smtClean="0">
                <a:solidFill>
                  <a:schemeClr val="tx1"/>
                </a:solidFill>
              </a:rPr>
              <a:t>ể</a:t>
            </a:r>
            <a:r>
              <a:rPr lang="vi-VN" altLang="fr-FR" sz="2000" dirty="0" smtClean="0">
                <a:solidFill>
                  <a:schemeClr val="tx1"/>
                </a:solidFill>
              </a:rPr>
              <a:t> </a:t>
            </a:r>
            <a:r>
              <a:rPr lang="en-ZA" altLang="fr-FR" sz="2000" dirty="0" smtClean="0">
                <a:solidFill>
                  <a:schemeClr val="tx1"/>
                </a:solidFill>
              </a:rPr>
              <a:t>(</a:t>
            </a:r>
            <a:r>
              <a:rPr lang="ru-RU" altLang="fr-FR" sz="2000" dirty="0" smtClean="0">
                <a:solidFill>
                  <a:schemeClr val="tx1"/>
                </a:solidFill>
              </a:rPr>
              <a:t>вьетнамский – «наследие культурное, не</a:t>
            </a:r>
            <a:r>
              <a:rPr lang="en-ZA" altLang="fr-FR" sz="2000" dirty="0" smtClean="0">
                <a:solidFill>
                  <a:schemeClr val="tx1"/>
                </a:solidFill>
              </a:rPr>
              <a:t> [</a:t>
            </a:r>
            <a:r>
              <a:rPr lang="ru-RU" altLang="fr-FR" sz="2000" dirty="0" err="1" smtClean="0">
                <a:solidFill>
                  <a:schemeClr val="tx1"/>
                </a:solidFill>
              </a:rPr>
              <a:t>пхи</a:t>
            </a:r>
            <a:r>
              <a:rPr lang="en-ZA" altLang="fr-FR" sz="2000" dirty="0" smtClean="0">
                <a:solidFill>
                  <a:schemeClr val="tx1"/>
                </a:solidFill>
              </a:rPr>
              <a:t>] </a:t>
            </a:r>
            <a:r>
              <a:rPr lang="ru-RU" altLang="fr-FR" sz="2000" dirty="0" smtClean="0">
                <a:solidFill>
                  <a:schemeClr val="tx1"/>
                </a:solidFill>
              </a:rPr>
              <a:t>материальное»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smtClean="0">
                <a:solidFill>
                  <a:schemeClr val="tx1"/>
                </a:solidFill>
              </a:rPr>
              <a:t>Нематериально культурно наследство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болгарский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en-ZA" altLang="fr-FR" sz="2000" i="1" dirty="0" smtClean="0">
                <a:solidFill>
                  <a:schemeClr val="tx1"/>
                </a:solidFill>
              </a:rPr>
              <a:t>M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укеи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японский – «не имеющее формы»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err="1" smtClean="0">
                <a:solidFill>
                  <a:schemeClr val="tx1"/>
                </a:solidFill>
              </a:rPr>
              <a:t>Ваимнэ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культуурпёранд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en-ZA" altLang="fr-FR" sz="2000" dirty="0" smtClean="0">
                <a:solidFill>
                  <a:schemeClr val="tx1"/>
                </a:solidFill>
              </a:rPr>
              <a:t>(</a:t>
            </a:r>
            <a:r>
              <a:rPr lang="ru-RU" altLang="fr-FR" sz="2000" dirty="0" smtClean="0">
                <a:solidFill>
                  <a:schemeClr val="tx1"/>
                </a:solidFill>
              </a:rPr>
              <a:t>эстонский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i="1" dirty="0" err="1" smtClean="0">
                <a:solidFill>
                  <a:schemeClr val="tx1"/>
                </a:solidFill>
              </a:rPr>
              <a:t>Патримонио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культурал</a:t>
            </a:r>
            <a:r>
              <a:rPr lang="ru-RU" altLang="fr-FR" sz="2000" i="1" dirty="0" smtClean="0">
                <a:solidFill>
                  <a:schemeClr val="tx1"/>
                </a:solidFill>
              </a:rPr>
              <a:t> </a:t>
            </a:r>
            <a:r>
              <a:rPr lang="ru-RU" altLang="fr-FR" sz="2000" i="1" dirty="0" err="1" smtClean="0">
                <a:solidFill>
                  <a:schemeClr val="tx1"/>
                </a:solidFill>
              </a:rPr>
              <a:t>иматэриал</a:t>
            </a:r>
            <a:r>
              <a:rPr lang="en-ZA" altLang="fr-FR" sz="2000" dirty="0" smtClean="0">
                <a:solidFill>
                  <a:schemeClr val="tx1"/>
                </a:solidFill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</a:rPr>
              <a:t>португальский</a:t>
            </a:r>
            <a:r>
              <a:rPr lang="en-ZA" altLang="fr-FR" sz="2000" dirty="0" smtClean="0">
                <a:solidFill>
                  <a:schemeClr val="tx1"/>
                </a:solidFill>
              </a:rPr>
              <a:t>)</a:t>
            </a:r>
          </a:p>
          <a:p>
            <a:pPr marL="179388" indent="-179388" defTabSz="914400" eaLnBrk="1" hangingPunct="1">
              <a:lnSpc>
                <a:spcPct val="100000"/>
              </a:lnSpc>
              <a:spcBef>
                <a:spcPts val="675"/>
              </a:spcBef>
              <a:buClrTx/>
              <a:buFont typeface="Arial" charset="0"/>
              <a:buChar char="•"/>
            </a:pPr>
            <a:endParaRPr lang="en-ZA" altLang="fr-FR" sz="2800" dirty="0" smtClean="0">
              <a:solidFill>
                <a:schemeClr val="tx1"/>
              </a:solidFill>
            </a:endParaRPr>
          </a:p>
        </p:txBody>
      </p:sp>
      <p:sp>
        <p:nvSpPr>
          <p:cNvPr id="8196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2922588"/>
            <a:ext cx="9144000" cy="1107996"/>
          </a:xfrm>
        </p:spPr>
        <p:txBody>
          <a:bodyPr/>
          <a:lstStyle/>
          <a:p>
            <a:pPr algn="ctr" eaLnBrk="1" hangingPunct="1"/>
            <a:r>
              <a:rPr lang="ru-RU" altLang="fr-FR" sz="3600" dirty="0" smtClean="0"/>
              <a:t>НЕМАТЕРИАЛЬНОЕ</a:t>
            </a:r>
            <a:r>
              <a:rPr lang="en-ZA" altLang="fr-FR" sz="3600" dirty="0" smtClean="0"/>
              <a:t> </a:t>
            </a:r>
            <a:r>
              <a:rPr lang="ru-RU" altLang="fr-FR" sz="3600" dirty="0" smtClean="0">
                <a:solidFill>
                  <a:srgbClr val="00E3E1"/>
                </a:solidFill>
              </a:rPr>
              <a:t>КУЛЬТУРНОЕ</a:t>
            </a:r>
            <a:r>
              <a:rPr lang="en-ZA" altLang="fr-FR" sz="3600" dirty="0" smtClean="0">
                <a:solidFill>
                  <a:srgbClr val="00B0F0"/>
                </a:solidFill>
              </a:rPr>
              <a:t> </a:t>
            </a:r>
            <a:r>
              <a:rPr lang="ru-RU" altLang="fr-FR" sz="3600" dirty="0" smtClean="0"/>
              <a:t>НАСЛЕДИЕ</a:t>
            </a:r>
            <a:endParaRPr lang="en-ZA" alt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Определение нематериального наследия Конвенции</a:t>
            </a:r>
            <a:r>
              <a:rPr lang="en-ZA" altLang="fr-FR" sz="3600" dirty="0" smtClean="0"/>
              <a:t> (1)</a:t>
            </a:r>
            <a:endParaRPr lang="fr-FR" altLang="fr-FR" sz="3600" dirty="0" smtClean="0"/>
          </a:p>
        </p:txBody>
      </p:sp>
      <p:sp>
        <p:nvSpPr>
          <p:cNvPr id="1024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278063" y="2189162"/>
            <a:ext cx="6477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r>
              <a:rPr lang="en-GB" altLang="fr-FR" sz="2000" dirty="0">
                <a:solidFill>
                  <a:schemeClr val="tx1"/>
                </a:solidFill>
              </a:rPr>
              <a:t>2.1: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Для целей настоящей Конвенции «Нематериальное культурное наследие» означает обычаи, формы представления и выражения, знания и навыки</a:t>
            </a:r>
            <a:r>
              <a:rPr lang="en-US" altLang="fr-FR" sz="2000" b="0" i="1" dirty="0" smtClean="0">
                <a:solidFill>
                  <a:srgbClr val="000000"/>
                </a:solidFill>
              </a:rPr>
              <a:t> </a:t>
            </a:r>
            <a:endParaRPr lang="en-US" altLang="fr-FR" sz="2000" b="0" i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fr-FR" sz="2000" b="0" i="1" dirty="0">
                <a:solidFill>
                  <a:srgbClr val="000000"/>
                </a:solidFill>
              </a:rPr>
              <a:t>– </a:t>
            </a:r>
            <a:r>
              <a:rPr lang="ru-RU" altLang="fr-FR" sz="2000" b="0" i="1" dirty="0" smtClean="0">
                <a:solidFill>
                  <a:srgbClr val="000000"/>
                </a:solidFill>
              </a:rPr>
              <a:t>а также связанные с ними инструменты, предметы, артефакты и культурные пространства</a:t>
            </a:r>
            <a:r>
              <a:rPr lang="en-US" altLang="fr-FR" sz="2000" b="0" i="1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i="1" dirty="0">
                <a:solidFill>
                  <a:srgbClr val="000000"/>
                </a:solidFill>
              </a:rPr>
              <a:t>–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i="1" dirty="0" smtClean="0">
                <a:solidFill>
                  <a:srgbClr val="000000"/>
                </a:solidFill>
              </a:rPr>
              <a:t>признанные сообществами, группами и, в некоторых случаях, отдельными лицами в качестве части их культурного наследия</a:t>
            </a:r>
            <a:r>
              <a:rPr lang="en-US" altLang="fr-FR" sz="2000" b="0" i="1" dirty="0" smtClean="0">
                <a:solidFill>
                  <a:srgbClr val="000000"/>
                </a:solidFill>
              </a:rPr>
              <a:t>.</a:t>
            </a:r>
            <a:endParaRPr lang="en-ZA" altLang="fr-FR" sz="2000" b="0" i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1000"/>
              </a:spcAft>
              <a:buClr>
                <a:srgbClr val="003F75"/>
              </a:buClr>
              <a:buSzPct val="85000"/>
              <a:buFont typeface="Arial" charset="0"/>
              <a:buAutoNum type="arabicPeriod"/>
            </a:pP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Определение нематериального наследия Конвенции</a:t>
            </a:r>
            <a:r>
              <a:rPr lang="en-ZA" altLang="fr-FR" sz="3600" dirty="0" smtClean="0"/>
              <a:t> (2)</a:t>
            </a:r>
            <a:endParaRPr lang="fr-FR" altLang="fr-FR" sz="3600" dirty="0" smtClean="0"/>
          </a:p>
        </p:txBody>
      </p:sp>
      <p:sp>
        <p:nvSpPr>
          <p:cNvPr id="1126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308226" y="2036643"/>
            <a:ext cx="6477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Статья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r>
              <a:rPr lang="en-GB" altLang="fr-FR" sz="2000" dirty="0">
                <a:solidFill>
                  <a:schemeClr val="tx1"/>
                </a:solidFill>
              </a:rPr>
              <a:t>2.1 </a:t>
            </a:r>
            <a:r>
              <a:rPr lang="ru-RU" altLang="fr-FR" sz="2000" dirty="0" smtClean="0">
                <a:solidFill>
                  <a:schemeClr val="tx1"/>
                </a:solidFill>
              </a:rPr>
              <a:t>продолжается</a:t>
            </a:r>
            <a:r>
              <a:rPr lang="en-GB" altLang="fr-FR" sz="2000" dirty="0" smtClean="0">
                <a:solidFill>
                  <a:schemeClr val="tx1"/>
                </a:solidFill>
              </a:rPr>
              <a:t>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Такое нематериальное культурное наследие, передаваемое от поколения к поколению, постоянно воссоздаётся сообществами и группами в зависимости от окружающей их среды, их взаимодействия с природой и их истории и формирует у них чувство самобытности и преемственности, содействуя тем самым уважению культурного разнообразия и творчеству человека. 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/>
              <a:t>Определение нематериального наследия Конвенции</a:t>
            </a:r>
            <a:r>
              <a:rPr lang="en-ZA" altLang="fr-FR" sz="3600" dirty="0" smtClean="0"/>
              <a:t> (3)</a:t>
            </a:r>
            <a:endParaRPr lang="fr-FR" altLang="fr-FR" sz="3600" dirty="0" smtClean="0"/>
          </a:p>
        </p:txBody>
      </p:sp>
      <p:sp>
        <p:nvSpPr>
          <p:cNvPr id="1229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2292" name="Text Placeholder 8"/>
          <p:cNvSpPr txBox="1">
            <a:spLocks/>
          </p:cNvSpPr>
          <p:nvPr/>
        </p:nvSpPr>
        <p:spPr bwMode="auto">
          <a:xfrm>
            <a:off x="2278063" y="2124075"/>
            <a:ext cx="6477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dirty="0" smtClean="0">
                <a:solidFill>
                  <a:schemeClr val="tx1"/>
                </a:solidFill>
              </a:rPr>
              <a:t>Продолжение статьи</a:t>
            </a:r>
            <a:r>
              <a:rPr lang="en-GB" altLang="fr-FR" sz="2000" dirty="0" smtClean="0">
                <a:solidFill>
                  <a:schemeClr val="tx1"/>
                </a:solidFill>
              </a:rPr>
              <a:t> 2.1</a:t>
            </a:r>
            <a:r>
              <a:rPr lang="ru-RU" altLang="fr-FR" sz="2000" dirty="0" smtClean="0">
                <a:solidFill>
                  <a:schemeClr val="tx1"/>
                </a:solidFill>
              </a:rPr>
              <a:t>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 typeface="Wingdings 2" charset="2"/>
              <a:buNone/>
            </a:pPr>
            <a:r>
              <a:rPr lang="ru-RU" altLang="fr-FR" sz="2000" b="0" i="1" dirty="0" smtClean="0">
                <a:solidFill>
                  <a:schemeClr val="tx1"/>
                </a:solidFill>
              </a:rPr>
              <a:t>Для целей настоящей Конвенции принимается во внимание только то нематериальное культурное наследие, которое согласуется с существующими международно-правовыми актами по правам человека и требованиями взаимного уважения между сообществами, группами и отдельными лицами, а также устойчивого развития.</a:t>
            </a:r>
            <a:endParaRPr lang="en-ZA" altLang="fr-FR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1000</Words>
  <Application>Microsoft Office PowerPoint</Application>
  <PresentationFormat>On-screen Show (4:3)</PresentationFormat>
  <Paragraphs>137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Ключевые понятия Раздел 3 Презентация PowerPoint </vt:lpstr>
      <vt:lpstr>Облако слов Конвенции</vt:lpstr>
      <vt:lpstr>В этой презентации …</vt:lpstr>
      <vt:lpstr>Конвенция – гибкий документ</vt:lpstr>
      <vt:lpstr>«Укоренение» Конвенции на уровне стран</vt:lpstr>
      <vt:lpstr>НЕМАТЕРИАЛЬНОЕ КУЛЬТУРНОЕ НАСЛЕДИЕ</vt:lpstr>
      <vt:lpstr>Определение нематериального наследия Конвенции (1)</vt:lpstr>
      <vt:lpstr>Определение нематериального наследия Конвенции (2)</vt:lpstr>
      <vt:lpstr>Определение нематериального наследия Конвенции (3)</vt:lpstr>
      <vt:lpstr>Области нематериального наследия</vt:lpstr>
      <vt:lpstr>Литургическая музыка зема (Эфиопия)</vt:lpstr>
      <vt:lpstr>Песни худхуд ифугао (Филиппины)</vt:lpstr>
      <vt:lpstr>Рисование на песке на Вануату</vt:lpstr>
      <vt:lpstr>PowerPoint Presentation</vt:lpstr>
      <vt:lpstr>Определение соответствующих сообществ</vt:lpstr>
      <vt:lpstr>Взаимоотношения между элементом и соответствующим сообщества</vt:lpstr>
      <vt:lpstr>PowerPoint Presentation</vt:lpstr>
      <vt:lpstr>Понятия, относящиеся к охране</vt:lpstr>
      <vt:lpstr>Ключевые меры по охране</vt:lpstr>
      <vt:lpstr>Снова меры по охране</vt:lpstr>
      <vt:lpstr>Роль сообществ в деле охраны</vt:lpstr>
      <vt:lpstr>В 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UNESCO</cp:lastModifiedBy>
  <cp:revision>115</cp:revision>
  <dcterms:created xsi:type="dcterms:W3CDTF">2013-09-26T20:41:41Z</dcterms:created>
  <dcterms:modified xsi:type="dcterms:W3CDTF">2015-11-05T10:51:14Z</dcterms:modified>
</cp:coreProperties>
</file>