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5"/>
    <p:sldMasterId id="2147483805" r:id="rId6"/>
  </p:sldMasterIdLst>
  <p:notesMasterIdLst>
    <p:notesMasterId r:id="rId22"/>
  </p:notesMasterIdLst>
  <p:handoutMasterIdLst>
    <p:handoutMasterId r:id="rId23"/>
  </p:handoutMasterIdLst>
  <p:sldIdLst>
    <p:sldId id="327" r:id="rId7"/>
    <p:sldId id="334" r:id="rId8"/>
    <p:sldId id="331" r:id="rId9"/>
    <p:sldId id="407" r:id="rId10"/>
    <p:sldId id="395" r:id="rId11"/>
    <p:sldId id="396" r:id="rId12"/>
    <p:sldId id="332" r:id="rId13"/>
    <p:sldId id="400" r:id="rId14"/>
    <p:sldId id="329" r:id="rId15"/>
    <p:sldId id="392" r:id="rId16"/>
    <p:sldId id="386" r:id="rId17"/>
    <p:sldId id="364" r:id="rId18"/>
    <p:sldId id="406" r:id="rId19"/>
    <p:sldId id="398" r:id="rId20"/>
    <p:sldId id="33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vel, Matthieu" initials="GM" lastIdx="5" clrIdx="0">
    <p:extLst>
      <p:ext uri="{19B8F6BF-5375-455C-9EA6-DF929625EA0E}">
        <p15:presenceInfo xmlns:p15="http://schemas.microsoft.com/office/powerpoint/2012/main" userId="S::m.guevel@unesco.org::59e580ac-477c-44d0-8c02-a45964b90a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09" autoAdjust="0"/>
    <p:restoredTop sz="93292" autoAdjust="0"/>
  </p:normalViewPr>
  <p:slideViewPr>
    <p:cSldViewPr snapToGrid="0" showGuides="1">
      <p:cViewPr varScale="1">
        <p:scale>
          <a:sx n="100" d="100"/>
          <a:sy n="100" d="100"/>
        </p:scale>
        <p:origin x="576" y="84"/>
      </p:cViewPr>
      <p:guideLst>
        <p:guide orient="horz" pos="2137"/>
        <p:guide pos="3931"/>
      </p:guideLst>
    </p:cSldViewPr>
  </p:slideViewPr>
  <p:outlineViewPr>
    <p:cViewPr>
      <p:scale>
        <a:sx n="100" d="100"/>
        <a:sy n="100" d="100"/>
      </p:scale>
      <p:origin x="0" y="-4147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fs\OurDrive\CLT\ProgrammeExecution\2003Convention\2003-NOM+GSP+IAR\1-All%20processes\IA%20general\Briefings-Reports\Status%20-%20IA%20Active%20projects%20202402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fs\OurDrive\CLT\ProgrammeExecution\2003Convention\2003-NOM+GSP+IAR\1-All%20processes\IA%20general\Briefings-Reports\Status%20-%20IA%20Active%20projects%202024022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IA'!$K$17:$L$21</c:f>
              <c:strCache>
                <c:ptCount val="5"/>
                <c:pt idx="0">
                  <c:v>Groupe Électoral  II</c:v>
                </c:pt>
                <c:pt idx="1">
                  <c:v>Groupe Électoral III</c:v>
                </c:pt>
                <c:pt idx="2">
                  <c:v>Groupe Électoral IV</c:v>
                </c:pt>
                <c:pt idx="3">
                  <c:v>Groupe Électoral V(a)</c:v>
                </c:pt>
                <c:pt idx="4">
                  <c:v>Groupe Électoral V(b)</c:v>
                </c:pt>
              </c:strCache>
            </c:strRef>
          </c:cat>
          <c:val>
            <c:numRef>
              <c:f>'Ongoing IA'!$M$17:$M$21</c:f>
            </c:numRef>
          </c:val>
          <c:extLst>
            <c:ext xmlns:c16="http://schemas.microsoft.com/office/drawing/2014/chart" uri="{C3380CC4-5D6E-409C-BE32-E72D297353CC}">
              <c16:uniqueId val="{00000000-8383-4454-84F6-5670625C70FC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IA'!$K$17:$L$21</c:f>
              <c:strCache>
                <c:ptCount val="5"/>
                <c:pt idx="0">
                  <c:v>Groupe Électoral  II</c:v>
                </c:pt>
                <c:pt idx="1">
                  <c:v>Groupe Électoral III</c:v>
                </c:pt>
                <c:pt idx="2">
                  <c:v>Groupe Électoral IV</c:v>
                </c:pt>
                <c:pt idx="3">
                  <c:v>Groupe Électoral V(a)</c:v>
                </c:pt>
                <c:pt idx="4">
                  <c:v>Groupe Électoral V(b)</c:v>
                </c:pt>
              </c:strCache>
            </c:strRef>
          </c:cat>
          <c:val>
            <c:numRef>
              <c:f>'Ongoing IA'!$N$17:$N$21</c:f>
            </c:numRef>
          </c:val>
          <c:extLst>
            <c:ext xmlns:c16="http://schemas.microsoft.com/office/drawing/2014/chart" uri="{C3380CC4-5D6E-409C-BE32-E72D297353CC}">
              <c16:uniqueId val="{00000001-8383-4454-84F6-5670625C70F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PROjets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cours (</a:t>
            </a:r>
            <a:r>
              <a:rPr lang="en-GB" sz="2400" b="1" i="0" u="none" strike="noStrike" kern="1200" cap="all" baseline="0" dirty="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US$5.4 million </a:t>
            </a:r>
            <a:r>
              <a:rPr lang="en-GB" sz="2400" b="1" i="0" u="none" strike="noStrike" kern="1200" cap="all" baseline="0" dirty="0" err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accordés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0858191574363541"/>
          <c:y val="6.39317309793032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IA'!$K$17:$L$21</c:f>
              <c:strCache>
                <c:ptCount val="5"/>
                <c:pt idx="0">
                  <c:v>Groupe Électoral  II</c:v>
                </c:pt>
                <c:pt idx="1">
                  <c:v>Groupe Électoral III</c:v>
                </c:pt>
                <c:pt idx="2">
                  <c:v>Groupe Électoral IV</c:v>
                </c:pt>
                <c:pt idx="3">
                  <c:v>Groupe Électoral V(a)</c:v>
                </c:pt>
                <c:pt idx="4">
                  <c:v>Groupe Électoral V(b)</c:v>
                </c:pt>
              </c:strCache>
            </c:strRef>
          </c:cat>
          <c:val>
            <c:numRef>
              <c:f>'Ongoing IA'!$M$17:$M$21</c:f>
            </c:numRef>
          </c:val>
          <c:extLst>
            <c:ext xmlns:c16="http://schemas.microsoft.com/office/drawing/2014/chart" uri="{C3380CC4-5D6E-409C-BE32-E72D297353CC}">
              <c16:uniqueId val="{00000000-530A-4DD3-8B42-A852A793D0CE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IA'!$K$17:$L$21</c:f>
              <c:strCache>
                <c:ptCount val="5"/>
                <c:pt idx="0">
                  <c:v>Groupe Électoral  II</c:v>
                </c:pt>
                <c:pt idx="1">
                  <c:v>Groupe Électoral III</c:v>
                </c:pt>
                <c:pt idx="2">
                  <c:v>Groupe Électoral IV</c:v>
                </c:pt>
                <c:pt idx="3">
                  <c:v>Groupe Électoral V(a)</c:v>
                </c:pt>
                <c:pt idx="4">
                  <c:v>Groupe Électoral V(b)</c:v>
                </c:pt>
              </c:strCache>
            </c:strRef>
          </c:cat>
          <c:val>
            <c:numRef>
              <c:f>'Ongoing IA'!$N$17:$N$21</c:f>
            </c:numRef>
          </c:val>
          <c:extLst>
            <c:ext xmlns:c16="http://schemas.microsoft.com/office/drawing/2014/chart" uri="{C3380CC4-5D6E-409C-BE32-E72D297353CC}">
              <c16:uniqueId val="{00000001-530A-4DD3-8B42-A852A793D0CE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30A-4DD3-8B42-A852A793D0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30A-4DD3-8B42-A852A793D0C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30A-4DD3-8B42-A852A793D0CE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30A-4DD3-8B42-A852A793D0C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30A-4DD3-8B42-A852A793D0CE}"/>
              </c:ext>
            </c:extLst>
          </c:dPt>
          <c:dLbls>
            <c:dLbl>
              <c:idx val="0"/>
              <c:layout>
                <c:manualLayout>
                  <c:x val="-4.6089996585531388E-2"/>
                  <c:y val="0.172858407537690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Groupe </a:t>
                    </a:r>
                    <a:r>
                      <a:rPr lang="en-US" dirty="0" err="1"/>
                      <a:t>électoral</a:t>
                    </a:r>
                    <a:r>
                      <a:rPr lang="en-US" baseline="0" dirty="0"/>
                      <a:t> II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600228982582717E-2"/>
                      <c:h val="8.007497716065732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530A-4DD3-8B42-A852A793D0CE}"/>
                </c:ext>
              </c:extLst>
            </c:dLbl>
            <c:dLbl>
              <c:idx val="1"/>
              <c:layout>
                <c:manualLayout>
                  <c:x val="-0.12090145815633374"/>
                  <c:y val="5.73540176020096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Groupe </a:t>
                    </a:r>
                    <a:r>
                      <a:rPr lang="en-US" dirty="0" err="1"/>
                      <a:t>électoral</a:t>
                    </a:r>
                    <a:r>
                      <a:rPr lang="en-US" baseline="0" dirty="0"/>
                      <a:t> III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30A-4DD3-8B42-A852A793D0CE}"/>
                </c:ext>
              </c:extLst>
            </c:dLbl>
            <c:dLbl>
              <c:idx val="2"/>
              <c:layout>
                <c:manualLayout>
                  <c:x val="-8.3840319597057761E-2"/>
                  <c:y val="-0.156609565175809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Groupe </a:t>
                    </a:r>
                    <a:r>
                      <a:rPr lang="en-US" dirty="0" err="1"/>
                      <a:t>électoral</a:t>
                    </a:r>
                    <a:r>
                      <a:rPr lang="en-US" baseline="0" dirty="0"/>
                      <a:t> IV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30A-4DD3-8B42-A852A793D0CE}"/>
                </c:ext>
              </c:extLst>
            </c:dLbl>
            <c:dLbl>
              <c:idx val="3"/>
              <c:layout>
                <c:manualLayout>
                  <c:x val="0.14914412866919954"/>
                  <c:y val="-3.83831697551045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1" i="0" u="none" strike="noStrike" kern="1200" spc="0" baseline="0">
                        <a:solidFill>
                          <a:prstClr val="whit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="1" i="0" u="none" strike="noStrike" kern="1200" spc="0" baseline="0" dirty="0">
                        <a:solidFill>
                          <a:prstClr val="white"/>
                        </a:solidFill>
                      </a:rPr>
                      <a:t>Groupe </a:t>
                    </a:r>
                    <a:r>
                      <a:rPr lang="en-US" sz="1000" b="1" i="0" u="none" strike="noStrike" kern="1200" spc="0" baseline="0" dirty="0" err="1">
                        <a:solidFill>
                          <a:prstClr val="white"/>
                        </a:solidFill>
                      </a:rPr>
                      <a:t>électoral</a:t>
                    </a:r>
                    <a:r>
                      <a:rPr lang="en-US" sz="1000" b="1" i="0" u="none" strike="noStrike" kern="1200" spc="0" baseline="0" dirty="0">
                        <a:solidFill>
                          <a:prstClr val="white"/>
                        </a:solidFill>
                      </a:rPr>
                      <a:t> V(a)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000" b="1" i="0" u="none" strike="noStrike" kern="1200" spc="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30A-4DD3-8B42-A852A793D0CE}"/>
                </c:ext>
              </c:extLst>
            </c:dLbl>
            <c:dLbl>
              <c:idx val="4"/>
              <c:layout>
                <c:manualLayout>
                  <c:x val="2.1106142793286951E-2"/>
                  <c:y val="0.106114514252269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Groupe</a:t>
                    </a:r>
                    <a:r>
                      <a:rPr lang="en-US" baseline="0" dirty="0"/>
                      <a:t> </a:t>
                    </a:r>
                    <a:r>
                      <a:rPr lang="en-US" baseline="0" dirty="0" err="1"/>
                      <a:t>électoral</a:t>
                    </a:r>
                    <a:r>
                      <a:rPr lang="en-US" baseline="0" dirty="0"/>
                      <a:t> V(b)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82683891152192E-2"/>
                      <c:h val="7.780044548583368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530A-4DD3-8B42-A852A793D0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IA'!$K$17:$L$21</c:f>
              <c:strCache>
                <c:ptCount val="5"/>
                <c:pt idx="0">
                  <c:v>Groupe Électoral  II</c:v>
                </c:pt>
                <c:pt idx="1">
                  <c:v>Groupe Électoral III</c:v>
                </c:pt>
                <c:pt idx="2">
                  <c:v>Groupe Électoral IV</c:v>
                </c:pt>
                <c:pt idx="3">
                  <c:v>Groupe Électoral V(a)</c:v>
                </c:pt>
                <c:pt idx="4">
                  <c:v>Groupe Électoral V(b)</c:v>
                </c:pt>
              </c:strCache>
            </c:strRef>
          </c:cat>
          <c:val>
            <c:numRef>
              <c:f>'Ongoing IA'!$O$17:$O$21</c:f>
              <c:numCache>
                <c:formatCode>0%</c:formatCode>
                <c:ptCount val="5"/>
                <c:pt idx="0">
                  <c:v>0.1</c:v>
                </c:pt>
                <c:pt idx="1">
                  <c:v>0.21</c:v>
                </c:pt>
                <c:pt idx="2">
                  <c:v>0.17</c:v>
                </c:pt>
                <c:pt idx="3">
                  <c:v>0.47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30A-4DD3-8B42-A852A793D0C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0.86287</cdr:x>
      <cdr:y>0.42328</cdr:y>
    </cdr:from>
    <cdr:to>
      <cdr:x>0.94343</cdr:x>
      <cdr:y>0.57672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B280D665-EDAF-0108-A093-03C58D55B7D1}"/>
            </a:ext>
          </a:extLst>
        </cdr:cNvPr>
        <cdr:cNvSpPr txBox="1"/>
      </cdr:nvSpPr>
      <cdr:spPr>
        <a:xfrm xmlns:a="http://schemas.openxmlformats.org/drawingml/2006/main">
          <a:off x="9793716" y="25225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4D37D-97F2-475C-A1E2-537E803ECE8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CE3AA-5C90-4B1E-BB30-5DBE87DD281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00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F0453-48F6-41C1-944E-EB020FF094E5}" type="datetimeFigureOut">
              <a:rPr lang="fr-FR" smtClean="0"/>
              <a:t>06/03/2024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E205E-CD73-4305-88CF-892B440D76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74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61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B637B1-A9C8-4913-8C41-59CF46A146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611396"/>
            <a:ext cx="12192000" cy="567535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CLICK ON THE ICON TO ADD AN IMAGE. THIS IS A TITLE SLIDE, DO NOT USE THIS SLIDE TO WRITE CONTENT. ONLY THE TITLE &amp; IMAGE.</a:t>
            </a:r>
          </a:p>
          <a:p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1"/>
            <a:ext cx="12192000" cy="2611395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1942672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A8E2810-AB2D-412E-92B9-89894A1AA4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37" y="238825"/>
            <a:ext cx="2398726" cy="14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2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1A0008D9-C6FD-4824-A2C9-CC0555A4E37A}"/>
              </a:ext>
            </a:extLst>
          </p:cNvPr>
          <p:cNvSpPr/>
          <p:nvPr userDrawn="1"/>
        </p:nvSpPr>
        <p:spPr>
          <a:xfrm>
            <a:off x="-1065" y="31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5" name="Straight Connector 14">
            <a:extLst>
              <a:ext uri="{FF2B5EF4-FFF2-40B4-BE49-F238E27FC236}">
                <a16:creationId xmlns:a16="http://schemas.microsoft.com/office/drawing/2014/main" id="{A9EBAC2D-9312-4A68-8BB3-1DB25802C369}"/>
              </a:ext>
            </a:extLst>
          </p:cNvPr>
          <p:cNvCxnSpPr/>
          <p:nvPr userDrawn="1"/>
        </p:nvCxnSpPr>
        <p:spPr>
          <a:xfrm>
            <a:off x="3061471" y="6324867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14">
            <a:extLst>
              <a:ext uri="{FF2B5EF4-FFF2-40B4-BE49-F238E27FC236}">
                <a16:creationId xmlns:a16="http://schemas.microsoft.com/office/drawing/2014/main" id="{6A0B8AAE-2554-4F6F-AB8C-76934783612C}"/>
              </a:ext>
            </a:extLst>
          </p:cNvPr>
          <p:cNvCxnSpPr/>
          <p:nvPr userDrawn="1"/>
        </p:nvCxnSpPr>
        <p:spPr>
          <a:xfrm>
            <a:off x="10560519" y="6314540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 userDrawn="1"/>
        </p:nvSpPr>
        <p:spPr>
          <a:xfrm>
            <a:off x="-1068" y="515309"/>
            <a:ext cx="12192000" cy="167226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GB" sz="7900" baseline="0" dirty="0">
                <a:solidFill>
                  <a:schemeClr val="bg1"/>
                </a:solidFill>
              </a:rPr>
              <a:t>Thank you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GB" sz="7900" baseline="0" dirty="0">
                <a:solidFill>
                  <a:schemeClr val="bg1"/>
                </a:solidFill>
              </a:rPr>
              <a:t> Merci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1471" y="4401199"/>
            <a:ext cx="614344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https://ich.unesco.org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E67E03-FFA4-436D-B603-2F1867ED8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38" y="5158868"/>
            <a:ext cx="2537442" cy="154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98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790834"/>
            <a:ext cx="12192000" cy="6067167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 OF PRESENTATION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</p:spTree>
    <p:extLst>
      <p:ext uri="{BB962C8B-B14F-4D97-AF65-F5344CB8AC3E}">
        <p14:creationId xmlns:p14="http://schemas.microsoft.com/office/powerpoint/2010/main" val="27641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293708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Main Title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Subtext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CD2FCD1-353F-4178-A57A-97B8782114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395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65" y="33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2146291" y="3655002"/>
            <a:ext cx="7897284" cy="60669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b="1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en-US" dirty="0"/>
              <a:t>Transition Slide Headline</a:t>
            </a:r>
            <a:endParaRPr lang="fr-FR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146291" y="4444580"/>
            <a:ext cx="7897284" cy="606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en-US" dirty="0"/>
              <a:t>Additional details</a:t>
            </a:r>
            <a:endParaRPr lang="fr-FR" dirty="0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2146291" y="1845102"/>
            <a:ext cx="1499196" cy="1155593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None/>
              <a:defRPr sz="6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X.</a:t>
            </a:r>
            <a:endParaRPr lang="fr-FR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32CB077F-C1D5-4E1E-BAAD-0EEA4B0940FC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08F0A3B2-AC19-4C50-99B8-8ED9D3AC1147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EB745C22-0374-44D0-9FFA-C71B9E5A5145}"/>
              </a:ext>
            </a:extLst>
          </p:cNvPr>
          <p:cNvCxnSpPr/>
          <p:nvPr userDrawn="1"/>
        </p:nvCxnSpPr>
        <p:spPr>
          <a:xfrm>
            <a:off x="3061471" y="6324869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7F97BE1-0F77-4B1D-9811-4C46190A4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54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-18483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3296193" y="1904387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4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4278813" y="1904387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2</a:t>
            </a:r>
          </a:p>
        </p:txBody>
      </p:sp>
      <p:sp>
        <p:nvSpPr>
          <p:cNvPr id="34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9340809" y="1901409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47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3290389" y="247956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48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4273009" y="247956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3</a:t>
            </a:r>
          </a:p>
        </p:txBody>
      </p:sp>
      <p:sp>
        <p:nvSpPr>
          <p:cNvPr id="349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9335005" y="247658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57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3296195" y="3051759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58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78817" y="3051759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4</a:t>
            </a:r>
          </a:p>
        </p:txBody>
      </p:sp>
      <p:sp>
        <p:nvSpPr>
          <p:cNvPr id="359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9340811" y="3048781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6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3290388" y="362790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368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4273009" y="362790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5</a:t>
            </a:r>
          </a:p>
        </p:txBody>
      </p:sp>
      <p:sp>
        <p:nvSpPr>
          <p:cNvPr id="369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9335004" y="362492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2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3296196" y="419321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373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4278817" y="419321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6</a:t>
            </a:r>
          </a:p>
        </p:txBody>
      </p:sp>
      <p:sp>
        <p:nvSpPr>
          <p:cNvPr id="374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9340812" y="419023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7" name="Text Placeholder 13"/>
          <p:cNvSpPr>
            <a:spLocks noGrp="1"/>
          </p:cNvSpPr>
          <p:nvPr>
            <p:ph type="body" sz="quarter" idx="44" hasCustomPrompt="1"/>
          </p:nvPr>
        </p:nvSpPr>
        <p:spPr>
          <a:xfrm>
            <a:off x="3301997" y="136392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78" name="Text Placeholder 13"/>
          <p:cNvSpPr>
            <a:spLocks noGrp="1"/>
          </p:cNvSpPr>
          <p:nvPr>
            <p:ph type="body" sz="quarter" idx="45" hasCustomPrompt="1"/>
          </p:nvPr>
        </p:nvSpPr>
        <p:spPr>
          <a:xfrm>
            <a:off x="4284617" y="136392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1</a:t>
            </a:r>
          </a:p>
        </p:txBody>
      </p:sp>
      <p:sp>
        <p:nvSpPr>
          <p:cNvPr id="379" name="Text Placeholder 13"/>
          <p:cNvSpPr>
            <a:spLocks noGrp="1"/>
          </p:cNvSpPr>
          <p:nvPr>
            <p:ph type="body" sz="quarter" idx="46" hasCustomPrompt="1"/>
          </p:nvPr>
        </p:nvSpPr>
        <p:spPr>
          <a:xfrm>
            <a:off x="9346613" y="136094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pic>
        <p:nvPicPr>
          <p:cNvPr id="22" name="Picture 21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9380ABD-6A70-42EA-ABF5-FEB09B3E92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991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0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B2C15B89-4A37-463A-9D62-7972F7D8CE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fr-FR" sz="900" kern="1200" baseline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Edit </a:t>
            </a:r>
            <a:r>
              <a:rPr lang="fr-FR" err="1"/>
              <a:t>this</a:t>
            </a:r>
            <a:r>
              <a:rPr lang="fr-FR"/>
              <a:t> part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name</a:t>
            </a:r>
            <a:r>
              <a:rPr lang="fr-FR"/>
              <a:t> of division/</a:t>
            </a:r>
            <a:r>
              <a:rPr lang="fr-FR" err="1"/>
              <a:t>subject</a:t>
            </a:r>
            <a:r>
              <a:rPr lang="fr-FR"/>
              <a:t>/</a:t>
            </a:r>
          </a:p>
        </p:txBody>
      </p:sp>
      <p:pic>
        <p:nvPicPr>
          <p:cNvPr id="5" name="Picture 4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59B30CD2-7D63-4412-9691-462BC550D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17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790834"/>
            <a:ext cx="12192000" cy="6067167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 OF PRESENTATION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</p:spTree>
    <p:extLst>
      <p:ext uri="{BB962C8B-B14F-4D97-AF65-F5344CB8AC3E}">
        <p14:creationId xmlns:p14="http://schemas.microsoft.com/office/powerpoint/2010/main" val="415369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293708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Main Title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Subtext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CD2FCD1-353F-4178-A57A-97B8782114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59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65" y="33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2146291" y="3655002"/>
            <a:ext cx="7897284" cy="60669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b="1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en-US" dirty="0"/>
              <a:t>Transition Slide Headline</a:t>
            </a:r>
            <a:endParaRPr lang="fr-FR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146291" y="4444580"/>
            <a:ext cx="7897284" cy="606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en-US" dirty="0"/>
              <a:t>Additional details</a:t>
            </a:r>
            <a:endParaRPr lang="fr-FR" dirty="0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2146291" y="1845102"/>
            <a:ext cx="1499196" cy="1155593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None/>
              <a:defRPr sz="6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X.</a:t>
            </a:r>
            <a:endParaRPr lang="fr-FR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32CB077F-C1D5-4E1E-BAAD-0EEA4B0940FC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08F0A3B2-AC19-4C50-99B8-8ED9D3AC1147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EB745C22-0374-44D0-9FFA-C71B9E5A5145}"/>
              </a:ext>
            </a:extLst>
          </p:cNvPr>
          <p:cNvCxnSpPr/>
          <p:nvPr userDrawn="1"/>
        </p:nvCxnSpPr>
        <p:spPr>
          <a:xfrm>
            <a:off x="3061471" y="6324869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7F97BE1-0F77-4B1D-9811-4C46190A4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30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-18483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3296193" y="1904387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4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4278813" y="1904387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2</a:t>
            </a:r>
          </a:p>
        </p:txBody>
      </p:sp>
      <p:sp>
        <p:nvSpPr>
          <p:cNvPr id="34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9340809" y="1901409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47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3290389" y="247956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48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4273009" y="247956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3</a:t>
            </a:r>
          </a:p>
        </p:txBody>
      </p:sp>
      <p:sp>
        <p:nvSpPr>
          <p:cNvPr id="349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9335005" y="247658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57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3296195" y="3051759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58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78817" y="3051759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4</a:t>
            </a:r>
          </a:p>
        </p:txBody>
      </p:sp>
      <p:sp>
        <p:nvSpPr>
          <p:cNvPr id="359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9340811" y="3048781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6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3290388" y="362790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368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4273009" y="362790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5</a:t>
            </a:r>
          </a:p>
        </p:txBody>
      </p:sp>
      <p:sp>
        <p:nvSpPr>
          <p:cNvPr id="369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9335004" y="362492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2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3296196" y="419321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373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4278817" y="419321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6</a:t>
            </a:r>
          </a:p>
        </p:txBody>
      </p:sp>
      <p:sp>
        <p:nvSpPr>
          <p:cNvPr id="374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9340812" y="419023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7" name="Text Placeholder 13"/>
          <p:cNvSpPr>
            <a:spLocks noGrp="1"/>
          </p:cNvSpPr>
          <p:nvPr>
            <p:ph type="body" sz="quarter" idx="44" hasCustomPrompt="1"/>
          </p:nvPr>
        </p:nvSpPr>
        <p:spPr>
          <a:xfrm>
            <a:off x="3301997" y="136392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78" name="Text Placeholder 13"/>
          <p:cNvSpPr>
            <a:spLocks noGrp="1"/>
          </p:cNvSpPr>
          <p:nvPr>
            <p:ph type="body" sz="quarter" idx="45" hasCustomPrompt="1"/>
          </p:nvPr>
        </p:nvSpPr>
        <p:spPr>
          <a:xfrm>
            <a:off x="4284617" y="136392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1</a:t>
            </a:r>
          </a:p>
        </p:txBody>
      </p:sp>
      <p:sp>
        <p:nvSpPr>
          <p:cNvPr id="379" name="Text Placeholder 13"/>
          <p:cNvSpPr>
            <a:spLocks noGrp="1"/>
          </p:cNvSpPr>
          <p:nvPr>
            <p:ph type="body" sz="quarter" idx="46" hasCustomPrompt="1"/>
          </p:nvPr>
        </p:nvSpPr>
        <p:spPr>
          <a:xfrm>
            <a:off x="9346613" y="136094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pic>
        <p:nvPicPr>
          <p:cNvPr id="22" name="Picture 21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9380ABD-6A70-42EA-ABF5-FEB09B3E92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3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0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B2C15B89-4A37-463A-9D62-7972F7D8CE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fr-FR" sz="900" kern="1200" baseline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Edit </a:t>
            </a:r>
            <a:r>
              <a:rPr lang="fr-FR" err="1"/>
              <a:t>this</a:t>
            </a:r>
            <a:r>
              <a:rPr lang="fr-FR"/>
              <a:t> part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name</a:t>
            </a:r>
            <a:r>
              <a:rPr lang="fr-FR"/>
              <a:t> of division/</a:t>
            </a:r>
            <a:r>
              <a:rPr lang="fr-FR" err="1"/>
              <a:t>subject</a:t>
            </a:r>
            <a:r>
              <a:rPr lang="fr-FR"/>
              <a:t>/</a:t>
            </a:r>
          </a:p>
        </p:txBody>
      </p:sp>
      <p:pic>
        <p:nvPicPr>
          <p:cNvPr id="5" name="Picture 4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59B30CD2-7D63-4412-9691-462BC550D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8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Picture Placeholder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20880" y="98110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420880" y="365107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B383AD-DD56-4514-B88F-9FBAE5DBC3CC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934230B-549F-46D1-9B93-93D16169A0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 of the slide</a:t>
            </a:r>
            <a:endParaRPr lang="en-US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AD7A9F1F-CF37-41F9-B8FE-69F76CD96FE6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33261559-98DE-4289-BCF4-BAF79724E900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CE40EB7C-7811-4246-BB25-EDF9692C5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6" y="6282493"/>
            <a:ext cx="1358449" cy="586748"/>
          </a:xfrm>
          <a:prstGeom prst="rect">
            <a:avLst/>
          </a:prstGeom>
        </p:spPr>
      </p:pic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A3E326A-C04A-4254-B9FC-C5E3012B1F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141E85E-C5C6-447F-9E3C-90603CE37B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64" y="982492"/>
            <a:ext cx="5675123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40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0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8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B637B1-A9C8-4913-8C41-59CF46A146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611396"/>
            <a:ext cx="12192000" cy="567535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CLICK ON THE ICON TO ADD AN IMAGE. THIS IS A TITLE SLIDE, DO NOT USE THIS SLIDE TO WRITE CONTENT. ONLY THE TITLE &amp; IMAGE.</a:t>
            </a:r>
          </a:p>
          <a:p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1"/>
            <a:ext cx="12192000" cy="2611395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1942672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A8E2810-AB2D-412E-92B9-89894A1AA4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37" y="238825"/>
            <a:ext cx="2398726" cy="14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9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Picture Placeholder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20880" y="98110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420880" y="365107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B383AD-DD56-4514-B88F-9FBAE5DBC3CC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934230B-549F-46D1-9B93-93D16169A0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 of the slide</a:t>
            </a:r>
            <a:endParaRPr lang="en-US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AD7A9F1F-CF37-41F9-B8FE-69F76CD96FE6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33261559-98DE-4289-BCF4-BAF79724E900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CE40EB7C-7811-4246-BB25-EDF9692C5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6" y="6282493"/>
            <a:ext cx="1358449" cy="586748"/>
          </a:xfrm>
          <a:prstGeom prst="rect">
            <a:avLst/>
          </a:prstGeom>
        </p:spPr>
      </p:pic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A3E326A-C04A-4254-B9FC-C5E3012B1F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141E85E-C5C6-447F-9E3C-90603CE37B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64" y="982492"/>
            <a:ext cx="5675123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40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0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38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5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88" r:id="rId2"/>
    <p:sldLayoutId id="2147483789" r:id="rId3"/>
    <p:sldLayoutId id="2147483782" r:id="rId4"/>
    <p:sldLayoutId id="2147483781" r:id="rId5"/>
    <p:sldLayoutId id="2147483783" r:id="rId6"/>
    <p:sldLayoutId id="214748382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27BB5-EDB3-4CD1-B7C3-0848BBD6F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1D473-EDC8-45CD-9AE8-0D293C8CF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256E7-55BF-4A80-B17E-966D45D41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4B8B-01A2-419D-80B1-1C8FDA27D3E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047DB-7858-40E7-89B2-3CCDD0D4E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C0C08-087C-427E-9D79-FE2D5145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5F96F-AA2F-4F4F-AB15-CCCEFB0866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0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ch.unesco.org/fr/actualites/echeance-pour-le-cycle-des-candidatures-2025-13513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CH.nominations@unesco.org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ch.unesco.org/fr/calendrier-des-reunions-statutaires-en-2024-013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7">
            <a:extLst>
              <a:ext uri="{FF2B5EF4-FFF2-40B4-BE49-F238E27FC236}">
                <a16:creationId xmlns:a16="http://schemas.microsoft.com/office/drawing/2014/main" id="{8E500C9A-B9DE-4B0E-9EE6-EC629B4A2C28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FA6AA88-7CB7-4E7A-A9FA-2FCB6EDEF92B}"/>
              </a:ext>
            </a:extLst>
          </p:cNvPr>
          <p:cNvSpPr txBox="1"/>
          <p:nvPr/>
        </p:nvSpPr>
        <p:spPr>
          <a:xfrm>
            <a:off x="228600" y="2785410"/>
            <a:ext cx="1176793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1"/>
                </a:solidFill>
              </a:rPr>
              <a:t>Bureau de la dix-neuvième session du Comité intergouvernemental </a:t>
            </a:r>
          </a:p>
          <a:p>
            <a:r>
              <a:rPr lang="fr-FR" sz="2800" b="1" dirty="0">
                <a:solidFill>
                  <a:schemeClr val="accent1"/>
                </a:solidFill>
              </a:rPr>
              <a:t>de sauvegarde du patrimoine culturel immatériel </a:t>
            </a:r>
          </a:p>
          <a:p>
            <a:r>
              <a:rPr lang="en-US" sz="2400" dirty="0" err="1">
                <a:solidFill>
                  <a:schemeClr val="accent1"/>
                </a:solidFill>
              </a:rPr>
              <a:t>Siège</a:t>
            </a:r>
            <a:r>
              <a:rPr lang="en-US" sz="2400" dirty="0">
                <a:solidFill>
                  <a:schemeClr val="accent1"/>
                </a:solidFill>
              </a:rPr>
              <a:t> de l’UNESCO, Salle VI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5 mars 2024 (10h00 – 13h00)</a:t>
            </a:r>
          </a:p>
        </p:txBody>
      </p:sp>
    </p:spTree>
    <p:extLst>
      <p:ext uri="{BB962C8B-B14F-4D97-AF65-F5344CB8AC3E}">
        <p14:creationId xmlns:p14="http://schemas.microsoft.com/office/powerpoint/2010/main" val="1652646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8831-92B8-45E4-6D2A-85BE4A7C6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451" y="1751727"/>
            <a:ext cx="9810923" cy="800302"/>
          </a:xfrm>
        </p:spPr>
        <p:txBody>
          <a:bodyPr>
            <a:normAutofit/>
          </a:bodyPr>
          <a:lstStyle/>
          <a:p>
            <a:r>
              <a:rPr lang="en-GB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Organe</a:t>
            </a:r>
            <a:r>
              <a:rPr lang="en-GB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GB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d’évaluation</a:t>
            </a:r>
            <a:r>
              <a:rPr lang="en-GB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(cycle 2024)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86FD7-C443-1D31-4B6F-27503AE92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448" y="2819227"/>
            <a:ext cx="10963451" cy="1867073"/>
          </a:xfrm>
        </p:spPr>
        <p:txBody>
          <a:bodyPr>
            <a:noAutofit/>
          </a:bodyPr>
          <a:lstStyle/>
          <a:p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Pr</a:t>
            </a:r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é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sident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: M. Kirk Siang Yeo (Singapour) </a:t>
            </a:r>
          </a:p>
          <a:p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Vice-</a:t>
            </a:r>
            <a:r>
              <a:rPr lang="en-US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Présidente</a:t>
            </a:r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 : </a:t>
            </a:r>
            <a:r>
              <a:rPr lang="en-US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Mme</a:t>
            </a:r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 Evrim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Ölçer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Özünel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(Türkiye) </a:t>
            </a:r>
          </a:p>
          <a:p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Rapporteure : </a:t>
            </a:r>
            <a:r>
              <a:rPr lang="en-US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Mme</a:t>
            </a:r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Barbra Babweteera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Mutambi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(The Cross-Cultural Foundation of Uganda) </a:t>
            </a:r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805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596DE64-5037-48C2-8F8A-3118435D95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67277" y="6488753"/>
            <a:ext cx="3255313" cy="223515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34D13A7-A58F-405C-99EC-8E7499AD39DD}"/>
              </a:ext>
            </a:extLst>
          </p:cNvPr>
          <p:cNvSpPr txBox="1">
            <a:spLocks/>
          </p:cNvSpPr>
          <p:nvPr/>
        </p:nvSpPr>
        <p:spPr>
          <a:xfrm>
            <a:off x="420894" y="54180"/>
            <a:ext cx="6675621" cy="65026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defTabSz="914400">
              <a:lnSpc>
                <a:spcPts val="2775"/>
              </a:lnSpc>
              <a:spcBef>
                <a:spcPct val="0"/>
              </a:spcBef>
              <a:buNone/>
              <a:defRPr sz="2400" b="1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>
                <a:solidFill>
                  <a:prstClr val="white"/>
                </a:solidFill>
                <a:latin typeface="Calibri Light" panose="020F0302020204030204"/>
              </a:rPr>
              <a:t>Composition de l’Organe d’évaluation 2024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2A7B69-A84F-46FA-928A-CED5EF0E8041}"/>
              </a:ext>
            </a:extLst>
          </p:cNvPr>
          <p:cNvGraphicFramePr>
            <a:graphicFrameLocks noGrp="1"/>
          </p:cNvGraphicFramePr>
          <p:nvPr/>
        </p:nvGraphicFramePr>
        <p:xfrm>
          <a:off x="265981" y="951859"/>
          <a:ext cx="11552207" cy="520740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37460">
                  <a:extLst>
                    <a:ext uri="{9D8B030D-6E8A-4147-A177-3AD203B41FA5}">
                      <a16:colId xmlns:a16="http://schemas.microsoft.com/office/drawing/2014/main" val="1609529992"/>
                    </a:ext>
                  </a:extLst>
                </a:gridCol>
                <a:gridCol w="3709812">
                  <a:extLst>
                    <a:ext uri="{9D8B030D-6E8A-4147-A177-3AD203B41FA5}">
                      <a16:colId xmlns:a16="http://schemas.microsoft.com/office/drawing/2014/main" val="1150610027"/>
                    </a:ext>
                  </a:extLst>
                </a:gridCol>
                <a:gridCol w="3804935">
                  <a:extLst>
                    <a:ext uri="{9D8B030D-6E8A-4147-A177-3AD203B41FA5}">
                      <a16:colId xmlns:a16="http://schemas.microsoft.com/office/drawing/2014/main" val="1805568732"/>
                    </a:ext>
                  </a:extLst>
                </a:gridCol>
              </a:tblGrid>
              <a:tr h="754013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Groupe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électoral</a:t>
                      </a:r>
                      <a:endParaRPr lang="en-US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Organisations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non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gouvernementales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accréditées</a:t>
                      </a:r>
                      <a:endParaRPr lang="en-US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Experts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représentants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d’États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parties non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membres</a:t>
                      </a:r>
                      <a:r>
                        <a:rPr lang="en-US" sz="1400" noProof="0" dirty="0">
                          <a:solidFill>
                            <a:schemeClr val="tx1"/>
                          </a:solidFill>
                        </a:rPr>
                        <a:t> du </a:t>
                      </a:r>
                      <a:r>
                        <a:rPr lang="en-US" sz="1400" noProof="0" dirty="0" err="1">
                          <a:solidFill>
                            <a:schemeClr val="tx1"/>
                          </a:solidFill>
                        </a:rPr>
                        <a:t>Comité</a:t>
                      </a:r>
                      <a:endParaRPr lang="en-US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648205"/>
                  </a:ext>
                </a:extLst>
              </a:tr>
              <a:tr h="764337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I – (Europe </a:t>
                      </a:r>
                      <a:r>
                        <a:rPr lang="en-US" sz="1400" noProof="0" dirty="0" err="1"/>
                        <a:t>occidentale</a:t>
                      </a:r>
                      <a:r>
                        <a:rPr lang="en-US" sz="1400" noProof="0" dirty="0"/>
                        <a:t> and </a:t>
                      </a:r>
                      <a:r>
                        <a:rPr lang="en-US" sz="1400" noProof="0" dirty="0" err="1"/>
                        <a:t>Amérique</a:t>
                      </a:r>
                      <a:r>
                        <a:rPr lang="en-US" sz="1400" noProof="0" dirty="0"/>
                        <a:t> du Nord)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nn-NO" sz="1400" noProof="0" dirty="0"/>
                        <a:t>Conseil québécois du patrimoine vivant</a:t>
                      </a:r>
                      <a:endParaRPr lang="en-US" sz="1400" noProof="0" dirty="0"/>
                    </a:p>
                  </a:txBody>
                  <a:tcPr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Evrim Ölçer Özünel (Türkiye)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970974"/>
                  </a:ext>
                </a:extLst>
              </a:tr>
              <a:tr h="631705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II – (Europe </a:t>
                      </a:r>
                      <a:r>
                        <a:rPr lang="en-US" sz="1400" noProof="0" dirty="0" err="1"/>
                        <a:t>orientale</a:t>
                      </a:r>
                      <a:r>
                        <a:rPr lang="en-US" sz="1400" noProof="0" dirty="0"/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Czech Ethnological Society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Rimvydas Laužikas (</a:t>
                      </a:r>
                      <a:r>
                        <a:rPr lang="fr-FR" sz="1400" noProof="0" dirty="0"/>
                        <a:t>Lituanie</a:t>
                      </a:r>
                      <a:r>
                        <a:rPr lang="en-US" sz="1400" noProof="0" dirty="0"/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791253"/>
                  </a:ext>
                </a:extLst>
              </a:tr>
              <a:tr h="764337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III – (</a:t>
                      </a:r>
                      <a:r>
                        <a:rPr lang="en-US" sz="1400" noProof="0" dirty="0" err="1"/>
                        <a:t>Amérique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400" noProof="0" dirty="0" err="1"/>
                        <a:t>latine</a:t>
                      </a:r>
                      <a:r>
                        <a:rPr lang="en-US" sz="1400" noProof="0" dirty="0"/>
                        <a:t> et </a:t>
                      </a:r>
                      <a:r>
                        <a:rPr lang="en-US" sz="1400" noProof="0" dirty="0" err="1"/>
                        <a:t>Caraïbes</a:t>
                      </a:r>
                      <a:r>
                        <a:rPr lang="en-US" sz="1400" noProof="0" dirty="0"/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it-IT" sz="1400" dirty="0"/>
                        <a:t>Daniel Rubin de la Borbolla Center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/>
                        <a:t>Nigel Encalada (Belize)</a:t>
                      </a:r>
                      <a:endParaRPr lang="fr-FR" sz="1400" kern="1200" dirty="0"/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113135"/>
                  </a:ext>
                </a:extLst>
              </a:tr>
              <a:tr h="764337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IV – (</a:t>
                      </a:r>
                      <a:r>
                        <a:rPr lang="en-US" sz="1400" noProof="0" dirty="0" err="1"/>
                        <a:t>Asie</a:t>
                      </a:r>
                      <a:r>
                        <a:rPr lang="en-US" sz="1400" baseline="0" noProof="0" dirty="0"/>
                        <a:t> et </a:t>
                      </a:r>
                      <a:r>
                        <a:rPr lang="en-US" sz="1400" baseline="0" noProof="0" dirty="0" err="1"/>
                        <a:t>Pacifique</a:t>
                      </a:r>
                      <a:r>
                        <a:rPr lang="en-US" sz="1400" noProof="0" dirty="0"/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400" dirty="0" err="1"/>
                        <a:t>Aigine</a:t>
                      </a:r>
                      <a:r>
                        <a:rPr lang="fr-FR" sz="1400" dirty="0"/>
                        <a:t> Cultural </a:t>
                      </a:r>
                      <a:r>
                        <a:rPr lang="fr-FR" sz="1400" dirty="0" err="1"/>
                        <a:t>Research</a:t>
                      </a:r>
                      <a:r>
                        <a:rPr lang="fr-FR" sz="1400" dirty="0"/>
                        <a:t> Center – </a:t>
                      </a:r>
                      <a:r>
                        <a:rPr lang="fr-FR" sz="1400" dirty="0" err="1"/>
                        <a:t>Aigine</a:t>
                      </a:r>
                      <a:r>
                        <a:rPr lang="fr-FR" sz="1400" dirty="0"/>
                        <a:t> CRC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Kirk Siang Yeo (</a:t>
                      </a:r>
                      <a:r>
                        <a:rPr lang="en-GB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Singapour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1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244842"/>
                  </a:ext>
                </a:extLst>
              </a:tr>
              <a:tr h="764337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V(a) – (</a:t>
                      </a:r>
                      <a:r>
                        <a:rPr lang="en-US" sz="1400" noProof="0" dirty="0" err="1"/>
                        <a:t>Afrique</a:t>
                      </a:r>
                      <a:r>
                        <a:rPr lang="en-US" sz="1400" noProof="0" dirty="0"/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/>
                        <a:t>The Cross-Cultural </a:t>
                      </a:r>
                      <a:r>
                        <a:rPr lang="en-US" sz="1400" kern="1200" noProof="0" dirty="0"/>
                        <a:t>Foundation</a:t>
                      </a:r>
                      <a:r>
                        <a:rPr lang="fr-FR" sz="1400" kern="1200" dirty="0"/>
                        <a:t> of Uganda - CCFU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Herbert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Chimhundu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(Zimbabwe)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18440"/>
                  </a:ext>
                </a:extLst>
              </a:tr>
              <a:tr h="764337"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400" noProof="0" dirty="0"/>
                        <a:t>GE V(b) – (</a:t>
                      </a:r>
                      <a:r>
                        <a:rPr lang="en-US" sz="1400" noProof="0" dirty="0" err="1"/>
                        <a:t>États</a:t>
                      </a:r>
                      <a:r>
                        <a:rPr lang="en-US" sz="1400" noProof="0" dirty="0"/>
                        <a:t> arabes)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400" kern="1200" dirty="0" err="1"/>
                        <a:t>Syria</a:t>
                      </a:r>
                      <a:r>
                        <a:rPr lang="fr-FR" sz="1400" kern="1200" dirty="0"/>
                        <a:t> Trust for Development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400" dirty="0"/>
                        <a:t>Nahla Abdallah Emam (Égypte)</a:t>
                      </a:r>
                      <a:endParaRPr lang="en-US" sz="14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245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>
            <a:extLst>
              <a:ext uri="{FF2B5EF4-FFF2-40B4-BE49-F238E27FC236}">
                <a16:creationId xmlns:a16="http://schemas.microsoft.com/office/drawing/2014/main" id="{ADEA22E5-AEA1-41C6-85FC-5F5B8282C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894" y="151609"/>
            <a:ext cx="11350193" cy="455408"/>
          </a:xfrm>
        </p:spPr>
        <p:txBody>
          <a:bodyPr/>
          <a:lstStyle/>
          <a:p>
            <a:r>
              <a:rPr lang="fr-FR" b="1" dirty="0"/>
              <a:t>Vue d’ensemble des dossiers à évaluer (Cycle 2024)</a:t>
            </a:r>
            <a:endParaRPr lang="en-US" b="1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928FBBD-8D1E-4859-A3BF-F266690670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67277" y="6488753"/>
            <a:ext cx="3255313" cy="223515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21" name="Content Placeholder 1">
            <a:extLst>
              <a:ext uri="{FF2B5EF4-FFF2-40B4-BE49-F238E27FC236}">
                <a16:creationId xmlns:a16="http://schemas.microsoft.com/office/drawing/2014/main" id="{2AC988E9-8713-440D-B5A3-7A3D4AB865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4553948"/>
              </p:ext>
            </p:extLst>
          </p:nvPr>
        </p:nvGraphicFramePr>
        <p:xfrm>
          <a:off x="241729" y="766119"/>
          <a:ext cx="8565387" cy="5325764"/>
        </p:xfrm>
        <a:graphic>
          <a:graphicData uri="http://schemas.openxmlformats.org/drawingml/2006/table">
            <a:tbl>
              <a:tblPr bandRow="1">
                <a:tableStyleId>{912C8C85-51F0-491E-9774-3900AFEF0FD7}</a:tableStyleId>
              </a:tblPr>
              <a:tblGrid>
                <a:gridCol w="1786910">
                  <a:extLst>
                    <a:ext uri="{9D8B030D-6E8A-4147-A177-3AD203B41FA5}">
                      <a16:colId xmlns:a16="http://schemas.microsoft.com/office/drawing/2014/main" val="1980028621"/>
                    </a:ext>
                  </a:extLst>
                </a:gridCol>
                <a:gridCol w="6778477">
                  <a:extLst>
                    <a:ext uri="{9D8B030D-6E8A-4147-A177-3AD203B41FA5}">
                      <a16:colId xmlns:a16="http://schemas.microsoft.com/office/drawing/2014/main" val="3465079658"/>
                    </a:ext>
                  </a:extLst>
                </a:gridCol>
              </a:tblGrid>
              <a:tr h="1331441">
                <a:tc rowSpan="4">
                  <a:txBody>
                    <a:bodyPr/>
                    <a:lstStyle/>
                    <a:p>
                      <a:pPr algn="ctr"/>
                      <a:r>
                        <a:rPr lang="en-US" sz="96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dossiers</a:t>
                      </a:r>
                    </a:p>
                  </a:txBody>
                  <a:tcPr marL="123781" marR="12378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sauvegarde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urgente</a:t>
                      </a:r>
                      <a:endParaRPr lang="en-US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553972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fr-FR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représentative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(y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compris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élargissements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6505237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Registre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bonnes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pratiques de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sauvegarde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6992920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0"/>
                      <a:r>
                        <a:rPr lang="en-US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Demandes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transfert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LSU à la LR</a:t>
                      </a: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394349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0CF1074-B0BE-4572-A5E5-4F40B0539CC5}"/>
              </a:ext>
            </a:extLst>
          </p:cNvPr>
          <p:cNvGraphicFramePr>
            <a:graphicFrameLocks noGrp="1"/>
          </p:cNvGraphicFramePr>
          <p:nvPr/>
        </p:nvGraphicFramePr>
        <p:xfrm>
          <a:off x="8638943" y="2247192"/>
          <a:ext cx="4765708" cy="2363615"/>
        </p:xfrm>
        <a:graphic>
          <a:graphicData uri="http://schemas.openxmlformats.org/drawingml/2006/table">
            <a:tbl>
              <a:tblPr bandRow="1">
                <a:tableStyleId>{912C8C85-51F0-491E-9774-3900AFEF0FD7}</a:tableStyleId>
              </a:tblPr>
              <a:tblGrid>
                <a:gridCol w="4765708">
                  <a:extLst>
                    <a:ext uri="{9D8B030D-6E8A-4147-A177-3AD203B41FA5}">
                      <a16:colId xmlns:a16="http://schemas.microsoft.com/office/drawing/2014/main" val="1573892045"/>
                    </a:ext>
                  </a:extLst>
                </a:gridCol>
              </a:tblGrid>
              <a:tr h="11748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Multinationaux</a:t>
                      </a:r>
                      <a:endParaRPr lang="en-US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145895"/>
                  </a:ext>
                </a:extLst>
              </a:tr>
              <a:tr h="11748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400" b="1" kern="120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  <a:r>
                        <a:rPr lang="fr-FR" sz="5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Nationaux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3612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741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9223A0-6887-5EBD-BEBE-756B36D86E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7889" y="2189253"/>
            <a:ext cx="5024692" cy="2479494"/>
          </a:xfrm>
        </p:spPr>
        <p:txBody>
          <a:bodyPr/>
          <a:lstStyle/>
          <a:p>
            <a:r>
              <a:rPr lang="fr-FR" sz="2800" dirty="0">
                <a:hlinkClick r:id="rId2"/>
              </a:rPr>
              <a:t>https://ich.unesco.org/fr/actualites/echeance-pour-le-cycle-des-candidatures-2025-13513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325344-B77A-A181-F18E-DFD284D79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770DA-FE69-78D3-752D-CD681BA480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28DFFF-DFA1-A5F8-9488-D81293796A5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3016C6-B5B8-8F47-F917-BDADDBB3E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64" y="0"/>
            <a:ext cx="60960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51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C25907-AF8B-01BC-2E07-05ABD73B75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2832D-55C4-3342-FD7D-5ABCD1882B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F7FE7-EE43-C91E-7BDF-5B3314CB9A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12613" y="1309247"/>
            <a:ext cx="9564640" cy="2416592"/>
          </a:xfrm>
        </p:spPr>
        <p:txBody>
          <a:bodyPr>
            <a:normAutofit/>
          </a:bodyPr>
          <a:lstStyle/>
          <a:p>
            <a:r>
              <a:rPr lang="en-GB" b="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ICH.nominations@unesco.org</a:t>
            </a:r>
            <a:endParaRPr lang="en-US" b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EDED5-FDC9-54E3-36D2-62683693329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36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64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851D7A-8A34-0A9F-19BF-0D7DCA01B2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14944" y="2106017"/>
            <a:ext cx="7785285" cy="6066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Point 2 : </a:t>
            </a:r>
            <a:r>
              <a:rPr lang="fr-FR" b="0" i="0" dirty="0">
                <a:solidFill>
                  <a:schemeClr val="bg1">
                    <a:lumMod val="95000"/>
                  </a:schemeClr>
                </a:solidFill>
                <a:effectLst/>
              </a:rPr>
              <a:t>Adoption de l’ordre du jour</a:t>
            </a:r>
            <a:endParaRPr lang="en-US" b="0" dirty="0">
              <a:solidFill>
                <a:schemeClr val="bg1">
                  <a:lumMod val="9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6C468-8E7D-FF32-19E4-8AEA463A8E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14944" y="3841946"/>
            <a:ext cx="7785286" cy="60669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5D25D7-EFE3-76EA-8785-6FA5DE337B1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14944" y="5817475"/>
            <a:ext cx="4673430" cy="409903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Inter"/>
              </a:rPr>
              <a:t>Document: </a:t>
            </a:r>
            <a:r>
              <a:rPr lang="pt-BR" sz="2000" dirty="0">
                <a:solidFill>
                  <a:schemeClr val="tx1"/>
                </a:solidFill>
                <a:latin typeface="Inter"/>
              </a:rPr>
              <a:t>LHE/24/19.COM 1.BUR/2</a:t>
            </a:r>
            <a:endParaRPr lang="en-US" sz="2000" dirty="0">
              <a:solidFill>
                <a:schemeClr val="tx1"/>
              </a:solidFill>
              <a:latin typeface="Inter"/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159D594F-822B-4B59-EA8A-F22E26FCF875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401080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5304AA-8B96-083C-83A6-E6CDC5610E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1052" y="2108888"/>
            <a:ext cx="7897284" cy="60669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Point 3 : </a:t>
            </a:r>
            <a:r>
              <a:rPr lang="fr-FR" sz="2800" b="0" dirty="0">
                <a:solidFill>
                  <a:schemeClr val="bg1">
                    <a:lumMod val="95000"/>
                  </a:schemeClr>
                </a:solidFill>
              </a:rPr>
              <a:t>Examen d’une demande d’assistance internationale d’urgence</a:t>
            </a:r>
            <a:endParaRPr lang="en-US" sz="2800" b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D21DD-9721-582B-8B65-58FE55B66D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86654" y="3726571"/>
            <a:ext cx="8618692" cy="606692"/>
          </a:xfrm>
        </p:spPr>
        <p:txBody>
          <a:bodyPr>
            <a:noAutofit/>
          </a:bodyPr>
          <a:lstStyle/>
          <a:p>
            <a:endParaRPr lang="en-US" sz="2800" b="0" dirty="0">
              <a:solidFill>
                <a:srgbClr val="21212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455341-2C2F-77E6-1B9D-7F2B700434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86654" y="5738648"/>
            <a:ext cx="4493900" cy="3327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Document: </a:t>
            </a:r>
            <a:r>
              <a:rPr lang="pt-BR" sz="2000" b="0" i="0" dirty="0">
                <a:solidFill>
                  <a:schemeClr val="tx1"/>
                </a:solidFill>
                <a:effectLst/>
                <a:latin typeface="Inter"/>
              </a:rPr>
              <a:t>LHE/24/19.COM 1.BUR/3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2F05ED6D-5C37-B6F3-BB8F-0DD13088608F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285088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7635B40-00B9-57A1-F52C-F1B38523F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894" y="352832"/>
            <a:ext cx="11350193" cy="45540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Assistance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  <a:latin typeface="+mn-lt"/>
              </a:rPr>
              <a:t>internationale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 (situation au 1er mars 2024)</a:t>
            </a:r>
            <a:br>
              <a:rPr lang="fr-FR" b="1" dirty="0"/>
            </a:br>
            <a:br>
              <a:rPr lang="fr-FR" b="1" dirty="0"/>
            </a:br>
            <a:endParaRPr lang="en-US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12E97C-2395-E5BF-9485-55170F387B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0894" y="982492"/>
            <a:ext cx="11350193" cy="514082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7" name="Graphique 1">
            <a:extLst>
              <a:ext uri="{FF2B5EF4-FFF2-40B4-BE49-F238E27FC236}">
                <a16:creationId xmlns:a16="http://schemas.microsoft.com/office/drawing/2014/main" id="{072E4230-3AB5-5A22-5398-0242DFB34A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9116122"/>
              </p:ext>
            </p:extLst>
          </p:nvPr>
        </p:nvGraphicFramePr>
        <p:xfrm>
          <a:off x="1977390" y="316230"/>
          <a:ext cx="8237220" cy="622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Graphique 1">
            <a:extLst>
              <a:ext uri="{FF2B5EF4-FFF2-40B4-BE49-F238E27FC236}">
                <a16:creationId xmlns:a16="http://schemas.microsoft.com/office/drawing/2014/main" id="{072E4230-3AB5-5A22-5398-0242DFB34A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3613579"/>
              </p:ext>
            </p:extLst>
          </p:nvPr>
        </p:nvGraphicFramePr>
        <p:xfrm>
          <a:off x="154113" y="734688"/>
          <a:ext cx="11445412" cy="5583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8AFE0F3-3693-08A5-F416-678DBF0C24A0}"/>
              </a:ext>
            </a:extLst>
          </p:cNvPr>
          <p:cNvSpPr txBox="1">
            <a:spLocks/>
          </p:cNvSpPr>
          <p:nvPr/>
        </p:nvSpPr>
        <p:spPr>
          <a:xfrm>
            <a:off x="8912727" y="2642825"/>
            <a:ext cx="2953579" cy="251526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Groupe II: 10%</a:t>
            </a:r>
          </a:p>
          <a:p>
            <a:r>
              <a:rPr lang="en-US" sz="2800" dirty="0"/>
              <a:t>Groupe III: 21%</a:t>
            </a:r>
          </a:p>
          <a:p>
            <a:r>
              <a:rPr lang="en-US" sz="2800" dirty="0"/>
              <a:t>Groupe IV: 17%</a:t>
            </a:r>
          </a:p>
          <a:p>
            <a:r>
              <a:rPr lang="en-US" sz="2800" dirty="0"/>
              <a:t>Groupe V(a): 47%</a:t>
            </a:r>
          </a:p>
          <a:p>
            <a:r>
              <a:rPr lang="en-US" sz="2800" dirty="0"/>
              <a:t>Groupe V(b): 5%</a:t>
            </a:r>
          </a:p>
        </p:txBody>
      </p:sp>
    </p:spTree>
    <p:extLst>
      <p:ext uri="{BB962C8B-B14F-4D97-AF65-F5344CB8AC3E}">
        <p14:creationId xmlns:p14="http://schemas.microsoft.com/office/powerpoint/2010/main" val="89311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539284C-6A87-A63F-F147-B03A69239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273" y="0"/>
            <a:ext cx="9112560" cy="800302"/>
          </a:xfrm>
        </p:spPr>
        <p:txBody>
          <a:bodyPr/>
          <a:lstStyle/>
          <a:p>
            <a:r>
              <a:rPr lang="en-US" dirty="0" err="1">
                <a:solidFill>
                  <a:srgbClr val="0077D4"/>
                </a:solidFill>
                <a:latin typeface="+mn-lt"/>
              </a:rPr>
              <a:t>Critères</a:t>
            </a:r>
            <a:r>
              <a:rPr lang="en-US" dirty="0">
                <a:solidFill>
                  <a:srgbClr val="0077D4"/>
                </a:solidFill>
                <a:latin typeface="+mn-lt"/>
              </a:rPr>
              <a:t> pour </a:t>
            </a:r>
            <a:r>
              <a:rPr lang="en-US" dirty="0" err="1">
                <a:solidFill>
                  <a:srgbClr val="0077D4"/>
                </a:solidFill>
                <a:latin typeface="+mn-lt"/>
              </a:rPr>
              <a:t>l’assistance</a:t>
            </a:r>
            <a:r>
              <a:rPr lang="en-US" dirty="0">
                <a:solidFill>
                  <a:srgbClr val="0077D4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0077D4"/>
                </a:solidFill>
                <a:latin typeface="+mn-lt"/>
              </a:rPr>
              <a:t>internationale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4FEFF5C-4EEC-E534-67C5-879D7CBC7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273" y="1194447"/>
            <a:ext cx="11273334" cy="800302"/>
          </a:xfrm>
        </p:spPr>
        <p:txBody>
          <a:bodyPr>
            <a:noAutofit/>
          </a:bodyPr>
          <a:lstStyle/>
          <a:p>
            <a:pPr marL="900430" marR="356235" indent="-630555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A.1 :	La communauté, le groupe et/ou les individus concernés ont participé à l’élaboration de la demande et seront impliqués dans la mise en œuvre des activités proposées ainsi que dans leur évaluation et leur suivi d’une manière aussi large que possible. 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A.2</a:t>
            </a:r>
            <a:r>
              <a:rPr lang="fr-FR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:	Le montant de l’assistance demandée est adapté.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A.3 :	Les activités proposées sont bien conçues et réalisables.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A.4 :	Le projet peut produire des résultats durables.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A.5 :	L’État partie bénéficiaire partage le coût des activités pour lesquelles une assistance internationale est fournie dans la mesure de ses moyens.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A.6 :	L’assistance vise à développer ou à renforcer des capacités dans le domaine de la sauvegarde du patrimoine culturel immatériel.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870" indent="-630555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A.7 :	L’État partie bénéficiaire a mis en œuvre des activités financées auparavant, s’il y a lieu, conformément à toutes les réglementations et à toute condition applicable dans ce cas.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7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FD6AD9-C23E-79BD-B5D9-782930093727}"/>
              </a:ext>
            </a:extLst>
          </p:cNvPr>
          <p:cNvSpPr txBox="1"/>
          <p:nvPr/>
        </p:nvSpPr>
        <p:spPr>
          <a:xfrm>
            <a:off x="519273" y="2179990"/>
            <a:ext cx="11068382" cy="222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60045" indent="-342900" algn="just" defTabSz="9144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FR" sz="2800" dirty="0">
                <a:solidFill>
                  <a:srgbClr val="FFFFFF"/>
                </a:solidFill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10(a) : la demande suppose une coopération à l’échelle bilatérale, régionale ou internationale ; 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360045" indent="-342900" algn="just" defTabSz="9144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FR" sz="2800" dirty="0">
                <a:solidFill>
                  <a:srgbClr val="FFFFFF"/>
                </a:solidFill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10(b) : l’assistance peut produire un effet multiplicateur et encourager les contributions financières et techniques venant d’autres sources.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F4E4072E-4E3A-B5D1-142B-3AE2B086AAEF}"/>
              </a:ext>
            </a:extLst>
          </p:cNvPr>
          <p:cNvSpPr txBox="1">
            <a:spLocks/>
          </p:cNvSpPr>
          <p:nvPr/>
        </p:nvSpPr>
        <p:spPr>
          <a:xfrm>
            <a:off x="519273" y="0"/>
            <a:ext cx="9112560" cy="80030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ts val="2775"/>
              </a:lnSpc>
              <a:spcBef>
                <a:spcPct val="0"/>
              </a:spcBef>
              <a:buNone/>
              <a:defRPr sz="2625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solidFill>
                  <a:srgbClr val="0077D4"/>
                </a:solidFill>
                <a:latin typeface="+mn-lt"/>
              </a:rPr>
              <a:t>Considérations</a:t>
            </a:r>
            <a:r>
              <a:rPr lang="en-US" dirty="0">
                <a:solidFill>
                  <a:srgbClr val="0077D4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0077D4"/>
                </a:solidFill>
                <a:latin typeface="+mn-lt"/>
              </a:rPr>
              <a:t>supplémentaires</a:t>
            </a:r>
            <a:r>
              <a:rPr lang="en-US" dirty="0">
                <a:solidFill>
                  <a:srgbClr val="0077D4"/>
                </a:solidFill>
                <a:latin typeface="+mn-lt"/>
              </a:rPr>
              <a:t> pour </a:t>
            </a:r>
            <a:r>
              <a:rPr lang="en-US" dirty="0" err="1">
                <a:solidFill>
                  <a:srgbClr val="0077D4"/>
                </a:solidFill>
                <a:latin typeface="+mn-lt"/>
              </a:rPr>
              <a:t>l’assistance</a:t>
            </a:r>
            <a:r>
              <a:rPr lang="en-US" dirty="0">
                <a:solidFill>
                  <a:srgbClr val="0077D4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0077D4"/>
                </a:solidFill>
                <a:latin typeface="+mn-lt"/>
              </a:rPr>
              <a:t>internationale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1717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09F1CA-F5C8-8CBA-C0A2-14DB5B6CBF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58461" y="2183367"/>
            <a:ext cx="7897284" cy="60669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Point 4 : </a:t>
            </a:r>
            <a:r>
              <a:rPr lang="fr-FR" sz="2800" b="0" dirty="0">
                <a:solidFill>
                  <a:schemeClr val="bg1">
                    <a:lumMod val="95000"/>
                  </a:schemeClr>
                </a:solidFill>
              </a:rPr>
              <a:t>Examen des demandes d’assistance internationale jusqu’à 100 000 dollars des États-Unis</a:t>
            </a:r>
            <a:endParaRPr lang="en-US" sz="2800" b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51CBB-2337-DA40-3606-BAD49E24CA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58461" y="3718211"/>
            <a:ext cx="8285793" cy="1066799"/>
          </a:xfrm>
        </p:spPr>
        <p:txBody>
          <a:bodyPr>
            <a:normAutofit/>
          </a:bodyPr>
          <a:lstStyle/>
          <a:p>
            <a:endParaRPr lang="en-US" sz="2800" b="0" dirty="0">
              <a:solidFill>
                <a:srgbClr val="212121"/>
              </a:solidFill>
              <a:latin typeface="Inte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172D4-6166-2C9C-8B5E-6F64D98BA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8752" y="5864772"/>
            <a:ext cx="4549900" cy="342064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Document: </a:t>
            </a:r>
            <a:r>
              <a:rPr lang="pt-BR" sz="2000" b="0" i="0" dirty="0">
                <a:solidFill>
                  <a:schemeClr val="tx1"/>
                </a:solidFill>
                <a:effectLst/>
              </a:rPr>
              <a:t>LHE/24/19.COM 1.BUR/4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99508CC7-EC88-5121-B682-177295833C00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104310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09F1CA-F5C8-8CBA-C0A2-14DB5B6CBF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58461" y="2002642"/>
            <a:ext cx="9523828" cy="60669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Point 5 : </a:t>
            </a:r>
            <a:r>
              <a:rPr lang="en-US" sz="2800" b="0" i="0" dirty="0">
                <a:solidFill>
                  <a:schemeClr val="bg1">
                    <a:lumMod val="95000"/>
                  </a:schemeClr>
                </a:solidFill>
                <a:effectLst/>
              </a:rPr>
              <a:t>Questions </a:t>
            </a:r>
            <a:r>
              <a:rPr lang="en-US" sz="2800" b="0" i="0" dirty="0" err="1">
                <a:solidFill>
                  <a:schemeClr val="bg1">
                    <a:lumMod val="95000"/>
                  </a:schemeClr>
                </a:solidFill>
                <a:effectLst/>
              </a:rPr>
              <a:t>diverses</a:t>
            </a:r>
            <a:endParaRPr lang="en-US" sz="2800" b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51CBB-2337-DA40-3606-BAD49E24CA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58461" y="3718211"/>
            <a:ext cx="8285793" cy="1066799"/>
          </a:xfrm>
        </p:spPr>
        <p:txBody>
          <a:bodyPr>
            <a:normAutofit/>
          </a:bodyPr>
          <a:lstStyle/>
          <a:p>
            <a:endParaRPr lang="en-US" sz="2800" b="0" dirty="0">
              <a:solidFill>
                <a:srgbClr val="212121"/>
              </a:solidFill>
              <a:latin typeface="Inte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172D4-6166-2C9C-8B5E-6F64D98BA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8752" y="5738648"/>
            <a:ext cx="4549900" cy="468188"/>
          </a:xfrm>
        </p:spPr>
        <p:txBody>
          <a:bodyPr>
            <a:noAutofit/>
          </a:bodyPr>
          <a:lstStyle/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99508CC7-EC88-5121-B682-177295833C00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419672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05B6-DF71-BB6E-BAC2-053D607D6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9091" y="2161310"/>
            <a:ext cx="10224655" cy="34012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600" dirty="0">
                <a:solidFill>
                  <a:schemeClr val="bg1">
                    <a:lumMod val="95000"/>
                  </a:schemeClr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https://ich.unesco.org/fr/calendrier-des-reunions-statutaires-en-2024-01334</a:t>
            </a:r>
            <a:endParaRPr lang="en-US" sz="36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81402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ec64710-979e-45f3-964b-bdd369ecc229">UNESCODPI-1629253120-11</_dlc_DocId>
    <_dlc_DocIdUrl xmlns="3ec64710-979e-45f3-964b-bdd369ecc229">
      <Url>https://unesco.sharepoint.com/sites/dpi/_layouts/15/DocIdRedir.aspx?ID=UNESCODPI-1629253120-11</Url>
      <Description>UNESCODPI-1629253120-11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03EB5D3F8A845AC93D4EBD5AF5EE4" ma:contentTypeVersion="4" ma:contentTypeDescription="Create a new document." ma:contentTypeScope="" ma:versionID="2a64b83bf623a9acfcb69f293481989d">
  <xsd:schema xmlns:xsd="http://www.w3.org/2001/XMLSchema" xmlns:xs="http://www.w3.org/2001/XMLSchema" xmlns:p="http://schemas.microsoft.com/office/2006/metadata/properties" xmlns:ns2="3ec64710-979e-45f3-964b-bdd369ecc229" xmlns:ns3="1effd615-d1f6-498b-b718-2cd5ed64e911" targetNamespace="http://schemas.microsoft.com/office/2006/metadata/properties" ma:root="true" ma:fieldsID="aea08eadc78db47db6ec1ab3c11e094f" ns2:_="" ns3:_="">
    <xsd:import namespace="3ec64710-979e-45f3-964b-bdd369ecc229"/>
    <xsd:import namespace="1effd615-d1f6-498b-b718-2cd5ed64e91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64710-979e-45f3-964b-bdd369ecc2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ffd615-d1f6-498b-b718-2cd5ed64e9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29E140-4202-49FB-A08E-3710CA2F3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A62075-B3C9-4A3A-AE06-3BDCC332E1E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1effd615-d1f6-498b-b718-2cd5ed64e911"/>
    <ds:schemaRef ds:uri="3ec64710-979e-45f3-964b-bdd369ecc22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8C8676-A268-4DE7-9251-BA62A82DD05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C5AD032-1BA3-4144-8C58-BB31BF0A2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c64710-979e-45f3-964b-bdd369ecc229"/>
    <ds:schemaRef ds:uri="1effd615-d1f6-498b-b718-2cd5ed64e9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3475</TotalTime>
  <Words>686</Words>
  <Application>Microsoft Office PowerPoint</Application>
  <PresentationFormat>Grand écran</PresentationFormat>
  <Paragraphs>81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Inter</vt:lpstr>
      <vt:lpstr>Arial</vt:lpstr>
      <vt:lpstr>Calibri</vt:lpstr>
      <vt:lpstr>Calibri Light</vt:lpstr>
      <vt:lpstr>Symbol</vt:lpstr>
      <vt:lpstr>Thème Office</vt:lpstr>
      <vt:lpstr>Custom Design</vt:lpstr>
      <vt:lpstr>Présentation PowerPoint</vt:lpstr>
      <vt:lpstr>Présentation PowerPoint</vt:lpstr>
      <vt:lpstr>Présentation PowerPoint</vt:lpstr>
      <vt:lpstr>Assistance internationale (situation au 1er mars 2024)  </vt:lpstr>
      <vt:lpstr>Critères pour l’assistance internationale </vt:lpstr>
      <vt:lpstr>Présentation PowerPoint</vt:lpstr>
      <vt:lpstr>Présentation PowerPoint</vt:lpstr>
      <vt:lpstr>Présentation PowerPoint</vt:lpstr>
      <vt:lpstr>https://ich.unesco.org/fr/calendrier-des-reunions-statutaires-en-2024-01334</vt:lpstr>
      <vt:lpstr>Organe d’évaluation (cycle 2024)</vt:lpstr>
      <vt:lpstr>Présentation PowerPoint</vt:lpstr>
      <vt:lpstr>Vue d’ensemble des dossiers à évaluer (Cycle 2024)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 W</dc:creator>
  <cp:lastModifiedBy>Nakata Glenat, Keiichi Julien</cp:lastModifiedBy>
  <cp:revision>324</cp:revision>
  <dcterms:created xsi:type="dcterms:W3CDTF">2019-03-22T15:49:46Z</dcterms:created>
  <dcterms:modified xsi:type="dcterms:W3CDTF">2024-03-06T08:32:36Z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0x0101008E503EB5D3F8A845AC93D4EBD5AF5EE4</vt:lpwstr>
  </property>
  <property fmtid="{D5CDD505-2E9C-101B-9397-08002B2CF9AE}" pid="3" name="_dlc_DocIdItemGuid">
    <vt:lpwstr>5c46f521-d66a-48f2-b4d3-7dd05baf4502</vt:lpwstr>
  </property>
</Properties>
</file>