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5"/>
    <p:sldMasterId id="2147483805" r:id="rId6"/>
  </p:sldMasterIdLst>
  <p:notesMasterIdLst>
    <p:notesMasterId r:id="rId22"/>
  </p:notesMasterIdLst>
  <p:handoutMasterIdLst>
    <p:handoutMasterId r:id="rId23"/>
  </p:handoutMasterIdLst>
  <p:sldIdLst>
    <p:sldId id="327" r:id="rId7"/>
    <p:sldId id="334" r:id="rId8"/>
    <p:sldId id="331" r:id="rId9"/>
    <p:sldId id="407" r:id="rId10"/>
    <p:sldId id="395" r:id="rId11"/>
    <p:sldId id="396" r:id="rId12"/>
    <p:sldId id="332" r:id="rId13"/>
    <p:sldId id="399" r:id="rId14"/>
    <p:sldId id="329" r:id="rId15"/>
    <p:sldId id="392" r:id="rId16"/>
    <p:sldId id="391" r:id="rId17"/>
    <p:sldId id="408" r:id="rId18"/>
    <p:sldId id="406" r:id="rId19"/>
    <p:sldId id="398" r:id="rId20"/>
    <p:sldId id="338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9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vel, Matthieu" initials="GM" lastIdx="5" clrIdx="0">
    <p:extLst>
      <p:ext uri="{19B8F6BF-5375-455C-9EA6-DF929625EA0E}">
        <p15:presenceInfo xmlns:p15="http://schemas.microsoft.com/office/powerpoint/2012/main" userId="S::m.guevel@unesco.org::59e580ac-477c-44d0-8c02-a45964b90a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65" autoAdjust="0"/>
    <p:restoredTop sz="93292" autoAdjust="0"/>
  </p:normalViewPr>
  <p:slideViewPr>
    <p:cSldViewPr snapToGrid="0" showGuides="1">
      <p:cViewPr varScale="1">
        <p:scale>
          <a:sx n="88" d="100"/>
          <a:sy n="88" d="100"/>
        </p:scale>
        <p:origin x="114" y="354"/>
      </p:cViewPr>
      <p:guideLst>
        <p:guide orient="horz" pos="2137"/>
        <p:guide pos="3931"/>
      </p:guideLst>
    </p:cSldViewPr>
  </p:slideViewPr>
  <p:outlineViewPr>
    <p:cViewPr>
      <p:scale>
        <a:sx n="100" d="100"/>
        <a:sy n="100" d="100"/>
      </p:scale>
      <p:origin x="0" y="-4147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fs\OurDrive\CLT\ProgrammeExecution\2003Convention\2003-NOM+GSP+IAR\1-All%20processes\IA%20general\Briefings-Reports\Status%20-%20IA%20Active%20projects%2020240221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sz="2000" b="1" i="0" u="none" strike="noStrike" kern="1200" cap="all" baseline="0" dirty="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46 </a:t>
            </a:r>
            <a:r>
              <a:rPr lang="en-GB" sz="2000" b="1" i="0" u="none" strike="noStrike" kern="1200" cap="all" baseline="0" dirty="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ongoing projects (</a:t>
            </a:r>
            <a:r>
              <a:rPr lang="en-US" sz="2000" b="1" i="0" u="none" strike="noStrike" cap="all" baseline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US$5.4 million granted)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232328822367749"/>
          <c:y val="1.21005462015051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all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IA'!$K$7:$L$11</c:f>
              <c:strCache>
                <c:ptCount val="5"/>
                <c:pt idx="0">
                  <c:v>Electoral group  II</c:v>
                </c:pt>
                <c:pt idx="1">
                  <c:v>Electoral group III</c:v>
                </c:pt>
                <c:pt idx="2">
                  <c:v>Electoral group IV</c:v>
                </c:pt>
                <c:pt idx="3">
                  <c:v>Electoral group V(a)</c:v>
                </c:pt>
                <c:pt idx="4">
                  <c:v> Electoral group V(b)</c:v>
                </c:pt>
              </c:strCache>
            </c:strRef>
          </c:cat>
          <c:val>
            <c:numRef>
              <c:f>'Ongoing IA'!$M$7:$M$11</c:f>
            </c:numRef>
          </c:val>
          <c:extLst>
            <c:ext xmlns:c16="http://schemas.microsoft.com/office/drawing/2014/chart" uri="{C3380CC4-5D6E-409C-BE32-E72D297353CC}">
              <c16:uniqueId val="{00000000-4B83-47D5-AE89-2F02DF9F8A14}"/>
            </c:ext>
          </c:extLst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IA'!$K$7:$L$11</c:f>
              <c:strCache>
                <c:ptCount val="5"/>
                <c:pt idx="0">
                  <c:v>Electoral group  II</c:v>
                </c:pt>
                <c:pt idx="1">
                  <c:v>Electoral group III</c:v>
                </c:pt>
                <c:pt idx="2">
                  <c:v>Electoral group IV</c:v>
                </c:pt>
                <c:pt idx="3">
                  <c:v>Electoral group V(a)</c:v>
                </c:pt>
                <c:pt idx="4">
                  <c:v> Electoral group V(b)</c:v>
                </c:pt>
              </c:strCache>
            </c:strRef>
          </c:cat>
          <c:val>
            <c:numRef>
              <c:f>'Ongoing IA'!$N$7:$N$11</c:f>
            </c:numRef>
          </c:val>
          <c:extLst>
            <c:ext xmlns:c16="http://schemas.microsoft.com/office/drawing/2014/chart" uri="{C3380CC4-5D6E-409C-BE32-E72D297353CC}">
              <c16:uniqueId val="{00000001-4B83-47D5-AE89-2F02DF9F8A14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B83-47D5-AE89-2F02DF9F8A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B83-47D5-AE89-2F02DF9F8A14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B83-47D5-AE89-2F02DF9F8A14}"/>
              </c:ext>
            </c:extLst>
          </c:dPt>
          <c:dPt>
            <c:idx val="3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B83-47D5-AE89-2F02DF9F8A1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4B83-47D5-AE89-2F02DF9F8A14}"/>
              </c:ext>
            </c:extLst>
          </c:dPt>
          <c:dLbls>
            <c:dLbl>
              <c:idx val="0"/>
              <c:layout>
                <c:manualLayout>
                  <c:x val="-4.7432949579420659E-2"/>
                  <c:y val="0.158435405092938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038C73-7F6E-4B29-A8A7-1E59B29E4B12}" type="CATEGORYNAME">
                      <a:rPr lang="en-US" smtClean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624579165852884E-2"/>
                      <c:h val="0.10456091500709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B83-47D5-AE89-2F02DF9F8A14}"/>
                </c:ext>
              </c:extLst>
            </c:dLbl>
            <c:dLbl>
              <c:idx val="1"/>
              <c:layout>
                <c:manualLayout>
                  <c:x val="-0.11889255046543465"/>
                  <c:y val="4.532997998931721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423B294-B4F1-4102-A40D-2440F1674C35}" type="CATEGORYNAME">
                      <a:rPr lang="en-US" smtClean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B83-47D5-AE89-2F02DF9F8A14}"/>
                </c:ext>
              </c:extLst>
            </c:dLbl>
            <c:dLbl>
              <c:idx val="2"/>
              <c:layout>
                <c:manualLayout>
                  <c:x val="-7.2379662667887174E-2"/>
                  <c:y val="-0.168567278179361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0CAE7A9-92DA-437A-9BD4-9F3C84C15677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B83-47D5-AE89-2F02DF9F8A14}"/>
                </c:ext>
              </c:extLst>
            </c:dLbl>
            <c:dLbl>
              <c:idx val="3"/>
              <c:layout>
                <c:manualLayout>
                  <c:x val="0.14011448249784464"/>
                  <c:y val="-7.6891825118713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2E87E17-7788-423C-9BFB-9E45586CC9ED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B83-47D5-AE89-2F02DF9F8A14}"/>
                </c:ext>
              </c:extLst>
            </c:dLbl>
            <c:dLbl>
              <c:idx val="4"/>
              <c:layout>
                <c:manualLayout>
                  <c:x val="1.7428559544112057E-2"/>
                  <c:y val="0.125707524653195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CFB385B-5F6B-4B40-A131-4E33907072E9}" type="CATEGORYNAME">
                      <a:rPr lang="en-US" smtClean="0"/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 DE CATÉGORIE]</a:t>
                    </a:fld>
                    <a:endParaRPr lang="fr-F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671462282103981E-2"/>
                      <c:h val="0.104560915007097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B83-47D5-AE89-2F02DF9F8A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'Ongoing IA'!$K$7:$L$11</c:f>
              <c:strCache>
                <c:ptCount val="5"/>
                <c:pt idx="0">
                  <c:v>Electoral group  II</c:v>
                </c:pt>
                <c:pt idx="1">
                  <c:v>Electoral group III</c:v>
                </c:pt>
                <c:pt idx="2">
                  <c:v>Electoral group IV</c:v>
                </c:pt>
                <c:pt idx="3">
                  <c:v>Electoral group V(a)</c:v>
                </c:pt>
                <c:pt idx="4">
                  <c:v> Electoral group V(b)</c:v>
                </c:pt>
              </c:strCache>
            </c:strRef>
          </c:cat>
          <c:val>
            <c:numRef>
              <c:f>'Ongoing IA'!$O$7:$O$11</c:f>
              <c:numCache>
                <c:formatCode>0%</c:formatCode>
                <c:ptCount val="5"/>
                <c:pt idx="0">
                  <c:v>0.10233350361257601</c:v>
                </c:pt>
                <c:pt idx="1">
                  <c:v>0.21231802500217831</c:v>
                </c:pt>
                <c:pt idx="2">
                  <c:v>0.16540536722706084</c:v>
                </c:pt>
                <c:pt idx="3">
                  <c:v>0.47099666925456846</c:v>
                </c:pt>
                <c:pt idx="4">
                  <c:v>4.8946434903616394E-2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B83-47D5-AE89-2F02DF9F8A1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0.72879</cdr:x>
      <cdr:y>0.31422</cdr:y>
    </cdr:from>
    <cdr:to>
      <cdr:x>1</cdr:x>
      <cdr:y>0.79353</cdr:y>
    </cdr:to>
    <cdr:sp macro="" textlink="">
      <cdr:nvSpPr>
        <cdr:cNvPr id="11" name="Text Placeholder 3">
          <a:extLst xmlns:a="http://schemas.openxmlformats.org/drawingml/2006/main">
            <a:ext uri="{FF2B5EF4-FFF2-40B4-BE49-F238E27FC236}">
              <a16:creationId xmlns:a16="http://schemas.microsoft.com/office/drawing/2014/main" id="{E3511623-E035-7BD3-3C68-454BCBA59EDC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8361534" y="1730182"/>
          <a:ext cx="3111563" cy="26391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no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800" dirty="0"/>
            <a:t>Group II: 10%</a:t>
          </a:r>
        </a:p>
        <a:p xmlns:a="http://schemas.openxmlformats.org/drawingml/2006/main">
          <a:r>
            <a:rPr lang="en-US" sz="2800" dirty="0"/>
            <a:t>Group III: 21%</a:t>
          </a:r>
        </a:p>
        <a:p xmlns:a="http://schemas.openxmlformats.org/drawingml/2006/main">
          <a:r>
            <a:rPr lang="en-US" sz="2800" dirty="0"/>
            <a:t>Group IV: 17%</a:t>
          </a:r>
        </a:p>
        <a:p xmlns:a="http://schemas.openxmlformats.org/drawingml/2006/main">
          <a:r>
            <a:rPr lang="en-US" sz="2800" dirty="0"/>
            <a:t>Group V(a): 47%</a:t>
          </a:r>
        </a:p>
        <a:p xmlns:a="http://schemas.openxmlformats.org/drawingml/2006/main">
          <a:r>
            <a:rPr lang="en-US" sz="2800" dirty="0"/>
            <a:t>Group V(b): 5%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4D37D-97F2-475C-A1E2-537E803ECE8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CE3AA-5C90-4B1E-BB30-5DBE87DD2812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00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F0453-48F6-41C1-944E-EB020FF094E5}" type="datetimeFigureOut">
              <a:rPr lang="fr-FR" smtClean="0"/>
              <a:t>06/03/2024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E205E-CD73-4305-88CF-892B440D76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74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E205E-CD73-4305-88CF-892B440D76A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615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B637B1-A9C8-4913-8C41-59CF46A146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611396"/>
            <a:ext cx="12192000" cy="567535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CLICK ON THE ICON TO ADD AN IMAGE. THIS IS A TITLE SLIDE, DO NOT USE THIS SLIDE TO WRITE CONTENT. ONLY THE TITLE &amp; IMAGE.</a:t>
            </a:r>
          </a:p>
          <a:p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1"/>
            <a:ext cx="12192000" cy="2611395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1942672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A8E2810-AB2D-412E-92B9-89894A1AA4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37" y="238825"/>
            <a:ext cx="2398726" cy="146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2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1A0008D9-C6FD-4824-A2C9-CC0555A4E37A}"/>
              </a:ext>
            </a:extLst>
          </p:cNvPr>
          <p:cNvSpPr/>
          <p:nvPr userDrawn="1"/>
        </p:nvSpPr>
        <p:spPr>
          <a:xfrm>
            <a:off x="-1065" y="31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25" name="Straight Connector 14">
            <a:extLst>
              <a:ext uri="{FF2B5EF4-FFF2-40B4-BE49-F238E27FC236}">
                <a16:creationId xmlns:a16="http://schemas.microsoft.com/office/drawing/2014/main" id="{A9EBAC2D-9312-4A68-8BB3-1DB25802C369}"/>
              </a:ext>
            </a:extLst>
          </p:cNvPr>
          <p:cNvCxnSpPr/>
          <p:nvPr userDrawn="1"/>
        </p:nvCxnSpPr>
        <p:spPr>
          <a:xfrm>
            <a:off x="3061471" y="6324867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14">
            <a:extLst>
              <a:ext uri="{FF2B5EF4-FFF2-40B4-BE49-F238E27FC236}">
                <a16:creationId xmlns:a16="http://schemas.microsoft.com/office/drawing/2014/main" id="{6A0B8AAE-2554-4F6F-AB8C-76934783612C}"/>
              </a:ext>
            </a:extLst>
          </p:cNvPr>
          <p:cNvCxnSpPr/>
          <p:nvPr userDrawn="1"/>
        </p:nvCxnSpPr>
        <p:spPr>
          <a:xfrm>
            <a:off x="10560519" y="6314540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 userDrawn="1"/>
        </p:nvSpPr>
        <p:spPr>
          <a:xfrm>
            <a:off x="-1068" y="515309"/>
            <a:ext cx="12192000" cy="167226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GB" sz="7900" baseline="0" dirty="0">
                <a:solidFill>
                  <a:schemeClr val="bg1"/>
                </a:solidFill>
              </a:rPr>
              <a:t>Thank you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GB" sz="7900" baseline="0" dirty="0">
                <a:solidFill>
                  <a:schemeClr val="bg1"/>
                </a:solidFill>
              </a:rPr>
              <a:t> Merci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1471" y="4401199"/>
            <a:ext cx="614344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https://ich.unesco.org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4E67E03-FFA4-436D-B603-2F1867ED8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38" y="5158868"/>
            <a:ext cx="2537442" cy="154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98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790834"/>
            <a:ext cx="12192000" cy="6067167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 OF PRESENTATION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</p:spTree>
    <p:extLst>
      <p:ext uri="{BB962C8B-B14F-4D97-AF65-F5344CB8AC3E}">
        <p14:creationId xmlns:p14="http://schemas.microsoft.com/office/powerpoint/2010/main" val="276418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293708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Main Title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Subtext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CD2FCD1-353F-4178-A57A-97B8782114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4395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65" y="33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2146291" y="3655002"/>
            <a:ext cx="7897284" cy="60669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b="1" baseline="0">
                <a:solidFill>
                  <a:srgbClr val="0077D4"/>
                </a:solidFill>
              </a:defRPr>
            </a:lvl1pPr>
          </a:lstStyle>
          <a:p>
            <a:pPr lvl="0"/>
            <a:r>
              <a:rPr lang="en-US" dirty="0"/>
              <a:t>Transition Slide Headline</a:t>
            </a:r>
            <a:endParaRPr lang="fr-FR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146291" y="4444580"/>
            <a:ext cx="7897284" cy="606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en-US" dirty="0"/>
              <a:t>Additional details</a:t>
            </a:r>
            <a:endParaRPr lang="fr-FR" dirty="0"/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2146291" y="1845102"/>
            <a:ext cx="1499196" cy="1155593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None/>
              <a:defRPr sz="6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X.</a:t>
            </a:r>
            <a:endParaRPr lang="fr-FR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32CB077F-C1D5-4E1E-BAAD-0EEA4B0940FC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08F0A3B2-AC19-4C50-99B8-8ED9D3AC1147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cxnSp>
        <p:nvCxnSpPr>
          <p:cNvPr id="31" name="Straight Connector 14">
            <a:extLst>
              <a:ext uri="{FF2B5EF4-FFF2-40B4-BE49-F238E27FC236}">
                <a16:creationId xmlns:a16="http://schemas.microsoft.com/office/drawing/2014/main" id="{EB745C22-0374-44D0-9FFA-C71B9E5A5145}"/>
              </a:ext>
            </a:extLst>
          </p:cNvPr>
          <p:cNvCxnSpPr/>
          <p:nvPr userDrawn="1"/>
        </p:nvCxnSpPr>
        <p:spPr>
          <a:xfrm>
            <a:off x="3061471" y="6324869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095B87B6-6F0C-4D5E-90BD-8E421833DB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7F97BE1-0F77-4B1D-9811-4C46190A4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54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-18483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2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3296193" y="1904387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4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4278813" y="1904387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2</a:t>
            </a:r>
          </a:p>
        </p:txBody>
      </p:sp>
      <p:sp>
        <p:nvSpPr>
          <p:cNvPr id="34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9340809" y="1901409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47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3290389" y="247956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48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4273009" y="247956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3</a:t>
            </a:r>
          </a:p>
        </p:txBody>
      </p:sp>
      <p:sp>
        <p:nvSpPr>
          <p:cNvPr id="349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9335005" y="247658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57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3296195" y="3051759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358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4278817" y="3051759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4</a:t>
            </a:r>
          </a:p>
        </p:txBody>
      </p:sp>
      <p:sp>
        <p:nvSpPr>
          <p:cNvPr id="359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9340811" y="3048781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67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3290388" y="362790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368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4273009" y="362790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5</a:t>
            </a:r>
          </a:p>
        </p:txBody>
      </p:sp>
      <p:sp>
        <p:nvSpPr>
          <p:cNvPr id="369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9335004" y="362492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2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3296196" y="419321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373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4278817" y="419321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6</a:t>
            </a:r>
          </a:p>
        </p:txBody>
      </p:sp>
      <p:sp>
        <p:nvSpPr>
          <p:cNvPr id="374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9340812" y="419023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7" name="Text Placeholder 13"/>
          <p:cNvSpPr>
            <a:spLocks noGrp="1"/>
          </p:cNvSpPr>
          <p:nvPr>
            <p:ph type="body" sz="quarter" idx="44" hasCustomPrompt="1"/>
          </p:nvPr>
        </p:nvSpPr>
        <p:spPr>
          <a:xfrm>
            <a:off x="3301997" y="136392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78" name="Text Placeholder 13"/>
          <p:cNvSpPr>
            <a:spLocks noGrp="1"/>
          </p:cNvSpPr>
          <p:nvPr>
            <p:ph type="body" sz="quarter" idx="45" hasCustomPrompt="1"/>
          </p:nvPr>
        </p:nvSpPr>
        <p:spPr>
          <a:xfrm>
            <a:off x="4284617" y="136392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1</a:t>
            </a:r>
          </a:p>
        </p:txBody>
      </p:sp>
      <p:sp>
        <p:nvSpPr>
          <p:cNvPr id="379" name="Text Placeholder 13"/>
          <p:cNvSpPr>
            <a:spLocks noGrp="1"/>
          </p:cNvSpPr>
          <p:nvPr>
            <p:ph type="body" sz="quarter" idx="46" hasCustomPrompt="1"/>
          </p:nvPr>
        </p:nvSpPr>
        <p:spPr>
          <a:xfrm>
            <a:off x="9346613" y="136094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pic>
        <p:nvPicPr>
          <p:cNvPr id="22" name="Picture 21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9380ABD-6A70-42EA-ABF5-FEB09B3E92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991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0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id="{B2C15B89-4A37-463A-9D62-7972F7D8CE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fr-FR" sz="900" kern="1200" baseline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Edit </a:t>
            </a:r>
            <a:r>
              <a:rPr lang="fr-FR" err="1"/>
              <a:t>this</a:t>
            </a:r>
            <a:r>
              <a:rPr lang="fr-FR"/>
              <a:t> part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name</a:t>
            </a:r>
            <a:r>
              <a:rPr lang="fr-FR"/>
              <a:t> of division/</a:t>
            </a:r>
            <a:r>
              <a:rPr lang="fr-FR" err="1"/>
              <a:t>subject</a:t>
            </a:r>
            <a:r>
              <a:rPr lang="fr-FR"/>
              <a:t>/</a:t>
            </a:r>
          </a:p>
        </p:txBody>
      </p:sp>
      <p:pic>
        <p:nvPicPr>
          <p:cNvPr id="5" name="Picture 4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59B30CD2-7D63-4412-9691-462BC550D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17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790834"/>
            <a:ext cx="12192000" cy="6067167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ADD TITLE OF PRESENTATION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</p:spTree>
    <p:extLst>
      <p:ext uri="{BB962C8B-B14F-4D97-AF65-F5344CB8AC3E}">
        <p14:creationId xmlns:p14="http://schemas.microsoft.com/office/powerpoint/2010/main" val="415369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0"/>
            <a:ext cx="12192000" cy="6293708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9A7EDBE-D01B-4254-BDF5-4D04579FF3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8452" y="1751727"/>
            <a:ext cx="9112560" cy="800302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625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Main Title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2819228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Subtext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CD2FCD1-353F-4178-A57A-97B8782114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959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1065" y="33"/>
            <a:ext cx="12191997" cy="3335383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2146291" y="3655002"/>
            <a:ext cx="7897284" cy="606692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b="1" baseline="0">
                <a:solidFill>
                  <a:srgbClr val="0077D4"/>
                </a:solidFill>
              </a:defRPr>
            </a:lvl1pPr>
          </a:lstStyle>
          <a:p>
            <a:pPr lvl="0"/>
            <a:r>
              <a:rPr lang="en-US" dirty="0"/>
              <a:t>Transition Slide Headline</a:t>
            </a:r>
            <a:endParaRPr lang="fr-FR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2146291" y="4444580"/>
            <a:ext cx="7897284" cy="6066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 b="1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en-US" dirty="0"/>
              <a:t>Additional details</a:t>
            </a:r>
            <a:endParaRPr lang="fr-FR" dirty="0"/>
          </a:p>
        </p:txBody>
      </p:sp>
      <p:sp>
        <p:nvSpPr>
          <p:cNvPr id="12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2146291" y="1845102"/>
            <a:ext cx="1499196" cy="1155593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None/>
              <a:defRPr sz="6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X.</a:t>
            </a:r>
            <a:endParaRPr lang="fr-FR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32CB077F-C1D5-4E1E-BAAD-0EEA4B0940FC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08F0A3B2-AC19-4C50-99B8-8ED9D3AC1147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cxnSp>
        <p:nvCxnSpPr>
          <p:cNvPr id="31" name="Straight Connector 14">
            <a:extLst>
              <a:ext uri="{FF2B5EF4-FFF2-40B4-BE49-F238E27FC236}">
                <a16:creationId xmlns:a16="http://schemas.microsoft.com/office/drawing/2014/main" id="{EB745C22-0374-44D0-9FFA-C71B9E5A5145}"/>
              </a:ext>
            </a:extLst>
          </p:cNvPr>
          <p:cNvCxnSpPr/>
          <p:nvPr userDrawn="1"/>
        </p:nvCxnSpPr>
        <p:spPr>
          <a:xfrm>
            <a:off x="3061471" y="6324869"/>
            <a:ext cx="0" cy="53818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Espace réservé du texte 4">
            <a:extLst>
              <a:ext uri="{FF2B5EF4-FFF2-40B4-BE49-F238E27FC236}">
                <a16:creationId xmlns:a16="http://schemas.microsoft.com/office/drawing/2014/main" id="{095B87B6-6F0C-4D5E-90BD-8E421833DB8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9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17F97BE1-0F77-4B1D-9811-4C46190A43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629" y="6361885"/>
            <a:ext cx="2181802" cy="462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302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-18483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42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3296193" y="1904387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2</a:t>
            </a:r>
          </a:p>
        </p:txBody>
      </p:sp>
      <p:sp>
        <p:nvSpPr>
          <p:cNvPr id="34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4278813" y="1904387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2</a:t>
            </a:r>
          </a:p>
        </p:txBody>
      </p:sp>
      <p:sp>
        <p:nvSpPr>
          <p:cNvPr id="34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9340809" y="1901409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47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3290389" y="247956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3</a:t>
            </a:r>
          </a:p>
        </p:txBody>
      </p:sp>
      <p:sp>
        <p:nvSpPr>
          <p:cNvPr id="348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4273009" y="247956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3</a:t>
            </a:r>
          </a:p>
        </p:txBody>
      </p:sp>
      <p:sp>
        <p:nvSpPr>
          <p:cNvPr id="349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9335005" y="247658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57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3296195" y="3051759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4</a:t>
            </a:r>
          </a:p>
        </p:txBody>
      </p:sp>
      <p:sp>
        <p:nvSpPr>
          <p:cNvPr id="358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4278817" y="3051759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4</a:t>
            </a:r>
          </a:p>
        </p:txBody>
      </p:sp>
      <p:sp>
        <p:nvSpPr>
          <p:cNvPr id="359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9340811" y="3048781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67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3290388" y="362790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5</a:t>
            </a:r>
          </a:p>
        </p:txBody>
      </p:sp>
      <p:sp>
        <p:nvSpPr>
          <p:cNvPr id="368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4273009" y="362790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5</a:t>
            </a:r>
          </a:p>
        </p:txBody>
      </p:sp>
      <p:sp>
        <p:nvSpPr>
          <p:cNvPr id="369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9335004" y="362492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2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3296196" y="4193212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6</a:t>
            </a:r>
          </a:p>
        </p:txBody>
      </p:sp>
      <p:sp>
        <p:nvSpPr>
          <p:cNvPr id="373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4278817" y="4193212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6</a:t>
            </a:r>
          </a:p>
        </p:txBody>
      </p:sp>
      <p:sp>
        <p:nvSpPr>
          <p:cNvPr id="374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9340812" y="4190234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sp>
        <p:nvSpPr>
          <p:cNvPr id="377" name="Text Placeholder 13"/>
          <p:cNvSpPr>
            <a:spLocks noGrp="1"/>
          </p:cNvSpPr>
          <p:nvPr>
            <p:ph type="body" sz="quarter" idx="44" hasCustomPrompt="1"/>
          </p:nvPr>
        </p:nvSpPr>
        <p:spPr>
          <a:xfrm>
            <a:off x="3301997" y="1363921"/>
            <a:ext cx="785224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1" baseline="0">
                <a:solidFill>
                  <a:srgbClr val="EEF3FA"/>
                </a:solidFill>
              </a:defRPr>
            </a:lvl1pPr>
          </a:lstStyle>
          <a:p>
            <a:pPr lvl="0"/>
            <a:r>
              <a:rPr lang="fr-FR" dirty="0"/>
              <a:t>1</a:t>
            </a:r>
          </a:p>
        </p:txBody>
      </p:sp>
      <p:sp>
        <p:nvSpPr>
          <p:cNvPr id="378" name="Text Placeholder 13"/>
          <p:cNvSpPr>
            <a:spLocks noGrp="1"/>
          </p:cNvSpPr>
          <p:nvPr>
            <p:ph type="body" sz="quarter" idx="45" hasCustomPrompt="1"/>
          </p:nvPr>
        </p:nvSpPr>
        <p:spPr>
          <a:xfrm>
            <a:off x="4284617" y="1363921"/>
            <a:ext cx="5061995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500" b="0" baseline="0">
                <a:solidFill>
                  <a:srgbClr val="363636"/>
                </a:solidFill>
              </a:defRPr>
            </a:lvl1pPr>
          </a:lstStyle>
          <a:p>
            <a:pPr lvl="0"/>
            <a:r>
              <a:rPr lang="fr-FR" dirty="0" err="1"/>
              <a:t>Chapter</a:t>
            </a:r>
            <a:r>
              <a:rPr lang="fr-FR" dirty="0"/>
              <a:t> 1</a:t>
            </a:r>
          </a:p>
        </p:txBody>
      </p:sp>
      <p:sp>
        <p:nvSpPr>
          <p:cNvPr id="379" name="Text Placeholder 13"/>
          <p:cNvSpPr>
            <a:spLocks noGrp="1"/>
          </p:cNvSpPr>
          <p:nvPr>
            <p:ph type="body" sz="quarter" idx="46" hasCustomPrompt="1"/>
          </p:nvPr>
        </p:nvSpPr>
        <p:spPr>
          <a:xfrm>
            <a:off x="9346613" y="1360943"/>
            <a:ext cx="674048" cy="312738"/>
          </a:xfrm>
          <a:prstGeom prst="rect">
            <a:avLst/>
          </a:prstGeom>
          <a:effectLst/>
        </p:spPr>
        <p:txBody>
          <a:bodyPr/>
          <a:lstStyle>
            <a:lvl1pPr marL="0" indent="0">
              <a:buNone/>
              <a:defRPr sz="1350" b="0" baseline="0">
                <a:solidFill>
                  <a:srgbClr val="024A84"/>
                </a:solidFill>
              </a:defRPr>
            </a:lvl1pPr>
          </a:lstStyle>
          <a:p>
            <a:pPr lvl="0"/>
            <a:r>
              <a:rPr lang="fr-FR" dirty="0" err="1"/>
              <a:t>p.X</a:t>
            </a:r>
            <a:endParaRPr lang="fr-FR" dirty="0"/>
          </a:p>
        </p:txBody>
      </p:sp>
      <p:pic>
        <p:nvPicPr>
          <p:cNvPr id="22" name="Picture 21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B9380ABD-6A70-42EA-ABF5-FEB09B3E92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3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able of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 userDrawn="1"/>
        </p:nvSpPr>
        <p:spPr>
          <a:xfrm>
            <a:off x="0" y="0"/>
            <a:ext cx="4112576" cy="6858000"/>
          </a:xfrm>
          <a:prstGeom prst="rect">
            <a:avLst/>
          </a:prstGeom>
          <a:gradFill>
            <a:gsLst>
              <a:gs pos="0">
                <a:srgbClr val="004983"/>
              </a:gs>
              <a:gs pos="100000">
                <a:srgbClr val="0077D4"/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3" name="Espace réservé du texte 4">
            <a:extLst>
              <a:ext uri="{FF2B5EF4-FFF2-40B4-BE49-F238E27FC236}">
                <a16:creationId xmlns:a16="http://schemas.microsoft.com/office/drawing/2014/main" id="{B2C15B89-4A37-463A-9D62-7972F7D8CE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8" y="6488755"/>
            <a:ext cx="3255313" cy="22351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lang="fr-FR" sz="900" kern="1200" baseline="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/>
              <a:t>Edit </a:t>
            </a:r>
            <a:r>
              <a:rPr lang="fr-FR" err="1"/>
              <a:t>this</a:t>
            </a:r>
            <a:r>
              <a:rPr lang="fr-FR"/>
              <a:t> part </a:t>
            </a:r>
            <a:r>
              <a:rPr lang="fr-FR" err="1"/>
              <a:t>with</a:t>
            </a:r>
            <a:r>
              <a:rPr lang="fr-FR"/>
              <a:t> </a:t>
            </a:r>
            <a:r>
              <a:rPr lang="fr-FR" err="1"/>
              <a:t>name</a:t>
            </a:r>
            <a:r>
              <a:rPr lang="fr-FR"/>
              <a:t> of division/</a:t>
            </a:r>
            <a:r>
              <a:rPr lang="fr-FR" err="1"/>
              <a:t>subject</a:t>
            </a:r>
            <a:r>
              <a:rPr lang="fr-FR"/>
              <a:t>/</a:t>
            </a:r>
          </a:p>
        </p:txBody>
      </p:sp>
      <p:pic>
        <p:nvPicPr>
          <p:cNvPr id="5" name="Picture 4" descr="A black and white logo&#10;&#10;Description automatically generated with medium confidence">
            <a:extLst>
              <a:ext uri="{FF2B5EF4-FFF2-40B4-BE49-F238E27FC236}">
                <a16:creationId xmlns:a16="http://schemas.microsoft.com/office/drawing/2014/main" id="{59B30CD2-7D63-4412-9691-462BC550DF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56" y="6367184"/>
            <a:ext cx="2181802" cy="45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18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Picture Placeholder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20880" y="98110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420880" y="365107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B383AD-DD56-4514-B88F-9FBAE5DBC3CC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934230B-549F-46D1-9B93-93D16169A0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title of the slide</a:t>
            </a:r>
            <a:endParaRPr lang="en-US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AD7A9F1F-CF37-41F9-B8FE-69F76CD96FE6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33261559-98DE-4289-BCF4-BAF79724E900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pic>
        <p:nvPicPr>
          <p:cNvPr id="13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CE40EB7C-7811-4246-BB25-EDF9692C5D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6" y="6282493"/>
            <a:ext cx="1358449" cy="586748"/>
          </a:xfrm>
          <a:prstGeom prst="rect">
            <a:avLst/>
          </a:prstGeom>
        </p:spPr>
      </p:pic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A3E326A-C04A-4254-B9FC-C5E3012B1F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141E85E-C5C6-447F-9E3C-90603CE37B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64" y="982492"/>
            <a:ext cx="5675123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800" b="1">
                <a:solidFill>
                  <a:schemeClr val="tx1"/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400" b="1">
                <a:solidFill>
                  <a:srgbClr val="0077D4"/>
                </a:solidFill>
              </a:defRPr>
            </a:lvl2pPr>
            <a:lvl3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0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048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title : add you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B637B1-A9C8-4913-8C41-59CF46A1463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611396"/>
            <a:ext cx="12192000" cy="5675355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baseline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dirty="0"/>
              <a:t>CLICK ON THE ICON TO ADD AN IMAGE. THIS IS A TITLE SLIDE, DO NOT USE THIS SLIDE TO WRITE CONTENT. ONLY THE TITLE &amp; IMAGE.</a:t>
            </a:r>
          </a:p>
          <a:p>
            <a:endParaRPr lang="fr-FR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9C1422C-A4FA-45ED-BD29-9E6ACF047CFD}"/>
              </a:ext>
            </a:extLst>
          </p:cNvPr>
          <p:cNvSpPr/>
          <p:nvPr userDrawn="1"/>
        </p:nvSpPr>
        <p:spPr>
          <a:xfrm>
            <a:off x="0" y="1"/>
            <a:ext cx="12192000" cy="2611395"/>
          </a:xfrm>
          <a:prstGeom prst="rect">
            <a:avLst/>
          </a:prstGeom>
          <a:gradFill flip="none" rotWithShape="1">
            <a:gsLst>
              <a:gs pos="0">
                <a:srgbClr val="0077D4">
                  <a:shade val="30000"/>
                  <a:satMod val="115000"/>
                </a:srgbClr>
              </a:gs>
              <a:gs pos="50000">
                <a:srgbClr val="0077D4">
                  <a:shade val="67500"/>
                  <a:satMod val="115000"/>
                </a:srgbClr>
              </a:gs>
              <a:gs pos="100000">
                <a:srgbClr val="0077D4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E1186C3-0B50-4241-BA29-82E76CE771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8449" y="1942672"/>
            <a:ext cx="9112560" cy="397532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buNone/>
              <a:defRPr sz="1350" baseline="0">
                <a:solidFill>
                  <a:srgbClr val="FFFFFF"/>
                </a:solidFill>
              </a:defRPr>
            </a:lvl1pPr>
            <a:lvl2pPr marL="342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add subtitle or summary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A8E2810-AB2D-412E-92B9-89894A1AA4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37" y="238825"/>
            <a:ext cx="2398726" cy="146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9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7821C45-9C17-4B09-A58B-94A9B8A2058C}"/>
              </a:ext>
            </a:extLst>
          </p:cNvPr>
          <p:cNvSpPr/>
          <p:nvPr userDrawn="1"/>
        </p:nvSpPr>
        <p:spPr>
          <a:xfrm>
            <a:off x="0" y="6336080"/>
            <a:ext cx="12192000" cy="521921"/>
          </a:xfrm>
          <a:prstGeom prst="rect">
            <a:avLst/>
          </a:prstGeom>
          <a:gradFill flip="none" rotWithShape="1">
            <a:gsLst>
              <a:gs pos="0">
                <a:srgbClr val="004983"/>
              </a:gs>
              <a:gs pos="100000">
                <a:srgbClr val="0077D4"/>
              </a:gs>
            </a:gsLst>
            <a:lin ang="135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Picture Placeholder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420880" y="98110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420880" y="3651073"/>
            <a:ext cx="4711701" cy="247084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0" tIns="720000" rIns="0" bIns="0" anchor="t" anchorCtr="0"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en-US" dirty="0"/>
              <a:t>Click icon or drag image to insert picture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B383AD-DD56-4514-B88F-9FBAE5DBC3CC}"/>
              </a:ext>
            </a:extLst>
          </p:cNvPr>
          <p:cNvSpPr/>
          <p:nvPr userDrawn="1"/>
        </p:nvSpPr>
        <p:spPr>
          <a:xfrm>
            <a:off x="-1065" y="28"/>
            <a:ext cx="12191997" cy="758619"/>
          </a:xfrm>
          <a:prstGeom prst="rect">
            <a:avLst/>
          </a:prstGeom>
          <a:gradFill flip="none" rotWithShape="1">
            <a:gsLst>
              <a:gs pos="100000">
                <a:srgbClr val="004983"/>
              </a:gs>
              <a:gs pos="0">
                <a:srgbClr val="0077D4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baseline="-25000" dirty="0">
              <a:ln>
                <a:solidFill>
                  <a:srgbClr val="363636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934230B-549F-46D1-9B93-93D16169A08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0894" y="151609"/>
            <a:ext cx="11350193" cy="45540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2775"/>
              </a:lnSpc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Insert title of the slide</a:t>
            </a:r>
            <a:endParaRPr lang="en-US" dirty="0"/>
          </a:p>
        </p:txBody>
      </p:sp>
      <p:sp>
        <p:nvSpPr>
          <p:cNvPr id="18" name="TextBox 24">
            <a:extLst>
              <a:ext uri="{FF2B5EF4-FFF2-40B4-BE49-F238E27FC236}">
                <a16:creationId xmlns:a16="http://schemas.microsoft.com/office/drawing/2014/main" id="{AD7A9F1F-CF37-41F9-B8FE-69F76CD96FE6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sp>
        <p:nvSpPr>
          <p:cNvPr id="20" name="TextBox 24">
            <a:extLst>
              <a:ext uri="{FF2B5EF4-FFF2-40B4-BE49-F238E27FC236}">
                <a16:creationId xmlns:a16="http://schemas.microsoft.com/office/drawing/2014/main" id="{33261559-98DE-4289-BCF4-BAF79724E900}"/>
              </a:ext>
            </a:extLst>
          </p:cNvPr>
          <p:cNvSpPr txBox="1"/>
          <p:nvPr userDrawn="1"/>
        </p:nvSpPr>
        <p:spPr>
          <a:xfrm>
            <a:off x="11602576" y="6552000"/>
            <a:ext cx="287024" cy="30072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en-US" sz="675" dirty="0">
              <a:solidFill>
                <a:srgbClr val="C5192D"/>
              </a:solidFill>
            </a:endParaRPr>
          </a:p>
        </p:txBody>
      </p:sp>
      <p:pic>
        <p:nvPicPr>
          <p:cNvPr id="13" name="Image 12" descr="Une image contenant texte&#10;&#10;Description générée automatiquement">
            <a:extLst>
              <a:ext uri="{FF2B5EF4-FFF2-40B4-BE49-F238E27FC236}">
                <a16:creationId xmlns:a16="http://schemas.microsoft.com/office/drawing/2014/main" id="{CE40EB7C-7811-4246-BB25-EDF9692C5D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6" y="6282493"/>
            <a:ext cx="1358449" cy="586748"/>
          </a:xfrm>
          <a:prstGeom prst="rect">
            <a:avLst/>
          </a:prstGeom>
        </p:spPr>
      </p:pic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A3E326A-C04A-4254-B9FC-C5E3012B1F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67277" y="6488753"/>
            <a:ext cx="3255313" cy="22351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Insert the </a:t>
            </a:r>
            <a:r>
              <a:rPr lang="fr-FR" dirty="0" err="1"/>
              <a:t>title</a:t>
            </a:r>
            <a:r>
              <a:rPr lang="fr-FR" dirty="0"/>
              <a:t> of the </a:t>
            </a:r>
            <a:r>
              <a:rPr lang="fr-FR" dirty="0" err="1"/>
              <a:t>presentation</a:t>
            </a:r>
            <a:endParaRPr lang="fr-FR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141E85E-C5C6-447F-9E3C-90603CE37B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64" y="982492"/>
            <a:ext cx="5675123" cy="5140820"/>
          </a:xfrm>
          <a:prstGeom prst="rect">
            <a:avLst/>
          </a:prstGeom>
          <a:effectLst/>
        </p:spPr>
        <p:txBody>
          <a:bodyPr/>
          <a:lstStyle>
            <a:lvl1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800" b="1">
                <a:solidFill>
                  <a:schemeClr val="tx1"/>
                </a:solidFill>
              </a:defRPr>
            </a:lvl1pPr>
            <a:lvl2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400" b="1">
                <a:solidFill>
                  <a:srgbClr val="0077D4"/>
                </a:solidFill>
              </a:defRPr>
            </a:lvl2pPr>
            <a:lvl3pPr marL="0" indent="0" algn="l">
              <a:buClr>
                <a:srgbClr val="024A84"/>
              </a:buClr>
              <a:buFont typeface="Arial" panose="020B0604020202020204" pitchFamily="34" charset="0"/>
              <a:buNone/>
              <a:defRPr sz="2000"/>
            </a:lvl3pPr>
            <a:lvl4pPr marL="1199970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825"/>
            </a:lvl4pPr>
            <a:lvl5pPr marL="1542818" indent="-171426" algn="just">
              <a:buClr>
                <a:srgbClr val="024A84"/>
              </a:buClr>
              <a:buFont typeface="Arial" panose="020B0604020202020204" pitchFamily="34" charset="0"/>
              <a:buChar char="•"/>
              <a:defRPr sz="75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38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955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88" r:id="rId2"/>
    <p:sldLayoutId id="2147483789" r:id="rId3"/>
    <p:sldLayoutId id="2147483782" r:id="rId4"/>
    <p:sldLayoutId id="2147483781" r:id="rId5"/>
    <p:sldLayoutId id="2147483783" r:id="rId6"/>
    <p:sldLayoutId id="214748382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27BB5-EDB3-4CD1-B7C3-0848BBD6F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1D473-EDC8-45CD-9AE8-0D293C8CF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256E7-55BF-4A80-B17E-966D45D41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D4B8B-01A2-419D-80B1-1C8FDA27D3E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7047DB-7858-40E7-89B2-3CCDD0D4E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C0C08-087C-427E-9D79-FE2D51458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5F96F-AA2F-4F4F-AB15-CCCEFB0866B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0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ch.unesco.org/en/news/deadline-for-the-2025-cycle-nominations-2-april-2024-13513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ICH.nominations@unesco.org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ch.unesco.org/en/schedule-of-statutory-meetings-in-2024-0133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7">
            <a:extLst>
              <a:ext uri="{FF2B5EF4-FFF2-40B4-BE49-F238E27FC236}">
                <a16:creationId xmlns:a16="http://schemas.microsoft.com/office/drawing/2014/main" id="{8E500C9A-B9DE-4B0E-9EE6-EC629B4A2C28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FA6AA88-7CB7-4E7A-A9FA-2FCB6EDEF92B}"/>
              </a:ext>
            </a:extLst>
          </p:cNvPr>
          <p:cNvSpPr txBox="1"/>
          <p:nvPr/>
        </p:nvSpPr>
        <p:spPr>
          <a:xfrm>
            <a:off x="228600" y="2785410"/>
            <a:ext cx="1176793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1"/>
                </a:solidFill>
              </a:rPr>
              <a:t>Bureau of the nineteenth session of the Intergovernmental Committee </a:t>
            </a:r>
          </a:p>
          <a:p>
            <a:r>
              <a:rPr lang="en-US" sz="2800" b="1" dirty="0">
                <a:solidFill>
                  <a:schemeClr val="accent1"/>
                </a:solidFill>
              </a:rPr>
              <a:t>for the Safeguarding of the Intangible Cultural Heritage 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UNESCO Headquarters, Room VI</a:t>
            </a:r>
          </a:p>
          <a:p>
            <a:r>
              <a:rPr lang="en-US" sz="2400" dirty="0">
                <a:solidFill>
                  <a:schemeClr val="accent1"/>
                </a:solidFill>
              </a:rPr>
              <a:t>5 March 2024 (10 a.m. to 1 p.m.)</a:t>
            </a:r>
          </a:p>
        </p:txBody>
      </p:sp>
    </p:spTree>
    <p:extLst>
      <p:ext uri="{BB962C8B-B14F-4D97-AF65-F5344CB8AC3E}">
        <p14:creationId xmlns:p14="http://schemas.microsoft.com/office/powerpoint/2010/main" val="1652646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58831-92B8-45E4-6D2A-85BE4A7C6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451" y="1751727"/>
            <a:ext cx="9810923" cy="800302"/>
          </a:xfrm>
        </p:spPr>
        <p:txBody>
          <a:bodyPr>
            <a:normAutofit/>
          </a:bodyPr>
          <a:lstStyle/>
          <a:p>
            <a:r>
              <a:rPr lang="en-GB" sz="2400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Evaluation Body (2024 cycle) </a:t>
            </a:r>
            <a:endParaRPr lang="en-US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86FD7-C443-1D31-4B6F-27503AE92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448" y="2819227"/>
            <a:ext cx="10963451" cy="1867073"/>
          </a:xfrm>
        </p:spPr>
        <p:txBody>
          <a:bodyPr>
            <a:noAutofit/>
          </a:bodyPr>
          <a:lstStyle/>
          <a:p>
            <a:endParaRPr lang="en-GB" sz="2000" dirty="0"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Chairperson: Mr Kirk Siang Yeo (Singapore) </a:t>
            </a:r>
          </a:p>
          <a:p>
            <a:endParaRPr lang="en-US" sz="20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Vice-Chairperson: Ms 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Evrim 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Ölçer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Özünel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(Türkiye) </a:t>
            </a:r>
          </a:p>
          <a:p>
            <a:endParaRPr lang="en-US" sz="2000" b="1" dirty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r>
              <a:rPr lang="en-US" sz="2000" b="1" dirty="0">
                <a:latin typeface="Arial" panose="020B0604020202020204" pitchFamily="34" charset="0"/>
                <a:ea typeface="SimSun" panose="02010600030101010101" pitchFamily="2" charset="-122"/>
              </a:rPr>
              <a:t>Rapporteur: Ms 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Barbra Babweteera </a:t>
            </a:r>
            <a:r>
              <a:rPr lang="en-GB" sz="2000" b="1" dirty="0" err="1">
                <a:latin typeface="Arial" panose="020B0604020202020204" pitchFamily="34" charset="0"/>
                <a:ea typeface="SimSun" panose="02010600030101010101" pitchFamily="2" charset="-122"/>
              </a:rPr>
              <a:t>Mutambi</a:t>
            </a:r>
            <a:r>
              <a:rPr lang="en-GB" sz="2000" b="1" dirty="0">
                <a:latin typeface="Arial" panose="020B0604020202020204" pitchFamily="34" charset="0"/>
                <a:ea typeface="SimSun" panose="02010600030101010101" pitchFamily="2" charset="-122"/>
              </a:rPr>
              <a:t> (The Cross-Cultural Foundation of Uganda)</a:t>
            </a:r>
            <a:endParaRPr lang="en-US" sz="2000" b="1" dirty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0805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5EF825-C189-4E24-B4C8-35400C4D5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Composition of the 2024 Evaluation Body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04B0B4-5CBC-4A5C-B3F7-B04194BF24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Image 1" descr="Une image contenant texte, capture d’écran, Police, nombre&#10;&#10;Description générée automatiquement">
            <a:extLst>
              <a:ext uri="{FF2B5EF4-FFF2-40B4-BE49-F238E27FC236}">
                <a16:creationId xmlns:a16="http://schemas.microsoft.com/office/drawing/2014/main" id="{FAEE59A0-6E1A-4508-2D57-BD505B876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62" y="792334"/>
            <a:ext cx="11134725" cy="553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961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5EF825-C189-4E24-B4C8-35400C4D5D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Overview of files to be evaluated (2024 Cycle)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04B0B4-5CBC-4A5C-B3F7-B04194BF24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1">
            <a:extLst>
              <a:ext uri="{FF2B5EF4-FFF2-40B4-BE49-F238E27FC236}">
                <a16:creationId xmlns:a16="http://schemas.microsoft.com/office/drawing/2014/main" id="{5D4BEA28-B4F8-4BFB-A511-C65E409B758E}"/>
              </a:ext>
            </a:extLst>
          </p:cNvPr>
          <p:cNvGraphicFramePr>
            <a:graphicFrameLocks/>
          </p:cNvGraphicFramePr>
          <p:nvPr/>
        </p:nvGraphicFramePr>
        <p:xfrm>
          <a:off x="241729" y="766119"/>
          <a:ext cx="8222649" cy="5325764"/>
        </p:xfrm>
        <a:graphic>
          <a:graphicData uri="http://schemas.openxmlformats.org/drawingml/2006/table">
            <a:tbl>
              <a:tblPr bandRow="1">
                <a:tableStyleId>{912C8C85-51F0-491E-9774-3900AFEF0FD7}</a:tableStyleId>
              </a:tblPr>
              <a:tblGrid>
                <a:gridCol w="2077229">
                  <a:extLst>
                    <a:ext uri="{9D8B030D-6E8A-4147-A177-3AD203B41FA5}">
                      <a16:colId xmlns:a16="http://schemas.microsoft.com/office/drawing/2014/main" val="1980028621"/>
                    </a:ext>
                  </a:extLst>
                </a:gridCol>
                <a:gridCol w="6145420">
                  <a:extLst>
                    <a:ext uri="{9D8B030D-6E8A-4147-A177-3AD203B41FA5}">
                      <a16:colId xmlns:a16="http://schemas.microsoft.com/office/drawing/2014/main" val="3465079658"/>
                    </a:ext>
                  </a:extLst>
                </a:gridCol>
              </a:tblGrid>
              <a:tr h="1331441">
                <a:tc rowSpan="4">
                  <a:txBody>
                    <a:bodyPr/>
                    <a:lstStyle/>
                    <a:p>
                      <a:pPr algn="ctr"/>
                      <a:r>
                        <a:rPr lang="en-US" sz="96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 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files</a:t>
                      </a:r>
                    </a:p>
                  </a:txBody>
                  <a:tcPr marL="123781" marR="123781" anchor="ctr">
                    <a:lnL w="6350" cap="flat" cmpd="sng" algn="ctr">
                      <a:noFill/>
                      <a:prstDash val="solid"/>
                      <a:miter lim="800000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fr-FR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Urgent Safeguarding List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6350" cap="flat" cmpd="sng" algn="ctr">
                      <a:noFill/>
                      <a:prstDash val="solid"/>
                      <a:miter lim="800000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70553972"/>
                  </a:ext>
                </a:extLst>
              </a:tr>
              <a:tr h="13314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en-US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Representative List (including 6 extensions)</a:t>
                      </a: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6505237"/>
                  </a:ext>
                </a:extLst>
              </a:tr>
              <a:tr h="13314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sz="5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Register of Good Safeguarding Practices</a:t>
                      </a: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46992920"/>
                  </a:ext>
                </a:extLst>
              </a:tr>
              <a:tr h="133144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0"/>
                      <a:r>
                        <a:rPr lang="en-US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 requests from USL to RL</a:t>
                      </a: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miter lim="800000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13943490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8F87931-9ED3-4BFE-A439-A621378DD628}"/>
              </a:ext>
            </a:extLst>
          </p:cNvPr>
          <p:cNvGraphicFramePr>
            <a:graphicFrameLocks noGrp="1"/>
          </p:cNvGraphicFramePr>
          <p:nvPr/>
        </p:nvGraphicFramePr>
        <p:xfrm>
          <a:off x="8253932" y="2247192"/>
          <a:ext cx="4765708" cy="2363615"/>
        </p:xfrm>
        <a:graphic>
          <a:graphicData uri="http://schemas.openxmlformats.org/drawingml/2006/table">
            <a:tbl>
              <a:tblPr bandRow="1">
                <a:tableStyleId>{912C8C85-51F0-491E-9774-3900AFEF0FD7}</a:tableStyleId>
              </a:tblPr>
              <a:tblGrid>
                <a:gridCol w="4765708">
                  <a:extLst>
                    <a:ext uri="{9D8B030D-6E8A-4147-A177-3AD203B41FA5}">
                      <a16:colId xmlns:a16="http://schemas.microsoft.com/office/drawing/2014/main" val="1573892045"/>
                    </a:ext>
                  </a:extLst>
                </a:gridCol>
              </a:tblGrid>
              <a:tr h="1174895">
                <a:tc>
                  <a:txBody>
                    <a:bodyPr/>
                    <a:lstStyle/>
                    <a:p>
                      <a:pPr algn="l" latinLnBrk="0"/>
                      <a:r>
                        <a:rPr lang="en-US" sz="5400" b="1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r>
                        <a:rPr lang="en-US" sz="5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Multinationals</a:t>
                      </a:r>
                    </a:p>
                  </a:txBody>
                  <a:tcPr marL="123781" marR="123781" anchor="ctr"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55145895"/>
                  </a:ext>
                </a:extLst>
              </a:tr>
              <a:tr h="11748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5400" b="1" kern="1200" dirty="0">
                          <a:solidFill>
                            <a:schemeClr val="accen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51</a:t>
                      </a:r>
                      <a:r>
                        <a:rPr lang="fr-FR" sz="5400" b="1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Nationals </a:t>
                      </a:r>
                      <a:endParaRPr lang="en-US" b="1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3781" marR="123781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miter lim="800000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3612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714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325344-B77A-A181-F18E-DFD284D79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770DA-FE69-78D3-752D-CD681BA480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28DFFF-DFA1-A5F8-9488-D81293796A5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C5F369-4E8B-1F28-7DA5-5E502190F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2822" y="0"/>
            <a:ext cx="5989178" cy="6858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2E6A494-EA8A-60DF-227B-7587973C253B}"/>
              </a:ext>
            </a:extLst>
          </p:cNvPr>
          <p:cNvSpPr txBox="1"/>
          <p:nvPr/>
        </p:nvSpPr>
        <p:spPr>
          <a:xfrm>
            <a:off x="420894" y="2687321"/>
            <a:ext cx="55016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hlinkClick r:id="rId3"/>
              </a:rPr>
              <a:t>https://ich.unesco.org/en/news/deadline-for-the-2025-cycle-nominations-2-april-2024-13513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4517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C25907-AF8B-01BC-2E07-05ABD73B75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62832D-55C4-3342-FD7D-5ABCD1882B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F7FE7-EE43-C91E-7BDF-5B3314CB9A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59647" y="1541756"/>
            <a:ext cx="9670572" cy="2416592"/>
          </a:xfrm>
        </p:spPr>
        <p:txBody>
          <a:bodyPr>
            <a:normAutofit/>
          </a:bodyPr>
          <a:lstStyle/>
          <a:p>
            <a:r>
              <a:rPr lang="en-GB" b="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ICH.nominations@unesco.org</a:t>
            </a:r>
            <a:endParaRPr lang="en-US" b="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EDED5-FDC9-54E3-36D2-62683693329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36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064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851D7A-8A34-0A9F-19BF-0D7DCA01B2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33550" y="2106017"/>
            <a:ext cx="7866679" cy="58003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Item 2: </a:t>
            </a:r>
            <a:r>
              <a:rPr lang="en-US" b="0" dirty="0">
                <a:solidFill>
                  <a:schemeClr val="bg1"/>
                </a:solidFill>
              </a:rPr>
              <a:t>Adoption of the agenda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6C468-8E7D-FF32-19E4-8AEA463A8E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14944" y="3841946"/>
            <a:ext cx="7785286" cy="60669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5D25D7-EFE3-76EA-8785-6FA5DE337B1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14944" y="5766399"/>
            <a:ext cx="4673430" cy="310551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Inter"/>
              </a:rPr>
              <a:t>Document: </a:t>
            </a:r>
            <a:r>
              <a:rPr lang="pt-BR" sz="2000" dirty="0">
                <a:solidFill>
                  <a:schemeClr val="tx1"/>
                </a:solidFill>
                <a:latin typeface="Inter"/>
              </a:rPr>
              <a:t>LHE/24/19.COM 1.BUR/2</a:t>
            </a:r>
            <a:endParaRPr lang="en-US" sz="2000" dirty="0">
              <a:solidFill>
                <a:schemeClr val="tx1"/>
              </a:solidFill>
              <a:latin typeface="Inter"/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159D594F-822B-4B59-EA8A-F22E26FCF875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4010803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E5304AA-8B96-083C-83A6-E6CDC5610EC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1052" y="2108888"/>
            <a:ext cx="7897284" cy="60669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Item 3: </a:t>
            </a:r>
            <a:r>
              <a:rPr lang="en-US" b="0" i="0" dirty="0">
                <a:solidFill>
                  <a:schemeClr val="bg1"/>
                </a:solidFill>
                <a:effectLst/>
              </a:rPr>
              <a:t>Examination of an emergency request for International Assistance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D21DD-9721-582B-8B65-58FE55B66D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86654" y="3726571"/>
            <a:ext cx="8618692" cy="606692"/>
          </a:xfrm>
        </p:spPr>
        <p:txBody>
          <a:bodyPr>
            <a:noAutofit/>
          </a:bodyPr>
          <a:lstStyle/>
          <a:p>
            <a:endParaRPr lang="en-US" sz="2800" b="0" dirty="0">
              <a:solidFill>
                <a:srgbClr val="212121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2F05ED6D-5C37-B6F3-BB8F-0DD13088608F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D4045AF-EF37-E374-A201-BA11AD01F1C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5FE19A78-9E77-31C4-3466-27101C5A351F}"/>
              </a:ext>
            </a:extLst>
          </p:cNvPr>
          <p:cNvSpPr txBox="1">
            <a:spLocks/>
          </p:cNvSpPr>
          <p:nvPr/>
        </p:nvSpPr>
        <p:spPr>
          <a:xfrm>
            <a:off x="1814944" y="5766399"/>
            <a:ext cx="4673430" cy="3105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Inter"/>
              </a:rPr>
              <a:t>Document: </a:t>
            </a:r>
            <a:r>
              <a:rPr lang="pt-BR" sz="2000" dirty="0">
                <a:solidFill>
                  <a:schemeClr val="tx1"/>
                </a:solidFill>
                <a:latin typeface="Inter"/>
              </a:rPr>
              <a:t>LHE/24/19.COM 1.BUR/3</a:t>
            </a:r>
            <a:endParaRPr lang="en-US" sz="2000" dirty="0">
              <a:solidFill>
                <a:schemeClr val="tx1"/>
              </a:solidFill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285088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7635B40-00B9-57A1-F52C-F1B38523FB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894" y="352832"/>
            <a:ext cx="11350193" cy="455408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International Assistance (</a:t>
            </a:r>
            <a:r>
              <a:rPr lang="fr-FR" b="1" dirty="0" err="1"/>
              <a:t>status</a:t>
            </a:r>
            <a:r>
              <a:rPr lang="fr-FR" b="1" dirty="0"/>
              <a:t> as of 1 March 2024)</a:t>
            </a:r>
            <a:br>
              <a:rPr lang="fr-FR" dirty="0"/>
            </a:b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12E97C-2395-E5BF-9485-55170F387B1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0894" y="982492"/>
            <a:ext cx="11350193" cy="5140820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2516C672-DA32-B9B9-1349-1B6E0A3AEF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63493"/>
              </p:ext>
            </p:extLst>
          </p:nvPr>
        </p:nvGraphicFramePr>
        <p:xfrm>
          <a:off x="420894" y="1049867"/>
          <a:ext cx="10890573" cy="524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93113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539284C-6A87-A63F-F147-B03A69239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9273" y="0"/>
            <a:ext cx="9112560" cy="800302"/>
          </a:xfrm>
        </p:spPr>
        <p:txBody>
          <a:bodyPr/>
          <a:lstStyle/>
          <a:p>
            <a:r>
              <a:rPr lang="en-US" dirty="0">
                <a:solidFill>
                  <a:srgbClr val="0077D4"/>
                </a:solidFill>
                <a:latin typeface="+mn-lt"/>
              </a:rPr>
              <a:t>Criteria for International Assistance</a:t>
            </a:r>
            <a:endParaRPr lang="en-US" dirty="0">
              <a:latin typeface="+mn-lt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4FEFF5C-4EEC-E534-67C5-879D7CBC7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9560" y="1124152"/>
            <a:ext cx="11559540" cy="5562398"/>
          </a:xfrm>
        </p:spPr>
        <p:txBody>
          <a:bodyPr>
            <a:noAutofit/>
          </a:bodyPr>
          <a:lstStyle/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A.1:	The community, group and/or individuals concerned participated in the preparation of the request and will be involved in the implementation of the proposed activities, and in their evaluation and follow-up as broadly as possible.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A.2:	The amount of assistance requested is appropriate.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A.3:	The proposed activities are well conceived and feasible.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A.4:	The project may have lasting results.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A.5:	The beneficiary State Party shares the cost of the activities.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A.6:	The assistance aims at building up or reinforcing capacities in the field of safeguarding intangible cultural heritage.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900430" marR="356235" indent="-540385" algn="just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GB" sz="2000" b="1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A.7:	The beneficiary State Party has implemented previously financed activities, if any, in line with all regulations and any conditions applied thereto. </a:t>
            </a:r>
            <a:endParaRPr lang="en-U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972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5FD6AD9-C23E-79BD-B5D9-782930093727}"/>
              </a:ext>
            </a:extLst>
          </p:cNvPr>
          <p:cNvSpPr txBox="1"/>
          <p:nvPr/>
        </p:nvSpPr>
        <p:spPr>
          <a:xfrm>
            <a:off x="519272" y="1936283"/>
            <a:ext cx="11082177" cy="2764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60045" indent="-342900" algn="just" defTabSz="914400">
              <a:lnSpc>
                <a:spcPct val="150000"/>
              </a:lnSpc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en-GB" sz="2800" dirty="0">
                <a:solidFill>
                  <a:srgbClr val="FFFFFF"/>
                </a:solidFill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10(a): The request implies cooperation at the bilateral, regional or international levels;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marL="342900" marR="360045" indent="-342900" algn="just" defTabSz="91440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en-GB" sz="2800" dirty="0">
                <a:solidFill>
                  <a:srgbClr val="FFFFFF"/>
                </a:solidFill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rPr>
              <a:t>10(b): The assistance may have a multiplier effect and may stimulate financial and technical contributions from other sources.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C9F73347-4E12-E2FF-F67F-0E43CE9BA2BE}"/>
              </a:ext>
            </a:extLst>
          </p:cNvPr>
          <p:cNvSpPr txBox="1">
            <a:spLocks/>
          </p:cNvSpPr>
          <p:nvPr/>
        </p:nvSpPr>
        <p:spPr>
          <a:xfrm>
            <a:off x="519273" y="0"/>
            <a:ext cx="9112560" cy="80030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ts val="2775"/>
              </a:lnSpc>
              <a:spcBef>
                <a:spcPct val="0"/>
              </a:spcBef>
              <a:buNone/>
              <a:defRPr sz="2625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77D4"/>
                </a:solidFill>
                <a:latin typeface="+mn-lt"/>
              </a:rPr>
              <a:t>Additional considerations for International Assistance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1717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09F1CA-F5C8-8CBA-C0A2-14DB5B6CBF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58461" y="2183367"/>
            <a:ext cx="7897284" cy="60669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Item 4: </a:t>
            </a:r>
            <a:r>
              <a:rPr lang="en-US" b="0" i="0" dirty="0">
                <a:solidFill>
                  <a:schemeClr val="bg1"/>
                </a:solidFill>
                <a:effectLst/>
              </a:rPr>
              <a:t>Examination of requests for International Assistance up to US$100,000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51CBB-2337-DA40-3606-BAD49E24CA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58461" y="3718211"/>
            <a:ext cx="8285793" cy="1066799"/>
          </a:xfrm>
        </p:spPr>
        <p:txBody>
          <a:bodyPr>
            <a:normAutofit/>
          </a:bodyPr>
          <a:lstStyle/>
          <a:p>
            <a:endParaRPr lang="en-US" sz="2800" b="0" dirty="0">
              <a:solidFill>
                <a:srgbClr val="212121"/>
              </a:solidFill>
              <a:latin typeface="Inte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172D4-6166-2C9C-8B5E-6F64D98BA3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58461" y="5713162"/>
            <a:ext cx="4550191" cy="401782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Document: </a:t>
            </a:r>
            <a:r>
              <a:rPr lang="pt-BR" sz="2000" b="0" i="0" dirty="0">
                <a:solidFill>
                  <a:schemeClr val="tx1"/>
                </a:solidFill>
                <a:effectLst/>
              </a:rPr>
              <a:t>LHE/24/19.COM 1.BUR/4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99508CC7-EC88-5121-B682-177295833C00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1043101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09F1CA-F5C8-8CBA-C0A2-14DB5B6CBF2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58459" y="1799129"/>
            <a:ext cx="9112559" cy="1261311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Item 5: </a:t>
            </a:r>
            <a:r>
              <a:rPr lang="en-US" b="0" i="0" dirty="0">
                <a:solidFill>
                  <a:schemeClr val="bg1">
                    <a:lumMod val="95000"/>
                  </a:schemeClr>
                </a:solidFill>
                <a:effectLst/>
                <a:latin typeface="Inter"/>
              </a:rPr>
              <a:t>Other business 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D51CBB-2337-DA40-3606-BAD49E24CAF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58461" y="3718211"/>
            <a:ext cx="8285793" cy="1066799"/>
          </a:xfrm>
        </p:spPr>
        <p:txBody>
          <a:bodyPr>
            <a:normAutofit/>
          </a:bodyPr>
          <a:lstStyle/>
          <a:p>
            <a:endParaRPr lang="en-US" sz="2800" b="0" dirty="0">
              <a:solidFill>
                <a:srgbClr val="212121"/>
              </a:solidFill>
              <a:latin typeface="Inter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172D4-6166-2C9C-8B5E-6F64D98BA3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758752" y="5848350"/>
            <a:ext cx="4549900" cy="358486"/>
          </a:xfrm>
        </p:spPr>
        <p:txBody>
          <a:bodyPr>
            <a:noAutofit/>
          </a:bodyPr>
          <a:lstStyle/>
          <a:p>
            <a:pPr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99508CC7-EC88-5121-B682-177295833C00}"/>
              </a:ext>
            </a:extLst>
          </p:cNvPr>
          <p:cNvSpPr txBox="1">
            <a:spLocks/>
          </p:cNvSpPr>
          <p:nvPr/>
        </p:nvSpPr>
        <p:spPr>
          <a:xfrm>
            <a:off x="2883970" y="293132"/>
            <a:ext cx="9112560" cy="8003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1000"/>
              </a:spcBef>
            </a:pPr>
            <a:r>
              <a:rPr lang="fr-FR" sz="36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19.COM 1.BUR</a:t>
            </a:r>
          </a:p>
        </p:txBody>
      </p:sp>
    </p:spTree>
    <p:extLst>
      <p:ext uri="{BB962C8B-B14F-4D97-AF65-F5344CB8AC3E}">
        <p14:creationId xmlns:p14="http://schemas.microsoft.com/office/powerpoint/2010/main" val="2495006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05B6-DF71-BB6E-BAC2-053D607D6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9091" y="2161310"/>
            <a:ext cx="10224655" cy="34012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https://ich.unesco.org/en/schedule-of-statutory-meetings-in-2024-01334</a:t>
            </a:r>
            <a:endParaRPr lang="en-US" sz="3200" dirty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81402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ec64710-979e-45f3-964b-bdd369ecc229">UNESCODPI-1629253120-11</_dlc_DocId>
    <_dlc_DocIdUrl xmlns="3ec64710-979e-45f3-964b-bdd369ecc229">
      <Url>https://unesco.sharepoint.com/sites/dpi/_layouts/15/DocIdRedir.aspx?ID=UNESCODPI-1629253120-11</Url>
      <Description>UNESCODPI-1629253120-11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503EB5D3F8A845AC93D4EBD5AF5EE4" ma:contentTypeVersion="4" ma:contentTypeDescription="Create a new document." ma:contentTypeScope="" ma:versionID="2a64b83bf623a9acfcb69f293481989d">
  <xsd:schema xmlns:xsd="http://www.w3.org/2001/XMLSchema" xmlns:xs="http://www.w3.org/2001/XMLSchema" xmlns:p="http://schemas.microsoft.com/office/2006/metadata/properties" xmlns:ns2="3ec64710-979e-45f3-964b-bdd369ecc229" xmlns:ns3="1effd615-d1f6-498b-b718-2cd5ed64e911" targetNamespace="http://schemas.microsoft.com/office/2006/metadata/properties" ma:root="true" ma:fieldsID="aea08eadc78db47db6ec1ab3c11e094f" ns2:_="" ns3:_="">
    <xsd:import namespace="3ec64710-979e-45f3-964b-bdd369ecc229"/>
    <xsd:import namespace="1effd615-d1f6-498b-b718-2cd5ed64e91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64710-979e-45f3-964b-bdd369ecc22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ffd615-d1f6-498b-b718-2cd5ed64e9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29E140-4202-49FB-A08E-3710CA2F3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A62075-B3C9-4A3A-AE06-3BDCC332E1E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1effd615-d1f6-498b-b718-2cd5ed64e911"/>
    <ds:schemaRef ds:uri="3ec64710-979e-45f3-964b-bdd369ecc22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88C8676-A268-4DE7-9251-BA62A82DD05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C5AD032-1BA3-4144-8C58-BB31BF0A2F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c64710-979e-45f3-964b-bdd369ecc229"/>
    <ds:schemaRef ds:uri="1effd615-d1f6-498b-b718-2cd5ed64e9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3433</TotalTime>
  <Words>512</Words>
  <Application>Microsoft Office PowerPoint</Application>
  <PresentationFormat>Grand écran</PresentationFormat>
  <Paragraphs>61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Inter</vt:lpstr>
      <vt:lpstr>Arial</vt:lpstr>
      <vt:lpstr>Calibri</vt:lpstr>
      <vt:lpstr>Calibri Light</vt:lpstr>
      <vt:lpstr>Symbol</vt:lpstr>
      <vt:lpstr>Thème Office</vt:lpstr>
      <vt:lpstr>Custom Design</vt:lpstr>
      <vt:lpstr>Présentation PowerPoint</vt:lpstr>
      <vt:lpstr>Présentation PowerPoint</vt:lpstr>
      <vt:lpstr>Présentation PowerPoint</vt:lpstr>
      <vt:lpstr>International Assistance (status as of 1 March 2024) </vt:lpstr>
      <vt:lpstr>Criteria for International Assistance</vt:lpstr>
      <vt:lpstr>Présentation PowerPoint</vt:lpstr>
      <vt:lpstr>Présentation PowerPoint</vt:lpstr>
      <vt:lpstr>Présentation PowerPoint</vt:lpstr>
      <vt:lpstr>https://ich.unesco.org/en/schedule-of-statutory-meetings-in-2024-01334</vt:lpstr>
      <vt:lpstr>Evaluation Body (2024 cycle) </vt:lpstr>
      <vt:lpstr>Composition of the 2024 Evaluation Body</vt:lpstr>
      <vt:lpstr>Overview of files to be evaluated (2024 Cycle)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 W</dc:creator>
  <cp:lastModifiedBy>Nakata Glenat, Keiichi Julien</cp:lastModifiedBy>
  <cp:revision>318</cp:revision>
  <dcterms:created xsi:type="dcterms:W3CDTF">2019-03-22T15:49:46Z</dcterms:created>
  <dcterms:modified xsi:type="dcterms:W3CDTF">2024-03-06T08:27:59Z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0x0101008E503EB5D3F8A845AC93D4EBD5AF5EE4</vt:lpwstr>
  </property>
  <property fmtid="{D5CDD505-2E9C-101B-9397-08002B2CF9AE}" pid="3" name="_dlc_DocIdItemGuid">
    <vt:lpwstr>5c46f521-d66a-48f2-b4d3-7dd05baf4502</vt:lpwstr>
  </property>
</Properties>
</file>