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5"/>
  </p:sldMasterIdLst>
  <p:notesMasterIdLst>
    <p:notesMasterId r:id="rId19"/>
  </p:notesMasterIdLst>
  <p:handoutMasterIdLst>
    <p:handoutMasterId r:id="rId20"/>
  </p:handoutMasterIdLst>
  <p:sldIdLst>
    <p:sldId id="369" r:id="rId6"/>
    <p:sldId id="393" r:id="rId7"/>
    <p:sldId id="371" r:id="rId8"/>
    <p:sldId id="390" r:id="rId9"/>
    <p:sldId id="401" r:id="rId10"/>
    <p:sldId id="378" r:id="rId11"/>
    <p:sldId id="396" r:id="rId12"/>
    <p:sldId id="400" r:id="rId13"/>
    <p:sldId id="394" r:id="rId14"/>
    <p:sldId id="375" r:id="rId15"/>
    <p:sldId id="377" r:id="rId16"/>
    <p:sldId id="381" r:id="rId17"/>
    <p:sldId id="39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ESCO" initials="SSc" lastIdx="6" clrIdx="0">
    <p:extLst>
      <p:ext uri="{19B8F6BF-5375-455C-9EA6-DF929625EA0E}">
        <p15:presenceInfo xmlns:p15="http://schemas.microsoft.com/office/powerpoint/2012/main" userId="UNES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D6E"/>
    <a:srgbClr val="F03834"/>
    <a:srgbClr val="F24C48"/>
    <a:srgbClr val="B11403"/>
    <a:srgbClr val="BD1503"/>
    <a:srgbClr val="C11503"/>
    <a:srgbClr val="D61804"/>
    <a:srgbClr val="87568C"/>
    <a:srgbClr val="0F957B"/>
    <a:srgbClr val="054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3448" autoAdjust="0"/>
  </p:normalViewPr>
  <p:slideViewPr>
    <p:cSldViewPr snapToGrid="0" showGuides="1">
      <p:cViewPr varScale="1">
        <p:scale>
          <a:sx n="61" d="100"/>
          <a:sy n="61" d="100"/>
        </p:scale>
        <p:origin x="42" y="1536"/>
      </p:cViewPr>
      <p:guideLst>
        <p:guide orient="horz" pos="2184"/>
        <p:guide pos="3931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1D87A-2ABB-4469-940E-60B2410C0CBF}" type="doc">
      <dgm:prSet loTypeId="urn:microsoft.com/office/officeart/2005/8/layout/b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4225D6-F1A9-44C5-94E6-102E97FA0CC7}">
      <dgm:prSet phldrT="[Text]" custT="1"/>
      <dgm:spPr>
        <a:solidFill>
          <a:srgbClr val="0543CD"/>
        </a:solidFill>
      </dgm:spPr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L'UNESCO rappelle au centre et au(x) État(s) membre(s) concerné(s) la fin imminente de l'Accord</a:t>
          </a:r>
          <a:endParaRPr lang="en-US" sz="1800" b="1" dirty="0">
            <a:solidFill>
              <a:schemeClr val="bg1"/>
            </a:solidFill>
          </a:endParaRPr>
        </a:p>
      </dgm:t>
    </dgm:pt>
    <dgm:pt modelId="{AC17EC1A-9CD9-44A7-98C7-09C344BA9238}" type="parTrans" cxnId="{51C87561-0AD9-467F-A0FA-C6AB6E62A407}">
      <dgm:prSet/>
      <dgm:spPr/>
      <dgm:t>
        <a:bodyPr/>
        <a:lstStyle/>
        <a:p>
          <a:endParaRPr lang="en-US"/>
        </a:p>
      </dgm:t>
    </dgm:pt>
    <dgm:pt modelId="{F88487A9-A4A8-4F8C-A6A0-2CA92F564C58}" type="sibTrans" cxnId="{51C87561-0AD9-467F-A0FA-C6AB6E62A40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2A0EF397-654F-45DF-A9B5-260FC5B7D442}">
      <dgm:prSet phldrT="[Text]" custT="1"/>
      <dgm:spPr>
        <a:solidFill>
          <a:srgbClr val="0543CD"/>
        </a:solidFill>
      </dgm:spPr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L'État membre soumet une demande de renouvellement de l'accord - </a:t>
          </a:r>
          <a:r>
            <a:rPr lang="fr-FR" sz="1800" b="1" u="sng" dirty="0">
              <a:solidFill>
                <a:schemeClr val="bg1"/>
              </a:solidFill>
            </a:rPr>
            <a:t>24 à 36 mois </a:t>
          </a:r>
          <a:r>
            <a:rPr lang="fr-FR" sz="1800" b="1" dirty="0">
              <a:solidFill>
                <a:schemeClr val="bg1"/>
              </a:solidFill>
            </a:rPr>
            <a:t>avant l'expiration de l'accord</a:t>
          </a:r>
          <a:endParaRPr lang="en-US" sz="1800" b="1" dirty="0">
            <a:solidFill>
              <a:schemeClr val="bg1"/>
            </a:solidFill>
          </a:endParaRPr>
        </a:p>
      </dgm:t>
    </dgm:pt>
    <dgm:pt modelId="{11E68EC6-293A-4BA9-9FE0-04C5018EC06A}" type="parTrans" cxnId="{9F6859F7-CE16-4E38-BC6C-DB7414CB7820}">
      <dgm:prSet/>
      <dgm:spPr/>
      <dgm:t>
        <a:bodyPr/>
        <a:lstStyle/>
        <a:p>
          <a:endParaRPr lang="en-US"/>
        </a:p>
      </dgm:t>
    </dgm:pt>
    <dgm:pt modelId="{9160DF30-685A-4241-98A6-EFCFA625B0A6}" type="sibTrans" cxnId="{9F6859F7-CE16-4E38-BC6C-DB7414CB7820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BF16BD4E-944B-482F-BC7C-CE09A125EF9D}">
      <dgm:prSet phldrT="[Text]" custT="1"/>
      <dgm:spPr>
        <a:solidFill>
          <a:srgbClr val="0543CD"/>
        </a:solidFill>
      </dgm:spPr>
      <dgm:t>
        <a:bodyPr/>
        <a:lstStyle/>
        <a:p>
          <a:r>
            <a:rPr lang="en-US" sz="1400" b="1" dirty="0">
              <a:solidFill>
                <a:srgbClr val="FFFF00"/>
              </a:solidFill>
            </a:rPr>
            <a:t>PROCESSUS D'ÉVALUATION DU RENOUVELLEMENT</a:t>
          </a:r>
        </a:p>
        <a:p>
          <a:r>
            <a:rPr lang="fr-FR" sz="1800" b="1" dirty="0">
              <a:solidFill>
                <a:schemeClr val="bg1"/>
              </a:solidFill>
            </a:rPr>
            <a:t>réception des fonds, sélection de l'équipe d'évaluation, évaluation</a:t>
          </a:r>
          <a:endParaRPr lang="en-US" sz="1800" b="1" dirty="0">
            <a:solidFill>
              <a:schemeClr val="bg1"/>
            </a:solidFill>
          </a:endParaRPr>
        </a:p>
        <a:p>
          <a:r>
            <a:rPr lang="fr-FR" sz="1800" b="1" dirty="0">
              <a:solidFill>
                <a:schemeClr val="bg1"/>
              </a:solidFill>
            </a:rPr>
            <a:t>achèvement 2 mois avant la réunion du Comité d'examen intersectoriel</a:t>
          </a:r>
          <a:endParaRPr lang="en-US" sz="1800" b="1" dirty="0">
            <a:solidFill>
              <a:schemeClr val="bg1"/>
            </a:solidFill>
          </a:endParaRPr>
        </a:p>
      </dgm:t>
    </dgm:pt>
    <dgm:pt modelId="{2FF7E553-F334-460E-8BD5-6F3C886917E8}" type="parTrans" cxnId="{2F072CF2-4D44-4D51-A4A6-12035E43784F}">
      <dgm:prSet/>
      <dgm:spPr/>
      <dgm:t>
        <a:bodyPr/>
        <a:lstStyle/>
        <a:p>
          <a:endParaRPr lang="en-US"/>
        </a:p>
      </dgm:t>
    </dgm:pt>
    <dgm:pt modelId="{654DC385-1803-4DE7-BF84-0D8E39F66033}" type="sibTrans" cxnId="{2F072CF2-4D44-4D51-A4A6-12035E43784F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7DC9FFC4-CADC-4633-86DD-6467E2219D59}">
      <dgm:prSet phldrT="[Text]" custT="1"/>
      <dgm:spPr>
        <a:solidFill>
          <a:srgbClr val="0543CD"/>
        </a:solidFill>
      </dgm:spPr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Évaluation par le Comité d'examen intersectoriel de l'UNESCO</a:t>
          </a:r>
        </a:p>
        <a:p>
          <a:r>
            <a:rPr lang="fr-FR" sz="1800" b="1" dirty="0">
              <a:solidFill>
                <a:schemeClr val="bg1"/>
              </a:solidFill>
            </a:rPr>
            <a:t>en avril pour la session d'automne du Conseil exécutif de l'UNESCO, en octobre - pour la session de printemps</a:t>
          </a:r>
          <a:endParaRPr lang="en-US" sz="1800" b="1" dirty="0">
            <a:solidFill>
              <a:schemeClr val="bg1"/>
            </a:solidFill>
          </a:endParaRPr>
        </a:p>
      </dgm:t>
    </dgm:pt>
    <dgm:pt modelId="{F8FCE56B-FB41-4CBC-8367-757F9A764F1F}" type="parTrans" cxnId="{BB0AA121-881C-4875-A638-B12FEA9CB434}">
      <dgm:prSet/>
      <dgm:spPr/>
      <dgm:t>
        <a:bodyPr/>
        <a:lstStyle/>
        <a:p>
          <a:endParaRPr lang="en-US"/>
        </a:p>
      </dgm:t>
    </dgm:pt>
    <dgm:pt modelId="{FC7C9E5D-868C-4A1D-A5D8-D55264A5D8D2}" type="sibTrans" cxnId="{BB0AA121-881C-4875-A638-B12FEA9CB434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3F00F8C7-30DC-4940-8C9E-782AA16AE1DD}">
      <dgm:prSet phldrT="[Text]" custT="1"/>
      <dgm:spPr>
        <a:solidFill>
          <a:srgbClr val="0543CD"/>
        </a:solidFill>
      </dgm:spPr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Examen des résultats de l'évaluation par le Conseil exécutif</a:t>
          </a:r>
          <a:endParaRPr lang="en-US" sz="1800" b="1" dirty="0">
            <a:solidFill>
              <a:schemeClr val="bg1"/>
            </a:solidFill>
          </a:endParaRPr>
        </a:p>
        <a:p>
          <a:r>
            <a:rPr lang="fr-FR" sz="1800" b="1" dirty="0">
              <a:solidFill>
                <a:schemeClr val="bg1"/>
              </a:solidFill>
            </a:rPr>
            <a:t>(session d'automne ou de printemps)</a:t>
          </a:r>
          <a:endParaRPr lang="en-US" sz="1800" b="1" dirty="0">
            <a:solidFill>
              <a:schemeClr val="bg1"/>
            </a:solidFill>
          </a:endParaRPr>
        </a:p>
      </dgm:t>
    </dgm:pt>
    <dgm:pt modelId="{BA3295D3-F8D8-4AFF-8B92-E15C0A0B2FEB}" type="parTrans" cxnId="{232DC2FC-0ED0-4598-BD36-3661823FF429}">
      <dgm:prSet/>
      <dgm:spPr/>
      <dgm:t>
        <a:bodyPr/>
        <a:lstStyle/>
        <a:p>
          <a:endParaRPr lang="en-US"/>
        </a:p>
      </dgm:t>
    </dgm:pt>
    <dgm:pt modelId="{ACDF5BB7-B937-41A5-9BBE-BD5E91B0CFB6}" type="sibTrans" cxnId="{232DC2FC-0ED0-4598-BD36-3661823FF429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EB0CFD1B-0E94-40C1-B2A7-B4DE03B19574}">
      <dgm:prSet custT="1"/>
      <dgm:spPr>
        <a:solidFill>
          <a:srgbClr val="0543CD"/>
        </a:solidFill>
      </dgm:spPr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Si le Conseil exécutif accepte de renouveler, la DG de l’UNESCO est autorisée à signer un accord</a:t>
          </a:r>
          <a:endParaRPr lang="en-US" sz="1800" b="1" dirty="0">
            <a:solidFill>
              <a:schemeClr val="bg1"/>
            </a:solidFill>
          </a:endParaRPr>
        </a:p>
      </dgm:t>
    </dgm:pt>
    <dgm:pt modelId="{D481DF9D-B625-4E82-80FB-1C668B3C59AE}" type="parTrans" cxnId="{8CE6464A-4493-43FD-80A5-D30A427F4E3A}">
      <dgm:prSet/>
      <dgm:spPr/>
      <dgm:t>
        <a:bodyPr/>
        <a:lstStyle/>
        <a:p>
          <a:endParaRPr lang="en-US"/>
        </a:p>
      </dgm:t>
    </dgm:pt>
    <dgm:pt modelId="{D61DD9C1-9767-420D-83F6-B9262ED19AEF}" type="sibTrans" cxnId="{8CE6464A-4493-43FD-80A5-D30A427F4E3A}">
      <dgm:prSet/>
      <dgm:spPr/>
      <dgm:t>
        <a:bodyPr/>
        <a:lstStyle/>
        <a:p>
          <a:endParaRPr lang="en-US"/>
        </a:p>
      </dgm:t>
    </dgm:pt>
    <dgm:pt modelId="{8ADFA7E1-8A55-44CE-BF5F-296B413E70EA}" type="pres">
      <dgm:prSet presAssocID="{B311D87A-2ABB-4469-940E-60B2410C0CBF}" presName="Name0" presStyleCnt="0">
        <dgm:presLayoutVars>
          <dgm:dir/>
          <dgm:resizeHandles val="exact"/>
        </dgm:presLayoutVars>
      </dgm:prSet>
      <dgm:spPr/>
    </dgm:pt>
    <dgm:pt modelId="{BFB94676-F913-4561-AEB5-6A6C67EFA654}" type="pres">
      <dgm:prSet presAssocID="{D94225D6-F1A9-44C5-94E6-102E97FA0CC7}" presName="node" presStyleLbl="node1" presStyleIdx="0" presStyleCnt="6">
        <dgm:presLayoutVars>
          <dgm:bulletEnabled val="1"/>
        </dgm:presLayoutVars>
      </dgm:prSet>
      <dgm:spPr/>
    </dgm:pt>
    <dgm:pt modelId="{FD00BAE5-4F5F-4C7A-8AA1-7F587DEB69C4}" type="pres">
      <dgm:prSet presAssocID="{F88487A9-A4A8-4F8C-A6A0-2CA92F564C58}" presName="sibTrans" presStyleLbl="sibTrans1D1" presStyleIdx="0" presStyleCnt="5"/>
      <dgm:spPr/>
    </dgm:pt>
    <dgm:pt modelId="{D2AA3710-8695-43EB-8134-956ED5528DF1}" type="pres">
      <dgm:prSet presAssocID="{F88487A9-A4A8-4F8C-A6A0-2CA92F564C58}" presName="connectorText" presStyleLbl="sibTrans1D1" presStyleIdx="0" presStyleCnt="5"/>
      <dgm:spPr/>
    </dgm:pt>
    <dgm:pt modelId="{2EF0A5FB-45CE-476D-8E87-924D5F6C28C7}" type="pres">
      <dgm:prSet presAssocID="{2A0EF397-654F-45DF-A9B5-260FC5B7D442}" presName="node" presStyleLbl="node1" presStyleIdx="1" presStyleCnt="6" custScaleX="128430">
        <dgm:presLayoutVars>
          <dgm:bulletEnabled val="1"/>
        </dgm:presLayoutVars>
      </dgm:prSet>
      <dgm:spPr/>
    </dgm:pt>
    <dgm:pt modelId="{1AA38938-CF40-47B9-8EB3-201C55715219}" type="pres">
      <dgm:prSet presAssocID="{9160DF30-685A-4241-98A6-EFCFA625B0A6}" presName="sibTrans" presStyleLbl="sibTrans1D1" presStyleIdx="1" presStyleCnt="5"/>
      <dgm:spPr/>
    </dgm:pt>
    <dgm:pt modelId="{D73059F0-E0EC-4731-8011-BE7E7C27A52C}" type="pres">
      <dgm:prSet presAssocID="{9160DF30-685A-4241-98A6-EFCFA625B0A6}" presName="connectorText" presStyleLbl="sibTrans1D1" presStyleIdx="1" presStyleCnt="5"/>
      <dgm:spPr/>
    </dgm:pt>
    <dgm:pt modelId="{09991A06-D7B8-45F2-B527-3FD573E02D52}" type="pres">
      <dgm:prSet presAssocID="{BF16BD4E-944B-482F-BC7C-CE09A125EF9D}" presName="node" presStyleLbl="node1" presStyleIdx="2" presStyleCnt="6" custScaleX="138246">
        <dgm:presLayoutVars>
          <dgm:bulletEnabled val="1"/>
        </dgm:presLayoutVars>
      </dgm:prSet>
      <dgm:spPr/>
    </dgm:pt>
    <dgm:pt modelId="{BCCD2AB4-3490-44CD-B753-BAC74DA2A3CE}" type="pres">
      <dgm:prSet presAssocID="{654DC385-1803-4DE7-BF84-0D8E39F66033}" presName="sibTrans" presStyleLbl="sibTrans1D1" presStyleIdx="2" presStyleCnt="5"/>
      <dgm:spPr/>
    </dgm:pt>
    <dgm:pt modelId="{48A7A963-5081-4412-B3CF-55209D1AACA4}" type="pres">
      <dgm:prSet presAssocID="{654DC385-1803-4DE7-BF84-0D8E39F66033}" presName="connectorText" presStyleLbl="sibTrans1D1" presStyleIdx="2" presStyleCnt="5"/>
      <dgm:spPr/>
    </dgm:pt>
    <dgm:pt modelId="{167714BA-EB22-449F-947B-D2745451569F}" type="pres">
      <dgm:prSet presAssocID="{7DC9FFC4-CADC-4633-86DD-6467E2219D59}" presName="node" presStyleLbl="node1" presStyleIdx="3" presStyleCnt="6" custScaleX="151286">
        <dgm:presLayoutVars>
          <dgm:bulletEnabled val="1"/>
        </dgm:presLayoutVars>
      </dgm:prSet>
      <dgm:spPr/>
    </dgm:pt>
    <dgm:pt modelId="{9B1F4E39-A960-4E85-9C4F-C53FE6D8FE3A}" type="pres">
      <dgm:prSet presAssocID="{FC7C9E5D-868C-4A1D-A5D8-D55264A5D8D2}" presName="sibTrans" presStyleLbl="sibTrans1D1" presStyleIdx="3" presStyleCnt="5"/>
      <dgm:spPr/>
    </dgm:pt>
    <dgm:pt modelId="{0710982E-AA5D-4238-80E5-ECC3176BC557}" type="pres">
      <dgm:prSet presAssocID="{FC7C9E5D-868C-4A1D-A5D8-D55264A5D8D2}" presName="connectorText" presStyleLbl="sibTrans1D1" presStyleIdx="3" presStyleCnt="5"/>
      <dgm:spPr/>
    </dgm:pt>
    <dgm:pt modelId="{5C335FCB-A037-462A-96A0-AA0AA34C395E}" type="pres">
      <dgm:prSet presAssocID="{3F00F8C7-30DC-4940-8C9E-782AA16AE1DD}" presName="node" presStyleLbl="node1" presStyleIdx="4" presStyleCnt="6">
        <dgm:presLayoutVars>
          <dgm:bulletEnabled val="1"/>
        </dgm:presLayoutVars>
      </dgm:prSet>
      <dgm:spPr/>
    </dgm:pt>
    <dgm:pt modelId="{3E0B535F-D269-4847-8E22-67B5246F23E2}" type="pres">
      <dgm:prSet presAssocID="{ACDF5BB7-B937-41A5-9BBE-BD5E91B0CFB6}" presName="sibTrans" presStyleLbl="sibTrans1D1" presStyleIdx="4" presStyleCnt="5"/>
      <dgm:spPr/>
    </dgm:pt>
    <dgm:pt modelId="{89FBF0C1-313E-47F1-A8CB-E3D63EF9CE57}" type="pres">
      <dgm:prSet presAssocID="{ACDF5BB7-B937-41A5-9BBE-BD5E91B0CFB6}" presName="connectorText" presStyleLbl="sibTrans1D1" presStyleIdx="4" presStyleCnt="5"/>
      <dgm:spPr/>
    </dgm:pt>
    <dgm:pt modelId="{D22DE530-F17A-42FD-90A5-C851E24B1AE2}" type="pres">
      <dgm:prSet presAssocID="{EB0CFD1B-0E94-40C1-B2A7-B4DE03B19574}" presName="node" presStyleLbl="node1" presStyleIdx="5" presStyleCnt="6" custScaleX="118868">
        <dgm:presLayoutVars>
          <dgm:bulletEnabled val="1"/>
        </dgm:presLayoutVars>
      </dgm:prSet>
      <dgm:spPr/>
    </dgm:pt>
  </dgm:ptLst>
  <dgm:cxnLst>
    <dgm:cxn modelId="{B11CA00A-72EB-4B3B-8F65-3E83B265133B}" type="presOf" srcId="{9160DF30-685A-4241-98A6-EFCFA625B0A6}" destId="{1AA38938-CF40-47B9-8EB3-201C55715219}" srcOrd="0" destOrd="0" presId="urn:microsoft.com/office/officeart/2005/8/layout/bProcess3"/>
    <dgm:cxn modelId="{BB0AA121-881C-4875-A638-B12FEA9CB434}" srcId="{B311D87A-2ABB-4469-940E-60B2410C0CBF}" destId="{7DC9FFC4-CADC-4633-86DD-6467E2219D59}" srcOrd="3" destOrd="0" parTransId="{F8FCE56B-FB41-4CBC-8367-757F9A764F1F}" sibTransId="{FC7C9E5D-868C-4A1D-A5D8-D55264A5D8D2}"/>
    <dgm:cxn modelId="{4D910E2D-DAD4-4CB3-B901-1DCF62F54F24}" type="presOf" srcId="{F88487A9-A4A8-4F8C-A6A0-2CA92F564C58}" destId="{FD00BAE5-4F5F-4C7A-8AA1-7F587DEB69C4}" srcOrd="0" destOrd="0" presId="urn:microsoft.com/office/officeart/2005/8/layout/bProcess3"/>
    <dgm:cxn modelId="{0C24B65B-0545-4147-B1C7-506D7F3FB6FA}" type="presOf" srcId="{654DC385-1803-4DE7-BF84-0D8E39F66033}" destId="{BCCD2AB4-3490-44CD-B753-BAC74DA2A3CE}" srcOrd="0" destOrd="0" presId="urn:microsoft.com/office/officeart/2005/8/layout/bProcess3"/>
    <dgm:cxn modelId="{51C87561-0AD9-467F-A0FA-C6AB6E62A407}" srcId="{B311D87A-2ABB-4469-940E-60B2410C0CBF}" destId="{D94225D6-F1A9-44C5-94E6-102E97FA0CC7}" srcOrd="0" destOrd="0" parTransId="{AC17EC1A-9CD9-44A7-98C7-09C344BA9238}" sibTransId="{F88487A9-A4A8-4F8C-A6A0-2CA92F564C58}"/>
    <dgm:cxn modelId="{11C89B47-939D-4DDE-B2FD-066C0413373D}" type="presOf" srcId="{3F00F8C7-30DC-4940-8C9E-782AA16AE1DD}" destId="{5C335FCB-A037-462A-96A0-AA0AA34C395E}" srcOrd="0" destOrd="0" presId="urn:microsoft.com/office/officeart/2005/8/layout/bProcess3"/>
    <dgm:cxn modelId="{7A9DEB49-9DA3-4545-9A58-A9A1E1DD83D6}" type="presOf" srcId="{FC7C9E5D-868C-4A1D-A5D8-D55264A5D8D2}" destId="{0710982E-AA5D-4238-80E5-ECC3176BC557}" srcOrd="1" destOrd="0" presId="urn:microsoft.com/office/officeart/2005/8/layout/bProcess3"/>
    <dgm:cxn modelId="{8CE6464A-4493-43FD-80A5-D30A427F4E3A}" srcId="{B311D87A-2ABB-4469-940E-60B2410C0CBF}" destId="{EB0CFD1B-0E94-40C1-B2A7-B4DE03B19574}" srcOrd="5" destOrd="0" parTransId="{D481DF9D-B625-4E82-80FB-1C668B3C59AE}" sibTransId="{D61DD9C1-9767-420D-83F6-B9262ED19AEF}"/>
    <dgm:cxn modelId="{6B1C7A4C-A00C-4A29-A934-69C04FBBD515}" type="presOf" srcId="{7DC9FFC4-CADC-4633-86DD-6467E2219D59}" destId="{167714BA-EB22-449F-947B-D2745451569F}" srcOrd="0" destOrd="0" presId="urn:microsoft.com/office/officeart/2005/8/layout/bProcess3"/>
    <dgm:cxn modelId="{511DA56D-1E40-403F-9BCD-FAAEAAD8323E}" type="presOf" srcId="{ACDF5BB7-B937-41A5-9BBE-BD5E91B0CFB6}" destId="{3E0B535F-D269-4847-8E22-67B5246F23E2}" srcOrd="0" destOrd="0" presId="urn:microsoft.com/office/officeart/2005/8/layout/bProcess3"/>
    <dgm:cxn modelId="{76997A73-1899-4008-BCA4-4B1EE8A93AE4}" type="presOf" srcId="{B311D87A-2ABB-4469-940E-60B2410C0CBF}" destId="{8ADFA7E1-8A55-44CE-BF5F-296B413E70EA}" srcOrd="0" destOrd="0" presId="urn:microsoft.com/office/officeart/2005/8/layout/bProcess3"/>
    <dgm:cxn modelId="{8CC1C87E-A1AC-4100-B6F1-67F9157C31C7}" type="presOf" srcId="{EB0CFD1B-0E94-40C1-B2A7-B4DE03B19574}" destId="{D22DE530-F17A-42FD-90A5-C851E24B1AE2}" srcOrd="0" destOrd="0" presId="urn:microsoft.com/office/officeart/2005/8/layout/bProcess3"/>
    <dgm:cxn modelId="{E3B15994-5A5E-48D4-9399-07545EFCE505}" type="presOf" srcId="{BF16BD4E-944B-482F-BC7C-CE09A125EF9D}" destId="{09991A06-D7B8-45F2-B527-3FD573E02D52}" srcOrd="0" destOrd="0" presId="urn:microsoft.com/office/officeart/2005/8/layout/bProcess3"/>
    <dgm:cxn modelId="{20BFA0AA-5E20-48B2-B82E-951DEE97AD72}" type="presOf" srcId="{9160DF30-685A-4241-98A6-EFCFA625B0A6}" destId="{D73059F0-E0EC-4731-8011-BE7E7C27A52C}" srcOrd="1" destOrd="0" presId="urn:microsoft.com/office/officeart/2005/8/layout/bProcess3"/>
    <dgm:cxn modelId="{7F90C6AB-7139-46E9-B17B-911CF55C5373}" type="presOf" srcId="{2A0EF397-654F-45DF-A9B5-260FC5B7D442}" destId="{2EF0A5FB-45CE-476D-8E87-924D5F6C28C7}" srcOrd="0" destOrd="0" presId="urn:microsoft.com/office/officeart/2005/8/layout/bProcess3"/>
    <dgm:cxn modelId="{1B330AAF-0E36-4250-BB59-43CC590B4703}" type="presOf" srcId="{F88487A9-A4A8-4F8C-A6A0-2CA92F564C58}" destId="{D2AA3710-8695-43EB-8134-956ED5528DF1}" srcOrd="1" destOrd="0" presId="urn:microsoft.com/office/officeart/2005/8/layout/bProcess3"/>
    <dgm:cxn modelId="{66B3B0DB-7A27-4442-832D-21602BCDE63D}" type="presOf" srcId="{D94225D6-F1A9-44C5-94E6-102E97FA0CC7}" destId="{BFB94676-F913-4561-AEB5-6A6C67EFA654}" srcOrd="0" destOrd="0" presId="urn:microsoft.com/office/officeart/2005/8/layout/bProcess3"/>
    <dgm:cxn modelId="{669BB0E8-5CC2-442E-B16D-387CC7FE2951}" type="presOf" srcId="{ACDF5BB7-B937-41A5-9BBE-BD5E91B0CFB6}" destId="{89FBF0C1-313E-47F1-A8CB-E3D63EF9CE57}" srcOrd="1" destOrd="0" presId="urn:microsoft.com/office/officeart/2005/8/layout/bProcess3"/>
    <dgm:cxn modelId="{791C2BED-EF0A-463C-81B7-5A7C6CCB22D8}" type="presOf" srcId="{FC7C9E5D-868C-4A1D-A5D8-D55264A5D8D2}" destId="{9B1F4E39-A960-4E85-9C4F-C53FE6D8FE3A}" srcOrd="0" destOrd="0" presId="urn:microsoft.com/office/officeart/2005/8/layout/bProcess3"/>
    <dgm:cxn modelId="{2F072CF2-4D44-4D51-A4A6-12035E43784F}" srcId="{B311D87A-2ABB-4469-940E-60B2410C0CBF}" destId="{BF16BD4E-944B-482F-BC7C-CE09A125EF9D}" srcOrd="2" destOrd="0" parTransId="{2FF7E553-F334-460E-8BD5-6F3C886917E8}" sibTransId="{654DC385-1803-4DE7-BF84-0D8E39F66033}"/>
    <dgm:cxn modelId="{9F6859F7-CE16-4E38-BC6C-DB7414CB7820}" srcId="{B311D87A-2ABB-4469-940E-60B2410C0CBF}" destId="{2A0EF397-654F-45DF-A9B5-260FC5B7D442}" srcOrd="1" destOrd="0" parTransId="{11E68EC6-293A-4BA9-9FE0-04C5018EC06A}" sibTransId="{9160DF30-685A-4241-98A6-EFCFA625B0A6}"/>
    <dgm:cxn modelId="{232DC2FC-0ED0-4598-BD36-3661823FF429}" srcId="{B311D87A-2ABB-4469-940E-60B2410C0CBF}" destId="{3F00F8C7-30DC-4940-8C9E-782AA16AE1DD}" srcOrd="4" destOrd="0" parTransId="{BA3295D3-F8D8-4AFF-8B92-E15C0A0B2FEB}" sibTransId="{ACDF5BB7-B937-41A5-9BBE-BD5E91B0CFB6}"/>
    <dgm:cxn modelId="{B4F949FE-9544-43BD-B0D4-5A51D670BA72}" type="presOf" srcId="{654DC385-1803-4DE7-BF84-0D8E39F66033}" destId="{48A7A963-5081-4412-B3CF-55209D1AACA4}" srcOrd="1" destOrd="0" presId="urn:microsoft.com/office/officeart/2005/8/layout/bProcess3"/>
    <dgm:cxn modelId="{9B8B5FE9-55C5-4D00-893B-2178C233AB2C}" type="presParOf" srcId="{8ADFA7E1-8A55-44CE-BF5F-296B413E70EA}" destId="{BFB94676-F913-4561-AEB5-6A6C67EFA654}" srcOrd="0" destOrd="0" presId="urn:microsoft.com/office/officeart/2005/8/layout/bProcess3"/>
    <dgm:cxn modelId="{9D7C6F8B-8BE7-4E1F-BD17-743CF67F1119}" type="presParOf" srcId="{8ADFA7E1-8A55-44CE-BF5F-296B413E70EA}" destId="{FD00BAE5-4F5F-4C7A-8AA1-7F587DEB69C4}" srcOrd="1" destOrd="0" presId="urn:microsoft.com/office/officeart/2005/8/layout/bProcess3"/>
    <dgm:cxn modelId="{30C8DE86-B687-4A77-A929-8EB56FE1E64E}" type="presParOf" srcId="{FD00BAE5-4F5F-4C7A-8AA1-7F587DEB69C4}" destId="{D2AA3710-8695-43EB-8134-956ED5528DF1}" srcOrd="0" destOrd="0" presId="urn:microsoft.com/office/officeart/2005/8/layout/bProcess3"/>
    <dgm:cxn modelId="{B53E2ABF-375C-4F2C-B749-40E7D5B02D5B}" type="presParOf" srcId="{8ADFA7E1-8A55-44CE-BF5F-296B413E70EA}" destId="{2EF0A5FB-45CE-476D-8E87-924D5F6C28C7}" srcOrd="2" destOrd="0" presId="urn:microsoft.com/office/officeart/2005/8/layout/bProcess3"/>
    <dgm:cxn modelId="{20A4DA67-8EE8-4B6D-B6D9-4E483AC8C69F}" type="presParOf" srcId="{8ADFA7E1-8A55-44CE-BF5F-296B413E70EA}" destId="{1AA38938-CF40-47B9-8EB3-201C55715219}" srcOrd="3" destOrd="0" presId="urn:microsoft.com/office/officeart/2005/8/layout/bProcess3"/>
    <dgm:cxn modelId="{C8EE27DB-A61C-4397-951A-852B72CBE4CC}" type="presParOf" srcId="{1AA38938-CF40-47B9-8EB3-201C55715219}" destId="{D73059F0-E0EC-4731-8011-BE7E7C27A52C}" srcOrd="0" destOrd="0" presId="urn:microsoft.com/office/officeart/2005/8/layout/bProcess3"/>
    <dgm:cxn modelId="{078AA28A-BB43-42E3-80DF-AE89E113867E}" type="presParOf" srcId="{8ADFA7E1-8A55-44CE-BF5F-296B413E70EA}" destId="{09991A06-D7B8-45F2-B527-3FD573E02D52}" srcOrd="4" destOrd="0" presId="urn:microsoft.com/office/officeart/2005/8/layout/bProcess3"/>
    <dgm:cxn modelId="{7DDC9315-06AE-4C85-8CC2-F9327DD30337}" type="presParOf" srcId="{8ADFA7E1-8A55-44CE-BF5F-296B413E70EA}" destId="{BCCD2AB4-3490-44CD-B753-BAC74DA2A3CE}" srcOrd="5" destOrd="0" presId="urn:microsoft.com/office/officeart/2005/8/layout/bProcess3"/>
    <dgm:cxn modelId="{E5045B60-3699-4CC7-904E-B552492DBFA1}" type="presParOf" srcId="{BCCD2AB4-3490-44CD-B753-BAC74DA2A3CE}" destId="{48A7A963-5081-4412-B3CF-55209D1AACA4}" srcOrd="0" destOrd="0" presId="urn:microsoft.com/office/officeart/2005/8/layout/bProcess3"/>
    <dgm:cxn modelId="{F413D5EF-3D42-4292-B456-CB78A982FA36}" type="presParOf" srcId="{8ADFA7E1-8A55-44CE-BF5F-296B413E70EA}" destId="{167714BA-EB22-449F-947B-D2745451569F}" srcOrd="6" destOrd="0" presId="urn:microsoft.com/office/officeart/2005/8/layout/bProcess3"/>
    <dgm:cxn modelId="{FE14EFD2-288F-4E7A-94F9-18166E8CDEBE}" type="presParOf" srcId="{8ADFA7E1-8A55-44CE-BF5F-296B413E70EA}" destId="{9B1F4E39-A960-4E85-9C4F-C53FE6D8FE3A}" srcOrd="7" destOrd="0" presId="urn:microsoft.com/office/officeart/2005/8/layout/bProcess3"/>
    <dgm:cxn modelId="{079A22C8-4655-403A-9FB8-88C4687AB8A3}" type="presParOf" srcId="{9B1F4E39-A960-4E85-9C4F-C53FE6D8FE3A}" destId="{0710982E-AA5D-4238-80E5-ECC3176BC557}" srcOrd="0" destOrd="0" presId="urn:microsoft.com/office/officeart/2005/8/layout/bProcess3"/>
    <dgm:cxn modelId="{FC2E5B16-2D2A-414D-BD70-ABDCD4916C1F}" type="presParOf" srcId="{8ADFA7E1-8A55-44CE-BF5F-296B413E70EA}" destId="{5C335FCB-A037-462A-96A0-AA0AA34C395E}" srcOrd="8" destOrd="0" presId="urn:microsoft.com/office/officeart/2005/8/layout/bProcess3"/>
    <dgm:cxn modelId="{EEE73405-C2BA-449C-B42A-0A6F3C606AD5}" type="presParOf" srcId="{8ADFA7E1-8A55-44CE-BF5F-296B413E70EA}" destId="{3E0B535F-D269-4847-8E22-67B5246F23E2}" srcOrd="9" destOrd="0" presId="urn:microsoft.com/office/officeart/2005/8/layout/bProcess3"/>
    <dgm:cxn modelId="{A4892049-943E-4240-B48E-F3D03E4DC359}" type="presParOf" srcId="{3E0B535F-D269-4847-8E22-67B5246F23E2}" destId="{89FBF0C1-313E-47F1-A8CB-E3D63EF9CE57}" srcOrd="0" destOrd="0" presId="urn:microsoft.com/office/officeart/2005/8/layout/bProcess3"/>
    <dgm:cxn modelId="{AB25BB36-B4D7-4344-8FEE-C1D20A79D24B}" type="presParOf" srcId="{8ADFA7E1-8A55-44CE-BF5F-296B413E70EA}" destId="{D22DE530-F17A-42FD-90A5-C851E24B1AE2}" srcOrd="10" destOrd="0" presId="urn:microsoft.com/office/officeart/2005/8/layout/b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0BAE5-4F5F-4C7A-8AA1-7F587DEB69C4}">
      <dsp:nvSpPr>
        <dsp:cNvPr id="0" name=""/>
        <dsp:cNvSpPr/>
      </dsp:nvSpPr>
      <dsp:spPr>
        <a:xfrm>
          <a:off x="2724126" y="1132691"/>
          <a:ext cx="5947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4758" y="45720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005872" y="1175281"/>
        <a:ext cx="31267" cy="6259"/>
      </dsp:txXfrm>
    </dsp:sp>
    <dsp:sp modelId="{BFB94676-F913-4561-AEB5-6A6C67EFA654}">
      <dsp:nvSpPr>
        <dsp:cNvPr id="0" name=""/>
        <dsp:cNvSpPr/>
      </dsp:nvSpPr>
      <dsp:spPr>
        <a:xfrm>
          <a:off x="6974" y="362725"/>
          <a:ext cx="2718951" cy="1631371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L'UNESCO rappelle au centre et au(x) État(s) membre(s) concerné(s) la fin imminente de l'Accord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6974" y="362725"/>
        <a:ext cx="2718951" cy="1631371"/>
      </dsp:txXfrm>
    </dsp:sp>
    <dsp:sp modelId="{1AA38938-CF40-47B9-8EB3-201C55715219}">
      <dsp:nvSpPr>
        <dsp:cNvPr id="0" name=""/>
        <dsp:cNvSpPr/>
      </dsp:nvSpPr>
      <dsp:spPr>
        <a:xfrm>
          <a:off x="6841435" y="1132691"/>
          <a:ext cx="5947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4758" y="45720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123181" y="1175281"/>
        <a:ext cx="31267" cy="6259"/>
      </dsp:txXfrm>
    </dsp:sp>
    <dsp:sp modelId="{2EF0A5FB-45CE-476D-8E87-924D5F6C28C7}">
      <dsp:nvSpPr>
        <dsp:cNvPr id="0" name=""/>
        <dsp:cNvSpPr/>
      </dsp:nvSpPr>
      <dsp:spPr>
        <a:xfrm>
          <a:off x="3351285" y="362725"/>
          <a:ext cx="3491949" cy="1631371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L'État membre soumet une demande de renouvellement de l'accord - </a:t>
          </a:r>
          <a:r>
            <a:rPr lang="fr-FR" sz="1800" b="1" u="sng" kern="1200" dirty="0">
              <a:solidFill>
                <a:schemeClr val="bg1"/>
              </a:solidFill>
            </a:rPr>
            <a:t>24 à 36 mois </a:t>
          </a:r>
          <a:r>
            <a:rPr lang="fr-FR" sz="1800" b="1" kern="1200" dirty="0">
              <a:solidFill>
                <a:schemeClr val="bg1"/>
              </a:solidFill>
            </a:rPr>
            <a:t>avant l'expiration de l'accord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351285" y="362725"/>
        <a:ext cx="3491949" cy="1631371"/>
      </dsp:txXfrm>
    </dsp:sp>
    <dsp:sp modelId="{BCCD2AB4-3490-44CD-B753-BAC74DA2A3CE}">
      <dsp:nvSpPr>
        <dsp:cNvPr id="0" name=""/>
        <dsp:cNvSpPr/>
      </dsp:nvSpPr>
      <dsp:spPr>
        <a:xfrm>
          <a:off x="2063671" y="1992297"/>
          <a:ext cx="7284344" cy="594758"/>
        </a:xfrm>
        <a:custGeom>
          <a:avLst/>
          <a:gdLst/>
          <a:ahLst/>
          <a:cxnLst/>
          <a:rect l="0" t="0" r="0" b="0"/>
          <a:pathLst>
            <a:path>
              <a:moveTo>
                <a:pt x="7284344" y="0"/>
              </a:moveTo>
              <a:lnTo>
                <a:pt x="7284344" y="314479"/>
              </a:lnTo>
              <a:lnTo>
                <a:pt x="0" y="314479"/>
              </a:lnTo>
              <a:lnTo>
                <a:pt x="0" y="594758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523065" y="2286546"/>
        <a:ext cx="365556" cy="6259"/>
      </dsp:txXfrm>
    </dsp:sp>
    <dsp:sp modelId="{09991A06-D7B8-45F2-B527-3FD573E02D52}">
      <dsp:nvSpPr>
        <dsp:cNvPr id="0" name=""/>
        <dsp:cNvSpPr/>
      </dsp:nvSpPr>
      <dsp:spPr>
        <a:xfrm>
          <a:off x="7468594" y="362725"/>
          <a:ext cx="3758842" cy="1631371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FFFF00"/>
              </a:solidFill>
            </a:rPr>
            <a:t>PROCESSUS D'ÉVALUATION DU RENOUVELLEMENT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réception des fonds, sélection de l'équipe d'évaluation, évaluation</a:t>
          </a:r>
          <a:endParaRPr lang="en-US" sz="1800" b="1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achèvement 2 mois avant la réunion du Comité d'examen intersectoriel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7468594" y="362725"/>
        <a:ext cx="3758842" cy="1631371"/>
      </dsp:txXfrm>
    </dsp:sp>
    <dsp:sp modelId="{9B1F4E39-A960-4E85-9C4F-C53FE6D8FE3A}">
      <dsp:nvSpPr>
        <dsp:cNvPr id="0" name=""/>
        <dsp:cNvSpPr/>
      </dsp:nvSpPr>
      <dsp:spPr>
        <a:xfrm>
          <a:off x="4118568" y="3389421"/>
          <a:ext cx="5947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4758" y="45720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00314" y="3432011"/>
        <a:ext cx="31267" cy="6259"/>
      </dsp:txXfrm>
    </dsp:sp>
    <dsp:sp modelId="{167714BA-EB22-449F-947B-D2745451569F}">
      <dsp:nvSpPr>
        <dsp:cNvPr id="0" name=""/>
        <dsp:cNvSpPr/>
      </dsp:nvSpPr>
      <dsp:spPr>
        <a:xfrm>
          <a:off x="6974" y="2619455"/>
          <a:ext cx="4113393" cy="1631371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Évaluation par le Comité d'examen intersectoriel de l'UNESCO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en avril pour la session d'automne du Conseil exécutif de l'UNESCO, en octobre - pour la session de printemps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6974" y="2619455"/>
        <a:ext cx="4113393" cy="1631371"/>
      </dsp:txXfrm>
    </dsp:sp>
    <dsp:sp modelId="{3E0B535F-D269-4847-8E22-67B5246F23E2}">
      <dsp:nvSpPr>
        <dsp:cNvPr id="0" name=""/>
        <dsp:cNvSpPr/>
      </dsp:nvSpPr>
      <dsp:spPr>
        <a:xfrm>
          <a:off x="7462879" y="3389421"/>
          <a:ext cx="5947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4758" y="45720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744624" y="3432011"/>
        <a:ext cx="31267" cy="6259"/>
      </dsp:txXfrm>
    </dsp:sp>
    <dsp:sp modelId="{5C335FCB-A037-462A-96A0-AA0AA34C395E}">
      <dsp:nvSpPr>
        <dsp:cNvPr id="0" name=""/>
        <dsp:cNvSpPr/>
      </dsp:nvSpPr>
      <dsp:spPr>
        <a:xfrm>
          <a:off x="4745727" y="2619455"/>
          <a:ext cx="2718951" cy="1631371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Examen des résultats de l'évaluation par le Conseil exécutif</a:t>
          </a:r>
          <a:endParaRPr lang="en-US" sz="1800" b="1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(session d'automne ou de printemps)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4745727" y="2619455"/>
        <a:ext cx="2718951" cy="1631371"/>
      </dsp:txXfrm>
    </dsp:sp>
    <dsp:sp modelId="{D22DE530-F17A-42FD-90A5-C851E24B1AE2}">
      <dsp:nvSpPr>
        <dsp:cNvPr id="0" name=""/>
        <dsp:cNvSpPr/>
      </dsp:nvSpPr>
      <dsp:spPr>
        <a:xfrm>
          <a:off x="8090038" y="2619455"/>
          <a:ext cx="3231963" cy="1631371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Si le Conseil exécutif accepte de renouveler, la DG de l’UNESCO est autorisée à signer un accord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8090038" y="2619455"/>
        <a:ext cx="3231963" cy="1631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E8DBD-B460-44BB-A5D3-3E980B56375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D28D-C543-4B96-9599-95A9C309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57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57BAF-B712-4F3E-A9AC-BB7FDA05E80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90FF2-293A-47C3-9729-478A7FA23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77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0FF2-293A-47C3-9729-478A7FA233E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90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0FF2-293A-47C3-9729-478A7FA233E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90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3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11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14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Quot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065" y="0"/>
            <a:ext cx="12193065" cy="6858000"/>
          </a:xfrm>
          <a:prstGeom prst="rect">
            <a:avLst/>
          </a:prstGeom>
          <a:solidFill>
            <a:srgbClr val="0070C0">
              <a:alpha val="8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D8C56E-3DD0-4E5F-B9C2-139676E97503}"/>
              </a:ext>
            </a:extLst>
          </p:cNvPr>
          <p:cNvSpPr/>
          <p:nvPr userDrawn="1"/>
        </p:nvSpPr>
        <p:spPr>
          <a:xfrm>
            <a:off x="5810834" y="-3023934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E13717DB-FC77-49E3-B050-A5DE790408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872" y="5871094"/>
            <a:ext cx="665912" cy="4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9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60"/>
            <a:ext cx="12192000" cy="1983015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966755A-E9AC-4C9C-BEC5-775F1EDB0A4D}"/>
              </a:ext>
            </a:extLst>
          </p:cNvPr>
          <p:cNvSpPr/>
          <p:nvPr userDrawn="1"/>
        </p:nvSpPr>
        <p:spPr>
          <a:xfrm>
            <a:off x="0" y="1836541"/>
            <a:ext cx="12192000" cy="524707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A34EF1-850F-4011-8D1B-159DD5A513C7}"/>
              </a:ext>
            </a:extLst>
          </p:cNvPr>
          <p:cNvSpPr/>
          <p:nvPr userDrawn="1"/>
        </p:nvSpPr>
        <p:spPr>
          <a:xfrm>
            <a:off x="5850529" y="-3244634"/>
            <a:ext cx="9552048" cy="11046587"/>
          </a:xfrm>
          <a:prstGeom prst="rect">
            <a:avLst/>
          </a:prstGeom>
          <a:blipFill dpi="0" rotWithShape="1">
            <a:blip r:embed="rId3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5">
            <a:extLst>
              <a:ext uri="{FF2B5EF4-FFF2-40B4-BE49-F238E27FC236}">
                <a16:creationId xmlns:a16="http://schemas.microsoft.com/office/drawing/2014/main" id="{EC03273A-B603-4718-AC4E-7BB151CF85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  <p:pic>
        <p:nvPicPr>
          <p:cNvPr id="11" name="Image 5">
            <a:extLst>
              <a:ext uri="{FF2B5EF4-FFF2-40B4-BE49-F238E27FC236}">
                <a16:creationId xmlns:a16="http://schemas.microsoft.com/office/drawing/2014/main" id="{421E2887-A10B-4796-B3DA-CDA28A3412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454" y="6452391"/>
            <a:ext cx="665912" cy="4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745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59"/>
            <a:ext cx="12192000" cy="1849800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6AAA3-2D15-49B4-BCA8-4C5EDB886CD5}"/>
              </a:ext>
            </a:extLst>
          </p:cNvPr>
          <p:cNvSpPr/>
          <p:nvPr userDrawn="1"/>
        </p:nvSpPr>
        <p:spPr>
          <a:xfrm>
            <a:off x="0" y="1836541"/>
            <a:ext cx="12192000" cy="5021459"/>
          </a:xfrm>
          <a:prstGeom prst="rect">
            <a:avLst/>
          </a:prstGeom>
          <a:solidFill>
            <a:srgbClr val="C72F36">
              <a:alpha val="8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DD71A1-DECD-4813-8B2E-798E57391519}"/>
              </a:ext>
            </a:extLst>
          </p:cNvPr>
          <p:cNvSpPr/>
          <p:nvPr userDrawn="1"/>
        </p:nvSpPr>
        <p:spPr>
          <a:xfrm>
            <a:off x="5889211" y="-2873406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5">
            <a:extLst>
              <a:ext uri="{FF2B5EF4-FFF2-40B4-BE49-F238E27FC236}">
                <a16:creationId xmlns:a16="http://schemas.microsoft.com/office/drawing/2014/main" id="{F66D51EC-D64E-4170-9384-B125D788DD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12" y="6236854"/>
            <a:ext cx="665912" cy="4056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0BE343-2749-433D-B942-D0D797251E4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pic>
        <p:nvPicPr>
          <p:cNvPr id="13" name="Image 5">
            <a:extLst>
              <a:ext uri="{FF2B5EF4-FFF2-40B4-BE49-F238E27FC236}">
                <a16:creationId xmlns:a16="http://schemas.microsoft.com/office/drawing/2014/main" id="{ACC7035E-31CD-481D-8336-41A2F9F672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41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60"/>
            <a:ext cx="12192000" cy="1849801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DB4546-B491-43E1-9CD7-CBFE60548B3D}"/>
              </a:ext>
            </a:extLst>
          </p:cNvPr>
          <p:cNvSpPr/>
          <p:nvPr userDrawn="1"/>
        </p:nvSpPr>
        <p:spPr>
          <a:xfrm>
            <a:off x="0" y="1836541"/>
            <a:ext cx="12192000" cy="5021458"/>
          </a:xfrm>
          <a:prstGeom prst="rect">
            <a:avLst/>
          </a:prstGeom>
          <a:solidFill>
            <a:srgbClr val="F68B33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4DA759-EC45-486D-8ABD-E30BBE2AE0AD}"/>
              </a:ext>
            </a:extLst>
          </p:cNvPr>
          <p:cNvSpPr/>
          <p:nvPr userDrawn="1"/>
        </p:nvSpPr>
        <p:spPr>
          <a:xfrm>
            <a:off x="5889211" y="-2873406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5">
            <a:extLst>
              <a:ext uri="{FF2B5EF4-FFF2-40B4-BE49-F238E27FC236}">
                <a16:creationId xmlns:a16="http://schemas.microsoft.com/office/drawing/2014/main" id="{7B99279F-AE74-4C42-BABD-F9A3D32EE7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12" y="6236854"/>
            <a:ext cx="665912" cy="4056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06D1C2-AE86-49DF-8692-EA2C5D0E87D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pic>
        <p:nvPicPr>
          <p:cNvPr id="13" name="Image 5">
            <a:extLst>
              <a:ext uri="{FF2B5EF4-FFF2-40B4-BE49-F238E27FC236}">
                <a16:creationId xmlns:a16="http://schemas.microsoft.com/office/drawing/2014/main" id="{AAC81674-452F-442B-9C2F-17CF4EBBED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60"/>
            <a:ext cx="12192000" cy="1849801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143ECE-2106-430A-9E7B-3ACC5BE3E06D}"/>
              </a:ext>
            </a:extLst>
          </p:cNvPr>
          <p:cNvSpPr/>
          <p:nvPr userDrawn="1"/>
        </p:nvSpPr>
        <p:spPr>
          <a:xfrm>
            <a:off x="0" y="1836542"/>
            <a:ext cx="12192000" cy="5021458"/>
          </a:xfrm>
          <a:prstGeom prst="rect">
            <a:avLst/>
          </a:prstGeom>
          <a:solidFill>
            <a:srgbClr val="009272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50E99D-FD04-4B47-8BFE-9917143B27BB}"/>
              </a:ext>
            </a:extLst>
          </p:cNvPr>
          <p:cNvSpPr/>
          <p:nvPr userDrawn="1"/>
        </p:nvSpPr>
        <p:spPr>
          <a:xfrm>
            <a:off x="5889211" y="-2873406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5">
            <a:extLst>
              <a:ext uri="{FF2B5EF4-FFF2-40B4-BE49-F238E27FC236}">
                <a16:creationId xmlns:a16="http://schemas.microsoft.com/office/drawing/2014/main" id="{7E3A5819-48E7-4B1E-852B-739E96F602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076" y="6219435"/>
            <a:ext cx="665912" cy="4056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53FDEB-D130-41FD-B4A3-9E5D245690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pic>
        <p:nvPicPr>
          <p:cNvPr id="14" name="Image 5">
            <a:extLst>
              <a:ext uri="{FF2B5EF4-FFF2-40B4-BE49-F238E27FC236}">
                <a16:creationId xmlns:a16="http://schemas.microsoft.com/office/drawing/2014/main" id="{BE9C2D3F-0CF6-4CE2-AC76-ED6780E5E1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41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60"/>
            <a:ext cx="12192000" cy="1849801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415C6C-13FB-4B7F-B4C9-C6E3C1C01EA3}"/>
              </a:ext>
            </a:extLst>
          </p:cNvPr>
          <p:cNvSpPr/>
          <p:nvPr userDrawn="1"/>
        </p:nvSpPr>
        <p:spPr>
          <a:xfrm>
            <a:off x="-2" y="1836541"/>
            <a:ext cx="12192000" cy="5000697"/>
          </a:xfrm>
          <a:prstGeom prst="rect">
            <a:avLst/>
          </a:prstGeom>
          <a:solidFill>
            <a:srgbClr val="008EB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D3B0D-3351-4310-9294-A08FC99B981E}"/>
              </a:ext>
            </a:extLst>
          </p:cNvPr>
          <p:cNvSpPr/>
          <p:nvPr userDrawn="1"/>
        </p:nvSpPr>
        <p:spPr>
          <a:xfrm>
            <a:off x="5889211" y="-2873406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5">
            <a:extLst>
              <a:ext uri="{FF2B5EF4-FFF2-40B4-BE49-F238E27FC236}">
                <a16:creationId xmlns:a16="http://schemas.microsoft.com/office/drawing/2014/main" id="{37989AA3-DD5C-444D-90AD-7CDD9E6AE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494" y="6184603"/>
            <a:ext cx="665912" cy="4056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A0AC7E-F836-468E-BDE6-00A4BE00356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pic>
        <p:nvPicPr>
          <p:cNvPr id="14" name="Image 5">
            <a:extLst>
              <a:ext uri="{FF2B5EF4-FFF2-40B4-BE49-F238E27FC236}">
                <a16:creationId xmlns:a16="http://schemas.microsoft.com/office/drawing/2014/main" id="{476FA104-470D-4549-94FF-D8B08DCCD4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2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4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8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5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9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1">
                <a:latin typeface="+mj-lt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0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79E9A98E-993D-477B-9622-48FB20EDDD8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8" y="6300973"/>
            <a:ext cx="983075" cy="47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6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807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810" r:id="rId13"/>
    <p:sldLayoutId id="2147483817" r:id="rId14"/>
    <p:sldLayoutId id="2147483813" r:id="rId15"/>
    <p:sldLayoutId id="2147483814" r:id="rId16"/>
    <p:sldLayoutId id="2147483815" r:id="rId17"/>
    <p:sldLayoutId id="214748381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hyperlink" Target="https://ich.unesco.org/en/16com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97CED1-33DA-4252-AD46-BF2B746D01FB}"/>
              </a:ext>
            </a:extLst>
          </p:cNvPr>
          <p:cNvSpPr txBox="1">
            <a:spLocks/>
          </p:cNvSpPr>
          <p:nvPr/>
        </p:nvSpPr>
        <p:spPr>
          <a:xfrm>
            <a:off x="490723" y="2273688"/>
            <a:ext cx="11428375" cy="393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NEUVIÈME réunion de coordination annuelle des centres de catégorie 2 actifs dans le domaine du patrimoine culturel immatériel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29 </a:t>
            </a:r>
            <a:r>
              <a:rPr lang="en-US" sz="3200" dirty="0" err="1">
                <a:solidFill>
                  <a:schemeClr val="bg1"/>
                </a:solidFill>
              </a:rPr>
              <a:t>novembre</a:t>
            </a:r>
            <a:r>
              <a:rPr lang="en-US" sz="3200" dirty="0">
                <a:solidFill>
                  <a:schemeClr val="bg1"/>
                </a:solidFill>
              </a:rPr>
              <a:t> 2021</a:t>
            </a:r>
          </a:p>
          <a:p>
            <a:pPr marL="0" indent="0">
              <a:buNone/>
            </a:pP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3092439" y="374096"/>
            <a:ext cx="8404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Processus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d'évaluation</a:t>
            </a:r>
            <a:r>
              <a:rPr lang="en-US" sz="3600" dirty="0">
                <a:solidFill>
                  <a:schemeClr val="bg1"/>
                </a:solidFill>
              </a:rPr>
              <a:t> du </a:t>
            </a:r>
            <a:r>
              <a:rPr lang="en-US" sz="3600" dirty="0" err="1">
                <a:solidFill>
                  <a:schemeClr val="bg1"/>
                </a:solidFill>
              </a:rPr>
              <a:t>renouvellement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B8803B11-02E7-433B-B0C8-9F5CF85D52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652093"/>
              </p:ext>
            </p:extLst>
          </p:nvPr>
        </p:nvGraphicFramePr>
        <p:xfrm>
          <a:off x="664548" y="1871329"/>
          <a:ext cx="11328977" cy="4613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188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2373191" y="394809"/>
            <a:ext cx="10453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Accords en cours et évaluations à venir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300D6B-9C73-4053-B2AE-BE97142DA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98812"/>
              </p:ext>
            </p:extLst>
          </p:nvPr>
        </p:nvGraphicFramePr>
        <p:xfrm>
          <a:off x="-3" y="1525051"/>
          <a:ext cx="12192003" cy="5332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9712">
                  <a:extLst>
                    <a:ext uri="{9D8B030D-6E8A-4147-A177-3AD203B41FA5}">
                      <a16:colId xmlns:a16="http://schemas.microsoft.com/office/drawing/2014/main" val="1480111822"/>
                    </a:ext>
                  </a:extLst>
                </a:gridCol>
                <a:gridCol w="1546573">
                  <a:extLst>
                    <a:ext uri="{9D8B030D-6E8A-4147-A177-3AD203B41FA5}">
                      <a16:colId xmlns:a16="http://schemas.microsoft.com/office/drawing/2014/main" val="1332167932"/>
                    </a:ext>
                  </a:extLst>
                </a:gridCol>
                <a:gridCol w="1332087">
                  <a:extLst>
                    <a:ext uri="{9D8B030D-6E8A-4147-A177-3AD203B41FA5}">
                      <a16:colId xmlns:a16="http://schemas.microsoft.com/office/drawing/2014/main" val="3255836831"/>
                    </a:ext>
                  </a:extLst>
                </a:gridCol>
                <a:gridCol w="1794930">
                  <a:extLst>
                    <a:ext uri="{9D8B030D-6E8A-4147-A177-3AD203B41FA5}">
                      <a16:colId xmlns:a16="http://schemas.microsoft.com/office/drawing/2014/main" val="492449817"/>
                    </a:ext>
                  </a:extLst>
                </a:gridCol>
                <a:gridCol w="1401406">
                  <a:extLst>
                    <a:ext uri="{9D8B030D-6E8A-4147-A177-3AD203B41FA5}">
                      <a16:colId xmlns:a16="http://schemas.microsoft.com/office/drawing/2014/main" val="3232669090"/>
                    </a:ext>
                  </a:extLst>
                </a:gridCol>
                <a:gridCol w="1714321">
                  <a:extLst>
                    <a:ext uri="{9D8B030D-6E8A-4147-A177-3AD203B41FA5}">
                      <a16:colId xmlns:a16="http://schemas.microsoft.com/office/drawing/2014/main" val="461273557"/>
                    </a:ext>
                  </a:extLst>
                </a:gridCol>
                <a:gridCol w="1952974">
                  <a:extLst>
                    <a:ext uri="{9D8B030D-6E8A-4147-A177-3AD203B41FA5}">
                      <a16:colId xmlns:a16="http://schemas.microsoft.com/office/drawing/2014/main" val="1874180251"/>
                    </a:ext>
                  </a:extLst>
                </a:gridCol>
              </a:tblGrid>
              <a:tr h="4251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Centre de catégorie 2 dans le domaine du PCI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Accord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Prochaine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</a:rPr>
                        <a:t>évaluation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408473"/>
                  </a:ext>
                </a:extLst>
              </a:tr>
              <a:tr h="1079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Dernier accord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signé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Date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d'entrée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en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vigueur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Date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d'expiration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L'évaluation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doit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avoir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lieu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en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 cible du Comité d'examen intersectoriel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 du Conseil exécutif de l'UNESCO examinant l'évaluation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504317"/>
                  </a:ext>
                </a:extLst>
              </a:tr>
              <a:tr h="465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CRESPIAF </a:t>
                      </a: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28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février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10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février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2016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décembre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2022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Session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d'automne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en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2022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84746"/>
                  </a:ext>
                </a:extLst>
              </a:tr>
              <a:tr h="410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Centre de Sofia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10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novembre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2017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14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juin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2018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13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juin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2024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2023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Session de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printemps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en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2024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536644"/>
                  </a:ext>
                </a:extLst>
              </a:tr>
              <a:tr h="389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CRIHAP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16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août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2018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16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août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2018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lang="en-US" sz="140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août</a:t>
                      </a: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2023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Session de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printemps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en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2024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08026"/>
                  </a:ext>
                </a:extLst>
              </a:tr>
              <a:tr h="631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Centre de Tehran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2010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8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novembre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Expiré le 31/12/2019 – un nouvel accord a été signé; la processus d’entrée en vigueur en cours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0652" marR="5065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111004"/>
                  </a:ext>
                </a:extLst>
              </a:tr>
              <a:tr h="466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IRCI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décembre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décembre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décembre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2023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 de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printemps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60396"/>
                  </a:ext>
                </a:extLst>
              </a:tr>
              <a:tr h="466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CRESPIAL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21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juillet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22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janvier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2015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décembre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nouvel accord et un protocole d'accord sont en cours de finalisation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34814"/>
                  </a:ext>
                </a:extLst>
              </a:tr>
              <a:tr h="454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ICHCAP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décembre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40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décembre</a:t>
                      </a: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2025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octobre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 de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printemps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2025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104454"/>
                  </a:ext>
                </a:extLst>
              </a:tr>
              <a:tr h="4510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 de Sharjah</a:t>
                      </a: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i="1" dirty="0">
                          <a:solidFill>
                            <a:schemeClr val="bg1"/>
                          </a:solidFill>
                          <a:effectLst/>
                        </a:rPr>
                        <a:t>Établi par la Conférence générale de l'UNESCO en 2019. Accord à signer bientôt</a:t>
                      </a:r>
                      <a:endParaRPr lang="en-US" sz="1600" i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47990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51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1586158" y="3248247"/>
            <a:ext cx="93805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Questions et </a:t>
            </a:r>
            <a:r>
              <a:rPr lang="en-US" sz="5400" dirty="0" err="1">
                <a:solidFill>
                  <a:schemeClr val="bg1"/>
                </a:solidFill>
              </a:rPr>
              <a:t>réponses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7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9F1BE0-6742-408E-B121-6B99D911D6DD}"/>
              </a:ext>
            </a:extLst>
          </p:cNvPr>
          <p:cNvSpPr txBox="1">
            <a:spLocks/>
          </p:cNvSpPr>
          <p:nvPr/>
        </p:nvSpPr>
        <p:spPr>
          <a:xfrm>
            <a:off x="381812" y="2007874"/>
            <a:ext cx="11428375" cy="393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Session d'échange sur les futurs plans et priorités</a:t>
            </a:r>
          </a:p>
          <a:p>
            <a:pPr marL="0" indent="0">
              <a:buNone/>
            </a:pPr>
            <a:endParaRPr lang="en-US" sz="2000" b="1" cap="all" dirty="0">
              <a:ln w="3175" cmpd="sng">
                <a:noFill/>
              </a:ln>
              <a:solidFill>
                <a:prstClr val="white"/>
              </a:solidFill>
              <a:latin typeface="Century Gothic" panose="020B0502020202020204"/>
              <a:ea typeface="+mj-ea"/>
              <a:cs typeface="+mj-cs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z="3200" dirty="0">
                <a:solidFill>
                  <a:schemeClr val="bg1">
                    <a:lumMod val="85000"/>
                  </a:schemeClr>
                </a:solidFill>
              </a:rPr>
              <a:t>Renforcement des capacités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z="3200" dirty="0">
                <a:solidFill>
                  <a:schemeClr val="bg1">
                    <a:lumMod val="85000"/>
                  </a:schemeClr>
                </a:solidFill>
              </a:rPr>
              <a:t>Travail en réseau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z="3200" dirty="0">
                <a:solidFill>
                  <a:schemeClr val="bg1">
                    <a:lumMod val="85000"/>
                  </a:schemeClr>
                </a:solidFill>
              </a:rPr>
              <a:t>Recherche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z="3200" dirty="0">
                <a:solidFill>
                  <a:schemeClr val="bg1">
                    <a:lumMod val="85000"/>
                  </a:schemeClr>
                </a:solidFill>
              </a:rPr>
              <a:t>Patrimoine vivant et l’éducation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z="3200" dirty="0">
                <a:solidFill>
                  <a:schemeClr val="bg1">
                    <a:lumMod val="85000"/>
                  </a:schemeClr>
                </a:solidFill>
              </a:rPr>
              <a:t>Autres 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5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9F1BE0-6742-408E-B121-6B99D911D6DD}"/>
              </a:ext>
            </a:extLst>
          </p:cNvPr>
          <p:cNvSpPr txBox="1">
            <a:spLocks/>
          </p:cNvSpPr>
          <p:nvPr/>
        </p:nvSpPr>
        <p:spPr>
          <a:xfrm>
            <a:off x="490723" y="2273688"/>
            <a:ext cx="11428375" cy="393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Les </a:t>
            </a:r>
            <a:r>
              <a:rPr lang="en-US" sz="3600" b="1" cap="all" dirty="0" err="1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développements</a:t>
            </a:r>
            <a:r>
              <a:rPr lang="en-US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 </a:t>
            </a:r>
            <a:r>
              <a:rPr lang="en-US" sz="3600" b="1" cap="all" dirty="0" err="1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récents</a:t>
            </a:r>
            <a:r>
              <a:rPr lang="en-US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 </a:t>
            </a:r>
            <a:r>
              <a:rPr lang="fr-FR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dans la vie de la convention de 2003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3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2440309" y="160166"/>
            <a:ext cx="9751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Stratégie à moyen terme (41 C/4) et </a:t>
            </a:r>
          </a:p>
          <a:p>
            <a:r>
              <a:rPr lang="fr-FR" sz="3600" dirty="0">
                <a:solidFill>
                  <a:schemeClr val="bg1"/>
                </a:solidFill>
              </a:rPr>
              <a:t>Programme et budget (41 C/5)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EE81E-446B-45CC-9252-D243D41FAC1C}"/>
              </a:ext>
            </a:extLst>
          </p:cNvPr>
          <p:cNvSpPr txBox="1">
            <a:spLocks/>
          </p:cNvSpPr>
          <p:nvPr/>
        </p:nvSpPr>
        <p:spPr>
          <a:xfrm>
            <a:off x="1" y="2009553"/>
            <a:ext cx="8497228" cy="484844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sz="2000" b="0" i="1" dirty="0">
                <a:solidFill>
                  <a:schemeClr val="tx1"/>
                </a:solidFill>
              </a:rPr>
              <a:t>Adoptés à la 41ère session de la Conférence générale (9-24 novembre 2021)</a:t>
            </a:r>
            <a:r>
              <a:rPr lang="en-US" altLang="fr-FR" sz="2000" b="0" i="1" dirty="0">
                <a:solidFill>
                  <a:schemeClr val="tx1"/>
                </a:solidFill>
              </a:rPr>
              <a:t> </a:t>
            </a:r>
          </a:p>
          <a:p>
            <a:pPr marL="360363" indent="-3603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solidFill>
                  <a:schemeClr val="tx1"/>
                </a:solidFill>
              </a:rPr>
              <a:t>Un </a:t>
            </a:r>
            <a:r>
              <a:rPr lang="en-US" sz="2800" b="1" dirty="0" err="1">
                <a:solidFill>
                  <a:schemeClr val="tx1"/>
                </a:solidFill>
              </a:rPr>
              <a:t>produit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dédié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:</a:t>
            </a:r>
          </a:p>
          <a:p>
            <a:pPr marL="719138">
              <a:defRPr/>
            </a:pPr>
            <a:r>
              <a:rPr lang="en-US" dirty="0"/>
              <a:t>P5.CLT4 “</a:t>
            </a:r>
            <a:r>
              <a:rPr lang="fr-FR" b="1" dirty="0"/>
              <a:t>Renforcement    des    capacités    des    États    membres    et    des    communautés en matière d’identification, de sauvegarde et de promotion du patrimoine vivant</a:t>
            </a:r>
            <a:r>
              <a:rPr lang="en-US" b="1" dirty="0"/>
              <a:t>”</a:t>
            </a:r>
          </a:p>
          <a:p>
            <a:pPr marL="360363" indent="-3603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b="1" dirty="0" err="1"/>
              <a:t>Contribue</a:t>
            </a:r>
            <a:r>
              <a:rPr lang="en-US" b="1" dirty="0"/>
              <a:t> à trois </a:t>
            </a:r>
            <a:r>
              <a:rPr lang="en-US" b="1" dirty="0" err="1"/>
              <a:t>effets</a:t>
            </a:r>
            <a:r>
              <a:rPr lang="en-US" b="1" dirty="0"/>
              <a:t> (</a:t>
            </a:r>
            <a:r>
              <a:rPr lang="fr-FR" b="1" dirty="0"/>
              <a:t>une plus grande concentration intersectorielle</a:t>
            </a:r>
            <a:r>
              <a:rPr lang="en-US" b="1" dirty="0"/>
              <a:t>)</a:t>
            </a:r>
            <a:r>
              <a:rPr lang="en-US" dirty="0"/>
              <a:t>:</a:t>
            </a:r>
          </a:p>
          <a:p>
            <a:pPr marL="719138">
              <a:defRPr/>
            </a:pPr>
            <a:r>
              <a:rPr lang="en-US" dirty="0" err="1"/>
              <a:t>Effet</a:t>
            </a:r>
            <a:r>
              <a:rPr lang="en-US" dirty="0"/>
              <a:t> 5 “</a:t>
            </a:r>
            <a:r>
              <a:rPr lang="fr-FR" dirty="0"/>
              <a:t>Renforcer la protection et la promotion de la diversité du patrimoine et des expressions culturelles</a:t>
            </a:r>
            <a:r>
              <a:rPr lang="en-US" dirty="0"/>
              <a:t>”,</a:t>
            </a:r>
          </a:p>
          <a:p>
            <a:pPr marL="719138">
              <a:defRPr/>
            </a:pPr>
            <a:r>
              <a:rPr lang="en-US" dirty="0" err="1"/>
              <a:t>Effet</a:t>
            </a:r>
            <a:r>
              <a:rPr lang="en-US" dirty="0"/>
              <a:t> 1 “</a:t>
            </a:r>
            <a:r>
              <a:rPr lang="fr-FR" dirty="0"/>
              <a:t>Assurer à tous une éducation équitable, inclusive et de qualité et des possibilités d’apprentissage tout au long de la vie</a:t>
            </a:r>
            <a:r>
              <a:rPr lang="en-US" dirty="0"/>
              <a:t>” et </a:t>
            </a:r>
          </a:p>
          <a:p>
            <a:pPr marL="719138">
              <a:defRPr/>
            </a:pPr>
            <a:r>
              <a:rPr lang="en-US" dirty="0" err="1"/>
              <a:t>Effet</a:t>
            </a:r>
            <a:r>
              <a:rPr lang="en-US" dirty="0"/>
              <a:t> 3 “</a:t>
            </a:r>
            <a:r>
              <a:rPr lang="fr-FR" dirty="0"/>
              <a:t>Renforcer la connaissance en faveur de l’action climatique, de la biodiversité, de la gestion de l’eau et de l’océan, et de la réduction des risques de catastrophe</a:t>
            </a:r>
            <a:r>
              <a:rPr lang="en-US" dirty="0"/>
              <a:t>”</a:t>
            </a:r>
          </a:p>
          <a:p>
            <a:pPr marL="719138">
              <a:defRPr/>
            </a:pPr>
            <a:r>
              <a:rPr lang="en-US" dirty="0"/>
              <a:t>… </a:t>
            </a:r>
            <a:r>
              <a:rPr lang="fr-FR" dirty="0"/>
              <a:t>et améliorer le renforcement des capacités et la participation des peuples autochtones et des jeunes à la sauvegarde et à la transmission du patrimoine vivant</a:t>
            </a:r>
            <a:endParaRPr lang="en-US" dirty="0"/>
          </a:p>
        </p:txBody>
      </p:sp>
      <p:pic>
        <p:nvPicPr>
          <p:cNvPr id="6" name="Picture 5" descr="Graphical user interface, diagram&#10;&#10;Description automatically generated with medium confidence">
            <a:extLst>
              <a:ext uri="{FF2B5EF4-FFF2-40B4-BE49-F238E27FC236}">
                <a16:creationId xmlns:a16="http://schemas.microsoft.com/office/drawing/2014/main" id="{D23171B9-B904-45F5-ABFA-D33701D9F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465" y="1971277"/>
            <a:ext cx="3337613" cy="472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3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C139AB-A194-4175-A335-A4471710CC37}"/>
              </a:ext>
            </a:extLst>
          </p:cNvPr>
          <p:cNvSpPr/>
          <p:nvPr/>
        </p:nvSpPr>
        <p:spPr>
          <a:xfrm>
            <a:off x="2174495" y="126209"/>
            <a:ext cx="100175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Évaluation par le Service d’évaluation et d’audit de l’UNESCO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6D34-E06E-4FC7-AB93-7D50B6994712}"/>
              </a:ext>
            </a:extLst>
          </p:cNvPr>
          <p:cNvSpPr txBox="1">
            <a:spLocks/>
          </p:cNvSpPr>
          <p:nvPr/>
        </p:nvSpPr>
        <p:spPr>
          <a:xfrm>
            <a:off x="3985385" y="2192714"/>
            <a:ext cx="8006589" cy="434871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fr-FR" b="0" i="1" dirty="0" err="1">
                <a:solidFill>
                  <a:schemeClr val="tx1"/>
                </a:solidFill>
              </a:rPr>
              <a:t>Principales</a:t>
            </a:r>
            <a:r>
              <a:rPr lang="en-US" altLang="fr-FR" b="0" i="1" dirty="0">
                <a:solidFill>
                  <a:schemeClr val="tx1"/>
                </a:solidFill>
              </a:rPr>
              <a:t> conclusions (entre </a:t>
            </a:r>
            <a:r>
              <a:rPr lang="en-US" altLang="fr-FR" b="0" i="1" dirty="0" err="1">
                <a:solidFill>
                  <a:schemeClr val="tx1"/>
                </a:solidFill>
              </a:rPr>
              <a:t>autres</a:t>
            </a:r>
            <a:r>
              <a:rPr lang="en-US" altLang="fr-FR" b="0" i="1" dirty="0">
                <a:solidFill>
                  <a:schemeClr val="tx1"/>
                </a:solidFill>
              </a:rPr>
              <a:t>) :</a:t>
            </a:r>
          </a:p>
          <a:p>
            <a:r>
              <a:rPr lang="fr-FR" altLang="fr-FR" b="0" dirty="0">
                <a:solidFill>
                  <a:schemeClr val="tx1"/>
                </a:solidFill>
              </a:rPr>
              <a:t>Priorité donnée aux mécanismes d’inscription par rapport aux autres activités opérationnelles</a:t>
            </a:r>
          </a:p>
          <a:p>
            <a:r>
              <a:rPr lang="fr-FR" altLang="fr-FR" b="0" dirty="0">
                <a:solidFill>
                  <a:schemeClr val="tx1"/>
                </a:solidFill>
              </a:rPr>
              <a:t>Les partenaires, tels que les centres de catégorie 2, ont étendu la portée du programme du renforcement des capacités</a:t>
            </a:r>
          </a:p>
          <a:p>
            <a:r>
              <a:rPr lang="fr-FR" altLang="fr-FR" b="0" dirty="0">
                <a:solidFill>
                  <a:schemeClr val="tx1"/>
                </a:solidFill>
              </a:rPr>
              <a:t>Un contexte changeant, de nouveaux thèmes et une demande croissante nécessitent une réorientation et une expansion des programmes ;</a:t>
            </a:r>
          </a:p>
          <a:p>
            <a:r>
              <a:rPr lang="fr-FR" altLang="fr-FR" b="0" dirty="0">
                <a:solidFill>
                  <a:schemeClr val="tx1"/>
                </a:solidFill>
              </a:rPr>
              <a:t>Recommandation spécifique sur les centres de catégorie 2 – intensifier encore les échanges</a:t>
            </a:r>
          </a:p>
          <a:p>
            <a:pPr marL="0" indent="0">
              <a:buNone/>
            </a:pPr>
            <a:r>
              <a:rPr lang="en-US" sz="1800" i="1" dirty="0">
                <a:cs typeface="Arial" panose="020B0604020202020204" pitchFamily="34" charset="0"/>
              </a:rPr>
              <a:t>Disponible </a:t>
            </a:r>
            <a:r>
              <a:rPr lang="en-US" sz="1800" i="1" dirty="0" err="1">
                <a:cs typeface="Arial" panose="020B0604020202020204" pitchFamily="34" charset="0"/>
              </a:rPr>
              <a:t>en</a:t>
            </a:r>
            <a:r>
              <a:rPr lang="en-US" sz="1800" i="1" dirty="0">
                <a:cs typeface="Arial" panose="020B0604020202020204" pitchFamily="34" charset="0"/>
              </a:rPr>
              <a:t> </a:t>
            </a:r>
            <a:r>
              <a:rPr lang="en-US" sz="1800" i="1" dirty="0" err="1">
                <a:cs typeface="Arial" panose="020B0604020202020204" pitchFamily="34" charset="0"/>
              </a:rPr>
              <a:t>ligne</a:t>
            </a:r>
            <a:r>
              <a:rPr lang="en-US" sz="1800" i="1" dirty="0">
                <a:cs typeface="Arial" panose="020B0604020202020204" pitchFamily="34" charset="0"/>
              </a:rPr>
              <a:t> sur </a:t>
            </a:r>
            <a:r>
              <a:rPr lang="en-US" sz="1800" i="1" dirty="0">
                <a:solidFill>
                  <a:srgbClr val="0543CD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https://ich.unesco.org/en/16com</a:t>
            </a:r>
            <a:r>
              <a:rPr lang="en-US" sz="1800" i="1" dirty="0">
                <a:solidFill>
                  <a:srgbClr val="0543CD"/>
                </a:solidFill>
                <a:cs typeface="Arial" panose="020B0604020202020204" pitchFamily="34" charset="0"/>
              </a:rPr>
              <a:t>  </a:t>
            </a:r>
            <a:endParaRPr lang="en-US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EC253D3B-B8EC-49DD-B54C-D9F80DF06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29" y="1971535"/>
            <a:ext cx="3272559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3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C139AB-A194-4175-A335-A4471710CC37}"/>
              </a:ext>
            </a:extLst>
          </p:cNvPr>
          <p:cNvSpPr/>
          <p:nvPr/>
        </p:nvSpPr>
        <p:spPr>
          <a:xfrm>
            <a:off x="2174495" y="103918"/>
            <a:ext cx="100175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Deux grandes priorités de financement pour 2022-2025</a:t>
            </a:r>
          </a:p>
          <a:p>
            <a:r>
              <a:rPr lang="fr-FR" sz="2800" b="1" dirty="0">
                <a:solidFill>
                  <a:srgbClr val="FFC000"/>
                </a:solidFill>
              </a:rPr>
              <a:t>Les centres de catégorie 2 sont des partenaires clés – merci !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6D34-E06E-4FC7-AB93-7D50B6994712}"/>
              </a:ext>
            </a:extLst>
          </p:cNvPr>
          <p:cNvSpPr txBox="1">
            <a:spLocks/>
          </p:cNvSpPr>
          <p:nvPr/>
        </p:nvSpPr>
        <p:spPr>
          <a:xfrm>
            <a:off x="2753832" y="1977654"/>
            <a:ext cx="5624623" cy="4465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lvl="1"/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US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7B6BBC-9D0B-4C50-BA7C-5FAFD540F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71055"/>
              </p:ext>
            </p:extLst>
          </p:nvPr>
        </p:nvGraphicFramePr>
        <p:xfrm>
          <a:off x="2676525" y="1977654"/>
          <a:ext cx="6761642" cy="4776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5584">
                  <a:extLst>
                    <a:ext uri="{9D8B030D-6E8A-4147-A177-3AD203B41FA5}">
                      <a16:colId xmlns:a16="http://schemas.microsoft.com/office/drawing/2014/main" val="440554756"/>
                    </a:ext>
                  </a:extLst>
                </a:gridCol>
                <a:gridCol w="3346058">
                  <a:extLst>
                    <a:ext uri="{9D8B030D-6E8A-4147-A177-3AD203B41FA5}">
                      <a16:colId xmlns:a16="http://schemas.microsoft.com/office/drawing/2014/main" val="1493944203"/>
                    </a:ext>
                  </a:extLst>
                </a:gridCol>
              </a:tblGrid>
              <a:tr h="4776428">
                <a:tc>
                  <a:txBody>
                    <a:bodyPr/>
                    <a:lstStyle/>
                    <a:p>
                      <a:endParaRPr lang="en-US" sz="2000" dirty="0"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Élargir le périmètre géographique et thématique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Renforcer le réseau des facilitateurs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Réorientation stratégique vers une approche multimodale (formats hybrides, en personne et entièrement en ligne)</a:t>
                      </a:r>
                      <a:endParaRPr lang="en-GB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68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u="sng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2400" b="0" u="none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Mise à l'échelle : forte collaboration interministérielle et élaboration de politiques à tous les niveaux, en combinaison avec des approches communautaires</a:t>
                      </a:r>
                      <a:endParaRPr lang="en-US" sz="2400" b="0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14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8446"/>
                  </a:ext>
                </a:extLst>
              </a:tr>
            </a:tbl>
          </a:graphicData>
        </a:graphic>
      </p:graphicFrame>
      <p:pic>
        <p:nvPicPr>
          <p:cNvPr id="6" name="Picture 5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A7B25803-417E-43B0-A014-CB8645860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749" y="2324320"/>
            <a:ext cx="2506511" cy="3772341"/>
          </a:xfrm>
          <a:prstGeom prst="rect">
            <a:avLst/>
          </a:prstGeom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A692A9D-E465-41C4-A94C-169BDD022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2" y="2228162"/>
            <a:ext cx="2314366" cy="39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7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2040673" y="0"/>
            <a:ext cx="106945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Rapports périodiques – premiers résultats de la réforme</a:t>
            </a:r>
          </a:p>
          <a:p>
            <a:r>
              <a:rPr lang="fr-FR" sz="3200" b="1" dirty="0">
                <a:solidFill>
                  <a:srgbClr val="FFC000"/>
                </a:solidFill>
              </a:rPr>
              <a:t>Les centres de catégorie 2 sont des partenaires clés – merci!</a:t>
            </a:r>
            <a:endParaRPr lang="en-US" sz="3200" b="1" dirty="0">
              <a:solidFill>
                <a:srgbClr val="FFC000"/>
              </a:solidFill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9DE19E2-037E-4629-8AD9-13D4E4EF7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230" y="1918952"/>
            <a:ext cx="9059539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5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2316262" y="267218"/>
            <a:ext cx="7019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Rapports </a:t>
            </a:r>
            <a:r>
              <a:rPr lang="en-US" sz="3600" dirty="0" err="1">
                <a:solidFill>
                  <a:schemeClr val="bg1"/>
                </a:solidFill>
              </a:rPr>
              <a:t>périodiques</a:t>
            </a:r>
            <a:r>
              <a:rPr lang="en-US" sz="3600" dirty="0">
                <a:solidFill>
                  <a:schemeClr val="bg1"/>
                </a:solidFill>
              </a:rPr>
              <a:t> – </a:t>
            </a:r>
            <a:r>
              <a:rPr lang="en-US" sz="3600" dirty="0" err="1">
                <a:solidFill>
                  <a:schemeClr val="bg1"/>
                </a:solidFill>
              </a:rPr>
              <a:t>état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actuel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A5EC5AF2-79F2-435A-955E-749D0185C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25" y="1923361"/>
            <a:ext cx="8296875" cy="49346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F05646-283A-441B-A01E-3DC4C40F785E}"/>
              </a:ext>
            </a:extLst>
          </p:cNvPr>
          <p:cNvSpPr txBox="1"/>
          <p:nvPr/>
        </p:nvSpPr>
        <p:spPr>
          <a:xfrm>
            <a:off x="1875292" y="6221450"/>
            <a:ext cx="7193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b="1" dirty="0"/>
              <a:t>L'approche de renforcement des capacités s'étend de l’étape 1 à 4</a:t>
            </a:r>
            <a:endParaRPr lang="en-US" sz="1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2D7537-C986-43E7-8035-46B4D0E6CB3F}"/>
              </a:ext>
            </a:extLst>
          </p:cNvPr>
          <p:cNvSpPr txBox="1"/>
          <p:nvPr/>
        </p:nvSpPr>
        <p:spPr>
          <a:xfrm>
            <a:off x="8597900" y="2687411"/>
            <a:ext cx="3048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Cycle 2024 : </a:t>
            </a:r>
            <a:r>
              <a:rPr lang="en-US" sz="2000" b="1" dirty="0">
                <a:solidFill>
                  <a:srgbClr val="000000"/>
                </a:solidFill>
              </a:rPr>
              <a:t>Afrique</a:t>
            </a: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Cycle 2025 : </a:t>
            </a:r>
            <a:r>
              <a:rPr lang="en-US" sz="2000" b="1" dirty="0" err="1">
                <a:solidFill>
                  <a:srgbClr val="000000"/>
                </a:solidFill>
              </a:rPr>
              <a:t>Asie-Pacifique</a:t>
            </a:r>
            <a:endParaRPr lang="en-US" sz="2000" b="1" dirty="0">
              <a:solidFill>
                <a:srgbClr val="000000"/>
              </a:solidFill>
            </a:endParaRP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2026 : </a:t>
            </a:r>
            <a:r>
              <a:rPr lang="en-US" sz="2000" dirty="0" err="1">
                <a:solidFill>
                  <a:srgbClr val="000000"/>
                </a:solidFill>
              </a:rPr>
              <a:t>Année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réflexion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8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1586158" y="3248247"/>
            <a:ext cx="93805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Questions et </a:t>
            </a:r>
            <a:r>
              <a:rPr lang="en-US" sz="5400" dirty="0" err="1">
                <a:solidFill>
                  <a:schemeClr val="bg1"/>
                </a:solidFill>
              </a:rPr>
              <a:t>réponses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1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9F1BE0-6742-408E-B121-6B99D911D6DD}"/>
              </a:ext>
            </a:extLst>
          </p:cNvPr>
          <p:cNvSpPr txBox="1">
            <a:spLocks/>
          </p:cNvSpPr>
          <p:nvPr/>
        </p:nvSpPr>
        <p:spPr>
          <a:xfrm>
            <a:off x="490723" y="2273688"/>
            <a:ext cx="11428375" cy="393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ÉVALUATIONS DE RENOUVELLEMENT À VENIR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444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">
      <a:dk1>
        <a:sysClr val="windowText" lastClr="000000"/>
      </a:dk1>
      <a:lt1>
        <a:sysClr val="window" lastClr="FFFFFF"/>
      </a:lt1>
      <a:dk2>
        <a:srgbClr val="008EB4"/>
      </a:dk2>
      <a:lt2>
        <a:srgbClr val="E7E6E6"/>
      </a:lt2>
      <a:accent1>
        <a:srgbClr val="0070C0"/>
      </a:accent1>
      <a:accent2>
        <a:srgbClr val="F68B33"/>
      </a:accent2>
      <a:accent3>
        <a:srgbClr val="D8D8D8"/>
      </a:accent3>
      <a:accent4>
        <a:srgbClr val="E3AC34"/>
      </a:accent4>
      <a:accent5>
        <a:srgbClr val="008EB4"/>
      </a:accent5>
      <a:accent6>
        <a:srgbClr val="009272"/>
      </a:accent6>
      <a:hlink>
        <a:srgbClr val="F68B33"/>
      </a:hlink>
      <a:folHlink>
        <a:srgbClr val="6C407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A109D0A7FF44D8B473E12E6789B1B" ma:contentTypeVersion="2" ma:contentTypeDescription="Create a new document." ma:contentTypeScope="" ma:versionID="3de8a62d6b9f6372581c342d379c9438">
  <xsd:schema xmlns:xsd="http://www.w3.org/2001/XMLSchema" xmlns:xs="http://www.w3.org/2001/XMLSchema" xmlns:p="http://schemas.microsoft.com/office/2006/metadata/properties" xmlns:ns1="http://schemas.microsoft.com/sharepoint/v3" xmlns:ns2="58e932d1-8919-4331-b239-5cc8cbf973ca" xmlns:ns3="24a0a721-48fc-4317-924f-0be8ca98da1b" targetNamespace="http://schemas.microsoft.com/office/2006/metadata/properties" ma:root="true" ma:fieldsID="54ec5c0c1d989b815dc6b611eb6a4484" ns1:_="" ns2:_="" ns3:_="">
    <xsd:import namespace="http://schemas.microsoft.com/sharepoint/v3"/>
    <xsd:import namespace="58e932d1-8919-4331-b239-5cc8cbf973ca"/>
    <xsd:import namespace="24a0a721-48fc-4317-924f-0be8ca98d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932d1-8919-4331-b239-5cc8cbf973c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0a721-48fc-4317-924f-0be8ca98da1b" elementFormDefault="qualified">
    <xsd:import namespace="http://schemas.microsoft.com/office/2006/documentManagement/types"/>
    <xsd:import namespace="http://schemas.microsoft.com/office/infopath/2007/PartnerControls"/>
    <xsd:element name="Category" ma:index="13" nillable="true" ma:displayName="Category" ma:format="Dropdown" ma:internalName="Category">
      <xsd:simpleType>
        <xsd:union memberTypes="dms:Text">
          <xsd:simpleType>
            <xsd:restriction base="dms:Choice">
              <xsd:enumeration value="Communication Guidelines"/>
              <xsd:enumeration value="Daily Press Review"/>
              <xsd:enumeration value="Logo"/>
              <xsd:enumeration value="Social Media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4a0a721-48fc-4317-924f-0be8ca98da1b" xsi:nil="true"/>
    <PublishingExpirationDate xmlns="http://schemas.microsoft.com/sharepoint/v3" xsi:nil="true"/>
    <PublishingStartDate xmlns="http://schemas.microsoft.com/sharepoint/v3" xsi:nil="true"/>
    <_dlc_DocId xmlns="58e932d1-8919-4331-b239-5cc8cbf973ca">DN3HXZNSAUTS-3109-114</_dlc_DocId>
    <_dlc_DocIdUrl xmlns="58e932d1-8919-4331-b239-5cc8cbf973ca">
      <Url>https://teams.unesco.org/ORG/dpi/_layouts/15/DocIdRedir.aspx?ID=DN3HXZNSAUTS-3109-114</Url>
      <Description>DN3HXZNSAUTS-3109-114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52A7CC-F908-4142-AF9B-BE0A1DD2F7B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55F6295-3EE4-41ED-ACDB-B880CD511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8e932d1-8919-4331-b239-5cc8cbf973ca"/>
    <ds:schemaRef ds:uri="24a0a721-48fc-4317-924f-0be8ca98d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8DA934-8164-4282-9324-00E67DC53E7B}">
  <ds:schemaRefs>
    <ds:schemaRef ds:uri="http://purl.org/dc/terms/"/>
    <ds:schemaRef ds:uri="24a0a721-48fc-4317-924f-0be8ca98da1b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58e932d1-8919-4331-b239-5cc8cbf973ca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B4073901-E466-46DA-94A9-04A336FAD0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3628</TotalTime>
  <Words>805</Words>
  <Application>Microsoft Office PowerPoint</Application>
  <PresentationFormat>Widescreen</PresentationFormat>
  <Paragraphs>130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 W</dc:creator>
  <cp:lastModifiedBy>Samadov, Rasul</cp:lastModifiedBy>
  <cp:revision>506</cp:revision>
  <dcterms:created xsi:type="dcterms:W3CDTF">2019-03-22T15:49:46Z</dcterms:created>
  <dcterms:modified xsi:type="dcterms:W3CDTF">2021-11-29T10:07:42Z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0x010100FB4A109D0A7FF44D8B473E12E6789B1B</vt:lpwstr>
  </property>
  <property fmtid="{D5CDD505-2E9C-101B-9397-08002B2CF9AE}" pid="3" name="_dlc_DocIdItemGuid">
    <vt:lpwstr>f1296de9-58aa-4623-8a2d-0db4d10690a0</vt:lpwstr>
  </property>
</Properties>
</file>