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5"/>
  </p:sldMasterIdLst>
  <p:notesMasterIdLst>
    <p:notesMasterId r:id="rId19"/>
  </p:notesMasterIdLst>
  <p:handoutMasterIdLst>
    <p:handoutMasterId r:id="rId20"/>
  </p:handoutMasterIdLst>
  <p:sldIdLst>
    <p:sldId id="369" r:id="rId6"/>
    <p:sldId id="393" r:id="rId7"/>
    <p:sldId id="371" r:id="rId8"/>
    <p:sldId id="390" r:id="rId9"/>
    <p:sldId id="401" r:id="rId10"/>
    <p:sldId id="378" r:id="rId11"/>
    <p:sldId id="396" r:id="rId12"/>
    <p:sldId id="400" r:id="rId13"/>
    <p:sldId id="394" r:id="rId14"/>
    <p:sldId id="375" r:id="rId15"/>
    <p:sldId id="377" r:id="rId16"/>
    <p:sldId id="381" r:id="rId17"/>
    <p:sldId id="399" r:id="rId18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9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ESCO" initials="SSc" lastIdx="6" clrIdx="0">
    <p:extLst>
      <p:ext uri="{19B8F6BF-5375-455C-9EA6-DF929625EA0E}">
        <p15:presenceInfo xmlns:p15="http://schemas.microsoft.com/office/powerpoint/2012/main" userId="UNES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4D6E"/>
    <a:srgbClr val="F03834"/>
    <a:srgbClr val="F24C48"/>
    <a:srgbClr val="B11403"/>
    <a:srgbClr val="BD1503"/>
    <a:srgbClr val="C11503"/>
    <a:srgbClr val="D61804"/>
    <a:srgbClr val="87568C"/>
    <a:srgbClr val="0F957B"/>
    <a:srgbClr val="054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3448" autoAdjust="0"/>
  </p:normalViewPr>
  <p:slideViewPr>
    <p:cSldViewPr snapToGrid="0" showGuides="1">
      <p:cViewPr varScale="1">
        <p:scale>
          <a:sx n="61" d="100"/>
          <a:sy n="61" d="100"/>
        </p:scale>
        <p:origin x="42" y="1536"/>
      </p:cViewPr>
      <p:guideLst>
        <p:guide orient="horz" pos="2184"/>
        <p:guide pos="3931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11D87A-2ABB-4469-940E-60B2410C0CBF}" type="doc">
      <dgm:prSet loTypeId="urn:microsoft.com/office/officeart/2005/8/layout/bProcess3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4225D6-F1A9-44C5-94E6-102E97FA0CC7}">
      <dgm:prSet phldrT="[Text]" custT="1"/>
      <dgm:spPr>
        <a:solidFill>
          <a:srgbClr val="0543CD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UNESCO reminds the C2C and the Member State(s) concerned of the impending termination of the Agreement</a:t>
          </a:r>
        </a:p>
      </dgm:t>
    </dgm:pt>
    <dgm:pt modelId="{AC17EC1A-9CD9-44A7-98C7-09C344BA9238}" type="parTrans" cxnId="{51C87561-0AD9-467F-A0FA-C6AB6E62A407}">
      <dgm:prSet/>
      <dgm:spPr/>
      <dgm:t>
        <a:bodyPr/>
        <a:lstStyle/>
        <a:p>
          <a:endParaRPr lang="en-US"/>
        </a:p>
      </dgm:t>
    </dgm:pt>
    <dgm:pt modelId="{F88487A9-A4A8-4F8C-A6A0-2CA92F564C58}" type="sibTrans" cxnId="{51C87561-0AD9-467F-A0FA-C6AB6E62A407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2A0EF397-654F-45DF-A9B5-260FC5B7D442}">
      <dgm:prSet phldrT="[Text]" custT="1"/>
      <dgm:spPr>
        <a:solidFill>
          <a:srgbClr val="0543CD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Member State submits a request for renewal of the agreement - </a:t>
          </a:r>
          <a:r>
            <a:rPr lang="en-US" sz="1800" b="1" u="sng" dirty="0">
              <a:solidFill>
                <a:srgbClr val="E7EBF4"/>
              </a:solidFill>
            </a:rPr>
            <a:t>24 to 36 months </a:t>
          </a:r>
          <a:r>
            <a:rPr lang="en-US" sz="1800" b="1" dirty="0">
              <a:solidFill>
                <a:schemeClr val="bg1"/>
              </a:solidFill>
            </a:rPr>
            <a:t>prior to the expiration of the agreement</a:t>
          </a:r>
        </a:p>
      </dgm:t>
    </dgm:pt>
    <dgm:pt modelId="{11E68EC6-293A-4BA9-9FE0-04C5018EC06A}" type="parTrans" cxnId="{9F6859F7-CE16-4E38-BC6C-DB7414CB7820}">
      <dgm:prSet/>
      <dgm:spPr/>
      <dgm:t>
        <a:bodyPr/>
        <a:lstStyle/>
        <a:p>
          <a:endParaRPr lang="en-US"/>
        </a:p>
      </dgm:t>
    </dgm:pt>
    <dgm:pt modelId="{9160DF30-685A-4241-98A6-EFCFA625B0A6}" type="sibTrans" cxnId="{9F6859F7-CE16-4E38-BC6C-DB7414CB7820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BF16BD4E-944B-482F-BC7C-CE09A125EF9D}">
      <dgm:prSet phldrT="[Text]" custT="1"/>
      <dgm:spPr>
        <a:solidFill>
          <a:srgbClr val="0543CD"/>
        </a:solidFill>
      </dgm:spPr>
      <dgm:t>
        <a:bodyPr/>
        <a:lstStyle/>
        <a:p>
          <a:r>
            <a:rPr lang="en-US" sz="1800" b="1" dirty="0">
              <a:solidFill>
                <a:srgbClr val="FFFF00"/>
              </a:solidFill>
            </a:rPr>
            <a:t>RENEWAL EVALUATION PROCESS </a:t>
          </a:r>
        </a:p>
        <a:p>
          <a:r>
            <a:rPr lang="en-US" sz="1800" b="1" dirty="0">
              <a:solidFill>
                <a:schemeClr val="bg1"/>
              </a:solidFill>
            </a:rPr>
            <a:t>reception of the funds, selection of evaluation team, evaluation </a:t>
          </a:r>
        </a:p>
        <a:p>
          <a:r>
            <a:rPr lang="en-US" sz="1800" b="1" dirty="0">
              <a:solidFill>
                <a:schemeClr val="bg1"/>
              </a:solidFill>
            </a:rPr>
            <a:t>completion 2 months before the meeting of Intersectoral Review Committee </a:t>
          </a:r>
        </a:p>
      </dgm:t>
    </dgm:pt>
    <dgm:pt modelId="{2FF7E553-F334-460E-8BD5-6F3C886917E8}" type="parTrans" cxnId="{2F072CF2-4D44-4D51-A4A6-12035E43784F}">
      <dgm:prSet/>
      <dgm:spPr/>
      <dgm:t>
        <a:bodyPr/>
        <a:lstStyle/>
        <a:p>
          <a:endParaRPr lang="en-US"/>
        </a:p>
      </dgm:t>
    </dgm:pt>
    <dgm:pt modelId="{654DC385-1803-4DE7-BF84-0D8E39F66033}" type="sibTrans" cxnId="{2F072CF2-4D44-4D51-A4A6-12035E43784F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7DC9FFC4-CADC-4633-86DD-6467E2219D59}">
      <dgm:prSet phldrT="[Text]" custT="1"/>
      <dgm:spPr>
        <a:solidFill>
          <a:srgbClr val="0543CD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Assessment by UNESCO Intersectoral Review Committee </a:t>
          </a:r>
        </a:p>
        <a:p>
          <a:r>
            <a:rPr lang="en-US" sz="1800" b="1" dirty="0">
              <a:solidFill>
                <a:schemeClr val="bg1"/>
              </a:solidFill>
            </a:rPr>
            <a:t>in April for autumn session of the UNESCO Executive Board, in October – for spring session of the Board</a:t>
          </a:r>
        </a:p>
      </dgm:t>
    </dgm:pt>
    <dgm:pt modelId="{F8FCE56B-FB41-4CBC-8367-757F9A764F1F}" type="parTrans" cxnId="{BB0AA121-881C-4875-A638-B12FEA9CB434}">
      <dgm:prSet/>
      <dgm:spPr/>
      <dgm:t>
        <a:bodyPr/>
        <a:lstStyle/>
        <a:p>
          <a:endParaRPr lang="en-US"/>
        </a:p>
      </dgm:t>
    </dgm:pt>
    <dgm:pt modelId="{FC7C9E5D-868C-4A1D-A5D8-D55264A5D8D2}" type="sibTrans" cxnId="{BB0AA121-881C-4875-A638-B12FEA9CB434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3F00F8C7-30DC-4940-8C9E-782AA16AE1DD}">
      <dgm:prSet phldrT="[Text]" custT="1"/>
      <dgm:spPr>
        <a:solidFill>
          <a:srgbClr val="0543CD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Examination of the results of evaluation by the Executive Board </a:t>
          </a:r>
        </a:p>
        <a:p>
          <a:r>
            <a:rPr lang="en-US" sz="1800" b="1" dirty="0">
              <a:solidFill>
                <a:schemeClr val="bg1"/>
              </a:solidFill>
            </a:rPr>
            <a:t>(autumn or spring session)</a:t>
          </a:r>
        </a:p>
      </dgm:t>
    </dgm:pt>
    <dgm:pt modelId="{BA3295D3-F8D8-4AFF-8B92-E15C0A0B2FEB}" type="parTrans" cxnId="{232DC2FC-0ED0-4598-BD36-3661823FF429}">
      <dgm:prSet/>
      <dgm:spPr/>
      <dgm:t>
        <a:bodyPr/>
        <a:lstStyle/>
        <a:p>
          <a:endParaRPr lang="en-US"/>
        </a:p>
      </dgm:t>
    </dgm:pt>
    <dgm:pt modelId="{ACDF5BB7-B937-41A5-9BBE-BD5E91B0CFB6}" type="sibTrans" cxnId="{232DC2FC-0ED0-4598-BD36-3661823FF429}">
      <dgm:prSet>
        <dgm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dgm:style>
      </dgm:prSet>
      <dgm:spPr>
        <a:ln w="28575"/>
      </dgm:spPr>
      <dgm:t>
        <a:bodyPr/>
        <a:lstStyle/>
        <a:p>
          <a:endParaRPr lang="en-US" dirty="0"/>
        </a:p>
      </dgm:t>
    </dgm:pt>
    <dgm:pt modelId="{EB0CFD1B-0E94-40C1-B2A7-B4DE03B19574}">
      <dgm:prSet custT="1"/>
      <dgm:spPr>
        <a:solidFill>
          <a:srgbClr val="0543CD"/>
        </a:solidFill>
      </dgm:spPr>
      <dgm:t>
        <a:bodyPr/>
        <a:lstStyle/>
        <a:p>
          <a:r>
            <a:rPr lang="en-US" sz="1800" b="1" dirty="0">
              <a:solidFill>
                <a:schemeClr val="bg1"/>
              </a:solidFill>
            </a:rPr>
            <a:t>If the Executive Board agrees to renew, UNESCO DG is authorized to sign agreement</a:t>
          </a:r>
        </a:p>
      </dgm:t>
    </dgm:pt>
    <dgm:pt modelId="{D481DF9D-B625-4E82-80FB-1C668B3C59AE}" type="parTrans" cxnId="{8CE6464A-4493-43FD-80A5-D30A427F4E3A}">
      <dgm:prSet/>
      <dgm:spPr/>
      <dgm:t>
        <a:bodyPr/>
        <a:lstStyle/>
        <a:p>
          <a:endParaRPr lang="en-US"/>
        </a:p>
      </dgm:t>
    </dgm:pt>
    <dgm:pt modelId="{D61DD9C1-9767-420D-83F6-B9262ED19AEF}" type="sibTrans" cxnId="{8CE6464A-4493-43FD-80A5-D30A427F4E3A}">
      <dgm:prSet/>
      <dgm:spPr/>
      <dgm:t>
        <a:bodyPr/>
        <a:lstStyle/>
        <a:p>
          <a:endParaRPr lang="en-US"/>
        </a:p>
      </dgm:t>
    </dgm:pt>
    <dgm:pt modelId="{8ADFA7E1-8A55-44CE-BF5F-296B413E70EA}" type="pres">
      <dgm:prSet presAssocID="{B311D87A-2ABB-4469-940E-60B2410C0CBF}" presName="Name0" presStyleCnt="0">
        <dgm:presLayoutVars>
          <dgm:dir/>
          <dgm:resizeHandles val="exact"/>
        </dgm:presLayoutVars>
      </dgm:prSet>
      <dgm:spPr/>
    </dgm:pt>
    <dgm:pt modelId="{BFB94676-F913-4561-AEB5-6A6C67EFA654}" type="pres">
      <dgm:prSet presAssocID="{D94225D6-F1A9-44C5-94E6-102E97FA0CC7}" presName="node" presStyleLbl="node1" presStyleIdx="0" presStyleCnt="6">
        <dgm:presLayoutVars>
          <dgm:bulletEnabled val="1"/>
        </dgm:presLayoutVars>
      </dgm:prSet>
      <dgm:spPr/>
    </dgm:pt>
    <dgm:pt modelId="{FD00BAE5-4F5F-4C7A-8AA1-7F587DEB69C4}" type="pres">
      <dgm:prSet presAssocID="{F88487A9-A4A8-4F8C-A6A0-2CA92F564C58}" presName="sibTrans" presStyleLbl="sibTrans1D1" presStyleIdx="0" presStyleCnt="5"/>
      <dgm:spPr/>
    </dgm:pt>
    <dgm:pt modelId="{D2AA3710-8695-43EB-8134-956ED5528DF1}" type="pres">
      <dgm:prSet presAssocID="{F88487A9-A4A8-4F8C-A6A0-2CA92F564C58}" presName="connectorText" presStyleLbl="sibTrans1D1" presStyleIdx="0" presStyleCnt="5"/>
      <dgm:spPr/>
    </dgm:pt>
    <dgm:pt modelId="{2EF0A5FB-45CE-476D-8E87-924D5F6C28C7}" type="pres">
      <dgm:prSet presAssocID="{2A0EF397-654F-45DF-A9B5-260FC5B7D442}" presName="node" presStyleLbl="node1" presStyleIdx="1" presStyleCnt="6">
        <dgm:presLayoutVars>
          <dgm:bulletEnabled val="1"/>
        </dgm:presLayoutVars>
      </dgm:prSet>
      <dgm:spPr/>
    </dgm:pt>
    <dgm:pt modelId="{1AA38938-CF40-47B9-8EB3-201C55715219}" type="pres">
      <dgm:prSet presAssocID="{9160DF30-685A-4241-98A6-EFCFA625B0A6}" presName="sibTrans" presStyleLbl="sibTrans1D1" presStyleIdx="1" presStyleCnt="5"/>
      <dgm:spPr/>
    </dgm:pt>
    <dgm:pt modelId="{D73059F0-E0EC-4731-8011-BE7E7C27A52C}" type="pres">
      <dgm:prSet presAssocID="{9160DF30-685A-4241-98A6-EFCFA625B0A6}" presName="connectorText" presStyleLbl="sibTrans1D1" presStyleIdx="1" presStyleCnt="5"/>
      <dgm:spPr/>
    </dgm:pt>
    <dgm:pt modelId="{09991A06-D7B8-45F2-B527-3FD573E02D52}" type="pres">
      <dgm:prSet presAssocID="{BF16BD4E-944B-482F-BC7C-CE09A125EF9D}" presName="node" presStyleLbl="node1" presStyleIdx="2" presStyleCnt="6" custScaleX="109586">
        <dgm:presLayoutVars>
          <dgm:bulletEnabled val="1"/>
        </dgm:presLayoutVars>
      </dgm:prSet>
      <dgm:spPr/>
    </dgm:pt>
    <dgm:pt modelId="{BCCD2AB4-3490-44CD-B753-BAC74DA2A3CE}" type="pres">
      <dgm:prSet presAssocID="{654DC385-1803-4DE7-BF84-0D8E39F66033}" presName="sibTrans" presStyleLbl="sibTrans1D1" presStyleIdx="2" presStyleCnt="5"/>
      <dgm:spPr/>
    </dgm:pt>
    <dgm:pt modelId="{48A7A963-5081-4412-B3CF-55209D1AACA4}" type="pres">
      <dgm:prSet presAssocID="{654DC385-1803-4DE7-BF84-0D8E39F66033}" presName="connectorText" presStyleLbl="sibTrans1D1" presStyleIdx="2" presStyleCnt="5"/>
      <dgm:spPr/>
    </dgm:pt>
    <dgm:pt modelId="{167714BA-EB22-449F-947B-D2745451569F}" type="pres">
      <dgm:prSet presAssocID="{7DC9FFC4-CADC-4633-86DD-6467E2219D59}" presName="node" presStyleLbl="node1" presStyleIdx="3" presStyleCnt="6">
        <dgm:presLayoutVars>
          <dgm:bulletEnabled val="1"/>
        </dgm:presLayoutVars>
      </dgm:prSet>
      <dgm:spPr/>
    </dgm:pt>
    <dgm:pt modelId="{9B1F4E39-A960-4E85-9C4F-C53FE6D8FE3A}" type="pres">
      <dgm:prSet presAssocID="{FC7C9E5D-868C-4A1D-A5D8-D55264A5D8D2}" presName="sibTrans" presStyleLbl="sibTrans1D1" presStyleIdx="3" presStyleCnt="5"/>
      <dgm:spPr/>
    </dgm:pt>
    <dgm:pt modelId="{0710982E-AA5D-4238-80E5-ECC3176BC557}" type="pres">
      <dgm:prSet presAssocID="{FC7C9E5D-868C-4A1D-A5D8-D55264A5D8D2}" presName="connectorText" presStyleLbl="sibTrans1D1" presStyleIdx="3" presStyleCnt="5"/>
      <dgm:spPr/>
    </dgm:pt>
    <dgm:pt modelId="{5C335FCB-A037-462A-96A0-AA0AA34C395E}" type="pres">
      <dgm:prSet presAssocID="{3F00F8C7-30DC-4940-8C9E-782AA16AE1DD}" presName="node" presStyleLbl="node1" presStyleIdx="4" presStyleCnt="6">
        <dgm:presLayoutVars>
          <dgm:bulletEnabled val="1"/>
        </dgm:presLayoutVars>
      </dgm:prSet>
      <dgm:spPr/>
    </dgm:pt>
    <dgm:pt modelId="{3E0B535F-D269-4847-8E22-67B5246F23E2}" type="pres">
      <dgm:prSet presAssocID="{ACDF5BB7-B937-41A5-9BBE-BD5E91B0CFB6}" presName="sibTrans" presStyleLbl="sibTrans1D1" presStyleIdx="4" presStyleCnt="5"/>
      <dgm:spPr/>
    </dgm:pt>
    <dgm:pt modelId="{89FBF0C1-313E-47F1-A8CB-E3D63EF9CE57}" type="pres">
      <dgm:prSet presAssocID="{ACDF5BB7-B937-41A5-9BBE-BD5E91B0CFB6}" presName="connectorText" presStyleLbl="sibTrans1D1" presStyleIdx="4" presStyleCnt="5"/>
      <dgm:spPr/>
    </dgm:pt>
    <dgm:pt modelId="{D22DE530-F17A-42FD-90A5-C851E24B1AE2}" type="pres">
      <dgm:prSet presAssocID="{EB0CFD1B-0E94-40C1-B2A7-B4DE03B19574}" presName="node" presStyleLbl="node1" presStyleIdx="5" presStyleCnt="6" custScaleX="111993">
        <dgm:presLayoutVars>
          <dgm:bulletEnabled val="1"/>
        </dgm:presLayoutVars>
      </dgm:prSet>
      <dgm:spPr/>
    </dgm:pt>
  </dgm:ptLst>
  <dgm:cxnLst>
    <dgm:cxn modelId="{B11CA00A-72EB-4B3B-8F65-3E83B265133B}" type="presOf" srcId="{9160DF30-685A-4241-98A6-EFCFA625B0A6}" destId="{1AA38938-CF40-47B9-8EB3-201C55715219}" srcOrd="0" destOrd="0" presId="urn:microsoft.com/office/officeart/2005/8/layout/bProcess3"/>
    <dgm:cxn modelId="{BB0AA121-881C-4875-A638-B12FEA9CB434}" srcId="{B311D87A-2ABB-4469-940E-60B2410C0CBF}" destId="{7DC9FFC4-CADC-4633-86DD-6467E2219D59}" srcOrd="3" destOrd="0" parTransId="{F8FCE56B-FB41-4CBC-8367-757F9A764F1F}" sibTransId="{FC7C9E5D-868C-4A1D-A5D8-D55264A5D8D2}"/>
    <dgm:cxn modelId="{4D910E2D-DAD4-4CB3-B901-1DCF62F54F24}" type="presOf" srcId="{F88487A9-A4A8-4F8C-A6A0-2CA92F564C58}" destId="{FD00BAE5-4F5F-4C7A-8AA1-7F587DEB69C4}" srcOrd="0" destOrd="0" presId="urn:microsoft.com/office/officeart/2005/8/layout/bProcess3"/>
    <dgm:cxn modelId="{0C24B65B-0545-4147-B1C7-506D7F3FB6FA}" type="presOf" srcId="{654DC385-1803-4DE7-BF84-0D8E39F66033}" destId="{BCCD2AB4-3490-44CD-B753-BAC74DA2A3CE}" srcOrd="0" destOrd="0" presId="urn:microsoft.com/office/officeart/2005/8/layout/bProcess3"/>
    <dgm:cxn modelId="{51C87561-0AD9-467F-A0FA-C6AB6E62A407}" srcId="{B311D87A-2ABB-4469-940E-60B2410C0CBF}" destId="{D94225D6-F1A9-44C5-94E6-102E97FA0CC7}" srcOrd="0" destOrd="0" parTransId="{AC17EC1A-9CD9-44A7-98C7-09C344BA9238}" sibTransId="{F88487A9-A4A8-4F8C-A6A0-2CA92F564C58}"/>
    <dgm:cxn modelId="{11C89B47-939D-4DDE-B2FD-066C0413373D}" type="presOf" srcId="{3F00F8C7-30DC-4940-8C9E-782AA16AE1DD}" destId="{5C335FCB-A037-462A-96A0-AA0AA34C395E}" srcOrd="0" destOrd="0" presId="urn:microsoft.com/office/officeart/2005/8/layout/bProcess3"/>
    <dgm:cxn modelId="{7A9DEB49-9DA3-4545-9A58-A9A1E1DD83D6}" type="presOf" srcId="{FC7C9E5D-868C-4A1D-A5D8-D55264A5D8D2}" destId="{0710982E-AA5D-4238-80E5-ECC3176BC557}" srcOrd="1" destOrd="0" presId="urn:microsoft.com/office/officeart/2005/8/layout/bProcess3"/>
    <dgm:cxn modelId="{8CE6464A-4493-43FD-80A5-D30A427F4E3A}" srcId="{B311D87A-2ABB-4469-940E-60B2410C0CBF}" destId="{EB0CFD1B-0E94-40C1-B2A7-B4DE03B19574}" srcOrd="5" destOrd="0" parTransId="{D481DF9D-B625-4E82-80FB-1C668B3C59AE}" sibTransId="{D61DD9C1-9767-420D-83F6-B9262ED19AEF}"/>
    <dgm:cxn modelId="{6B1C7A4C-A00C-4A29-A934-69C04FBBD515}" type="presOf" srcId="{7DC9FFC4-CADC-4633-86DD-6467E2219D59}" destId="{167714BA-EB22-449F-947B-D2745451569F}" srcOrd="0" destOrd="0" presId="urn:microsoft.com/office/officeart/2005/8/layout/bProcess3"/>
    <dgm:cxn modelId="{511DA56D-1E40-403F-9BCD-FAAEAAD8323E}" type="presOf" srcId="{ACDF5BB7-B937-41A5-9BBE-BD5E91B0CFB6}" destId="{3E0B535F-D269-4847-8E22-67B5246F23E2}" srcOrd="0" destOrd="0" presId="urn:microsoft.com/office/officeart/2005/8/layout/bProcess3"/>
    <dgm:cxn modelId="{76997A73-1899-4008-BCA4-4B1EE8A93AE4}" type="presOf" srcId="{B311D87A-2ABB-4469-940E-60B2410C0CBF}" destId="{8ADFA7E1-8A55-44CE-BF5F-296B413E70EA}" srcOrd="0" destOrd="0" presId="urn:microsoft.com/office/officeart/2005/8/layout/bProcess3"/>
    <dgm:cxn modelId="{8CC1C87E-A1AC-4100-B6F1-67F9157C31C7}" type="presOf" srcId="{EB0CFD1B-0E94-40C1-B2A7-B4DE03B19574}" destId="{D22DE530-F17A-42FD-90A5-C851E24B1AE2}" srcOrd="0" destOrd="0" presId="urn:microsoft.com/office/officeart/2005/8/layout/bProcess3"/>
    <dgm:cxn modelId="{E3B15994-5A5E-48D4-9399-07545EFCE505}" type="presOf" srcId="{BF16BD4E-944B-482F-BC7C-CE09A125EF9D}" destId="{09991A06-D7B8-45F2-B527-3FD573E02D52}" srcOrd="0" destOrd="0" presId="urn:microsoft.com/office/officeart/2005/8/layout/bProcess3"/>
    <dgm:cxn modelId="{20BFA0AA-5E20-48B2-B82E-951DEE97AD72}" type="presOf" srcId="{9160DF30-685A-4241-98A6-EFCFA625B0A6}" destId="{D73059F0-E0EC-4731-8011-BE7E7C27A52C}" srcOrd="1" destOrd="0" presId="urn:microsoft.com/office/officeart/2005/8/layout/bProcess3"/>
    <dgm:cxn modelId="{7F90C6AB-7139-46E9-B17B-911CF55C5373}" type="presOf" srcId="{2A0EF397-654F-45DF-A9B5-260FC5B7D442}" destId="{2EF0A5FB-45CE-476D-8E87-924D5F6C28C7}" srcOrd="0" destOrd="0" presId="urn:microsoft.com/office/officeart/2005/8/layout/bProcess3"/>
    <dgm:cxn modelId="{1B330AAF-0E36-4250-BB59-43CC590B4703}" type="presOf" srcId="{F88487A9-A4A8-4F8C-A6A0-2CA92F564C58}" destId="{D2AA3710-8695-43EB-8134-956ED5528DF1}" srcOrd="1" destOrd="0" presId="urn:microsoft.com/office/officeart/2005/8/layout/bProcess3"/>
    <dgm:cxn modelId="{66B3B0DB-7A27-4442-832D-21602BCDE63D}" type="presOf" srcId="{D94225D6-F1A9-44C5-94E6-102E97FA0CC7}" destId="{BFB94676-F913-4561-AEB5-6A6C67EFA654}" srcOrd="0" destOrd="0" presId="urn:microsoft.com/office/officeart/2005/8/layout/bProcess3"/>
    <dgm:cxn modelId="{669BB0E8-5CC2-442E-B16D-387CC7FE2951}" type="presOf" srcId="{ACDF5BB7-B937-41A5-9BBE-BD5E91B0CFB6}" destId="{89FBF0C1-313E-47F1-A8CB-E3D63EF9CE57}" srcOrd="1" destOrd="0" presId="urn:microsoft.com/office/officeart/2005/8/layout/bProcess3"/>
    <dgm:cxn modelId="{791C2BED-EF0A-463C-81B7-5A7C6CCB22D8}" type="presOf" srcId="{FC7C9E5D-868C-4A1D-A5D8-D55264A5D8D2}" destId="{9B1F4E39-A960-4E85-9C4F-C53FE6D8FE3A}" srcOrd="0" destOrd="0" presId="urn:microsoft.com/office/officeart/2005/8/layout/bProcess3"/>
    <dgm:cxn modelId="{2F072CF2-4D44-4D51-A4A6-12035E43784F}" srcId="{B311D87A-2ABB-4469-940E-60B2410C0CBF}" destId="{BF16BD4E-944B-482F-BC7C-CE09A125EF9D}" srcOrd="2" destOrd="0" parTransId="{2FF7E553-F334-460E-8BD5-6F3C886917E8}" sibTransId="{654DC385-1803-4DE7-BF84-0D8E39F66033}"/>
    <dgm:cxn modelId="{9F6859F7-CE16-4E38-BC6C-DB7414CB7820}" srcId="{B311D87A-2ABB-4469-940E-60B2410C0CBF}" destId="{2A0EF397-654F-45DF-A9B5-260FC5B7D442}" srcOrd="1" destOrd="0" parTransId="{11E68EC6-293A-4BA9-9FE0-04C5018EC06A}" sibTransId="{9160DF30-685A-4241-98A6-EFCFA625B0A6}"/>
    <dgm:cxn modelId="{232DC2FC-0ED0-4598-BD36-3661823FF429}" srcId="{B311D87A-2ABB-4469-940E-60B2410C0CBF}" destId="{3F00F8C7-30DC-4940-8C9E-782AA16AE1DD}" srcOrd="4" destOrd="0" parTransId="{BA3295D3-F8D8-4AFF-8B92-E15C0A0B2FEB}" sibTransId="{ACDF5BB7-B937-41A5-9BBE-BD5E91B0CFB6}"/>
    <dgm:cxn modelId="{B4F949FE-9544-43BD-B0D4-5A51D670BA72}" type="presOf" srcId="{654DC385-1803-4DE7-BF84-0D8E39F66033}" destId="{48A7A963-5081-4412-B3CF-55209D1AACA4}" srcOrd="1" destOrd="0" presId="urn:microsoft.com/office/officeart/2005/8/layout/bProcess3"/>
    <dgm:cxn modelId="{9B8B5FE9-55C5-4D00-893B-2178C233AB2C}" type="presParOf" srcId="{8ADFA7E1-8A55-44CE-BF5F-296B413E70EA}" destId="{BFB94676-F913-4561-AEB5-6A6C67EFA654}" srcOrd="0" destOrd="0" presId="urn:microsoft.com/office/officeart/2005/8/layout/bProcess3"/>
    <dgm:cxn modelId="{9D7C6F8B-8BE7-4E1F-BD17-743CF67F1119}" type="presParOf" srcId="{8ADFA7E1-8A55-44CE-BF5F-296B413E70EA}" destId="{FD00BAE5-4F5F-4C7A-8AA1-7F587DEB69C4}" srcOrd="1" destOrd="0" presId="urn:microsoft.com/office/officeart/2005/8/layout/bProcess3"/>
    <dgm:cxn modelId="{30C8DE86-B687-4A77-A929-8EB56FE1E64E}" type="presParOf" srcId="{FD00BAE5-4F5F-4C7A-8AA1-7F587DEB69C4}" destId="{D2AA3710-8695-43EB-8134-956ED5528DF1}" srcOrd="0" destOrd="0" presId="urn:microsoft.com/office/officeart/2005/8/layout/bProcess3"/>
    <dgm:cxn modelId="{B53E2ABF-375C-4F2C-B749-40E7D5B02D5B}" type="presParOf" srcId="{8ADFA7E1-8A55-44CE-BF5F-296B413E70EA}" destId="{2EF0A5FB-45CE-476D-8E87-924D5F6C28C7}" srcOrd="2" destOrd="0" presId="urn:microsoft.com/office/officeart/2005/8/layout/bProcess3"/>
    <dgm:cxn modelId="{20A4DA67-8EE8-4B6D-B6D9-4E483AC8C69F}" type="presParOf" srcId="{8ADFA7E1-8A55-44CE-BF5F-296B413E70EA}" destId="{1AA38938-CF40-47B9-8EB3-201C55715219}" srcOrd="3" destOrd="0" presId="urn:microsoft.com/office/officeart/2005/8/layout/bProcess3"/>
    <dgm:cxn modelId="{C8EE27DB-A61C-4397-951A-852B72CBE4CC}" type="presParOf" srcId="{1AA38938-CF40-47B9-8EB3-201C55715219}" destId="{D73059F0-E0EC-4731-8011-BE7E7C27A52C}" srcOrd="0" destOrd="0" presId="urn:microsoft.com/office/officeart/2005/8/layout/bProcess3"/>
    <dgm:cxn modelId="{078AA28A-BB43-42E3-80DF-AE89E113867E}" type="presParOf" srcId="{8ADFA7E1-8A55-44CE-BF5F-296B413E70EA}" destId="{09991A06-D7B8-45F2-B527-3FD573E02D52}" srcOrd="4" destOrd="0" presId="urn:microsoft.com/office/officeart/2005/8/layout/bProcess3"/>
    <dgm:cxn modelId="{7DDC9315-06AE-4C85-8CC2-F9327DD30337}" type="presParOf" srcId="{8ADFA7E1-8A55-44CE-BF5F-296B413E70EA}" destId="{BCCD2AB4-3490-44CD-B753-BAC74DA2A3CE}" srcOrd="5" destOrd="0" presId="urn:microsoft.com/office/officeart/2005/8/layout/bProcess3"/>
    <dgm:cxn modelId="{E5045B60-3699-4CC7-904E-B552492DBFA1}" type="presParOf" srcId="{BCCD2AB4-3490-44CD-B753-BAC74DA2A3CE}" destId="{48A7A963-5081-4412-B3CF-55209D1AACA4}" srcOrd="0" destOrd="0" presId="urn:microsoft.com/office/officeart/2005/8/layout/bProcess3"/>
    <dgm:cxn modelId="{F413D5EF-3D42-4292-B456-CB78A982FA36}" type="presParOf" srcId="{8ADFA7E1-8A55-44CE-BF5F-296B413E70EA}" destId="{167714BA-EB22-449F-947B-D2745451569F}" srcOrd="6" destOrd="0" presId="urn:microsoft.com/office/officeart/2005/8/layout/bProcess3"/>
    <dgm:cxn modelId="{FE14EFD2-288F-4E7A-94F9-18166E8CDEBE}" type="presParOf" srcId="{8ADFA7E1-8A55-44CE-BF5F-296B413E70EA}" destId="{9B1F4E39-A960-4E85-9C4F-C53FE6D8FE3A}" srcOrd="7" destOrd="0" presId="urn:microsoft.com/office/officeart/2005/8/layout/bProcess3"/>
    <dgm:cxn modelId="{079A22C8-4655-403A-9FB8-88C4687AB8A3}" type="presParOf" srcId="{9B1F4E39-A960-4E85-9C4F-C53FE6D8FE3A}" destId="{0710982E-AA5D-4238-80E5-ECC3176BC557}" srcOrd="0" destOrd="0" presId="urn:microsoft.com/office/officeart/2005/8/layout/bProcess3"/>
    <dgm:cxn modelId="{FC2E5B16-2D2A-414D-BD70-ABDCD4916C1F}" type="presParOf" srcId="{8ADFA7E1-8A55-44CE-BF5F-296B413E70EA}" destId="{5C335FCB-A037-462A-96A0-AA0AA34C395E}" srcOrd="8" destOrd="0" presId="urn:microsoft.com/office/officeart/2005/8/layout/bProcess3"/>
    <dgm:cxn modelId="{EEE73405-C2BA-449C-B42A-0A6F3C606AD5}" type="presParOf" srcId="{8ADFA7E1-8A55-44CE-BF5F-296B413E70EA}" destId="{3E0B535F-D269-4847-8E22-67B5246F23E2}" srcOrd="9" destOrd="0" presId="urn:microsoft.com/office/officeart/2005/8/layout/bProcess3"/>
    <dgm:cxn modelId="{A4892049-943E-4240-B48E-F3D03E4DC359}" type="presParOf" srcId="{3E0B535F-D269-4847-8E22-67B5246F23E2}" destId="{89FBF0C1-313E-47F1-A8CB-E3D63EF9CE57}" srcOrd="0" destOrd="0" presId="urn:microsoft.com/office/officeart/2005/8/layout/bProcess3"/>
    <dgm:cxn modelId="{AB25BB36-B4D7-4344-8FEE-C1D20A79D24B}" type="presParOf" srcId="{8ADFA7E1-8A55-44CE-BF5F-296B413E70EA}" destId="{D22DE530-F17A-42FD-90A5-C851E24B1AE2}" srcOrd="10" destOrd="0" presId="urn:microsoft.com/office/officeart/2005/8/layout/b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00BAE5-4F5F-4C7A-8AA1-7F587DEB69C4}">
      <dsp:nvSpPr>
        <dsp:cNvPr id="0" name=""/>
        <dsp:cNvSpPr/>
      </dsp:nvSpPr>
      <dsp:spPr>
        <a:xfrm>
          <a:off x="3165563" y="949217"/>
          <a:ext cx="696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43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495608" y="991298"/>
        <a:ext cx="36352" cy="7277"/>
      </dsp:txXfrm>
    </dsp:sp>
    <dsp:sp modelId="{BFB94676-F913-4561-AEB5-6A6C67EFA654}">
      <dsp:nvSpPr>
        <dsp:cNvPr id="0" name=""/>
        <dsp:cNvSpPr/>
      </dsp:nvSpPr>
      <dsp:spPr>
        <a:xfrm>
          <a:off x="6305" y="46620"/>
          <a:ext cx="3161057" cy="1896634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UNESCO reminds the C2C and the Member State(s) concerned of the impending termination of the Agreement</a:t>
          </a:r>
        </a:p>
      </dsp:txBody>
      <dsp:txXfrm>
        <a:off x="6305" y="46620"/>
        <a:ext cx="3161057" cy="1896634"/>
      </dsp:txXfrm>
    </dsp:sp>
    <dsp:sp modelId="{1AA38938-CF40-47B9-8EB3-201C55715219}">
      <dsp:nvSpPr>
        <dsp:cNvPr id="0" name=""/>
        <dsp:cNvSpPr/>
      </dsp:nvSpPr>
      <dsp:spPr>
        <a:xfrm>
          <a:off x="7053664" y="949217"/>
          <a:ext cx="696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43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383710" y="991298"/>
        <a:ext cx="36352" cy="7277"/>
      </dsp:txXfrm>
    </dsp:sp>
    <dsp:sp modelId="{2EF0A5FB-45CE-476D-8E87-924D5F6C28C7}">
      <dsp:nvSpPr>
        <dsp:cNvPr id="0" name=""/>
        <dsp:cNvSpPr/>
      </dsp:nvSpPr>
      <dsp:spPr>
        <a:xfrm>
          <a:off x="3894406" y="46620"/>
          <a:ext cx="3161057" cy="1896634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Member State submits a request for renewal of the agreement - </a:t>
          </a:r>
          <a:r>
            <a:rPr lang="en-US" sz="1800" b="1" u="sng" kern="1200" dirty="0">
              <a:solidFill>
                <a:srgbClr val="E7EBF4"/>
              </a:solidFill>
            </a:rPr>
            <a:t>24 to 36 months </a:t>
          </a:r>
          <a:r>
            <a:rPr lang="en-US" sz="1800" b="1" kern="1200" dirty="0">
              <a:solidFill>
                <a:schemeClr val="bg1"/>
              </a:solidFill>
            </a:rPr>
            <a:t>prior to the expiration of the agreement</a:t>
          </a:r>
        </a:p>
      </dsp:txBody>
      <dsp:txXfrm>
        <a:off x="3894406" y="46620"/>
        <a:ext cx="3161057" cy="1896634"/>
      </dsp:txXfrm>
    </dsp:sp>
    <dsp:sp modelId="{BCCD2AB4-3490-44CD-B753-BAC74DA2A3CE}">
      <dsp:nvSpPr>
        <dsp:cNvPr id="0" name=""/>
        <dsp:cNvSpPr/>
      </dsp:nvSpPr>
      <dsp:spPr>
        <a:xfrm>
          <a:off x="1586834" y="1941454"/>
          <a:ext cx="7927711" cy="696443"/>
        </a:xfrm>
        <a:custGeom>
          <a:avLst/>
          <a:gdLst/>
          <a:ahLst/>
          <a:cxnLst/>
          <a:rect l="0" t="0" r="0" b="0"/>
          <a:pathLst>
            <a:path>
              <a:moveTo>
                <a:pt x="7927711" y="0"/>
              </a:moveTo>
              <a:lnTo>
                <a:pt x="7927711" y="365321"/>
              </a:lnTo>
              <a:lnTo>
                <a:pt x="0" y="365321"/>
              </a:lnTo>
              <a:lnTo>
                <a:pt x="0" y="696443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351665" y="2286037"/>
        <a:ext cx="398049" cy="7277"/>
      </dsp:txXfrm>
    </dsp:sp>
    <dsp:sp modelId="{09991A06-D7B8-45F2-B527-3FD573E02D52}">
      <dsp:nvSpPr>
        <dsp:cNvPr id="0" name=""/>
        <dsp:cNvSpPr/>
      </dsp:nvSpPr>
      <dsp:spPr>
        <a:xfrm>
          <a:off x="7782507" y="46620"/>
          <a:ext cx="3464076" cy="1896634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rgbClr val="FFFF00"/>
              </a:solidFill>
            </a:rPr>
            <a:t>RENEWAL EVALUATION PROCESS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reception of the funds, selection of evaluation team, evaluation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completion 2 months before the meeting of Intersectoral Review Committee </a:t>
          </a:r>
        </a:p>
      </dsp:txBody>
      <dsp:txXfrm>
        <a:off x="7782507" y="46620"/>
        <a:ext cx="3464076" cy="1896634"/>
      </dsp:txXfrm>
    </dsp:sp>
    <dsp:sp modelId="{9B1F4E39-A960-4E85-9C4F-C53FE6D8FE3A}">
      <dsp:nvSpPr>
        <dsp:cNvPr id="0" name=""/>
        <dsp:cNvSpPr/>
      </dsp:nvSpPr>
      <dsp:spPr>
        <a:xfrm>
          <a:off x="3165563" y="3572895"/>
          <a:ext cx="696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43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495608" y="3614976"/>
        <a:ext cx="36352" cy="7277"/>
      </dsp:txXfrm>
    </dsp:sp>
    <dsp:sp modelId="{167714BA-EB22-449F-947B-D2745451569F}">
      <dsp:nvSpPr>
        <dsp:cNvPr id="0" name=""/>
        <dsp:cNvSpPr/>
      </dsp:nvSpPr>
      <dsp:spPr>
        <a:xfrm>
          <a:off x="6305" y="2670298"/>
          <a:ext cx="3161057" cy="1896634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Assessment by UNESCO Intersectoral Review Committee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in April for autumn session of the UNESCO Executive Board, in October – for spring session of the Board</a:t>
          </a:r>
        </a:p>
      </dsp:txBody>
      <dsp:txXfrm>
        <a:off x="6305" y="2670298"/>
        <a:ext cx="3161057" cy="1896634"/>
      </dsp:txXfrm>
    </dsp:sp>
    <dsp:sp modelId="{3E0B535F-D269-4847-8E22-67B5246F23E2}">
      <dsp:nvSpPr>
        <dsp:cNvPr id="0" name=""/>
        <dsp:cNvSpPr/>
      </dsp:nvSpPr>
      <dsp:spPr>
        <a:xfrm>
          <a:off x="7053664" y="3572895"/>
          <a:ext cx="6964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96443" y="45720"/>
              </a:lnTo>
            </a:path>
          </a:pathLst>
        </a:custGeom>
        <a:noFill/>
        <a:ln w="28575" cap="flat" cmpd="sng" algn="ctr">
          <a:solidFill>
            <a:schemeClr val="accent5"/>
          </a:solidFill>
          <a:prstDash val="solid"/>
          <a:miter lim="800000"/>
          <a:tailEnd type="arrow"/>
        </a:ln>
        <a:effectLst/>
      </dsp:spPr>
      <dsp:style>
        <a:lnRef idx="1">
          <a:schemeClr val="accent5"/>
        </a:lnRef>
        <a:fillRef idx="0">
          <a:schemeClr val="accent5"/>
        </a:fillRef>
        <a:effectRef idx="0">
          <a:schemeClr val="accent5"/>
        </a:effectRef>
        <a:fontRef idx="minor">
          <a:schemeClr val="tx1"/>
        </a:fontRef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383710" y="3614976"/>
        <a:ext cx="36352" cy="7277"/>
      </dsp:txXfrm>
    </dsp:sp>
    <dsp:sp modelId="{5C335FCB-A037-462A-96A0-AA0AA34C395E}">
      <dsp:nvSpPr>
        <dsp:cNvPr id="0" name=""/>
        <dsp:cNvSpPr/>
      </dsp:nvSpPr>
      <dsp:spPr>
        <a:xfrm>
          <a:off x="3894406" y="2670298"/>
          <a:ext cx="3161057" cy="1896634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Examination of the results of evaluation by the Executive Board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(autumn or spring session)</a:t>
          </a:r>
        </a:p>
      </dsp:txBody>
      <dsp:txXfrm>
        <a:off x="3894406" y="2670298"/>
        <a:ext cx="3161057" cy="1896634"/>
      </dsp:txXfrm>
    </dsp:sp>
    <dsp:sp modelId="{D22DE530-F17A-42FD-90A5-C851E24B1AE2}">
      <dsp:nvSpPr>
        <dsp:cNvPr id="0" name=""/>
        <dsp:cNvSpPr/>
      </dsp:nvSpPr>
      <dsp:spPr>
        <a:xfrm>
          <a:off x="7782507" y="2670298"/>
          <a:ext cx="3540163" cy="1896634"/>
        </a:xfrm>
        <a:prstGeom prst="rect">
          <a:avLst/>
        </a:prstGeom>
        <a:solidFill>
          <a:srgbClr val="0543CD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solidFill>
                <a:schemeClr val="bg1"/>
              </a:solidFill>
            </a:rPr>
            <a:t>If the Executive Board agrees to renew, UNESCO DG is authorized to sign agreement</a:t>
          </a:r>
        </a:p>
      </dsp:txBody>
      <dsp:txXfrm>
        <a:off x="7782507" y="2670298"/>
        <a:ext cx="3540163" cy="1896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802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E8DBD-B460-44BB-A5D3-3E980B56375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802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1D28D-C543-4B96-9599-95A9C30996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757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802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57BAF-B712-4F3E-A9AC-BB7FDA05E80E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50900"/>
            <a:ext cx="4075112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92665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802" y="6456613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A90FF2-293A-47C3-9729-478A7FA233E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9779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0FF2-293A-47C3-9729-478A7FA233E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9074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A90FF2-293A-47C3-9729-478A7FA233EC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906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3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636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211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14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Quot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1065" y="0"/>
            <a:ext cx="12193065" cy="6858000"/>
          </a:xfrm>
          <a:prstGeom prst="rect">
            <a:avLst/>
          </a:prstGeom>
          <a:solidFill>
            <a:srgbClr val="0070C0">
              <a:alpha val="8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baseline="-25000" dirty="0">
              <a:ln>
                <a:solidFill>
                  <a:srgbClr val="363636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D8C56E-3DD0-4E5F-B9C2-139676E97503}"/>
              </a:ext>
            </a:extLst>
          </p:cNvPr>
          <p:cNvSpPr/>
          <p:nvPr userDrawn="1"/>
        </p:nvSpPr>
        <p:spPr>
          <a:xfrm>
            <a:off x="5810834" y="-3023934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5">
            <a:extLst>
              <a:ext uri="{FF2B5EF4-FFF2-40B4-BE49-F238E27FC236}">
                <a16:creationId xmlns:a16="http://schemas.microsoft.com/office/drawing/2014/main" id="{E13717DB-FC77-49E3-B050-A5DE790408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4872" y="5871094"/>
            <a:ext cx="665912" cy="4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093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983015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966755A-E9AC-4C9C-BEC5-775F1EDB0A4D}"/>
              </a:ext>
            </a:extLst>
          </p:cNvPr>
          <p:cNvSpPr/>
          <p:nvPr userDrawn="1"/>
        </p:nvSpPr>
        <p:spPr>
          <a:xfrm>
            <a:off x="0" y="1836541"/>
            <a:ext cx="12192000" cy="5247077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A34EF1-850F-4011-8D1B-159DD5A513C7}"/>
              </a:ext>
            </a:extLst>
          </p:cNvPr>
          <p:cNvSpPr/>
          <p:nvPr userDrawn="1"/>
        </p:nvSpPr>
        <p:spPr>
          <a:xfrm>
            <a:off x="5850529" y="-3244634"/>
            <a:ext cx="9552048" cy="11046587"/>
          </a:xfrm>
          <a:prstGeom prst="rect">
            <a:avLst/>
          </a:prstGeom>
          <a:blipFill dpi="0" rotWithShape="1">
            <a:blip r:embed="rId3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5">
            <a:extLst>
              <a:ext uri="{FF2B5EF4-FFF2-40B4-BE49-F238E27FC236}">
                <a16:creationId xmlns:a16="http://schemas.microsoft.com/office/drawing/2014/main" id="{EC03273A-B603-4718-AC4E-7BB151CF856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  <p:pic>
        <p:nvPicPr>
          <p:cNvPr id="11" name="Image 5">
            <a:extLst>
              <a:ext uri="{FF2B5EF4-FFF2-40B4-BE49-F238E27FC236}">
                <a16:creationId xmlns:a16="http://schemas.microsoft.com/office/drawing/2014/main" id="{421E2887-A10B-4796-B3DA-CDA28A3412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454" y="6452391"/>
            <a:ext cx="665912" cy="405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745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59"/>
            <a:ext cx="12192000" cy="1849800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96AAA3-2D15-49B4-BCA8-4C5EDB886CD5}"/>
              </a:ext>
            </a:extLst>
          </p:cNvPr>
          <p:cNvSpPr/>
          <p:nvPr userDrawn="1"/>
        </p:nvSpPr>
        <p:spPr>
          <a:xfrm>
            <a:off x="0" y="1836541"/>
            <a:ext cx="12192000" cy="5021459"/>
          </a:xfrm>
          <a:prstGeom prst="rect">
            <a:avLst/>
          </a:prstGeom>
          <a:solidFill>
            <a:srgbClr val="C72F36">
              <a:alpha val="8509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DD71A1-DECD-4813-8B2E-798E57391519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5">
            <a:extLst>
              <a:ext uri="{FF2B5EF4-FFF2-40B4-BE49-F238E27FC236}">
                <a16:creationId xmlns:a16="http://schemas.microsoft.com/office/drawing/2014/main" id="{F66D51EC-D64E-4170-9384-B125D788DD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12" y="6236854"/>
            <a:ext cx="665912" cy="4056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10BE343-2749-433D-B942-D0D797251E4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3" name="Image 5">
            <a:extLst>
              <a:ext uri="{FF2B5EF4-FFF2-40B4-BE49-F238E27FC236}">
                <a16:creationId xmlns:a16="http://schemas.microsoft.com/office/drawing/2014/main" id="{ACC7035E-31CD-481D-8336-41A2F9F6722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412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849801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DB4546-B491-43E1-9CD7-CBFE60548B3D}"/>
              </a:ext>
            </a:extLst>
          </p:cNvPr>
          <p:cNvSpPr/>
          <p:nvPr userDrawn="1"/>
        </p:nvSpPr>
        <p:spPr>
          <a:xfrm>
            <a:off x="0" y="1836541"/>
            <a:ext cx="12192000" cy="5021458"/>
          </a:xfrm>
          <a:prstGeom prst="rect">
            <a:avLst/>
          </a:prstGeom>
          <a:solidFill>
            <a:srgbClr val="F68B33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4DA759-EC45-486D-8ABD-E30BBE2AE0AD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5">
            <a:extLst>
              <a:ext uri="{FF2B5EF4-FFF2-40B4-BE49-F238E27FC236}">
                <a16:creationId xmlns:a16="http://schemas.microsoft.com/office/drawing/2014/main" id="{7B99279F-AE74-4C42-BABD-F9A3D32EE7F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3912" y="6236854"/>
            <a:ext cx="665912" cy="40560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06D1C2-AE86-49DF-8692-EA2C5D0E87D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3" name="Image 5">
            <a:extLst>
              <a:ext uri="{FF2B5EF4-FFF2-40B4-BE49-F238E27FC236}">
                <a16:creationId xmlns:a16="http://schemas.microsoft.com/office/drawing/2014/main" id="{AAC81674-452F-442B-9C2F-17CF4EBBED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652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849801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143ECE-2106-430A-9E7B-3ACC5BE3E06D}"/>
              </a:ext>
            </a:extLst>
          </p:cNvPr>
          <p:cNvSpPr/>
          <p:nvPr userDrawn="1"/>
        </p:nvSpPr>
        <p:spPr>
          <a:xfrm>
            <a:off x="0" y="1836542"/>
            <a:ext cx="12192000" cy="5021458"/>
          </a:xfrm>
          <a:prstGeom prst="rect">
            <a:avLst/>
          </a:prstGeom>
          <a:solidFill>
            <a:srgbClr val="009272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50E99D-FD04-4B47-8BFE-9917143B27BB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5">
            <a:extLst>
              <a:ext uri="{FF2B5EF4-FFF2-40B4-BE49-F238E27FC236}">
                <a16:creationId xmlns:a16="http://schemas.microsoft.com/office/drawing/2014/main" id="{7E3A5819-48E7-4B1E-852B-739E96F602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076" y="6219435"/>
            <a:ext cx="665912" cy="4056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53FDEB-D130-41FD-B4A3-9E5D245690E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4" name="Image 5">
            <a:extLst>
              <a:ext uri="{FF2B5EF4-FFF2-40B4-BE49-F238E27FC236}">
                <a16:creationId xmlns:a16="http://schemas.microsoft.com/office/drawing/2014/main" id="{BE9C2D3F-0CF6-4CE2-AC76-ED6780E5E1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41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13260"/>
            <a:ext cx="12192000" cy="1849801"/>
          </a:xfrm>
          <a:prstGeom prst="rect">
            <a:avLst/>
          </a:prstGeom>
          <a:solidFill>
            <a:srgbClr val="0077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3415C6C-13FB-4B7F-B4C9-C6E3C1C01EA3}"/>
              </a:ext>
            </a:extLst>
          </p:cNvPr>
          <p:cNvSpPr/>
          <p:nvPr userDrawn="1"/>
        </p:nvSpPr>
        <p:spPr>
          <a:xfrm>
            <a:off x="-2" y="1836541"/>
            <a:ext cx="12192000" cy="5000697"/>
          </a:xfrm>
          <a:prstGeom prst="rect">
            <a:avLst/>
          </a:prstGeom>
          <a:solidFill>
            <a:srgbClr val="008EB4">
              <a:alpha val="8470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0070C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8D3B0D-3351-4310-9294-A08FC99B981E}"/>
              </a:ext>
            </a:extLst>
          </p:cNvPr>
          <p:cNvSpPr/>
          <p:nvPr userDrawn="1"/>
        </p:nvSpPr>
        <p:spPr>
          <a:xfrm>
            <a:off x="5889211" y="-2873406"/>
            <a:ext cx="9552048" cy="11046587"/>
          </a:xfrm>
          <a:prstGeom prst="rect">
            <a:avLst/>
          </a:prstGeom>
          <a:blipFill dpi="0" rotWithShape="1">
            <a:blip r:embed="rId2">
              <a:alphaModFix amt="13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77553" t="7060" r="4763" b="-78236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5">
            <a:extLst>
              <a:ext uri="{FF2B5EF4-FFF2-40B4-BE49-F238E27FC236}">
                <a16:creationId xmlns:a16="http://schemas.microsoft.com/office/drawing/2014/main" id="{37989AA3-DD5C-444D-90AD-7CDD9E6AEB9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494" y="6184603"/>
            <a:ext cx="665912" cy="40560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A0AC7E-F836-468E-BDE6-00A4BE00356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200" y="1402730"/>
            <a:ext cx="12193200" cy="433811"/>
          </a:xfrm>
          <a:prstGeom prst="rect">
            <a:avLst/>
          </a:prstGeom>
        </p:spPr>
      </p:pic>
      <p:pic>
        <p:nvPicPr>
          <p:cNvPr id="14" name="Image 5">
            <a:extLst>
              <a:ext uri="{FF2B5EF4-FFF2-40B4-BE49-F238E27FC236}">
                <a16:creationId xmlns:a16="http://schemas.microsoft.com/office/drawing/2014/main" id="{476FA104-470D-4549-94FF-D8B08DCCD4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" y="238825"/>
            <a:ext cx="1703921" cy="1037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3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64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2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5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8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52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9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 b="1">
                <a:latin typeface="+mj-lt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70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Image 17">
            <a:extLst>
              <a:ext uri="{FF2B5EF4-FFF2-40B4-BE49-F238E27FC236}">
                <a16:creationId xmlns:a16="http://schemas.microsoft.com/office/drawing/2014/main" id="{79E9A98E-993D-477B-9622-48FB20EDDD8B}"/>
              </a:ext>
            </a:extLst>
          </p:cNvPr>
          <p:cNvPicPr preferRelativeResize="0">
            <a:picLocks/>
          </p:cNvPicPr>
          <p:nvPr userDrawn="1"/>
        </p:nvPicPr>
        <p:blipFill>
          <a:blip r:embed="rId2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8" y="6300973"/>
            <a:ext cx="983075" cy="47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46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807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810" r:id="rId13"/>
    <p:sldLayoutId id="2147483817" r:id="rId14"/>
    <p:sldLayoutId id="2147483813" r:id="rId15"/>
    <p:sldLayoutId id="2147483814" r:id="rId16"/>
    <p:sldLayoutId id="2147483815" r:id="rId17"/>
    <p:sldLayoutId id="2147483816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hyperlink" Target="https://ich.unesco.org/en/16com" TargetMode="Externa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197CED1-33DA-4252-AD46-BF2B746D01FB}"/>
              </a:ext>
            </a:extLst>
          </p:cNvPr>
          <p:cNvSpPr txBox="1">
            <a:spLocks/>
          </p:cNvSpPr>
          <p:nvPr/>
        </p:nvSpPr>
        <p:spPr>
          <a:xfrm>
            <a:off x="490723" y="2273688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NINTH Annual Coordination Meeting of category 2 centres active in the field of intangible cultural heritage</a:t>
            </a:r>
          </a:p>
          <a:p>
            <a:pPr marL="0" indent="0">
              <a:buNone/>
            </a:pPr>
            <a:endParaRPr lang="en-US" sz="36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29 November 2021</a:t>
            </a:r>
          </a:p>
          <a:p>
            <a:pPr marL="0" indent="0">
              <a:buNone/>
            </a:pP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850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3092439" y="374096"/>
            <a:ext cx="69446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Renewal evaluation process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BFC5ADB4-18C4-4EFC-8331-86AE0BAC87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816668"/>
              </p:ext>
            </p:extLst>
          </p:nvPr>
        </p:nvGraphicFramePr>
        <p:xfrm>
          <a:off x="664548" y="1871329"/>
          <a:ext cx="11328977" cy="4613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1885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192216" y="280509"/>
            <a:ext cx="104534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Current agreements and upcoming evaluations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3D2CBD3-17F5-4DD5-8402-1DEBB02CBB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159448"/>
              </p:ext>
            </p:extLst>
          </p:nvPr>
        </p:nvGraphicFramePr>
        <p:xfrm>
          <a:off x="0" y="1620136"/>
          <a:ext cx="12192001" cy="5240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9712">
                  <a:extLst>
                    <a:ext uri="{9D8B030D-6E8A-4147-A177-3AD203B41FA5}">
                      <a16:colId xmlns:a16="http://schemas.microsoft.com/office/drawing/2014/main" val="1480111822"/>
                    </a:ext>
                  </a:extLst>
                </a:gridCol>
                <a:gridCol w="1546573">
                  <a:extLst>
                    <a:ext uri="{9D8B030D-6E8A-4147-A177-3AD203B41FA5}">
                      <a16:colId xmlns:a16="http://schemas.microsoft.com/office/drawing/2014/main" val="1332167932"/>
                    </a:ext>
                  </a:extLst>
                </a:gridCol>
                <a:gridCol w="1332087">
                  <a:extLst>
                    <a:ext uri="{9D8B030D-6E8A-4147-A177-3AD203B41FA5}">
                      <a16:colId xmlns:a16="http://schemas.microsoft.com/office/drawing/2014/main" val="3255836831"/>
                    </a:ext>
                  </a:extLst>
                </a:gridCol>
                <a:gridCol w="1794929">
                  <a:extLst>
                    <a:ext uri="{9D8B030D-6E8A-4147-A177-3AD203B41FA5}">
                      <a16:colId xmlns:a16="http://schemas.microsoft.com/office/drawing/2014/main" val="492449817"/>
                    </a:ext>
                  </a:extLst>
                </a:gridCol>
                <a:gridCol w="1401406">
                  <a:extLst>
                    <a:ext uri="{9D8B030D-6E8A-4147-A177-3AD203B41FA5}">
                      <a16:colId xmlns:a16="http://schemas.microsoft.com/office/drawing/2014/main" val="3232669090"/>
                    </a:ext>
                  </a:extLst>
                </a:gridCol>
                <a:gridCol w="1714321">
                  <a:extLst>
                    <a:ext uri="{9D8B030D-6E8A-4147-A177-3AD203B41FA5}">
                      <a16:colId xmlns:a16="http://schemas.microsoft.com/office/drawing/2014/main" val="461273557"/>
                    </a:ext>
                  </a:extLst>
                </a:gridCol>
                <a:gridCol w="1952973">
                  <a:extLst>
                    <a:ext uri="{9D8B030D-6E8A-4147-A177-3AD203B41FA5}">
                      <a16:colId xmlns:a16="http://schemas.microsoft.com/office/drawing/2014/main" val="1874180251"/>
                    </a:ext>
                  </a:extLst>
                </a:gridCol>
              </a:tblGrid>
              <a:tr h="42511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</a:rPr>
                        <a:t>Category 2 centre in the field of ICH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Agreement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Next evaluation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408473"/>
                  </a:ext>
                </a:extLst>
              </a:tr>
              <a:tr h="10794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Latest agreement</a:t>
                      </a: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</a:rPr>
                        <a:t> singed on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Date of entry into force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Date of expiry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Evaluation to happen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Target session of Intersectoral review Committee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 of the UNESCO Executive Board examining the evaluation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504317"/>
                  </a:ext>
                </a:extLst>
              </a:tr>
              <a:tr h="4658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CRESPIAF </a:t>
                      </a: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28 February 2014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10 February 2016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31 December 2022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April 2022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Autumn session in 2022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6284746"/>
                  </a:ext>
                </a:extLst>
              </a:tr>
              <a:tr h="4109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Sofia Centre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10 November 2017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14 June 2018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13 June 2024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Spring session in 2024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536644"/>
                  </a:ext>
                </a:extLst>
              </a:tr>
              <a:tr h="38910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CRIHAP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16 August 2018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16 August 2018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i="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August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Spring session in 2024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108026"/>
                  </a:ext>
                </a:extLst>
              </a:tr>
              <a:tr h="6319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Tehran Centre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April 2010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8 November 2012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Expired on 31/12/2019 – new agreement was signed and is in process of entry into force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111004"/>
                  </a:ext>
                </a:extLst>
              </a:tr>
              <a:tr h="466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IRCI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December 2018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 December 2018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December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2023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Spring session in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60396"/>
                  </a:ext>
                </a:extLst>
              </a:tr>
              <a:tr h="466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CRESPIAL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21 July 2014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22 January 2015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31 December 2022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New agreement and a MoU are being finalized 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534814"/>
                  </a:ext>
                </a:extLst>
              </a:tr>
              <a:tr h="45452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</a:rPr>
                        <a:t>ICHCAP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 October 2019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December 2019</a:t>
                      </a:r>
                      <a:endParaRPr lang="en-US" sz="16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December 2025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October 2024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Spring session in 2025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2104454"/>
                  </a:ext>
                </a:extLst>
              </a:tr>
              <a:tr h="4510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Sharjah Centre</a:t>
                      </a:r>
                    </a:p>
                  </a:txBody>
                  <a:tcPr marL="50652" marR="50652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solidFill>
                            <a:schemeClr val="bg1"/>
                          </a:solidFill>
                          <a:effectLst/>
                        </a:rPr>
                        <a:t>Established by the UNESCO General Conference in 2019. Agreement to be signed soon.</a:t>
                      </a:r>
                    </a:p>
                  </a:txBody>
                  <a:tcPr marL="50652" marR="5065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4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i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600" i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0652" marR="50652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47990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4513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1586158" y="3248247"/>
            <a:ext cx="93805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37397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9F1BE0-6742-408E-B121-6B99D911D6DD}"/>
              </a:ext>
            </a:extLst>
          </p:cNvPr>
          <p:cNvSpPr txBox="1">
            <a:spLocks/>
          </p:cNvSpPr>
          <p:nvPr/>
        </p:nvSpPr>
        <p:spPr>
          <a:xfrm>
            <a:off x="381812" y="2007874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Exchange session on future plans and priorities </a:t>
            </a:r>
          </a:p>
          <a:p>
            <a:pPr marL="0" indent="0">
              <a:buNone/>
            </a:pPr>
            <a:endParaRPr lang="en-US" sz="3600" b="1" cap="all" dirty="0">
              <a:ln w="3175" cmpd="sng">
                <a:noFill/>
              </a:ln>
              <a:solidFill>
                <a:prstClr val="white"/>
              </a:solidFill>
              <a:latin typeface="Century Gothic" panose="020B0502020202020204"/>
              <a:ea typeface="+mj-ea"/>
              <a:cs typeface="+mj-cs"/>
            </a:endParaRP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Capacity building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Networking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Research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Living Heritage and education</a:t>
            </a:r>
          </a:p>
          <a:p>
            <a:pPr lvl="2"/>
            <a:r>
              <a:rPr lang="en-US" sz="3200" dirty="0">
                <a:solidFill>
                  <a:schemeClr val="bg1">
                    <a:lumMod val="85000"/>
                  </a:schemeClr>
                </a:solidFill>
              </a:rPr>
              <a:t>Other 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75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9F1BE0-6742-408E-B121-6B99D911D6DD}"/>
              </a:ext>
            </a:extLst>
          </p:cNvPr>
          <p:cNvSpPr txBox="1">
            <a:spLocks/>
          </p:cNvSpPr>
          <p:nvPr/>
        </p:nvSpPr>
        <p:spPr>
          <a:xfrm>
            <a:off x="490723" y="2273688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Latest developments in the life of the 2003 convention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031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440309" y="160166"/>
            <a:ext cx="9751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Medium-Term Strategy (41 C/4) and the Programme and Budget (41 C/5)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5EE81E-446B-45CC-9252-D243D41FAC1C}"/>
              </a:ext>
            </a:extLst>
          </p:cNvPr>
          <p:cNvSpPr txBox="1">
            <a:spLocks/>
          </p:cNvSpPr>
          <p:nvPr/>
        </p:nvSpPr>
        <p:spPr>
          <a:xfrm>
            <a:off x="1" y="2009553"/>
            <a:ext cx="8497228" cy="484844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fr-FR" sz="2000" b="0" i="1" dirty="0">
                <a:solidFill>
                  <a:schemeClr val="tx1"/>
                </a:solidFill>
              </a:rPr>
              <a:t>Adopted at the </a:t>
            </a:r>
            <a:r>
              <a:rPr lang="en-US" altLang="fr-FR" sz="2000" i="1" dirty="0">
                <a:solidFill>
                  <a:schemeClr val="tx1"/>
                </a:solidFill>
              </a:rPr>
              <a:t>41</a:t>
            </a:r>
            <a:r>
              <a:rPr lang="en-US" altLang="fr-FR" sz="2000" i="1" baseline="30000" dirty="0">
                <a:solidFill>
                  <a:schemeClr val="tx1"/>
                </a:solidFill>
              </a:rPr>
              <a:t>st</a:t>
            </a:r>
            <a:r>
              <a:rPr lang="en-US" altLang="fr-FR" sz="2000" i="1" dirty="0">
                <a:solidFill>
                  <a:schemeClr val="tx1"/>
                </a:solidFill>
              </a:rPr>
              <a:t> session of the General Conference </a:t>
            </a:r>
            <a:r>
              <a:rPr lang="en-US" altLang="fr-FR" sz="2000" b="0" i="1" dirty="0">
                <a:solidFill>
                  <a:schemeClr val="tx1"/>
                </a:solidFill>
              </a:rPr>
              <a:t>(9-24 November 2021) </a:t>
            </a:r>
          </a:p>
          <a:p>
            <a:pPr marL="360363" indent="-3603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sz="2800" b="1" dirty="0">
                <a:solidFill>
                  <a:schemeClr val="tx1"/>
                </a:solidFill>
              </a:rPr>
              <a:t>One dedicated output</a:t>
            </a:r>
            <a:r>
              <a:rPr lang="en-US" sz="2800" b="0" dirty="0">
                <a:solidFill>
                  <a:schemeClr val="tx1"/>
                </a:solidFill>
              </a:rPr>
              <a:t>:</a:t>
            </a:r>
          </a:p>
          <a:p>
            <a:pPr marL="719138">
              <a:defRPr/>
            </a:pPr>
            <a:r>
              <a:rPr lang="en-US" dirty="0"/>
              <a:t>OP5.CLT4 “</a:t>
            </a:r>
            <a:r>
              <a:rPr lang="en-US" b="1" dirty="0"/>
              <a:t>Member States and communities capacities strengthened to identify, safeguard and promote living heritage”</a:t>
            </a:r>
          </a:p>
          <a:p>
            <a:pPr marL="360363" indent="-360363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en-US" b="1" dirty="0"/>
              <a:t>Contributes to three outcomes (stronger intersectoral focus)</a:t>
            </a:r>
            <a:r>
              <a:rPr lang="en-US" dirty="0"/>
              <a:t>:</a:t>
            </a:r>
          </a:p>
          <a:p>
            <a:pPr marL="719138">
              <a:defRPr/>
            </a:pPr>
            <a:r>
              <a:rPr lang="en-US" dirty="0"/>
              <a:t>Outcome 5 “Enhance the protection and promotion of the diversity of heritage and cultural expressions”,</a:t>
            </a:r>
          </a:p>
          <a:p>
            <a:pPr marL="719138">
              <a:defRPr/>
            </a:pPr>
            <a:r>
              <a:rPr lang="en-US" dirty="0"/>
              <a:t>Outcome 1 “Advance inclusive quality education and lifelong learning opportunities for all” and </a:t>
            </a:r>
          </a:p>
          <a:p>
            <a:pPr marL="719138">
              <a:defRPr/>
            </a:pPr>
            <a:r>
              <a:rPr lang="en-US" dirty="0"/>
              <a:t>Outcome 3 “Enhance knowledge for climate action, respect for biodiversity, water and ocean management, and disaster risk reduction”</a:t>
            </a:r>
          </a:p>
          <a:p>
            <a:pPr marL="719138">
              <a:defRPr/>
            </a:pPr>
            <a:r>
              <a:rPr lang="en-US" dirty="0"/>
              <a:t>… and </a:t>
            </a:r>
            <a:r>
              <a:rPr lang="en-US" b="0" i="0" dirty="0">
                <a:effectLst/>
                <a:latin typeface="Times New Roman" panose="02020603050405020304" pitchFamily="18" charset="0"/>
              </a:rPr>
              <a:t>enhance capacity building and the participation of Indigenous Peoples and youth in the safeguarding and transmission of living heritage</a:t>
            </a:r>
            <a:endParaRPr lang="en-US" dirty="0"/>
          </a:p>
        </p:txBody>
      </p:sp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C7DF0706-B9AD-44D9-AE8E-02500DC9C8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427" y="2009553"/>
            <a:ext cx="3237731" cy="458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38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C139AB-A194-4175-A335-A4471710CC37}"/>
              </a:ext>
            </a:extLst>
          </p:cNvPr>
          <p:cNvSpPr/>
          <p:nvPr/>
        </p:nvSpPr>
        <p:spPr>
          <a:xfrm>
            <a:off x="2174495" y="316569"/>
            <a:ext cx="10017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Evaluation by the UNESCO Internal Oversight Service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6D34-E06E-4FC7-AB93-7D50B6994712}"/>
              </a:ext>
            </a:extLst>
          </p:cNvPr>
          <p:cNvSpPr txBox="1">
            <a:spLocks/>
          </p:cNvSpPr>
          <p:nvPr/>
        </p:nvSpPr>
        <p:spPr>
          <a:xfrm>
            <a:off x="4185411" y="2192715"/>
            <a:ext cx="7825836" cy="434871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fr-FR" b="0" i="1" dirty="0">
                <a:solidFill>
                  <a:schemeClr val="tx1"/>
                </a:solidFill>
              </a:rPr>
              <a:t>Key findings (among others):</a:t>
            </a:r>
          </a:p>
          <a:p>
            <a:r>
              <a:rPr lang="en-US" altLang="fr-FR" b="0" dirty="0">
                <a:solidFill>
                  <a:schemeClr val="tx1"/>
                </a:solidFill>
              </a:rPr>
              <a:t>Priority given to listing mechanisms </a:t>
            </a:r>
            <a:r>
              <a:rPr lang="en-US" altLang="fr-FR" b="0" i="1" dirty="0">
                <a:solidFill>
                  <a:schemeClr val="tx1"/>
                </a:solidFill>
              </a:rPr>
              <a:t>over </a:t>
            </a:r>
            <a:r>
              <a:rPr lang="en-US" altLang="fr-FR" b="0" dirty="0">
                <a:solidFill>
                  <a:schemeClr val="tx1"/>
                </a:solidFill>
              </a:rPr>
              <a:t>other operational activities</a:t>
            </a:r>
          </a:p>
          <a:p>
            <a:r>
              <a:rPr lang="en-US" altLang="fr-FR" b="0" dirty="0">
                <a:solidFill>
                  <a:schemeClr val="tx1"/>
                </a:solidFill>
              </a:rPr>
              <a:t>Partners, such as C2Cs, have extended the outreach of the CAP </a:t>
            </a:r>
            <a:r>
              <a:rPr lang="en-US" altLang="fr-FR" b="0" dirty="0" err="1">
                <a:solidFill>
                  <a:schemeClr val="tx1"/>
                </a:solidFill>
              </a:rPr>
              <a:t>programme</a:t>
            </a:r>
            <a:endParaRPr lang="en-US" altLang="fr-FR" b="0" dirty="0">
              <a:solidFill>
                <a:schemeClr val="tx1"/>
              </a:solidFill>
            </a:endParaRPr>
          </a:p>
          <a:p>
            <a:r>
              <a:rPr lang="en-US" altLang="fr-FR" dirty="0"/>
              <a:t>Changing context, new themes and increasing demand require </a:t>
            </a:r>
            <a:r>
              <a:rPr lang="en-US" altLang="fr-FR" dirty="0" err="1"/>
              <a:t>programme</a:t>
            </a:r>
            <a:r>
              <a:rPr lang="en-US" altLang="fr-FR" dirty="0"/>
              <a:t> reorientation and </a:t>
            </a:r>
            <a:r>
              <a:rPr lang="en-US" altLang="fr-FR" b="0" dirty="0">
                <a:solidFill>
                  <a:schemeClr val="tx1"/>
                </a:solidFill>
              </a:rPr>
              <a:t>expansion;</a:t>
            </a:r>
          </a:p>
          <a:p>
            <a:r>
              <a:rPr lang="en-US" altLang="fr-FR" b="0" dirty="0">
                <a:solidFill>
                  <a:schemeClr val="tx1"/>
                </a:solidFill>
              </a:rPr>
              <a:t>Specific recommendation on the category 2 centres – further intensify exchange </a:t>
            </a:r>
          </a:p>
          <a:p>
            <a:pPr marL="0" indent="0">
              <a:buNone/>
            </a:pPr>
            <a:r>
              <a:rPr lang="en-US" sz="1800" i="1" dirty="0">
                <a:cs typeface="Arial" panose="020B0604020202020204" pitchFamily="34" charset="0"/>
              </a:rPr>
              <a:t>Available online at </a:t>
            </a:r>
            <a:r>
              <a:rPr lang="en-US" sz="1800" i="1" dirty="0">
                <a:solidFill>
                  <a:srgbClr val="0543CD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https://ich.unesco.org/en/16com</a:t>
            </a:r>
            <a:r>
              <a:rPr lang="en-US" sz="1800" i="1" dirty="0">
                <a:solidFill>
                  <a:srgbClr val="0543CD"/>
                </a:solidFill>
                <a:cs typeface="Arial" panose="020B0604020202020204" pitchFamily="34" charset="0"/>
              </a:rPr>
              <a:t>  </a:t>
            </a:r>
            <a:endParaRPr lang="en-US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Text, letter&#10;&#10;Description automatically generated">
            <a:extLst>
              <a:ext uri="{FF2B5EF4-FFF2-40B4-BE49-F238E27FC236}">
                <a16:creationId xmlns:a16="http://schemas.microsoft.com/office/drawing/2014/main" id="{9DD6A933-C192-4650-93D6-99E5361E2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99" y="1996069"/>
            <a:ext cx="3601917" cy="4719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333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1C139AB-A194-4175-A335-A4471710CC37}"/>
              </a:ext>
            </a:extLst>
          </p:cNvPr>
          <p:cNvSpPr/>
          <p:nvPr/>
        </p:nvSpPr>
        <p:spPr>
          <a:xfrm>
            <a:off x="2174495" y="103918"/>
            <a:ext cx="100175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Two main funding priorities for 2022-2025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>
                <a:solidFill>
                  <a:srgbClr val="FFC000"/>
                </a:solidFill>
              </a:rPr>
              <a:t>Cat 2 </a:t>
            </a:r>
            <a:r>
              <a:rPr lang="en-US" sz="4000" b="1" dirty="0" err="1">
                <a:solidFill>
                  <a:srgbClr val="FFC000"/>
                </a:solidFill>
              </a:rPr>
              <a:t>centres</a:t>
            </a:r>
            <a:r>
              <a:rPr lang="en-US" sz="4000" b="1" dirty="0">
                <a:solidFill>
                  <a:srgbClr val="FFC000"/>
                </a:solidFill>
              </a:rPr>
              <a:t> are key partners – 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E6D34-E06E-4FC7-AB93-7D50B6994712}"/>
              </a:ext>
            </a:extLst>
          </p:cNvPr>
          <p:cNvSpPr txBox="1">
            <a:spLocks/>
          </p:cNvSpPr>
          <p:nvPr/>
        </p:nvSpPr>
        <p:spPr>
          <a:xfrm>
            <a:off x="2753832" y="1977654"/>
            <a:ext cx="5624623" cy="44656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lvl="1"/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en-US" b="1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endParaRPr lang="en-US" dirty="0"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" name="Picture 6" descr="Diagram, text&#10;&#10;Description automatically generated">
            <a:extLst>
              <a:ext uri="{FF2B5EF4-FFF2-40B4-BE49-F238E27FC236}">
                <a16:creationId xmlns:a16="http://schemas.microsoft.com/office/drawing/2014/main" id="{CC3E7A7D-8B46-43AA-A6AA-BBDDB26289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67" y="2163290"/>
            <a:ext cx="2235790" cy="4014465"/>
          </a:xfrm>
          <a:prstGeom prst="rect">
            <a:avLst/>
          </a:prstGeom>
        </p:spPr>
      </p:pic>
      <p:pic>
        <p:nvPicPr>
          <p:cNvPr id="9" name="Picture 8" descr="Diagram, text&#10;&#10;Description automatically generated">
            <a:extLst>
              <a:ext uri="{FF2B5EF4-FFF2-40B4-BE49-F238E27FC236}">
                <a16:creationId xmlns:a16="http://schemas.microsoft.com/office/drawing/2014/main" id="{07007792-D02A-4F08-8ACC-65849B1C35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6" r="3492"/>
          <a:stretch/>
        </p:blipFill>
        <p:spPr>
          <a:xfrm>
            <a:off x="9526859" y="2163290"/>
            <a:ext cx="2477386" cy="4003527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57B6BBC-9D0B-4C50-BA7C-5FAFD540F2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993718"/>
              </p:ext>
            </p:extLst>
          </p:nvPr>
        </p:nvGraphicFramePr>
        <p:xfrm>
          <a:off x="2665140" y="1977654"/>
          <a:ext cx="6773027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335">
                  <a:extLst>
                    <a:ext uri="{9D8B030D-6E8A-4147-A177-3AD203B41FA5}">
                      <a16:colId xmlns:a16="http://schemas.microsoft.com/office/drawing/2014/main" val="440554756"/>
                    </a:ext>
                  </a:extLst>
                </a:gridCol>
                <a:gridCol w="3351692">
                  <a:extLst>
                    <a:ext uri="{9D8B030D-6E8A-4147-A177-3AD203B41FA5}">
                      <a16:colId xmlns:a16="http://schemas.microsoft.com/office/drawing/2014/main" val="1493944203"/>
                    </a:ext>
                  </a:extLst>
                </a:gridCol>
              </a:tblGrid>
              <a:tr h="4776428">
                <a:tc>
                  <a:txBody>
                    <a:bodyPr/>
                    <a:lstStyle/>
                    <a:p>
                      <a:endParaRPr lang="en-US" sz="2000" dirty="0"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Expand the geographical and thematic scope 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Strengthen facilitators network</a:t>
                      </a:r>
                    </a:p>
                    <a:p>
                      <a:pPr marL="285750" indent="-285750"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Strategic reorientation towards a multi-modal delivery approach (hybrid, in-person, and fully online formats)</a:t>
                      </a:r>
                    </a:p>
                    <a:p>
                      <a:endParaRPr lang="en-GB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7568C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000" b="1" u="sng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342900" lvl="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u="none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Scaling up : </a:t>
                      </a:r>
                      <a:r>
                        <a:rPr lang="en-US" sz="2400" b="0" kern="1200" noProof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strong inter-ministerial collaboration and policy development at all levels combined with community-based approaches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114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388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77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040673" y="0"/>
            <a:ext cx="106945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Periodic reporting – first results of the reform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>
                <a:solidFill>
                  <a:srgbClr val="FFC000"/>
                </a:solidFill>
              </a:rPr>
              <a:t>Cat2 </a:t>
            </a:r>
            <a:r>
              <a:rPr lang="en-US" sz="3600" b="1" dirty="0" err="1">
                <a:solidFill>
                  <a:srgbClr val="FFC000"/>
                </a:solidFill>
              </a:rPr>
              <a:t>centres</a:t>
            </a:r>
            <a:r>
              <a:rPr lang="en-US" sz="3600" b="1" dirty="0">
                <a:solidFill>
                  <a:srgbClr val="FFC000"/>
                </a:solidFill>
              </a:rPr>
              <a:t> key partners for CAP – thank you !</a:t>
            </a:r>
          </a:p>
        </p:txBody>
      </p:sp>
      <p:pic>
        <p:nvPicPr>
          <p:cNvPr id="4" name="Image 21">
            <a:extLst>
              <a:ext uri="{FF2B5EF4-FFF2-40B4-BE49-F238E27FC236}">
                <a16:creationId xmlns:a16="http://schemas.microsoft.com/office/drawing/2014/main" id="{91ABF15F-ABBF-4EE3-B437-6BBA21D1368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4668" y="1898741"/>
            <a:ext cx="8638697" cy="4938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2854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2316262" y="267218"/>
            <a:ext cx="70191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Periodic reporting – current status</a:t>
            </a:r>
          </a:p>
        </p:txBody>
      </p:sp>
      <p:pic>
        <p:nvPicPr>
          <p:cNvPr id="5" name="Image 14">
            <a:extLst>
              <a:ext uri="{FF2B5EF4-FFF2-40B4-BE49-F238E27FC236}">
                <a16:creationId xmlns:a16="http://schemas.microsoft.com/office/drawing/2014/main" id="{B20966C4-EFDE-4E10-AD77-DFA4A046B04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58" y="1880340"/>
            <a:ext cx="8088139" cy="488898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ABB4385-A411-46A0-8CAB-3A00F1D7B0FC}"/>
              </a:ext>
            </a:extLst>
          </p:cNvPr>
          <p:cNvSpPr txBox="1"/>
          <p:nvPr/>
        </p:nvSpPr>
        <p:spPr>
          <a:xfrm>
            <a:off x="2316262" y="5989942"/>
            <a:ext cx="6120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/>
              <a:t>Capacity-building approach extends from Step 1 to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C87F46A-C1DD-437C-A4A7-DA370845A0BB}"/>
              </a:ext>
            </a:extLst>
          </p:cNvPr>
          <p:cNvSpPr txBox="1"/>
          <p:nvPr/>
        </p:nvSpPr>
        <p:spPr>
          <a:xfrm>
            <a:off x="8331723" y="2440917"/>
            <a:ext cx="371941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2024 cycle: 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Africa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2025 cycle: </a:t>
            </a:r>
            <a:r>
              <a:rPr lang="en-US" sz="2000" b="1" i="0" dirty="0">
                <a:solidFill>
                  <a:srgbClr val="000000"/>
                </a:solidFill>
                <a:effectLst/>
              </a:rPr>
              <a:t>Asia and the Pacific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 </a:t>
            </a:r>
            <a:br>
              <a:rPr lang="en-US" sz="2000" dirty="0"/>
            </a:br>
            <a:endParaRPr lang="en-US" sz="2000" dirty="0"/>
          </a:p>
          <a:p>
            <a:r>
              <a:rPr lang="en-US" sz="2000" b="0" i="0" dirty="0">
                <a:solidFill>
                  <a:srgbClr val="000000"/>
                </a:solidFill>
                <a:effectLst/>
              </a:rPr>
              <a:t>2026: Reflection year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1986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BFC838C-F809-4793-8A50-E12CD27B282F}"/>
              </a:ext>
            </a:extLst>
          </p:cNvPr>
          <p:cNvSpPr/>
          <p:nvPr/>
        </p:nvSpPr>
        <p:spPr>
          <a:xfrm>
            <a:off x="1586158" y="3248247"/>
            <a:ext cx="93805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chemeClr val="bg1"/>
                </a:solidFill>
              </a:rPr>
              <a:t>Questions and answers</a:t>
            </a:r>
          </a:p>
        </p:txBody>
      </p:sp>
    </p:spTree>
    <p:extLst>
      <p:ext uri="{BB962C8B-B14F-4D97-AF65-F5344CB8AC3E}">
        <p14:creationId xmlns:p14="http://schemas.microsoft.com/office/powerpoint/2010/main" val="1588813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59F1BE0-6742-408E-B121-6B99D911D6DD}"/>
              </a:ext>
            </a:extLst>
          </p:cNvPr>
          <p:cNvSpPr txBox="1">
            <a:spLocks/>
          </p:cNvSpPr>
          <p:nvPr/>
        </p:nvSpPr>
        <p:spPr>
          <a:xfrm>
            <a:off x="490723" y="2273688"/>
            <a:ext cx="11428375" cy="3930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3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cap="all" dirty="0">
                <a:ln w="3175" cmpd="sng">
                  <a:noFill/>
                </a:ln>
                <a:solidFill>
                  <a:prstClr val="white"/>
                </a:solidFill>
                <a:latin typeface="Century Gothic" panose="020B0502020202020204"/>
                <a:ea typeface="+mj-ea"/>
                <a:cs typeface="+mj-cs"/>
              </a:rPr>
              <a:t>UPCOMING RENEWAL EVALUATIONS</a:t>
            </a:r>
            <a:endParaRPr 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44446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ustom 1">
      <a:dk1>
        <a:sysClr val="windowText" lastClr="000000"/>
      </a:dk1>
      <a:lt1>
        <a:sysClr val="window" lastClr="FFFFFF"/>
      </a:lt1>
      <a:dk2>
        <a:srgbClr val="008EB4"/>
      </a:dk2>
      <a:lt2>
        <a:srgbClr val="E7E6E6"/>
      </a:lt2>
      <a:accent1>
        <a:srgbClr val="0070C0"/>
      </a:accent1>
      <a:accent2>
        <a:srgbClr val="F68B33"/>
      </a:accent2>
      <a:accent3>
        <a:srgbClr val="D8D8D8"/>
      </a:accent3>
      <a:accent4>
        <a:srgbClr val="E3AC34"/>
      </a:accent4>
      <a:accent5>
        <a:srgbClr val="008EB4"/>
      </a:accent5>
      <a:accent6>
        <a:srgbClr val="009272"/>
      </a:accent6>
      <a:hlink>
        <a:srgbClr val="F68B33"/>
      </a:hlink>
      <a:folHlink>
        <a:srgbClr val="6C4074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24a0a721-48fc-4317-924f-0be8ca98da1b" xsi:nil="true"/>
    <PublishingExpirationDate xmlns="http://schemas.microsoft.com/sharepoint/v3" xsi:nil="true"/>
    <PublishingStartDate xmlns="http://schemas.microsoft.com/sharepoint/v3" xsi:nil="true"/>
    <_dlc_DocId xmlns="58e932d1-8919-4331-b239-5cc8cbf973ca">DN3HXZNSAUTS-3109-114</_dlc_DocId>
    <_dlc_DocIdUrl xmlns="58e932d1-8919-4331-b239-5cc8cbf973ca">
      <Url>https://teams.unesco.org/ORG/dpi/_layouts/15/DocIdRedir.aspx?ID=DN3HXZNSAUTS-3109-114</Url>
      <Description>DN3HXZNSAUTS-3109-114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4A109D0A7FF44D8B473E12E6789B1B" ma:contentTypeVersion="2" ma:contentTypeDescription="Create a new document." ma:contentTypeScope="" ma:versionID="3de8a62d6b9f6372581c342d379c9438">
  <xsd:schema xmlns:xsd="http://www.w3.org/2001/XMLSchema" xmlns:xs="http://www.w3.org/2001/XMLSchema" xmlns:p="http://schemas.microsoft.com/office/2006/metadata/properties" xmlns:ns1="http://schemas.microsoft.com/sharepoint/v3" xmlns:ns2="58e932d1-8919-4331-b239-5cc8cbf973ca" xmlns:ns3="24a0a721-48fc-4317-924f-0be8ca98da1b" targetNamespace="http://schemas.microsoft.com/office/2006/metadata/properties" ma:root="true" ma:fieldsID="54ec5c0c1d989b815dc6b611eb6a4484" ns1:_="" ns2:_="" ns3:_="">
    <xsd:import namespace="http://schemas.microsoft.com/sharepoint/v3"/>
    <xsd:import namespace="58e932d1-8919-4331-b239-5cc8cbf973ca"/>
    <xsd:import namespace="24a0a721-48fc-4317-924f-0be8ca98da1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3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e932d1-8919-4331-b239-5cc8cbf973c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a0a721-48fc-4317-924f-0be8ca98da1b" elementFormDefault="qualified">
    <xsd:import namespace="http://schemas.microsoft.com/office/2006/documentManagement/types"/>
    <xsd:import namespace="http://schemas.microsoft.com/office/infopath/2007/PartnerControls"/>
    <xsd:element name="Category" ma:index="13" nillable="true" ma:displayName="Category" ma:format="Dropdown" ma:internalName="Category">
      <xsd:simpleType>
        <xsd:union memberTypes="dms:Text">
          <xsd:simpleType>
            <xsd:restriction base="dms:Choice">
              <xsd:enumeration value="Communication Guidelines"/>
              <xsd:enumeration value="Daily Press Review"/>
              <xsd:enumeration value="Logo"/>
              <xsd:enumeration value="Social Media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4073901-E466-46DA-94A9-04A336FAD0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8DA934-8164-4282-9324-00E67DC53E7B}">
  <ds:schemaRefs>
    <ds:schemaRef ds:uri="http://schemas.openxmlformats.org/package/2006/metadata/core-properties"/>
    <ds:schemaRef ds:uri="24a0a721-48fc-4317-924f-0be8ca98da1b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58e932d1-8919-4331-b239-5cc8cbf973ca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55F6295-3EE4-41ED-ACDB-B880CD5113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8e932d1-8919-4331-b239-5cc8cbf973ca"/>
    <ds:schemaRef ds:uri="24a0a721-48fc-4317-924f-0be8ca98d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C52A7CC-F908-4142-AF9B-BE0A1DD2F7B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3597</TotalTime>
  <Words>701</Words>
  <Application>Microsoft Office PowerPoint</Application>
  <PresentationFormat>Widescreen</PresentationFormat>
  <Paragraphs>128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Century Gothic</vt:lpstr>
      <vt:lpstr>Times New Roman</vt:lpstr>
      <vt:lpstr>Wingdings</vt:lpstr>
      <vt:lpstr>Thème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 W</dc:creator>
  <cp:lastModifiedBy>Samadov, Rasul</cp:lastModifiedBy>
  <cp:revision>501</cp:revision>
  <cp:lastPrinted>2021-11-29T09:50:34Z</cp:lastPrinted>
  <dcterms:created xsi:type="dcterms:W3CDTF">2019-03-22T15:49:46Z</dcterms:created>
  <dcterms:modified xsi:type="dcterms:W3CDTF">2021-11-29T10:07:47Z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0x010100FB4A109D0A7FF44D8B473E12E6789B1B</vt:lpwstr>
  </property>
  <property fmtid="{D5CDD505-2E9C-101B-9397-08002B2CF9AE}" pid="3" name="_dlc_DocIdItemGuid">
    <vt:lpwstr>f1296de9-58aa-4623-8a2d-0db4d10690a0</vt:lpwstr>
  </property>
</Properties>
</file>