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5"/>
  </p:sldMasterIdLst>
  <p:notesMasterIdLst>
    <p:notesMasterId r:id="rId23"/>
  </p:notesMasterIdLst>
  <p:handoutMasterIdLst>
    <p:handoutMasterId r:id="rId24"/>
  </p:handoutMasterIdLst>
  <p:sldIdLst>
    <p:sldId id="369" r:id="rId6"/>
    <p:sldId id="370" r:id="rId7"/>
    <p:sldId id="388" r:id="rId8"/>
    <p:sldId id="371" r:id="rId9"/>
    <p:sldId id="382" r:id="rId10"/>
    <p:sldId id="387" r:id="rId11"/>
    <p:sldId id="378" r:id="rId12"/>
    <p:sldId id="379" r:id="rId13"/>
    <p:sldId id="384" r:id="rId14"/>
    <p:sldId id="385" r:id="rId15"/>
    <p:sldId id="374" r:id="rId16"/>
    <p:sldId id="375" r:id="rId17"/>
    <p:sldId id="376" r:id="rId18"/>
    <p:sldId id="386" r:id="rId19"/>
    <p:sldId id="377" r:id="rId20"/>
    <p:sldId id="372" r:id="rId21"/>
    <p:sldId id="3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BF4"/>
    <a:srgbClr val="0543CD"/>
    <a:srgbClr val="CBD5E8"/>
    <a:srgbClr val="87C1F5"/>
    <a:srgbClr val="00475A"/>
    <a:srgbClr val="3EA6A8"/>
    <a:srgbClr val="687AD6"/>
    <a:srgbClr val="7B8BDB"/>
    <a:srgbClr val="13B999"/>
    <a:srgbClr val="0F9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1" autoAdjust="0"/>
    <p:restoredTop sz="93448" autoAdjust="0"/>
  </p:normalViewPr>
  <p:slideViewPr>
    <p:cSldViewPr snapToGrid="0" showGuides="1">
      <p:cViewPr varScale="1">
        <p:scale>
          <a:sx n="104" d="100"/>
          <a:sy n="104" d="100"/>
        </p:scale>
        <p:origin x="294" y="108"/>
      </p:cViewPr>
      <p:guideLst>
        <p:guide orient="horz" pos="2184"/>
        <p:guide pos="393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1D87A-2ABB-4469-940E-60B2410C0CBF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4225D6-F1A9-44C5-94E6-102E97FA0CC7}">
      <dgm:prSet phldrT="[Text]" custT="1"/>
      <dgm:spPr>
        <a:solidFill>
          <a:srgbClr val="0543CD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L'UNESCO rappelle au centre et au(x) État(s) membre(s) concerné(s) la fin imminente de l'Accord</a:t>
          </a:r>
          <a:endParaRPr lang="en-US" sz="1800" b="1" dirty="0">
            <a:solidFill>
              <a:schemeClr val="bg1"/>
            </a:solidFill>
          </a:endParaRPr>
        </a:p>
      </dgm:t>
    </dgm:pt>
    <dgm:pt modelId="{AC17EC1A-9CD9-44A7-98C7-09C344BA9238}" type="parTrans" cxnId="{51C87561-0AD9-467F-A0FA-C6AB6E62A407}">
      <dgm:prSet/>
      <dgm:spPr/>
      <dgm:t>
        <a:bodyPr/>
        <a:lstStyle/>
        <a:p>
          <a:endParaRPr lang="en-US"/>
        </a:p>
      </dgm:t>
    </dgm:pt>
    <dgm:pt modelId="{F88487A9-A4A8-4F8C-A6A0-2CA92F564C58}" type="sibTrans" cxnId="{51C87561-0AD9-467F-A0FA-C6AB6E62A40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2A0EF397-654F-45DF-A9B5-260FC5B7D442}">
      <dgm:prSet phldrT="[Text]" custT="1"/>
      <dgm:spPr>
        <a:solidFill>
          <a:srgbClr val="0543CD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L'État membre soumet une demande de renouvellement de l'accord - </a:t>
          </a:r>
          <a:r>
            <a:rPr lang="fr-FR" sz="1800" b="1" u="sng" dirty="0">
              <a:solidFill>
                <a:schemeClr val="bg1"/>
              </a:solidFill>
            </a:rPr>
            <a:t>24 à 36 mois </a:t>
          </a:r>
          <a:r>
            <a:rPr lang="fr-FR" sz="1800" b="1" dirty="0">
              <a:solidFill>
                <a:schemeClr val="bg1"/>
              </a:solidFill>
            </a:rPr>
            <a:t>avant l'expiration de l'accord</a:t>
          </a:r>
          <a:endParaRPr lang="en-US" sz="1800" b="1" dirty="0">
            <a:solidFill>
              <a:schemeClr val="bg1"/>
            </a:solidFill>
          </a:endParaRPr>
        </a:p>
      </dgm:t>
    </dgm:pt>
    <dgm:pt modelId="{11E68EC6-293A-4BA9-9FE0-04C5018EC06A}" type="parTrans" cxnId="{9F6859F7-CE16-4E38-BC6C-DB7414CB7820}">
      <dgm:prSet/>
      <dgm:spPr/>
      <dgm:t>
        <a:bodyPr/>
        <a:lstStyle/>
        <a:p>
          <a:endParaRPr lang="en-US"/>
        </a:p>
      </dgm:t>
    </dgm:pt>
    <dgm:pt modelId="{9160DF30-685A-4241-98A6-EFCFA625B0A6}" type="sibTrans" cxnId="{9F6859F7-CE16-4E38-BC6C-DB7414CB7820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BF16BD4E-944B-482F-BC7C-CE09A125EF9D}">
      <dgm:prSet phldrT="[Text]" custT="1"/>
      <dgm:spPr>
        <a:solidFill>
          <a:srgbClr val="0543CD"/>
        </a:solidFill>
      </dgm:spPr>
      <dgm:t>
        <a:bodyPr/>
        <a:lstStyle/>
        <a:p>
          <a:r>
            <a:rPr lang="en-US" sz="1400" b="1" dirty="0">
              <a:solidFill>
                <a:srgbClr val="FFFF00"/>
              </a:solidFill>
            </a:rPr>
            <a:t>PROCESSUS D'ÉVALUATION DU RENOUVELLEMENT</a:t>
          </a:r>
        </a:p>
        <a:p>
          <a:r>
            <a:rPr lang="fr-FR" sz="1800" b="1" dirty="0">
              <a:solidFill>
                <a:schemeClr val="bg1"/>
              </a:solidFill>
            </a:rPr>
            <a:t>réception des fonds, sélection de l'équipe d'évaluation, évaluation</a:t>
          </a:r>
          <a:endParaRPr lang="en-US" sz="1800" b="1" dirty="0">
            <a:solidFill>
              <a:schemeClr val="bg1"/>
            </a:solidFill>
          </a:endParaRPr>
        </a:p>
        <a:p>
          <a:r>
            <a:rPr lang="fr-FR" sz="1800" b="1" dirty="0">
              <a:solidFill>
                <a:schemeClr val="bg1"/>
              </a:solidFill>
            </a:rPr>
            <a:t>achèvement 2 mois avant la réunion du Comité d'examen intersectoriel</a:t>
          </a:r>
          <a:endParaRPr lang="en-US" sz="1800" b="1" dirty="0">
            <a:solidFill>
              <a:schemeClr val="bg1"/>
            </a:solidFill>
          </a:endParaRPr>
        </a:p>
      </dgm:t>
    </dgm:pt>
    <dgm:pt modelId="{2FF7E553-F334-460E-8BD5-6F3C886917E8}" type="parTrans" cxnId="{2F072CF2-4D44-4D51-A4A6-12035E43784F}">
      <dgm:prSet/>
      <dgm:spPr/>
      <dgm:t>
        <a:bodyPr/>
        <a:lstStyle/>
        <a:p>
          <a:endParaRPr lang="en-US"/>
        </a:p>
      </dgm:t>
    </dgm:pt>
    <dgm:pt modelId="{654DC385-1803-4DE7-BF84-0D8E39F66033}" type="sibTrans" cxnId="{2F072CF2-4D44-4D51-A4A6-12035E43784F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7DC9FFC4-CADC-4633-86DD-6467E2219D59}">
      <dgm:prSet phldrT="[Text]" custT="1"/>
      <dgm:spPr>
        <a:solidFill>
          <a:srgbClr val="0543CD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Évaluation par le Comité d'examen intersectoriel de l'UNESCO</a:t>
          </a:r>
        </a:p>
        <a:p>
          <a:r>
            <a:rPr lang="fr-FR" sz="1800" b="1" dirty="0">
              <a:solidFill>
                <a:schemeClr val="bg1"/>
              </a:solidFill>
            </a:rPr>
            <a:t>en avril pour la session d'automne du Conseil exécutif de l'UNESCO, en octobre - pour la session de printemps</a:t>
          </a:r>
          <a:endParaRPr lang="en-US" sz="1800" b="1" dirty="0">
            <a:solidFill>
              <a:schemeClr val="bg1"/>
            </a:solidFill>
          </a:endParaRPr>
        </a:p>
      </dgm:t>
    </dgm:pt>
    <dgm:pt modelId="{F8FCE56B-FB41-4CBC-8367-757F9A764F1F}" type="parTrans" cxnId="{BB0AA121-881C-4875-A638-B12FEA9CB434}">
      <dgm:prSet/>
      <dgm:spPr/>
      <dgm:t>
        <a:bodyPr/>
        <a:lstStyle/>
        <a:p>
          <a:endParaRPr lang="en-US"/>
        </a:p>
      </dgm:t>
    </dgm:pt>
    <dgm:pt modelId="{FC7C9E5D-868C-4A1D-A5D8-D55264A5D8D2}" type="sibTrans" cxnId="{BB0AA121-881C-4875-A638-B12FEA9CB434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3F00F8C7-30DC-4940-8C9E-782AA16AE1DD}">
      <dgm:prSet phldrT="[Text]" custT="1"/>
      <dgm:spPr>
        <a:solidFill>
          <a:srgbClr val="0543CD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Examen des résultats de l'évaluation par le Conseil exécutif</a:t>
          </a:r>
          <a:endParaRPr lang="en-US" sz="1800" b="1" dirty="0">
            <a:solidFill>
              <a:schemeClr val="bg1"/>
            </a:solidFill>
          </a:endParaRPr>
        </a:p>
        <a:p>
          <a:r>
            <a:rPr lang="fr-FR" sz="1800" b="1" dirty="0">
              <a:solidFill>
                <a:schemeClr val="bg1"/>
              </a:solidFill>
            </a:rPr>
            <a:t>(session d'automne ou de printemps)</a:t>
          </a:r>
          <a:endParaRPr lang="en-US" sz="1800" b="1" dirty="0">
            <a:solidFill>
              <a:schemeClr val="bg1"/>
            </a:solidFill>
          </a:endParaRPr>
        </a:p>
      </dgm:t>
    </dgm:pt>
    <dgm:pt modelId="{BA3295D3-F8D8-4AFF-8B92-E15C0A0B2FEB}" type="parTrans" cxnId="{232DC2FC-0ED0-4598-BD36-3661823FF429}">
      <dgm:prSet/>
      <dgm:spPr/>
      <dgm:t>
        <a:bodyPr/>
        <a:lstStyle/>
        <a:p>
          <a:endParaRPr lang="en-US"/>
        </a:p>
      </dgm:t>
    </dgm:pt>
    <dgm:pt modelId="{ACDF5BB7-B937-41A5-9BBE-BD5E91B0CFB6}" type="sibTrans" cxnId="{232DC2FC-0ED0-4598-BD36-3661823FF429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EB0CFD1B-0E94-40C1-B2A7-B4DE03B19574}">
      <dgm:prSet custT="1"/>
      <dgm:spPr>
        <a:solidFill>
          <a:srgbClr val="0543CD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Si le Conseil exécutif accepte de renouveler, la DG de l’UNESCO est autorisée à signer un accord</a:t>
          </a:r>
          <a:endParaRPr lang="en-US" sz="1800" b="1" dirty="0">
            <a:solidFill>
              <a:schemeClr val="bg1"/>
            </a:solidFill>
          </a:endParaRPr>
        </a:p>
      </dgm:t>
    </dgm:pt>
    <dgm:pt modelId="{D481DF9D-B625-4E82-80FB-1C668B3C59AE}" type="parTrans" cxnId="{8CE6464A-4493-43FD-80A5-D30A427F4E3A}">
      <dgm:prSet/>
      <dgm:spPr/>
      <dgm:t>
        <a:bodyPr/>
        <a:lstStyle/>
        <a:p>
          <a:endParaRPr lang="en-US"/>
        </a:p>
      </dgm:t>
    </dgm:pt>
    <dgm:pt modelId="{D61DD9C1-9767-420D-83F6-B9262ED19AEF}" type="sibTrans" cxnId="{8CE6464A-4493-43FD-80A5-D30A427F4E3A}">
      <dgm:prSet/>
      <dgm:spPr/>
      <dgm:t>
        <a:bodyPr/>
        <a:lstStyle/>
        <a:p>
          <a:endParaRPr lang="en-US"/>
        </a:p>
      </dgm:t>
    </dgm:pt>
    <dgm:pt modelId="{8ADFA7E1-8A55-44CE-BF5F-296B413E70EA}" type="pres">
      <dgm:prSet presAssocID="{B311D87A-2ABB-4469-940E-60B2410C0CBF}" presName="Name0" presStyleCnt="0">
        <dgm:presLayoutVars>
          <dgm:dir/>
          <dgm:resizeHandles val="exact"/>
        </dgm:presLayoutVars>
      </dgm:prSet>
      <dgm:spPr/>
    </dgm:pt>
    <dgm:pt modelId="{BFB94676-F913-4561-AEB5-6A6C67EFA654}" type="pres">
      <dgm:prSet presAssocID="{D94225D6-F1A9-44C5-94E6-102E97FA0CC7}" presName="node" presStyleLbl="node1" presStyleIdx="0" presStyleCnt="6">
        <dgm:presLayoutVars>
          <dgm:bulletEnabled val="1"/>
        </dgm:presLayoutVars>
      </dgm:prSet>
      <dgm:spPr/>
    </dgm:pt>
    <dgm:pt modelId="{FD00BAE5-4F5F-4C7A-8AA1-7F587DEB69C4}" type="pres">
      <dgm:prSet presAssocID="{F88487A9-A4A8-4F8C-A6A0-2CA92F564C58}" presName="sibTrans" presStyleLbl="sibTrans1D1" presStyleIdx="0" presStyleCnt="5"/>
      <dgm:spPr/>
    </dgm:pt>
    <dgm:pt modelId="{D2AA3710-8695-43EB-8134-956ED5528DF1}" type="pres">
      <dgm:prSet presAssocID="{F88487A9-A4A8-4F8C-A6A0-2CA92F564C58}" presName="connectorText" presStyleLbl="sibTrans1D1" presStyleIdx="0" presStyleCnt="5"/>
      <dgm:spPr/>
    </dgm:pt>
    <dgm:pt modelId="{2EF0A5FB-45CE-476D-8E87-924D5F6C28C7}" type="pres">
      <dgm:prSet presAssocID="{2A0EF397-654F-45DF-A9B5-260FC5B7D442}" presName="node" presStyleLbl="node1" presStyleIdx="1" presStyleCnt="6" custScaleX="128430">
        <dgm:presLayoutVars>
          <dgm:bulletEnabled val="1"/>
        </dgm:presLayoutVars>
      </dgm:prSet>
      <dgm:spPr/>
    </dgm:pt>
    <dgm:pt modelId="{1AA38938-CF40-47B9-8EB3-201C55715219}" type="pres">
      <dgm:prSet presAssocID="{9160DF30-685A-4241-98A6-EFCFA625B0A6}" presName="sibTrans" presStyleLbl="sibTrans1D1" presStyleIdx="1" presStyleCnt="5"/>
      <dgm:spPr/>
    </dgm:pt>
    <dgm:pt modelId="{D73059F0-E0EC-4731-8011-BE7E7C27A52C}" type="pres">
      <dgm:prSet presAssocID="{9160DF30-685A-4241-98A6-EFCFA625B0A6}" presName="connectorText" presStyleLbl="sibTrans1D1" presStyleIdx="1" presStyleCnt="5"/>
      <dgm:spPr/>
    </dgm:pt>
    <dgm:pt modelId="{09991A06-D7B8-45F2-B527-3FD573E02D52}" type="pres">
      <dgm:prSet presAssocID="{BF16BD4E-944B-482F-BC7C-CE09A125EF9D}" presName="node" presStyleLbl="node1" presStyleIdx="2" presStyleCnt="6" custScaleX="138246">
        <dgm:presLayoutVars>
          <dgm:bulletEnabled val="1"/>
        </dgm:presLayoutVars>
      </dgm:prSet>
      <dgm:spPr/>
    </dgm:pt>
    <dgm:pt modelId="{BCCD2AB4-3490-44CD-B753-BAC74DA2A3CE}" type="pres">
      <dgm:prSet presAssocID="{654DC385-1803-4DE7-BF84-0D8E39F66033}" presName="sibTrans" presStyleLbl="sibTrans1D1" presStyleIdx="2" presStyleCnt="5"/>
      <dgm:spPr/>
    </dgm:pt>
    <dgm:pt modelId="{48A7A963-5081-4412-B3CF-55209D1AACA4}" type="pres">
      <dgm:prSet presAssocID="{654DC385-1803-4DE7-BF84-0D8E39F66033}" presName="connectorText" presStyleLbl="sibTrans1D1" presStyleIdx="2" presStyleCnt="5"/>
      <dgm:spPr/>
    </dgm:pt>
    <dgm:pt modelId="{167714BA-EB22-449F-947B-D2745451569F}" type="pres">
      <dgm:prSet presAssocID="{7DC9FFC4-CADC-4633-86DD-6467E2219D59}" presName="node" presStyleLbl="node1" presStyleIdx="3" presStyleCnt="6" custScaleX="151286">
        <dgm:presLayoutVars>
          <dgm:bulletEnabled val="1"/>
        </dgm:presLayoutVars>
      </dgm:prSet>
      <dgm:spPr/>
    </dgm:pt>
    <dgm:pt modelId="{9B1F4E39-A960-4E85-9C4F-C53FE6D8FE3A}" type="pres">
      <dgm:prSet presAssocID="{FC7C9E5D-868C-4A1D-A5D8-D55264A5D8D2}" presName="sibTrans" presStyleLbl="sibTrans1D1" presStyleIdx="3" presStyleCnt="5"/>
      <dgm:spPr/>
    </dgm:pt>
    <dgm:pt modelId="{0710982E-AA5D-4238-80E5-ECC3176BC557}" type="pres">
      <dgm:prSet presAssocID="{FC7C9E5D-868C-4A1D-A5D8-D55264A5D8D2}" presName="connectorText" presStyleLbl="sibTrans1D1" presStyleIdx="3" presStyleCnt="5"/>
      <dgm:spPr/>
    </dgm:pt>
    <dgm:pt modelId="{5C335FCB-A037-462A-96A0-AA0AA34C395E}" type="pres">
      <dgm:prSet presAssocID="{3F00F8C7-30DC-4940-8C9E-782AA16AE1DD}" presName="node" presStyleLbl="node1" presStyleIdx="4" presStyleCnt="6">
        <dgm:presLayoutVars>
          <dgm:bulletEnabled val="1"/>
        </dgm:presLayoutVars>
      </dgm:prSet>
      <dgm:spPr/>
    </dgm:pt>
    <dgm:pt modelId="{3E0B535F-D269-4847-8E22-67B5246F23E2}" type="pres">
      <dgm:prSet presAssocID="{ACDF5BB7-B937-41A5-9BBE-BD5E91B0CFB6}" presName="sibTrans" presStyleLbl="sibTrans1D1" presStyleIdx="4" presStyleCnt="5"/>
      <dgm:spPr/>
    </dgm:pt>
    <dgm:pt modelId="{89FBF0C1-313E-47F1-A8CB-E3D63EF9CE57}" type="pres">
      <dgm:prSet presAssocID="{ACDF5BB7-B937-41A5-9BBE-BD5E91B0CFB6}" presName="connectorText" presStyleLbl="sibTrans1D1" presStyleIdx="4" presStyleCnt="5"/>
      <dgm:spPr/>
    </dgm:pt>
    <dgm:pt modelId="{D22DE530-F17A-42FD-90A5-C851E24B1AE2}" type="pres">
      <dgm:prSet presAssocID="{EB0CFD1B-0E94-40C1-B2A7-B4DE03B19574}" presName="node" presStyleLbl="node1" presStyleIdx="5" presStyleCnt="6" custScaleX="118868">
        <dgm:presLayoutVars>
          <dgm:bulletEnabled val="1"/>
        </dgm:presLayoutVars>
      </dgm:prSet>
      <dgm:spPr/>
    </dgm:pt>
  </dgm:ptLst>
  <dgm:cxnLst>
    <dgm:cxn modelId="{B11CA00A-72EB-4B3B-8F65-3E83B265133B}" type="presOf" srcId="{9160DF30-685A-4241-98A6-EFCFA625B0A6}" destId="{1AA38938-CF40-47B9-8EB3-201C55715219}" srcOrd="0" destOrd="0" presId="urn:microsoft.com/office/officeart/2005/8/layout/bProcess3"/>
    <dgm:cxn modelId="{BB0AA121-881C-4875-A638-B12FEA9CB434}" srcId="{B311D87A-2ABB-4469-940E-60B2410C0CBF}" destId="{7DC9FFC4-CADC-4633-86DD-6467E2219D59}" srcOrd="3" destOrd="0" parTransId="{F8FCE56B-FB41-4CBC-8367-757F9A764F1F}" sibTransId="{FC7C9E5D-868C-4A1D-A5D8-D55264A5D8D2}"/>
    <dgm:cxn modelId="{4D910E2D-DAD4-4CB3-B901-1DCF62F54F24}" type="presOf" srcId="{F88487A9-A4A8-4F8C-A6A0-2CA92F564C58}" destId="{FD00BAE5-4F5F-4C7A-8AA1-7F587DEB69C4}" srcOrd="0" destOrd="0" presId="urn:microsoft.com/office/officeart/2005/8/layout/bProcess3"/>
    <dgm:cxn modelId="{0C24B65B-0545-4147-B1C7-506D7F3FB6FA}" type="presOf" srcId="{654DC385-1803-4DE7-BF84-0D8E39F66033}" destId="{BCCD2AB4-3490-44CD-B753-BAC74DA2A3CE}" srcOrd="0" destOrd="0" presId="urn:microsoft.com/office/officeart/2005/8/layout/bProcess3"/>
    <dgm:cxn modelId="{51C87561-0AD9-467F-A0FA-C6AB6E62A407}" srcId="{B311D87A-2ABB-4469-940E-60B2410C0CBF}" destId="{D94225D6-F1A9-44C5-94E6-102E97FA0CC7}" srcOrd="0" destOrd="0" parTransId="{AC17EC1A-9CD9-44A7-98C7-09C344BA9238}" sibTransId="{F88487A9-A4A8-4F8C-A6A0-2CA92F564C58}"/>
    <dgm:cxn modelId="{11C89B47-939D-4DDE-B2FD-066C0413373D}" type="presOf" srcId="{3F00F8C7-30DC-4940-8C9E-782AA16AE1DD}" destId="{5C335FCB-A037-462A-96A0-AA0AA34C395E}" srcOrd="0" destOrd="0" presId="urn:microsoft.com/office/officeart/2005/8/layout/bProcess3"/>
    <dgm:cxn modelId="{7A9DEB49-9DA3-4545-9A58-A9A1E1DD83D6}" type="presOf" srcId="{FC7C9E5D-868C-4A1D-A5D8-D55264A5D8D2}" destId="{0710982E-AA5D-4238-80E5-ECC3176BC557}" srcOrd="1" destOrd="0" presId="urn:microsoft.com/office/officeart/2005/8/layout/bProcess3"/>
    <dgm:cxn modelId="{8CE6464A-4493-43FD-80A5-D30A427F4E3A}" srcId="{B311D87A-2ABB-4469-940E-60B2410C0CBF}" destId="{EB0CFD1B-0E94-40C1-B2A7-B4DE03B19574}" srcOrd="5" destOrd="0" parTransId="{D481DF9D-B625-4E82-80FB-1C668B3C59AE}" sibTransId="{D61DD9C1-9767-420D-83F6-B9262ED19AEF}"/>
    <dgm:cxn modelId="{6B1C7A4C-A00C-4A29-A934-69C04FBBD515}" type="presOf" srcId="{7DC9FFC4-CADC-4633-86DD-6467E2219D59}" destId="{167714BA-EB22-449F-947B-D2745451569F}" srcOrd="0" destOrd="0" presId="urn:microsoft.com/office/officeart/2005/8/layout/bProcess3"/>
    <dgm:cxn modelId="{511DA56D-1E40-403F-9BCD-FAAEAAD8323E}" type="presOf" srcId="{ACDF5BB7-B937-41A5-9BBE-BD5E91B0CFB6}" destId="{3E0B535F-D269-4847-8E22-67B5246F23E2}" srcOrd="0" destOrd="0" presId="urn:microsoft.com/office/officeart/2005/8/layout/bProcess3"/>
    <dgm:cxn modelId="{76997A73-1899-4008-BCA4-4B1EE8A93AE4}" type="presOf" srcId="{B311D87A-2ABB-4469-940E-60B2410C0CBF}" destId="{8ADFA7E1-8A55-44CE-BF5F-296B413E70EA}" srcOrd="0" destOrd="0" presId="urn:microsoft.com/office/officeart/2005/8/layout/bProcess3"/>
    <dgm:cxn modelId="{8CC1C87E-A1AC-4100-B6F1-67F9157C31C7}" type="presOf" srcId="{EB0CFD1B-0E94-40C1-B2A7-B4DE03B19574}" destId="{D22DE530-F17A-42FD-90A5-C851E24B1AE2}" srcOrd="0" destOrd="0" presId="urn:microsoft.com/office/officeart/2005/8/layout/bProcess3"/>
    <dgm:cxn modelId="{E3B15994-5A5E-48D4-9399-07545EFCE505}" type="presOf" srcId="{BF16BD4E-944B-482F-BC7C-CE09A125EF9D}" destId="{09991A06-D7B8-45F2-B527-3FD573E02D52}" srcOrd="0" destOrd="0" presId="urn:microsoft.com/office/officeart/2005/8/layout/bProcess3"/>
    <dgm:cxn modelId="{20BFA0AA-5E20-48B2-B82E-951DEE97AD72}" type="presOf" srcId="{9160DF30-685A-4241-98A6-EFCFA625B0A6}" destId="{D73059F0-E0EC-4731-8011-BE7E7C27A52C}" srcOrd="1" destOrd="0" presId="urn:microsoft.com/office/officeart/2005/8/layout/bProcess3"/>
    <dgm:cxn modelId="{7F90C6AB-7139-46E9-B17B-911CF55C5373}" type="presOf" srcId="{2A0EF397-654F-45DF-A9B5-260FC5B7D442}" destId="{2EF0A5FB-45CE-476D-8E87-924D5F6C28C7}" srcOrd="0" destOrd="0" presId="urn:microsoft.com/office/officeart/2005/8/layout/bProcess3"/>
    <dgm:cxn modelId="{1B330AAF-0E36-4250-BB59-43CC590B4703}" type="presOf" srcId="{F88487A9-A4A8-4F8C-A6A0-2CA92F564C58}" destId="{D2AA3710-8695-43EB-8134-956ED5528DF1}" srcOrd="1" destOrd="0" presId="urn:microsoft.com/office/officeart/2005/8/layout/bProcess3"/>
    <dgm:cxn modelId="{66B3B0DB-7A27-4442-832D-21602BCDE63D}" type="presOf" srcId="{D94225D6-F1A9-44C5-94E6-102E97FA0CC7}" destId="{BFB94676-F913-4561-AEB5-6A6C67EFA654}" srcOrd="0" destOrd="0" presId="urn:microsoft.com/office/officeart/2005/8/layout/bProcess3"/>
    <dgm:cxn modelId="{669BB0E8-5CC2-442E-B16D-387CC7FE2951}" type="presOf" srcId="{ACDF5BB7-B937-41A5-9BBE-BD5E91B0CFB6}" destId="{89FBF0C1-313E-47F1-A8CB-E3D63EF9CE57}" srcOrd="1" destOrd="0" presId="urn:microsoft.com/office/officeart/2005/8/layout/bProcess3"/>
    <dgm:cxn modelId="{791C2BED-EF0A-463C-81B7-5A7C6CCB22D8}" type="presOf" srcId="{FC7C9E5D-868C-4A1D-A5D8-D55264A5D8D2}" destId="{9B1F4E39-A960-4E85-9C4F-C53FE6D8FE3A}" srcOrd="0" destOrd="0" presId="urn:microsoft.com/office/officeart/2005/8/layout/bProcess3"/>
    <dgm:cxn modelId="{2F072CF2-4D44-4D51-A4A6-12035E43784F}" srcId="{B311D87A-2ABB-4469-940E-60B2410C0CBF}" destId="{BF16BD4E-944B-482F-BC7C-CE09A125EF9D}" srcOrd="2" destOrd="0" parTransId="{2FF7E553-F334-460E-8BD5-6F3C886917E8}" sibTransId="{654DC385-1803-4DE7-BF84-0D8E39F66033}"/>
    <dgm:cxn modelId="{9F6859F7-CE16-4E38-BC6C-DB7414CB7820}" srcId="{B311D87A-2ABB-4469-940E-60B2410C0CBF}" destId="{2A0EF397-654F-45DF-A9B5-260FC5B7D442}" srcOrd="1" destOrd="0" parTransId="{11E68EC6-293A-4BA9-9FE0-04C5018EC06A}" sibTransId="{9160DF30-685A-4241-98A6-EFCFA625B0A6}"/>
    <dgm:cxn modelId="{232DC2FC-0ED0-4598-BD36-3661823FF429}" srcId="{B311D87A-2ABB-4469-940E-60B2410C0CBF}" destId="{3F00F8C7-30DC-4940-8C9E-782AA16AE1DD}" srcOrd="4" destOrd="0" parTransId="{BA3295D3-F8D8-4AFF-8B92-E15C0A0B2FEB}" sibTransId="{ACDF5BB7-B937-41A5-9BBE-BD5E91B0CFB6}"/>
    <dgm:cxn modelId="{B4F949FE-9544-43BD-B0D4-5A51D670BA72}" type="presOf" srcId="{654DC385-1803-4DE7-BF84-0D8E39F66033}" destId="{48A7A963-5081-4412-B3CF-55209D1AACA4}" srcOrd="1" destOrd="0" presId="urn:microsoft.com/office/officeart/2005/8/layout/bProcess3"/>
    <dgm:cxn modelId="{9B8B5FE9-55C5-4D00-893B-2178C233AB2C}" type="presParOf" srcId="{8ADFA7E1-8A55-44CE-BF5F-296B413E70EA}" destId="{BFB94676-F913-4561-AEB5-6A6C67EFA654}" srcOrd="0" destOrd="0" presId="urn:microsoft.com/office/officeart/2005/8/layout/bProcess3"/>
    <dgm:cxn modelId="{9D7C6F8B-8BE7-4E1F-BD17-743CF67F1119}" type="presParOf" srcId="{8ADFA7E1-8A55-44CE-BF5F-296B413E70EA}" destId="{FD00BAE5-4F5F-4C7A-8AA1-7F587DEB69C4}" srcOrd="1" destOrd="0" presId="urn:microsoft.com/office/officeart/2005/8/layout/bProcess3"/>
    <dgm:cxn modelId="{30C8DE86-B687-4A77-A929-8EB56FE1E64E}" type="presParOf" srcId="{FD00BAE5-4F5F-4C7A-8AA1-7F587DEB69C4}" destId="{D2AA3710-8695-43EB-8134-956ED5528DF1}" srcOrd="0" destOrd="0" presId="urn:microsoft.com/office/officeart/2005/8/layout/bProcess3"/>
    <dgm:cxn modelId="{B53E2ABF-375C-4F2C-B749-40E7D5B02D5B}" type="presParOf" srcId="{8ADFA7E1-8A55-44CE-BF5F-296B413E70EA}" destId="{2EF0A5FB-45CE-476D-8E87-924D5F6C28C7}" srcOrd="2" destOrd="0" presId="urn:microsoft.com/office/officeart/2005/8/layout/bProcess3"/>
    <dgm:cxn modelId="{20A4DA67-8EE8-4B6D-B6D9-4E483AC8C69F}" type="presParOf" srcId="{8ADFA7E1-8A55-44CE-BF5F-296B413E70EA}" destId="{1AA38938-CF40-47B9-8EB3-201C55715219}" srcOrd="3" destOrd="0" presId="urn:microsoft.com/office/officeart/2005/8/layout/bProcess3"/>
    <dgm:cxn modelId="{C8EE27DB-A61C-4397-951A-852B72CBE4CC}" type="presParOf" srcId="{1AA38938-CF40-47B9-8EB3-201C55715219}" destId="{D73059F0-E0EC-4731-8011-BE7E7C27A52C}" srcOrd="0" destOrd="0" presId="urn:microsoft.com/office/officeart/2005/8/layout/bProcess3"/>
    <dgm:cxn modelId="{078AA28A-BB43-42E3-80DF-AE89E113867E}" type="presParOf" srcId="{8ADFA7E1-8A55-44CE-BF5F-296B413E70EA}" destId="{09991A06-D7B8-45F2-B527-3FD573E02D52}" srcOrd="4" destOrd="0" presId="urn:microsoft.com/office/officeart/2005/8/layout/bProcess3"/>
    <dgm:cxn modelId="{7DDC9315-06AE-4C85-8CC2-F9327DD30337}" type="presParOf" srcId="{8ADFA7E1-8A55-44CE-BF5F-296B413E70EA}" destId="{BCCD2AB4-3490-44CD-B753-BAC74DA2A3CE}" srcOrd="5" destOrd="0" presId="urn:microsoft.com/office/officeart/2005/8/layout/bProcess3"/>
    <dgm:cxn modelId="{E5045B60-3699-4CC7-904E-B552492DBFA1}" type="presParOf" srcId="{BCCD2AB4-3490-44CD-B753-BAC74DA2A3CE}" destId="{48A7A963-5081-4412-B3CF-55209D1AACA4}" srcOrd="0" destOrd="0" presId="urn:microsoft.com/office/officeart/2005/8/layout/bProcess3"/>
    <dgm:cxn modelId="{F413D5EF-3D42-4292-B456-CB78A982FA36}" type="presParOf" srcId="{8ADFA7E1-8A55-44CE-BF5F-296B413E70EA}" destId="{167714BA-EB22-449F-947B-D2745451569F}" srcOrd="6" destOrd="0" presId="urn:microsoft.com/office/officeart/2005/8/layout/bProcess3"/>
    <dgm:cxn modelId="{FE14EFD2-288F-4E7A-94F9-18166E8CDEBE}" type="presParOf" srcId="{8ADFA7E1-8A55-44CE-BF5F-296B413E70EA}" destId="{9B1F4E39-A960-4E85-9C4F-C53FE6D8FE3A}" srcOrd="7" destOrd="0" presId="urn:microsoft.com/office/officeart/2005/8/layout/bProcess3"/>
    <dgm:cxn modelId="{079A22C8-4655-403A-9FB8-88C4687AB8A3}" type="presParOf" srcId="{9B1F4E39-A960-4E85-9C4F-C53FE6D8FE3A}" destId="{0710982E-AA5D-4238-80E5-ECC3176BC557}" srcOrd="0" destOrd="0" presId="urn:microsoft.com/office/officeart/2005/8/layout/bProcess3"/>
    <dgm:cxn modelId="{FC2E5B16-2D2A-414D-BD70-ABDCD4916C1F}" type="presParOf" srcId="{8ADFA7E1-8A55-44CE-BF5F-296B413E70EA}" destId="{5C335FCB-A037-462A-96A0-AA0AA34C395E}" srcOrd="8" destOrd="0" presId="urn:microsoft.com/office/officeart/2005/8/layout/bProcess3"/>
    <dgm:cxn modelId="{EEE73405-C2BA-449C-B42A-0A6F3C606AD5}" type="presParOf" srcId="{8ADFA7E1-8A55-44CE-BF5F-296B413E70EA}" destId="{3E0B535F-D269-4847-8E22-67B5246F23E2}" srcOrd="9" destOrd="0" presId="urn:microsoft.com/office/officeart/2005/8/layout/bProcess3"/>
    <dgm:cxn modelId="{A4892049-943E-4240-B48E-F3D03E4DC359}" type="presParOf" srcId="{3E0B535F-D269-4847-8E22-67B5246F23E2}" destId="{89FBF0C1-313E-47F1-A8CB-E3D63EF9CE57}" srcOrd="0" destOrd="0" presId="urn:microsoft.com/office/officeart/2005/8/layout/bProcess3"/>
    <dgm:cxn modelId="{AB25BB36-B4D7-4344-8FEE-C1D20A79D24B}" type="presParOf" srcId="{8ADFA7E1-8A55-44CE-BF5F-296B413E70EA}" destId="{D22DE530-F17A-42FD-90A5-C851E24B1AE2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0BAE5-4F5F-4C7A-8AA1-7F587DEB69C4}">
      <dsp:nvSpPr>
        <dsp:cNvPr id="0" name=""/>
        <dsp:cNvSpPr/>
      </dsp:nvSpPr>
      <dsp:spPr>
        <a:xfrm>
          <a:off x="2724126" y="1132691"/>
          <a:ext cx="594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758" y="45720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05872" y="1175281"/>
        <a:ext cx="31267" cy="6259"/>
      </dsp:txXfrm>
    </dsp:sp>
    <dsp:sp modelId="{BFB94676-F913-4561-AEB5-6A6C67EFA654}">
      <dsp:nvSpPr>
        <dsp:cNvPr id="0" name=""/>
        <dsp:cNvSpPr/>
      </dsp:nvSpPr>
      <dsp:spPr>
        <a:xfrm>
          <a:off x="6974" y="362725"/>
          <a:ext cx="2718951" cy="1631371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L'UNESCO rappelle au centre et au(x) État(s) membre(s) concerné(s) la fin imminente de l'Accord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974" y="362725"/>
        <a:ext cx="2718951" cy="1631371"/>
      </dsp:txXfrm>
    </dsp:sp>
    <dsp:sp modelId="{1AA38938-CF40-47B9-8EB3-201C55715219}">
      <dsp:nvSpPr>
        <dsp:cNvPr id="0" name=""/>
        <dsp:cNvSpPr/>
      </dsp:nvSpPr>
      <dsp:spPr>
        <a:xfrm>
          <a:off x="6841435" y="1132691"/>
          <a:ext cx="594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758" y="45720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123181" y="1175281"/>
        <a:ext cx="31267" cy="6259"/>
      </dsp:txXfrm>
    </dsp:sp>
    <dsp:sp modelId="{2EF0A5FB-45CE-476D-8E87-924D5F6C28C7}">
      <dsp:nvSpPr>
        <dsp:cNvPr id="0" name=""/>
        <dsp:cNvSpPr/>
      </dsp:nvSpPr>
      <dsp:spPr>
        <a:xfrm>
          <a:off x="3351285" y="362725"/>
          <a:ext cx="3491949" cy="1631371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L'État membre soumet une demande de renouvellement de l'accord - </a:t>
          </a:r>
          <a:r>
            <a:rPr lang="fr-FR" sz="1800" b="1" u="sng" kern="1200" dirty="0">
              <a:solidFill>
                <a:schemeClr val="bg1"/>
              </a:solidFill>
            </a:rPr>
            <a:t>24 à 36 mois </a:t>
          </a:r>
          <a:r>
            <a:rPr lang="fr-FR" sz="1800" b="1" kern="1200" dirty="0">
              <a:solidFill>
                <a:schemeClr val="bg1"/>
              </a:solidFill>
            </a:rPr>
            <a:t>avant l'expiration de l'accord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351285" y="362725"/>
        <a:ext cx="3491949" cy="1631371"/>
      </dsp:txXfrm>
    </dsp:sp>
    <dsp:sp modelId="{BCCD2AB4-3490-44CD-B753-BAC74DA2A3CE}">
      <dsp:nvSpPr>
        <dsp:cNvPr id="0" name=""/>
        <dsp:cNvSpPr/>
      </dsp:nvSpPr>
      <dsp:spPr>
        <a:xfrm>
          <a:off x="2063671" y="1992297"/>
          <a:ext cx="7284344" cy="594758"/>
        </a:xfrm>
        <a:custGeom>
          <a:avLst/>
          <a:gdLst/>
          <a:ahLst/>
          <a:cxnLst/>
          <a:rect l="0" t="0" r="0" b="0"/>
          <a:pathLst>
            <a:path>
              <a:moveTo>
                <a:pt x="7284344" y="0"/>
              </a:moveTo>
              <a:lnTo>
                <a:pt x="7284344" y="314479"/>
              </a:lnTo>
              <a:lnTo>
                <a:pt x="0" y="314479"/>
              </a:lnTo>
              <a:lnTo>
                <a:pt x="0" y="594758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523065" y="2286546"/>
        <a:ext cx="365556" cy="6259"/>
      </dsp:txXfrm>
    </dsp:sp>
    <dsp:sp modelId="{09991A06-D7B8-45F2-B527-3FD573E02D52}">
      <dsp:nvSpPr>
        <dsp:cNvPr id="0" name=""/>
        <dsp:cNvSpPr/>
      </dsp:nvSpPr>
      <dsp:spPr>
        <a:xfrm>
          <a:off x="7468594" y="362725"/>
          <a:ext cx="3758842" cy="1631371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PROCESSUS D'ÉVALUATION DU RENOUVELLEMENT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réception des fonds, sélection de l'équipe d'évaluation, évaluation</a:t>
          </a:r>
          <a:endParaRPr lang="en-US" sz="18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achèvement 2 mois avant la réunion du Comité d'examen intersectoriel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7468594" y="362725"/>
        <a:ext cx="3758842" cy="1631371"/>
      </dsp:txXfrm>
    </dsp:sp>
    <dsp:sp modelId="{9B1F4E39-A960-4E85-9C4F-C53FE6D8FE3A}">
      <dsp:nvSpPr>
        <dsp:cNvPr id="0" name=""/>
        <dsp:cNvSpPr/>
      </dsp:nvSpPr>
      <dsp:spPr>
        <a:xfrm>
          <a:off x="4118568" y="3389421"/>
          <a:ext cx="594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758" y="45720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0314" y="3432011"/>
        <a:ext cx="31267" cy="6259"/>
      </dsp:txXfrm>
    </dsp:sp>
    <dsp:sp modelId="{167714BA-EB22-449F-947B-D2745451569F}">
      <dsp:nvSpPr>
        <dsp:cNvPr id="0" name=""/>
        <dsp:cNvSpPr/>
      </dsp:nvSpPr>
      <dsp:spPr>
        <a:xfrm>
          <a:off x="6974" y="2619455"/>
          <a:ext cx="4113393" cy="1631371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Évaluation par le Comité d'examen intersectoriel de l'UNESCO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en avril pour la session d'automne du Conseil exécutif de l'UNESCO, en octobre - pour la session de printemps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974" y="2619455"/>
        <a:ext cx="4113393" cy="1631371"/>
      </dsp:txXfrm>
    </dsp:sp>
    <dsp:sp modelId="{3E0B535F-D269-4847-8E22-67B5246F23E2}">
      <dsp:nvSpPr>
        <dsp:cNvPr id="0" name=""/>
        <dsp:cNvSpPr/>
      </dsp:nvSpPr>
      <dsp:spPr>
        <a:xfrm>
          <a:off x="7462879" y="3389421"/>
          <a:ext cx="594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758" y="45720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744624" y="3432011"/>
        <a:ext cx="31267" cy="6259"/>
      </dsp:txXfrm>
    </dsp:sp>
    <dsp:sp modelId="{5C335FCB-A037-462A-96A0-AA0AA34C395E}">
      <dsp:nvSpPr>
        <dsp:cNvPr id="0" name=""/>
        <dsp:cNvSpPr/>
      </dsp:nvSpPr>
      <dsp:spPr>
        <a:xfrm>
          <a:off x="4745727" y="2619455"/>
          <a:ext cx="2718951" cy="1631371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Examen des résultats de l'évaluation par le Conseil exécutif</a:t>
          </a:r>
          <a:endParaRPr lang="en-US" sz="18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(session d'automne ou de printemps)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745727" y="2619455"/>
        <a:ext cx="2718951" cy="1631371"/>
      </dsp:txXfrm>
    </dsp:sp>
    <dsp:sp modelId="{D22DE530-F17A-42FD-90A5-C851E24B1AE2}">
      <dsp:nvSpPr>
        <dsp:cNvPr id="0" name=""/>
        <dsp:cNvSpPr/>
      </dsp:nvSpPr>
      <dsp:spPr>
        <a:xfrm>
          <a:off x="8090038" y="2619455"/>
          <a:ext cx="3231963" cy="1631371"/>
        </a:xfrm>
        <a:prstGeom prst="rect">
          <a:avLst/>
        </a:prstGeom>
        <a:solidFill>
          <a:srgbClr val="054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Si le Conseil exécutif accepte de renouveler, la DG de l’UNESCO est autorisée à signer un accord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8090038" y="2619455"/>
        <a:ext cx="3231963" cy="163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8DBD-B460-44BB-A5D3-3E980B56375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D28D-C543-4B96-9599-95A9C309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7BAF-B712-4F3E-A9AC-BB7FDA05E80E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90FF2-293A-47C3-9729-478A7FA233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77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1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1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5" y="0"/>
            <a:ext cx="12193065" cy="6858000"/>
          </a:xfrm>
          <a:prstGeom prst="rect">
            <a:avLst/>
          </a:prstGeom>
          <a:solidFill>
            <a:srgbClr val="0070C0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Image 17">
            <a:extLst>
              <a:ext uri="{FF2B5EF4-FFF2-40B4-BE49-F238E27FC236}">
                <a16:creationId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04" y="6126304"/>
            <a:ext cx="983075" cy="475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D8C56E-3DD0-4E5F-B9C2-139676E97503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3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9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CAA2F26-A12B-493E-925A-020E768BE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1" y="107471"/>
            <a:ext cx="1377890" cy="1120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348828"/>
            <a:ext cx="12193200" cy="433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66755A-E9AC-4C9C-BEC5-775F1EDB0A4D}"/>
              </a:ext>
            </a:extLst>
          </p:cNvPr>
          <p:cNvSpPr/>
          <p:nvPr userDrawn="1"/>
        </p:nvSpPr>
        <p:spPr>
          <a:xfrm>
            <a:off x="0" y="1778000"/>
            <a:ext cx="12192000" cy="5080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34EF1-850F-4011-8D1B-159DD5A513C7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4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17">
            <a:extLst>
              <a:ext uri="{FF2B5EF4-FFF2-40B4-BE49-F238E27FC236}">
                <a16:creationId xmlns:a16="http://schemas.microsoft.com/office/drawing/2014/main" id="{3F0FA023-96E8-4F02-9A31-36CA0510E3D2}"/>
              </a:ext>
            </a:extLst>
          </p:cNvPr>
          <p:cNvPicPr preferRelativeResize="0">
            <a:picLocks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441" y="6140941"/>
            <a:ext cx="983075" cy="4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CAA2F26-A12B-493E-925A-020E768BE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1" y="107471"/>
            <a:ext cx="1377890" cy="1120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348828"/>
            <a:ext cx="12193200" cy="433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96AAA3-2D15-49B4-BCA8-4C5EDB886CD5}"/>
              </a:ext>
            </a:extLst>
          </p:cNvPr>
          <p:cNvSpPr/>
          <p:nvPr userDrawn="1"/>
        </p:nvSpPr>
        <p:spPr>
          <a:xfrm>
            <a:off x="0" y="1778000"/>
            <a:ext cx="12192000" cy="5080000"/>
          </a:xfrm>
          <a:prstGeom prst="rect">
            <a:avLst/>
          </a:prstGeom>
          <a:solidFill>
            <a:srgbClr val="C72F36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D71A1-DECD-4813-8B2E-798E57391519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4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17">
            <a:extLst>
              <a:ext uri="{FF2B5EF4-FFF2-40B4-BE49-F238E27FC236}">
                <a16:creationId xmlns:a16="http://schemas.microsoft.com/office/drawing/2014/main" id="{68AC45E8-69C5-40DD-94E9-23D959F444BB}"/>
              </a:ext>
            </a:extLst>
          </p:cNvPr>
          <p:cNvPicPr preferRelativeResize="0">
            <a:picLocks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441" y="6140941"/>
            <a:ext cx="983075" cy="4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4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CAA2F26-A12B-493E-925A-020E768BE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1" y="107471"/>
            <a:ext cx="1377890" cy="1120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348828"/>
            <a:ext cx="12193200" cy="433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DB4546-B491-43E1-9CD7-CBFE60548B3D}"/>
              </a:ext>
            </a:extLst>
          </p:cNvPr>
          <p:cNvSpPr/>
          <p:nvPr userDrawn="1"/>
        </p:nvSpPr>
        <p:spPr>
          <a:xfrm>
            <a:off x="0" y="1767094"/>
            <a:ext cx="12192000" cy="5090905"/>
          </a:xfrm>
          <a:prstGeom prst="rect">
            <a:avLst/>
          </a:prstGeom>
          <a:solidFill>
            <a:srgbClr val="F68B33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DA759-EC45-486D-8ABD-E30BBE2AE0AD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4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17">
            <a:extLst>
              <a:ext uri="{FF2B5EF4-FFF2-40B4-BE49-F238E27FC236}">
                <a16:creationId xmlns:a16="http://schemas.microsoft.com/office/drawing/2014/main" id="{56068ED3-2040-4121-B393-953CA13CB1E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441" y="6140941"/>
            <a:ext cx="983075" cy="4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5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CAA2F26-A12B-493E-925A-020E768BE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1" y="107471"/>
            <a:ext cx="1377890" cy="1120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348828"/>
            <a:ext cx="12193200" cy="433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143ECE-2106-430A-9E7B-3ACC5BE3E06D}"/>
              </a:ext>
            </a:extLst>
          </p:cNvPr>
          <p:cNvSpPr/>
          <p:nvPr userDrawn="1"/>
        </p:nvSpPr>
        <p:spPr>
          <a:xfrm>
            <a:off x="0" y="1778000"/>
            <a:ext cx="12192000" cy="5080000"/>
          </a:xfrm>
          <a:prstGeom prst="rect">
            <a:avLst/>
          </a:prstGeom>
          <a:solidFill>
            <a:srgbClr val="009272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0E99D-FD04-4B47-8BFE-9917143B27BB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4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17">
            <a:extLst>
              <a:ext uri="{FF2B5EF4-FFF2-40B4-BE49-F238E27FC236}">
                <a16:creationId xmlns:a16="http://schemas.microsoft.com/office/drawing/2014/main" id="{A6575CEA-6136-4D15-AB58-4B1653364C9F}"/>
              </a:ext>
            </a:extLst>
          </p:cNvPr>
          <p:cNvPicPr preferRelativeResize="0">
            <a:picLocks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441" y="6140941"/>
            <a:ext cx="983075" cy="4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1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CAA2F26-A12B-493E-925A-020E768BE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1" y="107471"/>
            <a:ext cx="1377890" cy="1120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348828"/>
            <a:ext cx="12193200" cy="433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415C6C-13FB-4B7F-B4C9-C6E3C1C01EA3}"/>
              </a:ext>
            </a:extLst>
          </p:cNvPr>
          <p:cNvSpPr/>
          <p:nvPr userDrawn="1"/>
        </p:nvSpPr>
        <p:spPr>
          <a:xfrm>
            <a:off x="-2" y="1782639"/>
            <a:ext cx="12192000" cy="5054600"/>
          </a:xfrm>
          <a:prstGeom prst="rect">
            <a:avLst/>
          </a:prstGeom>
          <a:solidFill>
            <a:srgbClr val="008EB4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D3B0D-3351-4310-9294-A08FC99B981E}"/>
              </a:ext>
            </a:extLst>
          </p:cNvPr>
          <p:cNvSpPr/>
          <p:nvPr userDrawn="1"/>
        </p:nvSpPr>
        <p:spPr>
          <a:xfrm>
            <a:off x="5889211" y="-2873406"/>
            <a:ext cx="9552048" cy="11046587"/>
          </a:xfrm>
          <a:prstGeom prst="rect">
            <a:avLst/>
          </a:prstGeom>
          <a:blipFill dpi="0" rotWithShape="1">
            <a:blip r:embed="rId4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7553" t="7060" r="4763" b="-782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17">
            <a:extLst>
              <a:ext uri="{FF2B5EF4-FFF2-40B4-BE49-F238E27FC236}">
                <a16:creationId xmlns:a16="http://schemas.microsoft.com/office/drawing/2014/main" id="{AF7EA415-1B9F-41E7-B518-8A8B8A471E7B}"/>
              </a:ext>
            </a:extLst>
          </p:cNvPr>
          <p:cNvPicPr preferRelativeResize="0">
            <a:picLocks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441" y="6140941"/>
            <a:ext cx="983075" cy="4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4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5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8" y="6300973"/>
            <a:ext cx="983075" cy="4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807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810" r:id="rId13"/>
    <p:sldLayoutId id="2147483817" r:id="rId14"/>
    <p:sldLayoutId id="2147483813" r:id="rId15"/>
    <p:sldLayoutId id="2147483814" r:id="rId16"/>
    <p:sldLayoutId id="2147483815" r:id="rId17"/>
    <p:sldLayoutId id="21474838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97CED1-33DA-4252-AD46-BF2B746D01FB}"/>
              </a:ext>
            </a:extLst>
          </p:cNvPr>
          <p:cNvSpPr txBox="1">
            <a:spLocks/>
          </p:cNvSpPr>
          <p:nvPr/>
        </p:nvSpPr>
        <p:spPr>
          <a:xfrm>
            <a:off x="490723" y="2273688"/>
            <a:ext cx="11428375" cy="3930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6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Huitième réunion de coordination annuelle des centres de catégorie 2 actifs dans le domaine du patrimoine culturel immatériel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30 </a:t>
            </a:r>
            <a:r>
              <a:rPr lang="en-US" sz="3200" dirty="0" err="1">
                <a:solidFill>
                  <a:schemeClr val="bg1"/>
                </a:solidFill>
              </a:rPr>
              <a:t>novembre</a:t>
            </a:r>
            <a:r>
              <a:rPr lang="en-US" sz="3200" dirty="0">
                <a:solidFill>
                  <a:schemeClr val="bg1"/>
                </a:solidFill>
              </a:rPr>
              <a:t> 2020</a:t>
            </a:r>
          </a:p>
          <a:p>
            <a:pPr marL="0" indent="0">
              <a:buNone/>
            </a:pP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Contexte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33372" y="2083981"/>
            <a:ext cx="10111411" cy="45533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>
                <a:cs typeface="Arial" panose="020B0604020202020204" pitchFamily="34" charset="0"/>
              </a:rPr>
              <a:t>Audit du cadre de gestion des instituts et centres de catégorie 2 en 2017</a:t>
            </a:r>
          </a:p>
          <a:p>
            <a:r>
              <a:rPr lang="en-US" sz="3000" dirty="0" err="1">
                <a:cs typeface="Arial" panose="020B0604020202020204" pitchFamily="34" charset="0"/>
              </a:rPr>
              <a:t>Quelques</a:t>
            </a:r>
            <a:r>
              <a:rPr lang="en-US" sz="3000" dirty="0">
                <a:cs typeface="Arial" panose="020B0604020202020204" pitchFamily="34" charset="0"/>
              </a:rPr>
              <a:t> </a:t>
            </a:r>
            <a:r>
              <a:rPr lang="en-US" sz="3000" dirty="0" err="1">
                <a:cs typeface="Arial" panose="020B0604020202020204" pitchFamily="34" charset="0"/>
              </a:rPr>
              <a:t>résultats</a:t>
            </a:r>
            <a:r>
              <a:rPr lang="en-US" sz="3000" dirty="0">
                <a:cs typeface="Arial" panose="020B0604020202020204" pitchFamily="34" charset="0"/>
              </a:rPr>
              <a:t> </a:t>
            </a:r>
            <a:r>
              <a:rPr lang="en-US" sz="3000" dirty="0" err="1">
                <a:cs typeface="Arial" panose="020B0604020202020204" pitchFamily="34" charset="0"/>
              </a:rPr>
              <a:t>clés</a:t>
            </a:r>
            <a:r>
              <a:rPr lang="en-US" sz="3000" dirty="0">
                <a:cs typeface="Arial" panose="020B0604020202020204" pitchFamily="34" charset="0"/>
              </a:rPr>
              <a:t> :</a:t>
            </a:r>
          </a:p>
          <a:p>
            <a:pPr lvl="1"/>
            <a:r>
              <a:rPr lang="fr-FR" dirty="0">
                <a:cs typeface="Arial" panose="020B0604020202020204" pitchFamily="34" charset="0"/>
              </a:rPr>
              <a:t>Les deux tiers des centres n’étaient pas conformes au cadre de gestion / stratégie de 2013</a:t>
            </a:r>
          </a:p>
          <a:p>
            <a:pPr lvl="1"/>
            <a:r>
              <a:rPr lang="fr-FR" dirty="0">
                <a:cs typeface="Arial" panose="020B0604020202020204" pitchFamily="34" charset="0"/>
              </a:rPr>
              <a:t>Croissance du nombre de centres; au-delà de la capacité limitée de l’UNESCO à assurer un suivi efficace</a:t>
            </a:r>
          </a:p>
          <a:p>
            <a:pPr lvl="1"/>
            <a:r>
              <a:rPr lang="fr-FR" dirty="0">
                <a:cs typeface="Arial" panose="020B0604020202020204" pitchFamily="34" charset="0"/>
              </a:rPr>
              <a:t>Besoin de nouveaux critères globaux pour les centres</a:t>
            </a:r>
          </a:p>
          <a:p>
            <a:pPr lvl="1"/>
            <a:r>
              <a:rPr lang="fr-FR" dirty="0">
                <a:cs typeface="Arial" panose="020B0604020202020204" pitchFamily="34" charset="0"/>
              </a:rPr>
              <a:t>Amélioration du processus de sélection des propositions et des renouvellements</a:t>
            </a:r>
          </a:p>
          <a:p>
            <a:r>
              <a:rPr lang="fr-FR" sz="3000" dirty="0">
                <a:cs typeface="Arial" panose="020B0604020202020204" pitchFamily="34" charset="0"/>
              </a:rPr>
              <a:t>Le Conseil exécutif de l'UNESCO a demandé une réponse de la direction qui a abouti à l'adoption de la stratégie de 2019 par la 40</a:t>
            </a:r>
            <a:r>
              <a:rPr lang="fr-FR" sz="3000" baseline="30000" dirty="0">
                <a:cs typeface="Arial" panose="020B0604020202020204" pitchFamily="34" charset="0"/>
              </a:rPr>
              <a:t>ème</a:t>
            </a:r>
            <a:r>
              <a:rPr lang="fr-FR" sz="3000" dirty="0">
                <a:cs typeface="Arial" panose="020B0604020202020204" pitchFamily="34" charset="0"/>
              </a:rPr>
              <a:t> Conférence générale de l’UNESCO</a:t>
            </a:r>
            <a:endParaRPr lang="en-US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7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La stratégie de 2019 sur les centres de catégorie 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33373" y="2083981"/>
            <a:ext cx="7251678" cy="41048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cs typeface="Arial" panose="020B0604020202020204" pitchFamily="34" charset="0"/>
              </a:rPr>
              <a:t>La nouvelle stratégie a remplacé la stratégie globale intégrée sur les C2C de 2013</a:t>
            </a:r>
          </a:p>
          <a:p>
            <a:r>
              <a:rPr lang="fr-FR" dirty="0">
                <a:cs typeface="Arial" panose="020B0604020202020204" pitchFamily="34" charset="0"/>
              </a:rPr>
              <a:t>Seules les institutions existantes ayant leur propre personnalité juridique et 2 ans d’expérience dans le domaine de compétence de l’UNESCO sont éligibles</a:t>
            </a:r>
          </a:p>
          <a:p>
            <a:r>
              <a:rPr lang="fr-FR" dirty="0">
                <a:cs typeface="Arial" panose="020B0604020202020204" pitchFamily="34" charset="0"/>
              </a:rPr>
              <a:t>Le processus d’évaluation du renouvellement révisé.</a:t>
            </a:r>
            <a:endParaRPr lang="en-US" dirty="0">
              <a:cs typeface="Arial" panose="020B0604020202020204" pitchFamily="34" charset="0"/>
            </a:endParaRPr>
          </a:p>
          <a:p>
            <a:pPr lvl="1"/>
            <a:r>
              <a:rPr lang="fr-FR" dirty="0">
                <a:cs typeface="Arial" panose="020B0604020202020204" pitchFamily="34" charset="0"/>
              </a:rPr>
              <a:t>Les demandes de renouvellement doivent être présentées par l'État membre au moins 24 à 36 mois avant l'expiration de l'accord;</a:t>
            </a:r>
          </a:p>
          <a:p>
            <a:pPr lvl="1"/>
            <a:r>
              <a:rPr lang="fr-FR" dirty="0">
                <a:cs typeface="Arial" panose="020B0604020202020204" pitchFamily="34" charset="0"/>
              </a:rPr>
              <a:t>Comité d'examen intersectoriel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E7426DC-2240-4818-B2D9-FB06C237A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39" y="1957386"/>
            <a:ext cx="2787472" cy="39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694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Processus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d'évaluation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FC5ADB4-18C4-4EFC-8331-86AE0BAC8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565190"/>
              </p:ext>
            </p:extLst>
          </p:nvPr>
        </p:nvGraphicFramePr>
        <p:xfrm>
          <a:off x="664548" y="1871329"/>
          <a:ext cx="11328977" cy="461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885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Accords dans le cadre de la stratégie C2C 2019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4087244" y="1960027"/>
            <a:ext cx="7695465" cy="43557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54013">
              <a:buClr>
                <a:srgbClr val="339966"/>
              </a:buClr>
              <a:defRPr/>
            </a:pPr>
            <a:r>
              <a:rPr lang="fr-FR" dirty="0">
                <a:cs typeface="Arial" panose="020B0604020202020204" pitchFamily="34" charset="0"/>
              </a:rPr>
              <a:t>La durée des accords est de </a:t>
            </a:r>
            <a:r>
              <a:rPr lang="fr-FR" u="sng" dirty="0">
                <a:cs typeface="Arial" panose="020B0604020202020204" pitchFamily="34" charset="0"/>
              </a:rPr>
              <a:t>huit</a:t>
            </a:r>
            <a:r>
              <a:rPr lang="fr-FR" dirty="0">
                <a:cs typeface="Arial" panose="020B0604020202020204" pitchFamily="34" charset="0"/>
              </a:rPr>
              <a:t> ans maximum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fr-FR" dirty="0">
                <a:cs typeface="Arial" panose="020B0604020202020204" pitchFamily="34" charset="0"/>
              </a:rPr>
              <a:t>Les accords sont tripartites - signés par 2 parties et le centre / institut concerné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fr-FR" dirty="0">
                <a:cs typeface="Arial" panose="020B0604020202020204" pitchFamily="34" charset="0"/>
              </a:rPr>
              <a:t>Contribution annuelle de 1000 de dollars par centre / institut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fr-FR" u="sng" dirty="0">
                <a:cs typeface="Arial" panose="020B0604020202020204" pitchFamily="34" charset="0"/>
              </a:rPr>
              <a:t>Jusqu'à deux ans </a:t>
            </a:r>
            <a:r>
              <a:rPr lang="fr-FR" dirty="0">
                <a:cs typeface="Arial" panose="020B0604020202020204" pitchFamily="34" charset="0"/>
              </a:rPr>
              <a:t>pour signer l'accord après la décision du Conseil exécutif de l'UNESCO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180832B-60CF-4505-A766-933D829E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9" y="1960027"/>
            <a:ext cx="3112194" cy="45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Soumission</a:t>
            </a:r>
            <a:r>
              <a:rPr lang="en-US" sz="3600" dirty="0">
                <a:solidFill>
                  <a:schemeClr val="bg1"/>
                </a:solidFill>
              </a:rPr>
              <a:t> de rapports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429644" y="2107478"/>
            <a:ext cx="10703412" cy="43557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3200" dirty="0"/>
              <a:t>Rapports annuels en ligne des C2C à travers un modèle standard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/>
              <a:t>Date limite - 31 décembre de chaque année (prolongé jusqu'au 15 février 2021)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/>
              <a:t>Informations générales (noms, téléphone, email, web, etc.)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/>
              <a:t>Principales réalisations / activités - contribution aux programmes et priorités stratégiques de l'UNESCO / autres programmes internationaux de développement / ODD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/>
              <a:t>Bénéficiaires – nombre total et structuré par pays, sexe, groupement professionnel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/>
              <a:t>Partenariats; défis; leçons apprises; plans futurs</a:t>
            </a:r>
          </a:p>
          <a:p>
            <a:pPr marL="457200" lvl="1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Note de sécurité: seule l'adresse e-mail recevant l'invitation à faire le rapport peut accéder et apporter des modifications au rapport en ligne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1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Accords en cours et évaluations à venir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D2CBD3-17F5-4DD5-8402-1DEBB02CB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42617"/>
              </p:ext>
            </p:extLst>
          </p:nvPr>
        </p:nvGraphicFramePr>
        <p:xfrm>
          <a:off x="0" y="1562986"/>
          <a:ext cx="12192001" cy="5332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712">
                  <a:extLst>
                    <a:ext uri="{9D8B030D-6E8A-4147-A177-3AD203B41FA5}">
                      <a16:colId xmlns:a16="http://schemas.microsoft.com/office/drawing/2014/main" val="1480111822"/>
                    </a:ext>
                  </a:extLst>
                </a:gridCol>
                <a:gridCol w="1546573">
                  <a:extLst>
                    <a:ext uri="{9D8B030D-6E8A-4147-A177-3AD203B41FA5}">
                      <a16:colId xmlns:a16="http://schemas.microsoft.com/office/drawing/2014/main" val="1332167932"/>
                    </a:ext>
                  </a:extLst>
                </a:gridCol>
                <a:gridCol w="1332087">
                  <a:extLst>
                    <a:ext uri="{9D8B030D-6E8A-4147-A177-3AD203B41FA5}">
                      <a16:colId xmlns:a16="http://schemas.microsoft.com/office/drawing/2014/main" val="3255836831"/>
                    </a:ext>
                  </a:extLst>
                </a:gridCol>
                <a:gridCol w="1794929">
                  <a:extLst>
                    <a:ext uri="{9D8B030D-6E8A-4147-A177-3AD203B41FA5}">
                      <a16:colId xmlns:a16="http://schemas.microsoft.com/office/drawing/2014/main" val="492449817"/>
                    </a:ext>
                  </a:extLst>
                </a:gridCol>
                <a:gridCol w="1401406">
                  <a:extLst>
                    <a:ext uri="{9D8B030D-6E8A-4147-A177-3AD203B41FA5}">
                      <a16:colId xmlns:a16="http://schemas.microsoft.com/office/drawing/2014/main" val="3232669090"/>
                    </a:ext>
                  </a:extLst>
                </a:gridCol>
                <a:gridCol w="1714321">
                  <a:extLst>
                    <a:ext uri="{9D8B030D-6E8A-4147-A177-3AD203B41FA5}">
                      <a16:colId xmlns:a16="http://schemas.microsoft.com/office/drawing/2014/main" val="461273557"/>
                    </a:ext>
                  </a:extLst>
                </a:gridCol>
                <a:gridCol w="1952973">
                  <a:extLst>
                    <a:ext uri="{9D8B030D-6E8A-4147-A177-3AD203B41FA5}">
                      <a16:colId xmlns:a16="http://schemas.microsoft.com/office/drawing/2014/main" val="1874180251"/>
                    </a:ext>
                  </a:extLst>
                </a:gridCol>
              </a:tblGrid>
              <a:tr h="4251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Centre de catégorie 2 dans le domaine du PCI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Accord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Prochaine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évaluation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08473"/>
                  </a:ext>
                </a:extLst>
              </a:tr>
              <a:tr h="1079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Dernier accord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signé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Date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d'entrée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vigueur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Date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d'expiration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L'évaluation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doit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avoir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lieu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cible du Comité d'examen intersectoriel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du Conseil exécutif de l'UNESCO examinant l'évaluation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04317"/>
                  </a:ext>
                </a:extLst>
              </a:tr>
              <a:tr h="465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CRESPIAF </a:t>
                      </a: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28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février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février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9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février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2022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avril</a:t>
                      </a:r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2021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Session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d'automne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4746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Centre de Sofia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novembre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14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juin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13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juin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2024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octobre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Session de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printemps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2024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36644"/>
                  </a:ext>
                </a:extLst>
              </a:tr>
              <a:tr h="389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CRIHAP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16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août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16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août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en-US" sz="1400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août</a:t>
                      </a:r>
                      <a:r>
                        <a:rPr lang="en-US" sz="14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octobre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Session de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printemps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2024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08026"/>
                  </a:ext>
                </a:extLst>
              </a:tr>
              <a:tr h="631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Centre de Tehran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avril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2010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8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novembre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Expiré le 31/12/2019 - nouvel accord à signer</a:t>
                      </a:r>
                      <a:endParaRPr lang="en-US" sz="1400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111004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IRCI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décembre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décembre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décembre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octobre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de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printemps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160396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CRESPIAL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21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juillet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22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janvier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2015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21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janvier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(extension ongoing)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avril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Session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d'automne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en2021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34814"/>
                  </a:ext>
                </a:extLst>
              </a:tr>
              <a:tr h="454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ICHCAP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octobre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décembre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400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décembre</a:t>
                      </a:r>
                      <a:r>
                        <a:rPr lang="en-US" sz="14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octobre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de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printemps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04454"/>
                  </a:ext>
                </a:extLst>
              </a:tr>
              <a:tr h="451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 de Sharjah</a:t>
                      </a:r>
                    </a:p>
                  </a:txBody>
                  <a:tcPr marL="50652" marR="506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i="1" dirty="0">
                          <a:solidFill>
                            <a:schemeClr val="bg1"/>
                          </a:solidFill>
                          <a:effectLst/>
                        </a:rPr>
                        <a:t>Établi par la Conférence générale de l'UNESCO en 2019. Accord à signer</a:t>
                      </a:r>
                      <a:endParaRPr lang="en-US" sz="1600" i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0652" marR="50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i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2" marR="50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799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51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967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Pandémie</a:t>
            </a:r>
            <a:r>
              <a:rPr lang="en-US" sz="3600" dirty="0">
                <a:solidFill>
                  <a:schemeClr val="bg1"/>
                </a:solidFill>
              </a:rPr>
              <a:t> de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54638" y="2212086"/>
            <a:ext cx="10016993" cy="36492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Centres de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catégorie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2</a:t>
            </a:r>
          </a:p>
          <a:p>
            <a:pPr marL="0" indent="0">
              <a:buNone/>
            </a:pPr>
            <a:r>
              <a:rPr lang="fr-FR" dirty="0">
                <a:cs typeface="Arial" panose="020B0604020202020204" pitchFamily="34" charset="0"/>
              </a:rPr>
              <a:t>Travailler dans le contexte de la pandémie COVID-19</a:t>
            </a:r>
          </a:p>
          <a:p>
            <a:pPr marL="0" indent="0">
              <a:buNone/>
            </a:pPr>
            <a:r>
              <a:rPr lang="fr-FR" dirty="0">
                <a:cs typeface="Arial" panose="020B0604020202020204" pitchFamily="34" charset="0"/>
              </a:rPr>
              <a:t>Implication pour le travail dans la période post-pandémie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4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1586158" y="3248247"/>
            <a:ext cx="9380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Questions et </a:t>
            </a:r>
            <a:r>
              <a:rPr lang="en-US" sz="5400" dirty="0" err="1">
                <a:solidFill>
                  <a:schemeClr val="bg1"/>
                </a:solidFill>
              </a:rPr>
              <a:t>réponses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F19E7-F765-410E-B9E7-285039D10847}"/>
              </a:ext>
            </a:extLst>
          </p:cNvPr>
          <p:cNvSpPr/>
          <p:nvPr/>
        </p:nvSpPr>
        <p:spPr>
          <a:xfrm>
            <a:off x="2017596" y="207475"/>
            <a:ext cx="9380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</a:rPr>
              <a:t>Huitième réunion de coordination annuelle des centres de catégorie 2 actifs dans le domaine du PCI</a:t>
            </a:r>
          </a:p>
        </p:txBody>
      </p:sp>
    </p:spTree>
    <p:extLst>
      <p:ext uri="{BB962C8B-B14F-4D97-AF65-F5344CB8AC3E}">
        <p14:creationId xmlns:p14="http://schemas.microsoft.com/office/powerpoint/2010/main" val="137397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762830" y="441667"/>
            <a:ext cx="694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Structure de la </a:t>
            </a:r>
            <a:r>
              <a:rPr lang="en-US" sz="3600" dirty="0" err="1">
                <a:solidFill>
                  <a:schemeClr val="bg1"/>
                </a:solidFill>
              </a:rPr>
              <a:t>réunion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1658406" y="2477900"/>
            <a:ext cx="8534400" cy="36152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dirty="0">
                <a:cs typeface="Arial" panose="020B0604020202020204" pitchFamily="34" charset="0"/>
              </a:rPr>
              <a:t>Les développements récents</a:t>
            </a:r>
          </a:p>
          <a:p>
            <a:pPr marL="0" indent="0" algn="ctr">
              <a:buNone/>
            </a:pPr>
            <a:r>
              <a:rPr lang="fr-FR" sz="3200" dirty="0">
                <a:cs typeface="Arial" panose="020B0604020202020204" pitchFamily="34" charset="0"/>
              </a:rPr>
              <a:t>Stratégie concernant les instituts et centres de catégorie 2 placés sous l’égide de l’UNESCO</a:t>
            </a:r>
          </a:p>
          <a:p>
            <a:pPr marL="0" indent="0" algn="ctr">
              <a:buNone/>
            </a:pPr>
            <a:r>
              <a:rPr lang="fr-FR" sz="3200" dirty="0">
                <a:cs typeface="Arial" panose="020B0604020202020204" pitchFamily="34" charset="0"/>
              </a:rPr>
              <a:t>Travail dans le contexte de la pandémie COVID-19 et de la post-pandémie</a:t>
            </a:r>
          </a:p>
          <a:p>
            <a:pPr marL="0" indent="0" algn="ctr">
              <a:buNone/>
            </a:pPr>
            <a:r>
              <a:rPr lang="fr-FR" sz="3200" dirty="0">
                <a:cs typeface="Arial" panose="020B0604020202020204" pitchFamily="34" charset="0"/>
              </a:rPr>
              <a:t>Questions et réponses, clôture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7" y="394809"/>
            <a:ext cx="897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Impact de la pandémie COVID-19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497756" y="1661797"/>
            <a:ext cx="6762580" cy="48013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i="1" dirty="0">
                <a:cs typeface="Arial" panose="020B0604020202020204" pitchFamily="34" charset="0"/>
              </a:rPr>
              <a:t>Réponse de l'entité du patrimoine vivant </a:t>
            </a:r>
            <a:r>
              <a:rPr lang="en-US" i="1" dirty="0">
                <a:cs typeface="Arial" panose="020B0604020202020204" pitchFamily="34" charset="0"/>
              </a:rPr>
              <a:t>:</a:t>
            </a:r>
          </a:p>
          <a:p>
            <a:r>
              <a:rPr lang="fr-FR" dirty="0">
                <a:cs typeface="Arial" panose="020B0604020202020204" pitchFamily="34" charset="0"/>
              </a:rPr>
              <a:t>Adaptation des modalités et des méthodes de travail dans le contexte de la pandémie</a:t>
            </a:r>
          </a:p>
          <a:p>
            <a:r>
              <a:rPr lang="fr-FR" dirty="0">
                <a:cs typeface="Arial" panose="020B0604020202020204" pitchFamily="34" charset="0"/>
              </a:rPr>
              <a:t>Réunions statutaires, réunions d'experts, activités de renforcement des capacités adaptées au format en ligne</a:t>
            </a:r>
          </a:p>
          <a:p>
            <a:r>
              <a:rPr lang="fr-FR" dirty="0">
                <a:cs typeface="Arial" panose="020B0604020202020204" pitchFamily="34" charset="0"/>
              </a:rPr>
              <a:t>Enquête et plateforme en ligne, débat en ligne sur « Les expériences du patrimoine vivant et la pandémie de COVID-19 »</a:t>
            </a:r>
          </a:p>
          <a:p>
            <a:r>
              <a:rPr lang="fr-FR" dirty="0">
                <a:cs typeface="Arial" panose="020B0604020202020204" pitchFamily="34" charset="0"/>
              </a:rPr>
              <a:t>Matériel de renforcement des capacités et outils de gestion des connaissances disponibles en libre accès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357BA-6CDF-4BC6-B975-8183A1F8F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/>
        </p:blipFill>
        <p:spPr>
          <a:xfrm>
            <a:off x="7426335" y="2494911"/>
            <a:ext cx="4479153" cy="32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8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9071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Les </a:t>
            </a:r>
            <a:r>
              <a:rPr lang="en-US" sz="3600" dirty="0" err="1">
                <a:solidFill>
                  <a:schemeClr val="bg1"/>
                </a:solidFill>
              </a:rPr>
              <a:t>développements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récents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552620" y="2036701"/>
            <a:ext cx="7825836" cy="45526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>
                <a:cs typeface="Arial" panose="020B0604020202020204" pitchFamily="34" charset="0"/>
              </a:rPr>
              <a:t>180</a:t>
            </a:r>
            <a:r>
              <a:rPr lang="fr-FR" sz="3000" dirty="0">
                <a:cs typeface="Arial" panose="020B0604020202020204" pitchFamily="34" charset="0"/>
              </a:rPr>
              <a:t> États parties avec la ratification de l’Angola et de la Somalie</a:t>
            </a:r>
          </a:p>
          <a:p>
            <a:r>
              <a:rPr lang="fr-FR" sz="3000" dirty="0">
                <a:cs typeface="Arial" panose="020B0604020202020204" pitchFamily="34" charset="0"/>
              </a:rPr>
              <a:t>La 8</a:t>
            </a:r>
            <a:r>
              <a:rPr lang="fr-FR" sz="3000" baseline="30000" dirty="0">
                <a:cs typeface="Arial" panose="020B0604020202020204" pitchFamily="34" charset="0"/>
              </a:rPr>
              <a:t>ème</a:t>
            </a:r>
            <a:r>
              <a:rPr lang="fr-FR" sz="3000" dirty="0">
                <a:cs typeface="Arial" panose="020B0604020202020204" pitchFamily="34" charset="0"/>
              </a:rPr>
              <a:t> session de l'Assemblée générale, 8-10 septembre 2020</a:t>
            </a:r>
          </a:p>
          <a:p>
            <a:r>
              <a:rPr lang="fr-FR" sz="3000" dirty="0">
                <a:cs typeface="Arial" panose="020B0604020202020204" pitchFamily="34" charset="0"/>
              </a:rPr>
              <a:t>Principes et modalités opérationnels pour la sauvegarde du PCI dans les situations d’urgence</a:t>
            </a:r>
          </a:p>
          <a:p>
            <a:r>
              <a:rPr lang="fr-FR" sz="3000" dirty="0">
                <a:cs typeface="Arial" panose="020B0604020202020204" pitchFamily="34" charset="0"/>
              </a:rPr>
              <a:t>Réflexion sur les mécanismes d'inscription</a:t>
            </a:r>
          </a:p>
          <a:p>
            <a:endParaRPr lang="fr-FR" sz="3000" dirty="0">
              <a:cs typeface="Arial" panose="020B0604020202020204" pitchFamily="34" charset="0"/>
            </a:endParaRPr>
          </a:p>
          <a:p>
            <a:r>
              <a:rPr lang="fr-FR" sz="3000" dirty="0">
                <a:cs typeface="Arial" panose="020B0604020202020204" pitchFamily="34" charset="0"/>
              </a:rPr>
              <a:t>La 15</a:t>
            </a:r>
            <a:r>
              <a:rPr lang="fr-FR" sz="3000" baseline="30000" dirty="0">
                <a:cs typeface="Arial" panose="020B0604020202020204" pitchFamily="34" charset="0"/>
              </a:rPr>
              <a:t>ème</a:t>
            </a:r>
            <a:r>
              <a:rPr lang="fr-FR" sz="3000" dirty="0">
                <a:cs typeface="Arial" panose="020B0604020202020204" pitchFamily="34" charset="0"/>
              </a:rPr>
              <a:t> session du Comité intergouvernemental se tiendra entièrement en ligne (14-19 décembre 2020, avec une session de trois heures par jour</a:t>
            </a:r>
            <a:endParaRPr lang="en-US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ECA4A0-CE57-41A3-987C-C950B18D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56" y="2682509"/>
            <a:ext cx="3507857" cy="21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3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2987683" y="2109988"/>
            <a:ext cx="8767541" cy="45401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54013">
              <a:buClr>
                <a:srgbClr val="339966"/>
              </a:buClr>
              <a:defRPr/>
            </a:pPr>
            <a:r>
              <a:rPr lang="fr-FR" dirty="0">
                <a:cs typeface="Arial" panose="020B0604020202020204" pitchFamily="34" charset="0"/>
              </a:rPr>
              <a:t>Depuis 2018, </a:t>
            </a:r>
            <a:r>
              <a:rPr lang="fr-FR" b="1" dirty="0">
                <a:cs typeface="Arial" panose="020B0604020202020204" pitchFamily="34" charset="0"/>
              </a:rPr>
              <a:t>118</a:t>
            </a:r>
            <a:r>
              <a:rPr lang="fr-FR" dirty="0">
                <a:cs typeface="Arial" panose="020B0604020202020204" pitchFamily="34" charset="0"/>
              </a:rPr>
              <a:t> pays ont bénéficié du renforcement des capacités, y compris les activités dans </a:t>
            </a:r>
            <a:r>
              <a:rPr lang="fr-FR" b="1" dirty="0">
                <a:cs typeface="Arial" panose="020B0604020202020204" pitchFamily="34" charset="0"/>
              </a:rPr>
              <a:t>40</a:t>
            </a:r>
            <a:r>
              <a:rPr lang="fr-FR" dirty="0">
                <a:cs typeface="Arial" panose="020B0604020202020204" pitchFamily="34" charset="0"/>
              </a:rPr>
              <a:t> pays soutenues par les centres de catégorie 2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fr-FR" dirty="0">
                <a:cs typeface="Arial" panose="020B0604020202020204" pitchFamily="34" charset="0"/>
              </a:rPr>
              <a:t>Travail sur l’approche de renforcement des capacités dans le contexte des situations d’urgence (conflits et catastrophes naturelles); recherche entreprise par l’IRCI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fr-FR" dirty="0">
                <a:cs typeface="Arial" panose="020B0604020202020204" pitchFamily="34" charset="0"/>
              </a:rPr>
              <a:t>Groupe de travail interrégional pour le réseau de facilitateurs déjà opérationnel; formation de formateurs en Afrique, en Europe et en Asie centrale (avec le CRESPIAF, le Centre de Sofia et le CRIHAP)</a:t>
            </a:r>
          </a:p>
          <a:p>
            <a:pPr marL="342900" indent="-342900" defTabSz="354013">
              <a:buClr>
                <a:srgbClr val="339966"/>
              </a:buClr>
              <a:defRPr/>
            </a:pPr>
            <a:r>
              <a:rPr lang="fr-FR" dirty="0">
                <a:cs typeface="Arial" panose="020B0604020202020204" pitchFamily="34" charset="0"/>
              </a:rPr>
              <a:t>La mise en réseau sur le PCI entre les universités est désormais mondiale (avec CRESPIAL, centre de Sofia, ICHCAP et CRIHAP)</a:t>
            </a: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C76D2-62B5-4DD0-BAE8-93F4E0281D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8" y="2109988"/>
            <a:ext cx="2729276" cy="4129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E6A97F-34A5-469A-AC2D-5F8083B24CC1}"/>
              </a:ext>
            </a:extLst>
          </p:cNvPr>
          <p:cNvSpPr/>
          <p:nvPr/>
        </p:nvSpPr>
        <p:spPr>
          <a:xfrm>
            <a:off x="2176321" y="307533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Renforcement</a:t>
            </a:r>
            <a:r>
              <a:rPr lang="en-US" sz="3600" dirty="0">
                <a:solidFill>
                  <a:schemeClr val="bg1"/>
                </a:solidFill>
              </a:rPr>
              <a:t> des </a:t>
            </a:r>
            <a:r>
              <a:rPr lang="en-US" sz="3600" dirty="0" err="1">
                <a:solidFill>
                  <a:schemeClr val="bg1"/>
                </a:solidFill>
              </a:rPr>
              <a:t>capacités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8A4E87-23EC-40BF-BE75-0C832C69255B}"/>
              </a:ext>
            </a:extLst>
          </p:cNvPr>
          <p:cNvSpPr/>
          <p:nvPr/>
        </p:nvSpPr>
        <p:spPr>
          <a:xfrm>
            <a:off x="2023921" y="317693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Patrimoine</a:t>
            </a:r>
            <a:r>
              <a:rPr lang="en-US" sz="3600" dirty="0">
                <a:solidFill>
                  <a:schemeClr val="bg1"/>
                </a:solidFill>
              </a:rPr>
              <a:t> vivant dans l’éducation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DA084-9411-411F-A787-60E8C9B2994B}"/>
              </a:ext>
            </a:extLst>
          </p:cNvPr>
          <p:cNvSpPr/>
          <p:nvPr/>
        </p:nvSpPr>
        <p:spPr>
          <a:xfrm>
            <a:off x="3206842" y="1946552"/>
            <a:ext cx="8087597" cy="474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54013">
              <a:lnSpc>
                <a:spcPct val="90000"/>
              </a:lnSpc>
              <a:spcBef>
                <a:spcPts val="1000"/>
              </a:spcBef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cs typeface="Arial" panose="020B0604020202020204" pitchFamily="34" charset="0"/>
              </a:rPr>
              <a:t>Projets visant à élaborer des approches et des orientations en Asie et dans le Pacifique (avec l’ICHCAP), en Europe, en Amérique latine et dans les Caraïbes</a:t>
            </a:r>
          </a:p>
          <a:p>
            <a:pPr marL="342900" indent="-342900" defTabSz="354013">
              <a:lnSpc>
                <a:spcPct val="90000"/>
              </a:lnSpc>
              <a:spcBef>
                <a:spcPts val="1000"/>
              </a:spcBef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cs typeface="Arial" panose="020B0604020202020204" pitchFamily="34" charset="0"/>
              </a:rPr>
              <a:t>Un centre d’échange avec des exemples et des ressources prêt à être lancé (nous vous en informerons)</a:t>
            </a:r>
          </a:p>
          <a:p>
            <a:pPr marL="342900" indent="-342900" defTabSz="354013">
              <a:lnSpc>
                <a:spcPct val="90000"/>
              </a:lnSpc>
              <a:spcBef>
                <a:spcPts val="1000"/>
              </a:spcBef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cs typeface="Arial" panose="020B0604020202020204" pitchFamily="34" charset="0"/>
              </a:rPr>
              <a:t>Réunion d'experts sur les indicateurs liés à l'éducation dans le Cadre global de résultats pour la Convention et l’ODD 4 (avec ICHCAP)</a:t>
            </a:r>
          </a:p>
          <a:p>
            <a:pPr marL="342900" indent="-342900" defTabSz="354013">
              <a:lnSpc>
                <a:spcPct val="90000"/>
              </a:lnSpc>
              <a:spcBef>
                <a:spcPts val="1000"/>
              </a:spcBef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cs typeface="Arial" panose="020B0604020202020204" pitchFamily="34" charset="0"/>
              </a:rPr>
              <a:t>Cours en ligne ouvert massif (avec ICHCAP)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9881743E-B0A9-41F9-99F9-21F05EE9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983"/>
            <a:ext cx="3052010" cy="46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77523" y="149712"/>
            <a:ext cx="9622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Mise en œuvre de la réforme des rapports périodiques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33372" y="2083981"/>
            <a:ext cx="9622739" cy="41048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r>
              <a:rPr lang="fr-FR" dirty="0"/>
              <a:t>Les États parties soumettent leur rapport sur la mise en œuvre de la Convention de 2003 tous les six ans sur la base d’un système de rotation régionale</a:t>
            </a:r>
          </a:p>
          <a:p>
            <a:pPr marL="285750" lvl="0" indent="-285750"/>
            <a:r>
              <a:rPr lang="fr-FR" dirty="0"/>
              <a:t>Calendrier établi par le Comité:</a:t>
            </a:r>
          </a:p>
          <a:p>
            <a:pPr marL="742950" lvl="1" indent="-285750"/>
            <a:r>
              <a:rPr lang="fr-FR" b="1" dirty="0"/>
              <a:t>2020: Amérique latine et Caraïbes</a:t>
            </a:r>
          </a:p>
          <a:p>
            <a:pPr marL="742950" lvl="1" indent="-285750"/>
            <a:r>
              <a:rPr lang="fr-FR" b="1" dirty="0"/>
              <a:t>2021: Europe</a:t>
            </a:r>
          </a:p>
          <a:p>
            <a:pPr marL="742950" lvl="1" indent="-285750"/>
            <a:r>
              <a:rPr lang="fr-FR" dirty="0"/>
              <a:t>2022: États arabes</a:t>
            </a:r>
          </a:p>
          <a:p>
            <a:pPr marL="742950" lvl="1" indent="-285750"/>
            <a:r>
              <a:rPr lang="fr-FR" dirty="0"/>
              <a:t>2023: Afrique</a:t>
            </a:r>
          </a:p>
          <a:p>
            <a:pPr marL="742950" lvl="1" indent="-285750"/>
            <a:r>
              <a:rPr lang="fr-FR" dirty="0"/>
              <a:t>2024: Asie et Pacifique</a:t>
            </a:r>
          </a:p>
          <a:p>
            <a:pPr marL="742950" lvl="1" indent="-285750"/>
            <a:r>
              <a:rPr lang="fr-FR" dirty="0"/>
              <a:t>2025: Année de réflexion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5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C838C-F809-4793-8A50-E12CD27B282F}"/>
              </a:ext>
            </a:extLst>
          </p:cNvPr>
          <p:cNvSpPr/>
          <p:nvPr/>
        </p:nvSpPr>
        <p:spPr>
          <a:xfrm>
            <a:off x="2039816" y="394809"/>
            <a:ext cx="1045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Rapports </a:t>
            </a:r>
            <a:r>
              <a:rPr lang="en-US" sz="3600" dirty="0" err="1">
                <a:solidFill>
                  <a:schemeClr val="bg1"/>
                </a:solidFill>
              </a:rPr>
              <a:t>périodiques</a:t>
            </a:r>
            <a:r>
              <a:rPr lang="en-US" sz="3600" dirty="0">
                <a:solidFill>
                  <a:schemeClr val="bg1"/>
                </a:solidFill>
              </a:rPr>
              <a:t>: premières </a:t>
            </a:r>
            <a:r>
              <a:rPr lang="en-US" sz="3600" dirty="0" err="1">
                <a:solidFill>
                  <a:schemeClr val="bg1"/>
                </a:solidFill>
              </a:rPr>
              <a:t>expériences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81E-446B-45CC-9252-D243D41FAC1C}"/>
              </a:ext>
            </a:extLst>
          </p:cNvPr>
          <p:cNvSpPr txBox="1">
            <a:spLocks/>
          </p:cNvSpPr>
          <p:nvPr/>
        </p:nvSpPr>
        <p:spPr>
          <a:xfrm>
            <a:off x="733372" y="2083981"/>
            <a:ext cx="6024044" cy="43792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2020: Amérique latine et Caraïbes (avec CRESPIAL)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Transformer l’approche de renforcement des capacités pour le format en ligne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Formulaire en ligne ICH-10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26 notes d’orientation pour les indicateurs du cadre global de résultats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Cours en ligne de 6 semaines pour les points focaux nationaux et les facilitateurs (vidéos, webinaires et discussion en ligne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2021: Europe (avec le centre de Sofia)</a:t>
            </a: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2" name="Picture 4" descr="[alt]">
            <a:extLst>
              <a:ext uri="{FF2B5EF4-FFF2-40B4-BE49-F238E27FC236}">
                <a16:creationId xmlns:a16="http://schemas.microsoft.com/office/drawing/2014/main" id="{BFE52771-164B-461D-AB4F-3FE2EF03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73" y="234269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5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C7EDC-21B3-4A88-9496-2F25EA9B572F}"/>
              </a:ext>
            </a:extLst>
          </p:cNvPr>
          <p:cNvSpPr/>
          <p:nvPr/>
        </p:nvSpPr>
        <p:spPr>
          <a:xfrm>
            <a:off x="1108841" y="1844594"/>
            <a:ext cx="5260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Stratégie concernant les instituts et centres de catégorie 2 placés sous l’égide de l’UNESCO</a:t>
            </a:r>
          </a:p>
        </p:txBody>
      </p:sp>
    </p:spTree>
    <p:extLst>
      <p:ext uri="{BB962C8B-B14F-4D97-AF65-F5344CB8AC3E}">
        <p14:creationId xmlns:p14="http://schemas.microsoft.com/office/powerpoint/2010/main" val="1731652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ysClr val="windowText" lastClr="000000"/>
      </a:dk1>
      <a:lt1>
        <a:sysClr val="window" lastClr="FFFFFF"/>
      </a:lt1>
      <a:dk2>
        <a:srgbClr val="008EB4"/>
      </a:dk2>
      <a:lt2>
        <a:srgbClr val="E7E6E6"/>
      </a:lt2>
      <a:accent1>
        <a:srgbClr val="0070C0"/>
      </a:accent1>
      <a:accent2>
        <a:srgbClr val="F68B33"/>
      </a:accent2>
      <a:accent3>
        <a:srgbClr val="D8D8D8"/>
      </a:accent3>
      <a:accent4>
        <a:srgbClr val="E3AC34"/>
      </a:accent4>
      <a:accent5>
        <a:srgbClr val="008EB4"/>
      </a:accent5>
      <a:accent6>
        <a:srgbClr val="009272"/>
      </a:accent6>
      <a:hlink>
        <a:srgbClr val="F68B33"/>
      </a:hlink>
      <a:folHlink>
        <a:srgbClr val="6C407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A109D0A7FF44D8B473E12E6789B1B" ma:contentTypeVersion="2" ma:contentTypeDescription="Create a new document." ma:contentTypeScope="" ma:versionID="3de8a62d6b9f6372581c342d379c9438">
  <xsd:schema xmlns:xsd="http://www.w3.org/2001/XMLSchema" xmlns:xs="http://www.w3.org/2001/XMLSchema" xmlns:p="http://schemas.microsoft.com/office/2006/metadata/properties" xmlns:ns1="http://schemas.microsoft.com/sharepoint/v3" xmlns:ns2="58e932d1-8919-4331-b239-5cc8cbf973ca" xmlns:ns3="24a0a721-48fc-4317-924f-0be8ca98da1b" targetNamespace="http://schemas.microsoft.com/office/2006/metadata/properties" ma:root="true" ma:fieldsID="54ec5c0c1d989b815dc6b611eb6a4484" ns1:_="" ns2:_="" ns3:_="">
    <xsd:import namespace="http://schemas.microsoft.com/sharepoint/v3"/>
    <xsd:import namespace="58e932d1-8919-4331-b239-5cc8cbf973ca"/>
    <xsd:import namespace="24a0a721-48fc-4317-924f-0be8ca98d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32d1-8919-4331-b239-5cc8cbf973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a721-48fc-4317-924f-0be8ca98da1b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format="Dropdown" ma:internalName="Category">
      <xsd:simpleType>
        <xsd:union memberTypes="dms:Text">
          <xsd:simpleType>
            <xsd:restriction base="dms:Choice">
              <xsd:enumeration value="Communication Guidelines"/>
              <xsd:enumeration value="Daily Press Review"/>
              <xsd:enumeration value="Logo"/>
              <xsd:enumeration value="Social Media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4a0a721-48fc-4317-924f-0be8ca98da1b" xsi:nil="true"/>
    <PublishingExpirationDate xmlns="http://schemas.microsoft.com/sharepoint/v3" xsi:nil="true"/>
    <PublishingStartDate xmlns="http://schemas.microsoft.com/sharepoint/v3" xsi:nil="true"/>
    <_dlc_DocId xmlns="58e932d1-8919-4331-b239-5cc8cbf973ca">DN3HXZNSAUTS-3109-114</_dlc_DocId>
    <_dlc_DocIdUrl xmlns="58e932d1-8919-4331-b239-5cc8cbf973ca">
      <Url>https://teams.unesco.org/ORG/dpi/_layouts/15/DocIdRedir.aspx?ID=DN3HXZNSAUTS-3109-114</Url>
      <Description>DN3HXZNSAUTS-3109-114</Description>
    </_dlc_DocIdUrl>
  </documentManagement>
</p:properties>
</file>

<file path=customXml/itemProps1.xml><?xml version="1.0" encoding="utf-8"?>
<ds:datastoreItem xmlns:ds="http://schemas.openxmlformats.org/officeDocument/2006/customXml" ds:itemID="{655F6295-3EE4-41ED-ACDB-B880CD511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932d1-8919-4331-b239-5cc8cbf973ca"/>
    <ds:schemaRef ds:uri="24a0a721-48fc-4317-924f-0be8ca98d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52A7CC-F908-4142-AF9B-BE0A1DD2F7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4073901-E466-46DA-94A9-04A336FAD0B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F8DA934-8164-4282-9324-00E67DC53E7B}">
  <ds:schemaRefs>
    <ds:schemaRef ds:uri="http://purl.org/dc/terms/"/>
    <ds:schemaRef ds:uri="24a0a721-48fc-4317-924f-0be8ca98da1b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58e932d1-8919-4331-b239-5cc8cbf973ca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1273</Words>
  <Application>Microsoft Office PowerPoint</Application>
  <PresentationFormat>Widescreen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Samadov, Rasul</cp:lastModifiedBy>
  <cp:revision>468</cp:revision>
  <dcterms:created xsi:type="dcterms:W3CDTF">2019-03-22T15:49:46Z</dcterms:created>
  <dcterms:modified xsi:type="dcterms:W3CDTF">2020-11-30T09:20:47Z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0x010100FB4A109D0A7FF44D8B473E12E6789B1B</vt:lpwstr>
  </property>
  <property fmtid="{D5CDD505-2E9C-101B-9397-08002B2CF9AE}" pid="3" name="_dlc_DocIdItemGuid">
    <vt:lpwstr>f1296de9-58aa-4623-8a2d-0db4d10690a0</vt:lpwstr>
  </property>
</Properties>
</file>