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5"/>
  </p:sldMasterIdLst>
  <p:notesMasterIdLst>
    <p:notesMasterId r:id="rId23"/>
  </p:notesMasterIdLst>
  <p:handoutMasterIdLst>
    <p:handoutMasterId r:id="rId24"/>
  </p:handoutMasterIdLst>
  <p:sldIdLst>
    <p:sldId id="369" r:id="rId6"/>
    <p:sldId id="370" r:id="rId7"/>
    <p:sldId id="388" r:id="rId8"/>
    <p:sldId id="371" r:id="rId9"/>
    <p:sldId id="382" r:id="rId10"/>
    <p:sldId id="387" r:id="rId11"/>
    <p:sldId id="378" r:id="rId12"/>
    <p:sldId id="379" r:id="rId13"/>
    <p:sldId id="384" r:id="rId14"/>
    <p:sldId id="385" r:id="rId15"/>
    <p:sldId id="374" r:id="rId16"/>
    <p:sldId id="375" r:id="rId17"/>
    <p:sldId id="376" r:id="rId18"/>
    <p:sldId id="386" r:id="rId19"/>
    <p:sldId id="377" r:id="rId20"/>
    <p:sldId id="372" r:id="rId21"/>
    <p:sldId id="3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F4"/>
    <a:srgbClr val="0543CD"/>
    <a:srgbClr val="CBD5E8"/>
    <a:srgbClr val="87C1F5"/>
    <a:srgbClr val="00475A"/>
    <a:srgbClr val="3EA6A8"/>
    <a:srgbClr val="687AD6"/>
    <a:srgbClr val="7B8BDB"/>
    <a:srgbClr val="13B999"/>
    <a:srgbClr val="0F9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3448" autoAdjust="0"/>
  </p:normalViewPr>
  <p:slideViewPr>
    <p:cSldViewPr snapToGrid="0" showGuides="1">
      <p:cViewPr varScale="1">
        <p:scale>
          <a:sx n="110" d="100"/>
          <a:sy n="110" d="100"/>
        </p:scale>
        <p:origin x="78" y="-66"/>
      </p:cViewPr>
      <p:guideLst>
        <p:guide orient="horz" pos="2184"/>
        <p:guide pos="393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1D87A-2ABB-4469-940E-60B2410C0CBF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225D6-F1A9-44C5-94E6-102E97FA0CC7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UNESCO reminds the C2C and the Member State(s) concerned of the impending termination of the Agreement</a:t>
          </a:r>
        </a:p>
      </dgm:t>
    </dgm:pt>
    <dgm:pt modelId="{AC17EC1A-9CD9-44A7-98C7-09C344BA9238}" type="parTrans" cxnId="{51C87561-0AD9-467F-A0FA-C6AB6E62A407}">
      <dgm:prSet/>
      <dgm:spPr/>
      <dgm:t>
        <a:bodyPr/>
        <a:lstStyle/>
        <a:p>
          <a:endParaRPr lang="en-US"/>
        </a:p>
      </dgm:t>
    </dgm:pt>
    <dgm:pt modelId="{F88487A9-A4A8-4F8C-A6A0-2CA92F564C58}" type="sibTrans" cxnId="{51C87561-0AD9-467F-A0FA-C6AB6E62A40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2A0EF397-654F-45DF-A9B5-260FC5B7D442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Member State submits a request for renewal of the agreement - </a:t>
          </a:r>
          <a:r>
            <a:rPr lang="en-US" sz="1800" b="1" u="sng" dirty="0">
              <a:solidFill>
                <a:srgbClr val="E7EBF4"/>
              </a:solidFill>
            </a:rPr>
            <a:t>24 to 36 months </a:t>
          </a:r>
          <a:r>
            <a:rPr lang="en-US" sz="1800" b="1" dirty="0">
              <a:solidFill>
                <a:schemeClr val="bg1"/>
              </a:solidFill>
            </a:rPr>
            <a:t>prior to the expiration of the agreement</a:t>
          </a:r>
        </a:p>
      </dgm:t>
    </dgm:pt>
    <dgm:pt modelId="{11E68EC6-293A-4BA9-9FE0-04C5018EC06A}" type="parTrans" cxnId="{9F6859F7-CE16-4E38-BC6C-DB7414CB7820}">
      <dgm:prSet/>
      <dgm:spPr/>
      <dgm:t>
        <a:bodyPr/>
        <a:lstStyle/>
        <a:p>
          <a:endParaRPr lang="en-US"/>
        </a:p>
      </dgm:t>
    </dgm:pt>
    <dgm:pt modelId="{9160DF30-685A-4241-98A6-EFCFA625B0A6}" type="sibTrans" cxnId="{9F6859F7-CE16-4E38-BC6C-DB7414CB7820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BF16BD4E-944B-482F-BC7C-CE09A125EF9D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rgbClr val="FFFF00"/>
              </a:solidFill>
            </a:rPr>
            <a:t>RENEWAL EVALUATION PROCESS </a:t>
          </a:r>
        </a:p>
        <a:p>
          <a:r>
            <a:rPr lang="en-US" sz="1800" b="1" dirty="0">
              <a:solidFill>
                <a:schemeClr val="bg1"/>
              </a:solidFill>
            </a:rPr>
            <a:t>reception of the funds, selection of evaluation team, evaluation </a:t>
          </a:r>
        </a:p>
        <a:p>
          <a:r>
            <a:rPr lang="en-US" sz="1800" b="1" dirty="0">
              <a:solidFill>
                <a:schemeClr val="bg1"/>
              </a:solidFill>
            </a:rPr>
            <a:t>completion 2 months before the meeting of Intersectoral Review Committee </a:t>
          </a:r>
        </a:p>
      </dgm:t>
    </dgm:pt>
    <dgm:pt modelId="{2FF7E553-F334-460E-8BD5-6F3C886917E8}" type="parTrans" cxnId="{2F072CF2-4D44-4D51-A4A6-12035E43784F}">
      <dgm:prSet/>
      <dgm:spPr/>
      <dgm:t>
        <a:bodyPr/>
        <a:lstStyle/>
        <a:p>
          <a:endParaRPr lang="en-US"/>
        </a:p>
      </dgm:t>
    </dgm:pt>
    <dgm:pt modelId="{654DC385-1803-4DE7-BF84-0D8E39F66033}" type="sibTrans" cxnId="{2F072CF2-4D44-4D51-A4A6-12035E43784F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7DC9FFC4-CADC-4633-86DD-6467E2219D59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Assessment by UNESCO Intersectoral Review Committee </a:t>
          </a:r>
        </a:p>
        <a:p>
          <a:r>
            <a:rPr lang="en-US" sz="1800" b="1" dirty="0">
              <a:solidFill>
                <a:schemeClr val="bg1"/>
              </a:solidFill>
            </a:rPr>
            <a:t>in April for autumn session of the UNESCO Executive Board, in October – for spring session of the Board</a:t>
          </a:r>
        </a:p>
      </dgm:t>
    </dgm:pt>
    <dgm:pt modelId="{F8FCE56B-FB41-4CBC-8367-757F9A764F1F}" type="parTrans" cxnId="{BB0AA121-881C-4875-A638-B12FEA9CB434}">
      <dgm:prSet/>
      <dgm:spPr/>
      <dgm:t>
        <a:bodyPr/>
        <a:lstStyle/>
        <a:p>
          <a:endParaRPr lang="en-US"/>
        </a:p>
      </dgm:t>
    </dgm:pt>
    <dgm:pt modelId="{FC7C9E5D-868C-4A1D-A5D8-D55264A5D8D2}" type="sibTrans" cxnId="{BB0AA121-881C-4875-A638-B12FEA9CB43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3F00F8C7-30DC-4940-8C9E-782AA16AE1DD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Examination of the results of evaluation by the Executive Board </a:t>
          </a:r>
        </a:p>
        <a:p>
          <a:r>
            <a:rPr lang="en-US" sz="1800" b="1" dirty="0">
              <a:solidFill>
                <a:schemeClr val="bg1"/>
              </a:solidFill>
            </a:rPr>
            <a:t>(autumn or spring session)</a:t>
          </a:r>
        </a:p>
      </dgm:t>
    </dgm:pt>
    <dgm:pt modelId="{BA3295D3-F8D8-4AFF-8B92-E15C0A0B2FEB}" type="parTrans" cxnId="{232DC2FC-0ED0-4598-BD36-3661823FF429}">
      <dgm:prSet/>
      <dgm:spPr/>
      <dgm:t>
        <a:bodyPr/>
        <a:lstStyle/>
        <a:p>
          <a:endParaRPr lang="en-US"/>
        </a:p>
      </dgm:t>
    </dgm:pt>
    <dgm:pt modelId="{ACDF5BB7-B937-41A5-9BBE-BD5E91B0CFB6}" type="sibTrans" cxnId="{232DC2FC-0ED0-4598-BD36-3661823FF429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EB0CFD1B-0E94-40C1-B2A7-B4DE03B19574}">
      <dgm:prSet custT="1"/>
      <dgm:spPr>
        <a:solidFill>
          <a:srgbClr val="0543CD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If the Executive Board agrees to renew, UNESCO DG is authorized to sign agreement</a:t>
          </a:r>
        </a:p>
      </dgm:t>
    </dgm:pt>
    <dgm:pt modelId="{D481DF9D-B625-4E82-80FB-1C668B3C59AE}" type="parTrans" cxnId="{8CE6464A-4493-43FD-80A5-D30A427F4E3A}">
      <dgm:prSet/>
      <dgm:spPr/>
      <dgm:t>
        <a:bodyPr/>
        <a:lstStyle/>
        <a:p>
          <a:endParaRPr lang="en-US"/>
        </a:p>
      </dgm:t>
    </dgm:pt>
    <dgm:pt modelId="{D61DD9C1-9767-420D-83F6-B9262ED19AEF}" type="sibTrans" cxnId="{8CE6464A-4493-43FD-80A5-D30A427F4E3A}">
      <dgm:prSet/>
      <dgm:spPr/>
      <dgm:t>
        <a:bodyPr/>
        <a:lstStyle/>
        <a:p>
          <a:endParaRPr lang="en-US"/>
        </a:p>
      </dgm:t>
    </dgm:pt>
    <dgm:pt modelId="{8ADFA7E1-8A55-44CE-BF5F-296B413E70EA}" type="pres">
      <dgm:prSet presAssocID="{B311D87A-2ABB-4469-940E-60B2410C0CBF}" presName="Name0" presStyleCnt="0">
        <dgm:presLayoutVars>
          <dgm:dir/>
          <dgm:resizeHandles val="exact"/>
        </dgm:presLayoutVars>
      </dgm:prSet>
      <dgm:spPr/>
    </dgm:pt>
    <dgm:pt modelId="{BFB94676-F913-4561-AEB5-6A6C67EFA654}" type="pres">
      <dgm:prSet presAssocID="{D94225D6-F1A9-44C5-94E6-102E97FA0CC7}" presName="node" presStyleLbl="node1" presStyleIdx="0" presStyleCnt="6">
        <dgm:presLayoutVars>
          <dgm:bulletEnabled val="1"/>
        </dgm:presLayoutVars>
      </dgm:prSet>
      <dgm:spPr/>
    </dgm:pt>
    <dgm:pt modelId="{FD00BAE5-4F5F-4C7A-8AA1-7F587DEB69C4}" type="pres">
      <dgm:prSet presAssocID="{F88487A9-A4A8-4F8C-A6A0-2CA92F564C58}" presName="sibTrans" presStyleLbl="sibTrans1D1" presStyleIdx="0" presStyleCnt="5"/>
      <dgm:spPr/>
    </dgm:pt>
    <dgm:pt modelId="{D2AA3710-8695-43EB-8134-956ED5528DF1}" type="pres">
      <dgm:prSet presAssocID="{F88487A9-A4A8-4F8C-A6A0-2CA92F564C58}" presName="connectorText" presStyleLbl="sibTrans1D1" presStyleIdx="0" presStyleCnt="5"/>
      <dgm:spPr/>
    </dgm:pt>
    <dgm:pt modelId="{2EF0A5FB-45CE-476D-8E87-924D5F6C28C7}" type="pres">
      <dgm:prSet presAssocID="{2A0EF397-654F-45DF-A9B5-260FC5B7D442}" presName="node" presStyleLbl="node1" presStyleIdx="1" presStyleCnt="6">
        <dgm:presLayoutVars>
          <dgm:bulletEnabled val="1"/>
        </dgm:presLayoutVars>
      </dgm:prSet>
      <dgm:spPr/>
    </dgm:pt>
    <dgm:pt modelId="{1AA38938-CF40-47B9-8EB3-201C55715219}" type="pres">
      <dgm:prSet presAssocID="{9160DF30-685A-4241-98A6-EFCFA625B0A6}" presName="sibTrans" presStyleLbl="sibTrans1D1" presStyleIdx="1" presStyleCnt="5"/>
      <dgm:spPr/>
    </dgm:pt>
    <dgm:pt modelId="{D73059F0-E0EC-4731-8011-BE7E7C27A52C}" type="pres">
      <dgm:prSet presAssocID="{9160DF30-685A-4241-98A6-EFCFA625B0A6}" presName="connectorText" presStyleLbl="sibTrans1D1" presStyleIdx="1" presStyleCnt="5"/>
      <dgm:spPr/>
    </dgm:pt>
    <dgm:pt modelId="{09991A06-D7B8-45F2-B527-3FD573E02D52}" type="pres">
      <dgm:prSet presAssocID="{BF16BD4E-944B-482F-BC7C-CE09A125EF9D}" presName="node" presStyleLbl="node1" presStyleIdx="2" presStyleCnt="6" custScaleX="109586">
        <dgm:presLayoutVars>
          <dgm:bulletEnabled val="1"/>
        </dgm:presLayoutVars>
      </dgm:prSet>
      <dgm:spPr/>
    </dgm:pt>
    <dgm:pt modelId="{BCCD2AB4-3490-44CD-B753-BAC74DA2A3CE}" type="pres">
      <dgm:prSet presAssocID="{654DC385-1803-4DE7-BF84-0D8E39F66033}" presName="sibTrans" presStyleLbl="sibTrans1D1" presStyleIdx="2" presStyleCnt="5"/>
      <dgm:spPr/>
    </dgm:pt>
    <dgm:pt modelId="{48A7A963-5081-4412-B3CF-55209D1AACA4}" type="pres">
      <dgm:prSet presAssocID="{654DC385-1803-4DE7-BF84-0D8E39F66033}" presName="connectorText" presStyleLbl="sibTrans1D1" presStyleIdx="2" presStyleCnt="5"/>
      <dgm:spPr/>
    </dgm:pt>
    <dgm:pt modelId="{167714BA-EB22-449F-947B-D2745451569F}" type="pres">
      <dgm:prSet presAssocID="{7DC9FFC4-CADC-4633-86DD-6467E2219D59}" presName="node" presStyleLbl="node1" presStyleIdx="3" presStyleCnt="6">
        <dgm:presLayoutVars>
          <dgm:bulletEnabled val="1"/>
        </dgm:presLayoutVars>
      </dgm:prSet>
      <dgm:spPr/>
    </dgm:pt>
    <dgm:pt modelId="{9B1F4E39-A960-4E85-9C4F-C53FE6D8FE3A}" type="pres">
      <dgm:prSet presAssocID="{FC7C9E5D-868C-4A1D-A5D8-D55264A5D8D2}" presName="sibTrans" presStyleLbl="sibTrans1D1" presStyleIdx="3" presStyleCnt="5"/>
      <dgm:spPr/>
    </dgm:pt>
    <dgm:pt modelId="{0710982E-AA5D-4238-80E5-ECC3176BC557}" type="pres">
      <dgm:prSet presAssocID="{FC7C9E5D-868C-4A1D-A5D8-D55264A5D8D2}" presName="connectorText" presStyleLbl="sibTrans1D1" presStyleIdx="3" presStyleCnt="5"/>
      <dgm:spPr/>
    </dgm:pt>
    <dgm:pt modelId="{5C335FCB-A037-462A-96A0-AA0AA34C395E}" type="pres">
      <dgm:prSet presAssocID="{3F00F8C7-30DC-4940-8C9E-782AA16AE1DD}" presName="node" presStyleLbl="node1" presStyleIdx="4" presStyleCnt="6">
        <dgm:presLayoutVars>
          <dgm:bulletEnabled val="1"/>
        </dgm:presLayoutVars>
      </dgm:prSet>
      <dgm:spPr/>
    </dgm:pt>
    <dgm:pt modelId="{3E0B535F-D269-4847-8E22-67B5246F23E2}" type="pres">
      <dgm:prSet presAssocID="{ACDF5BB7-B937-41A5-9BBE-BD5E91B0CFB6}" presName="sibTrans" presStyleLbl="sibTrans1D1" presStyleIdx="4" presStyleCnt="5"/>
      <dgm:spPr/>
    </dgm:pt>
    <dgm:pt modelId="{89FBF0C1-313E-47F1-A8CB-E3D63EF9CE57}" type="pres">
      <dgm:prSet presAssocID="{ACDF5BB7-B937-41A5-9BBE-BD5E91B0CFB6}" presName="connectorText" presStyleLbl="sibTrans1D1" presStyleIdx="4" presStyleCnt="5"/>
      <dgm:spPr/>
    </dgm:pt>
    <dgm:pt modelId="{D22DE530-F17A-42FD-90A5-C851E24B1AE2}" type="pres">
      <dgm:prSet presAssocID="{EB0CFD1B-0E94-40C1-B2A7-B4DE03B19574}" presName="node" presStyleLbl="node1" presStyleIdx="5" presStyleCnt="6" custScaleX="111993">
        <dgm:presLayoutVars>
          <dgm:bulletEnabled val="1"/>
        </dgm:presLayoutVars>
      </dgm:prSet>
      <dgm:spPr/>
    </dgm:pt>
  </dgm:ptLst>
  <dgm:cxnLst>
    <dgm:cxn modelId="{B11CA00A-72EB-4B3B-8F65-3E83B265133B}" type="presOf" srcId="{9160DF30-685A-4241-98A6-EFCFA625B0A6}" destId="{1AA38938-CF40-47B9-8EB3-201C55715219}" srcOrd="0" destOrd="0" presId="urn:microsoft.com/office/officeart/2005/8/layout/bProcess3"/>
    <dgm:cxn modelId="{BB0AA121-881C-4875-A638-B12FEA9CB434}" srcId="{B311D87A-2ABB-4469-940E-60B2410C0CBF}" destId="{7DC9FFC4-CADC-4633-86DD-6467E2219D59}" srcOrd="3" destOrd="0" parTransId="{F8FCE56B-FB41-4CBC-8367-757F9A764F1F}" sibTransId="{FC7C9E5D-868C-4A1D-A5D8-D55264A5D8D2}"/>
    <dgm:cxn modelId="{4D910E2D-DAD4-4CB3-B901-1DCF62F54F24}" type="presOf" srcId="{F88487A9-A4A8-4F8C-A6A0-2CA92F564C58}" destId="{FD00BAE5-4F5F-4C7A-8AA1-7F587DEB69C4}" srcOrd="0" destOrd="0" presId="urn:microsoft.com/office/officeart/2005/8/layout/bProcess3"/>
    <dgm:cxn modelId="{0C24B65B-0545-4147-B1C7-506D7F3FB6FA}" type="presOf" srcId="{654DC385-1803-4DE7-BF84-0D8E39F66033}" destId="{BCCD2AB4-3490-44CD-B753-BAC74DA2A3CE}" srcOrd="0" destOrd="0" presId="urn:microsoft.com/office/officeart/2005/8/layout/bProcess3"/>
    <dgm:cxn modelId="{51C87561-0AD9-467F-A0FA-C6AB6E62A407}" srcId="{B311D87A-2ABB-4469-940E-60B2410C0CBF}" destId="{D94225D6-F1A9-44C5-94E6-102E97FA0CC7}" srcOrd="0" destOrd="0" parTransId="{AC17EC1A-9CD9-44A7-98C7-09C344BA9238}" sibTransId="{F88487A9-A4A8-4F8C-A6A0-2CA92F564C58}"/>
    <dgm:cxn modelId="{11C89B47-939D-4DDE-B2FD-066C0413373D}" type="presOf" srcId="{3F00F8C7-30DC-4940-8C9E-782AA16AE1DD}" destId="{5C335FCB-A037-462A-96A0-AA0AA34C395E}" srcOrd="0" destOrd="0" presId="urn:microsoft.com/office/officeart/2005/8/layout/bProcess3"/>
    <dgm:cxn modelId="{7A9DEB49-9DA3-4545-9A58-A9A1E1DD83D6}" type="presOf" srcId="{FC7C9E5D-868C-4A1D-A5D8-D55264A5D8D2}" destId="{0710982E-AA5D-4238-80E5-ECC3176BC557}" srcOrd="1" destOrd="0" presId="urn:microsoft.com/office/officeart/2005/8/layout/bProcess3"/>
    <dgm:cxn modelId="{8CE6464A-4493-43FD-80A5-D30A427F4E3A}" srcId="{B311D87A-2ABB-4469-940E-60B2410C0CBF}" destId="{EB0CFD1B-0E94-40C1-B2A7-B4DE03B19574}" srcOrd="5" destOrd="0" parTransId="{D481DF9D-B625-4E82-80FB-1C668B3C59AE}" sibTransId="{D61DD9C1-9767-420D-83F6-B9262ED19AEF}"/>
    <dgm:cxn modelId="{6B1C7A4C-A00C-4A29-A934-69C04FBBD515}" type="presOf" srcId="{7DC9FFC4-CADC-4633-86DD-6467E2219D59}" destId="{167714BA-EB22-449F-947B-D2745451569F}" srcOrd="0" destOrd="0" presId="urn:microsoft.com/office/officeart/2005/8/layout/bProcess3"/>
    <dgm:cxn modelId="{511DA56D-1E40-403F-9BCD-FAAEAAD8323E}" type="presOf" srcId="{ACDF5BB7-B937-41A5-9BBE-BD5E91B0CFB6}" destId="{3E0B535F-D269-4847-8E22-67B5246F23E2}" srcOrd="0" destOrd="0" presId="urn:microsoft.com/office/officeart/2005/8/layout/bProcess3"/>
    <dgm:cxn modelId="{76997A73-1899-4008-BCA4-4B1EE8A93AE4}" type="presOf" srcId="{B311D87A-2ABB-4469-940E-60B2410C0CBF}" destId="{8ADFA7E1-8A55-44CE-BF5F-296B413E70EA}" srcOrd="0" destOrd="0" presId="urn:microsoft.com/office/officeart/2005/8/layout/bProcess3"/>
    <dgm:cxn modelId="{8CC1C87E-A1AC-4100-B6F1-67F9157C31C7}" type="presOf" srcId="{EB0CFD1B-0E94-40C1-B2A7-B4DE03B19574}" destId="{D22DE530-F17A-42FD-90A5-C851E24B1AE2}" srcOrd="0" destOrd="0" presId="urn:microsoft.com/office/officeart/2005/8/layout/bProcess3"/>
    <dgm:cxn modelId="{E3B15994-5A5E-48D4-9399-07545EFCE505}" type="presOf" srcId="{BF16BD4E-944B-482F-BC7C-CE09A125EF9D}" destId="{09991A06-D7B8-45F2-B527-3FD573E02D52}" srcOrd="0" destOrd="0" presId="urn:microsoft.com/office/officeart/2005/8/layout/bProcess3"/>
    <dgm:cxn modelId="{20BFA0AA-5E20-48B2-B82E-951DEE97AD72}" type="presOf" srcId="{9160DF30-685A-4241-98A6-EFCFA625B0A6}" destId="{D73059F0-E0EC-4731-8011-BE7E7C27A52C}" srcOrd="1" destOrd="0" presId="urn:microsoft.com/office/officeart/2005/8/layout/bProcess3"/>
    <dgm:cxn modelId="{7F90C6AB-7139-46E9-B17B-911CF55C5373}" type="presOf" srcId="{2A0EF397-654F-45DF-A9B5-260FC5B7D442}" destId="{2EF0A5FB-45CE-476D-8E87-924D5F6C28C7}" srcOrd="0" destOrd="0" presId="urn:microsoft.com/office/officeart/2005/8/layout/bProcess3"/>
    <dgm:cxn modelId="{1B330AAF-0E36-4250-BB59-43CC590B4703}" type="presOf" srcId="{F88487A9-A4A8-4F8C-A6A0-2CA92F564C58}" destId="{D2AA3710-8695-43EB-8134-956ED5528DF1}" srcOrd="1" destOrd="0" presId="urn:microsoft.com/office/officeart/2005/8/layout/bProcess3"/>
    <dgm:cxn modelId="{66B3B0DB-7A27-4442-832D-21602BCDE63D}" type="presOf" srcId="{D94225D6-F1A9-44C5-94E6-102E97FA0CC7}" destId="{BFB94676-F913-4561-AEB5-6A6C67EFA654}" srcOrd="0" destOrd="0" presId="urn:microsoft.com/office/officeart/2005/8/layout/bProcess3"/>
    <dgm:cxn modelId="{669BB0E8-5CC2-442E-B16D-387CC7FE2951}" type="presOf" srcId="{ACDF5BB7-B937-41A5-9BBE-BD5E91B0CFB6}" destId="{89FBF0C1-313E-47F1-A8CB-E3D63EF9CE57}" srcOrd="1" destOrd="0" presId="urn:microsoft.com/office/officeart/2005/8/layout/bProcess3"/>
    <dgm:cxn modelId="{791C2BED-EF0A-463C-81B7-5A7C6CCB22D8}" type="presOf" srcId="{FC7C9E5D-868C-4A1D-A5D8-D55264A5D8D2}" destId="{9B1F4E39-A960-4E85-9C4F-C53FE6D8FE3A}" srcOrd="0" destOrd="0" presId="urn:microsoft.com/office/officeart/2005/8/layout/bProcess3"/>
    <dgm:cxn modelId="{2F072CF2-4D44-4D51-A4A6-12035E43784F}" srcId="{B311D87A-2ABB-4469-940E-60B2410C0CBF}" destId="{BF16BD4E-944B-482F-BC7C-CE09A125EF9D}" srcOrd="2" destOrd="0" parTransId="{2FF7E553-F334-460E-8BD5-6F3C886917E8}" sibTransId="{654DC385-1803-4DE7-BF84-0D8E39F66033}"/>
    <dgm:cxn modelId="{9F6859F7-CE16-4E38-BC6C-DB7414CB7820}" srcId="{B311D87A-2ABB-4469-940E-60B2410C0CBF}" destId="{2A0EF397-654F-45DF-A9B5-260FC5B7D442}" srcOrd="1" destOrd="0" parTransId="{11E68EC6-293A-4BA9-9FE0-04C5018EC06A}" sibTransId="{9160DF30-685A-4241-98A6-EFCFA625B0A6}"/>
    <dgm:cxn modelId="{232DC2FC-0ED0-4598-BD36-3661823FF429}" srcId="{B311D87A-2ABB-4469-940E-60B2410C0CBF}" destId="{3F00F8C7-30DC-4940-8C9E-782AA16AE1DD}" srcOrd="4" destOrd="0" parTransId="{BA3295D3-F8D8-4AFF-8B92-E15C0A0B2FEB}" sibTransId="{ACDF5BB7-B937-41A5-9BBE-BD5E91B0CFB6}"/>
    <dgm:cxn modelId="{B4F949FE-9544-43BD-B0D4-5A51D670BA72}" type="presOf" srcId="{654DC385-1803-4DE7-BF84-0D8E39F66033}" destId="{48A7A963-5081-4412-B3CF-55209D1AACA4}" srcOrd="1" destOrd="0" presId="urn:microsoft.com/office/officeart/2005/8/layout/bProcess3"/>
    <dgm:cxn modelId="{9B8B5FE9-55C5-4D00-893B-2178C233AB2C}" type="presParOf" srcId="{8ADFA7E1-8A55-44CE-BF5F-296B413E70EA}" destId="{BFB94676-F913-4561-AEB5-6A6C67EFA654}" srcOrd="0" destOrd="0" presId="urn:microsoft.com/office/officeart/2005/8/layout/bProcess3"/>
    <dgm:cxn modelId="{9D7C6F8B-8BE7-4E1F-BD17-743CF67F1119}" type="presParOf" srcId="{8ADFA7E1-8A55-44CE-BF5F-296B413E70EA}" destId="{FD00BAE5-4F5F-4C7A-8AA1-7F587DEB69C4}" srcOrd="1" destOrd="0" presId="urn:microsoft.com/office/officeart/2005/8/layout/bProcess3"/>
    <dgm:cxn modelId="{30C8DE86-B687-4A77-A929-8EB56FE1E64E}" type="presParOf" srcId="{FD00BAE5-4F5F-4C7A-8AA1-7F587DEB69C4}" destId="{D2AA3710-8695-43EB-8134-956ED5528DF1}" srcOrd="0" destOrd="0" presId="urn:microsoft.com/office/officeart/2005/8/layout/bProcess3"/>
    <dgm:cxn modelId="{B53E2ABF-375C-4F2C-B749-40E7D5B02D5B}" type="presParOf" srcId="{8ADFA7E1-8A55-44CE-BF5F-296B413E70EA}" destId="{2EF0A5FB-45CE-476D-8E87-924D5F6C28C7}" srcOrd="2" destOrd="0" presId="urn:microsoft.com/office/officeart/2005/8/layout/bProcess3"/>
    <dgm:cxn modelId="{20A4DA67-8EE8-4B6D-B6D9-4E483AC8C69F}" type="presParOf" srcId="{8ADFA7E1-8A55-44CE-BF5F-296B413E70EA}" destId="{1AA38938-CF40-47B9-8EB3-201C55715219}" srcOrd="3" destOrd="0" presId="urn:microsoft.com/office/officeart/2005/8/layout/bProcess3"/>
    <dgm:cxn modelId="{C8EE27DB-A61C-4397-951A-852B72CBE4CC}" type="presParOf" srcId="{1AA38938-CF40-47B9-8EB3-201C55715219}" destId="{D73059F0-E0EC-4731-8011-BE7E7C27A52C}" srcOrd="0" destOrd="0" presId="urn:microsoft.com/office/officeart/2005/8/layout/bProcess3"/>
    <dgm:cxn modelId="{078AA28A-BB43-42E3-80DF-AE89E113867E}" type="presParOf" srcId="{8ADFA7E1-8A55-44CE-BF5F-296B413E70EA}" destId="{09991A06-D7B8-45F2-B527-3FD573E02D52}" srcOrd="4" destOrd="0" presId="urn:microsoft.com/office/officeart/2005/8/layout/bProcess3"/>
    <dgm:cxn modelId="{7DDC9315-06AE-4C85-8CC2-F9327DD30337}" type="presParOf" srcId="{8ADFA7E1-8A55-44CE-BF5F-296B413E70EA}" destId="{BCCD2AB4-3490-44CD-B753-BAC74DA2A3CE}" srcOrd="5" destOrd="0" presId="urn:microsoft.com/office/officeart/2005/8/layout/bProcess3"/>
    <dgm:cxn modelId="{E5045B60-3699-4CC7-904E-B552492DBFA1}" type="presParOf" srcId="{BCCD2AB4-3490-44CD-B753-BAC74DA2A3CE}" destId="{48A7A963-5081-4412-B3CF-55209D1AACA4}" srcOrd="0" destOrd="0" presId="urn:microsoft.com/office/officeart/2005/8/layout/bProcess3"/>
    <dgm:cxn modelId="{F413D5EF-3D42-4292-B456-CB78A982FA36}" type="presParOf" srcId="{8ADFA7E1-8A55-44CE-BF5F-296B413E70EA}" destId="{167714BA-EB22-449F-947B-D2745451569F}" srcOrd="6" destOrd="0" presId="urn:microsoft.com/office/officeart/2005/8/layout/bProcess3"/>
    <dgm:cxn modelId="{FE14EFD2-288F-4E7A-94F9-18166E8CDEBE}" type="presParOf" srcId="{8ADFA7E1-8A55-44CE-BF5F-296B413E70EA}" destId="{9B1F4E39-A960-4E85-9C4F-C53FE6D8FE3A}" srcOrd="7" destOrd="0" presId="urn:microsoft.com/office/officeart/2005/8/layout/bProcess3"/>
    <dgm:cxn modelId="{079A22C8-4655-403A-9FB8-88C4687AB8A3}" type="presParOf" srcId="{9B1F4E39-A960-4E85-9C4F-C53FE6D8FE3A}" destId="{0710982E-AA5D-4238-80E5-ECC3176BC557}" srcOrd="0" destOrd="0" presId="urn:microsoft.com/office/officeart/2005/8/layout/bProcess3"/>
    <dgm:cxn modelId="{FC2E5B16-2D2A-414D-BD70-ABDCD4916C1F}" type="presParOf" srcId="{8ADFA7E1-8A55-44CE-BF5F-296B413E70EA}" destId="{5C335FCB-A037-462A-96A0-AA0AA34C395E}" srcOrd="8" destOrd="0" presId="urn:microsoft.com/office/officeart/2005/8/layout/bProcess3"/>
    <dgm:cxn modelId="{EEE73405-C2BA-449C-B42A-0A6F3C606AD5}" type="presParOf" srcId="{8ADFA7E1-8A55-44CE-BF5F-296B413E70EA}" destId="{3E0B535F-D269-4847-8E22-67B5246F23E2}" srcOrd="9" destOrd="0" presId="urn:microsoft.com/office/officeart/2005/8/layout/bProcess3"/>
    <dgm:cxn modelId="{A4892049-943E-4240-B48E-F3D03E4DC359}" type="presParOf" srcId="{3E0B535F-D269-4847-8E22-67B5246F23E2}" destId="{89FBF0C1-313E-47F1-A8CB-E3D63EF9CE57}" srcOrd="0" destOrd="0" presId="urn:microsoft.com/office/officeart/2005/8/layout/bProcess3"/>
    <dgm:cxn modelId="{AB25BB36-B4D7-4344-8FEE-C1D20A79D24B}" type="presParOf" srcId="{8ADFA7E1-8A55-44CE-BF5F-296B413E70EA}" destId="{D22DE530-F17A-42FD-90A5-C851E24B1AE2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0BAE5-4F5F-4C7A-8AA1-7F587DEB69C4}">
      <dsp:nvSpPr>
        <dsp:cNvPr id="0" name=""/>
        <dsp:cNvSpPr/>
      </dsp:nvSpPr>
      <dsp:spPr>
        <a:xfrm>
          <a:off x="3165563" y="949217"/>
          <a:ext cx="696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443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495608" y="991298"/>
        <a:ext cx="36352" cy="7277"/>
      </dsp:txXfrm>
    </dsp:sp>
    <dsp:sp modelId="{BFB94676-F913-4561-AEB5-6A6C67EFA654}">
      <dsp:nvSpPr>
        <dsp:cNvPr id="0" name=""/>
        <dsp:cNvSpPr/>
      </dsp:nvSpPr>
      <dsp:spPr>
        <a:xfrm>
          <a:off x="6305" y="46620"/>
          <a:ext cx="3161057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UNESCO reminds the C2C and the Member State(s) concerned of the impending termination of the Agreement</a:t>
          </a:r>
        </a:p>
      </dsp:txBody>
      <dsp:txXfrm>
        <a:off x="6305" y="46620"/>
        <a:ext cx="3161057" cy="1896634"/>
      </dsp:txXfrm>
    </dsp:sp>
    <dsp:sp modelId="{1AA38938-CF40-47B9-8EB3-201C55715219}">
      <dsp:nvSpPr>
        <dsp:cNvPr id="0" name=""/>
        <dsp:cNvSpPr/>
      </dsp:nvSpPr>
      <dsp:spPr>
        <a:xfrm>
          <a:off x="7053664" y="949217"/>
          <a:ext cx="696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443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83710" y="991298"/>
        <a:ext cx="36352" cy="7277"/>
      </dsp:txXfrm>
    </dsp:sp>
    <dsp:sp modelId="{2EF0A5FB-45CE-476D-8E87-924D5F6C28C7}">
      <dsp:nvSpPr>
        <dsp:cNvPr id="0" name=""/>
        <dsp:cNvSpPr/>
      </dsp:nvSpPr>
      <dsp:spPr>
        <a:xfrm>
          <a:off x="3894406" y="46620"/>
          <a:ext cx="3161057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Member State submits a request for renewal of the agreement - </a:t>
          </a:r>
          <a:r>
            <a:rPr lang="en-US" sz="1800" b="1" u="sng" kern="1200" dirty="0">
              <a:solidFill>
                <a:srgbClr val="E7EBF4"/>
              </a:solidFill>
            </a:rPr>
            <a:t>24 to 36 months </a:t>
          </a:r>
          <a:r>
            <a:rPr lang="en-US" sz="1800" b="1" kern="1200" dirty="0">
              <a:solidFill>
                <a:schemeClr val="bg1"/>
              </a:solidFill>
            </a:rPr>
            <a:t>prior to the expiration of the agreement</a:t>
          </a:r>
        </a:p>
      </dsp:txBody>
      <dsp:txXfrm>
        <a:off x="3894406" y="46620"/>
        <a:ext cx="3161057" cy="1896634"/>
      </dsp:txXfrm>
    </dsp:sp>
    <dsp:sp modelId="{BCCD2AB4-3490-44CD-B753-BAC74DA2A3CE}">
      <dsp:nvSpPr>
        <dsp:cNvPr id="0" name=""/>
        <dsp:cNvSpPr/>
      </dsp:nvSpPr>
      <dsp:spPr>
        <a:xfrm>
          <a:off x="1586834" y="1941454"/>
          <a:ext cx="7927711" cy="696443"/>
        </a:xfrm>
        <a:custGeom>
          <a:avLst/>
          <a:gdLst/>
          <a:ahLst/>
          <a:cxnLst/>
          <a:rect l="0" t="0" r="0" b="0"/>
          <a:pathLst>
            <a:path>
              <a:moveTo>
                <a:pt x="7927711" y="0"/>
              </a:moveTo>
              <a:lnTo>
                <a:pt x="7927711" y="365321"/>
              </a:lnTo>
              <a:lnTo>
                <a:pt x="0" y="365321"/>
              </a:lnTo>
              <a:lnTo>
                <a:pt x="0" y="696443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51665" y="2286037"/>
        <a:ext cx="398049" cy="7277"/>
      </dsp:txXfrm>
    </dsp:sp>
    <dsp:sp modelId="{09991A06-D7B8-45F2-B527-3FD573E02D52}">
      <dsp:nvSpPr>
        <dsp:cNvPr id="0" name=""/>
        <dsp:cNvSpPr/>
      </dsp:nvSpPr>
      <dsp:spPr>
        <a:xfrm>
          <a:off x="7782507" y="46620"/>
          <a:ext cx="3464076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RENEWAL EVALUATION PROCESS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reception of the funds, selection of evaluation team, evaluation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completion 2 months before the meeting of Intersectoral Review Committee </a:t>
          </a:r>
        </a:p>
      </dsp:txBody>
      <dsp:txXfrm>
        <a:off x="7782507" y="46620"/>
        <a:ext cx="3464076" cy="1896634"/>
      </dsp:txXfrm>
    </dsp:sp>
    <dsp:sp modelId="{9B1F4E39-A960-4E85-9C4F-C53FE6D8FE3A}">
      <dsp:nvSpPr>
        <dsp:cNvPr id="0" name=""/>
        <dsp:cNvSpPr/>
      </dsp:nvSpPr>
      <dsp:spPr>
        <a:xfrm>
          <a:off x="3165563" y="3572895"/>
          <a:ext cx="696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443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495608" y="3614976"/>
        <a:ext cx="36352" cy="7277"/>
      </dsp:txXfrm>
    </dsp:sp>
    <dsp:sp modelId="{167714BA-EB22-449F-947B-D2745451569F}">
      <dsp:nvSpPr>
        <dsp:cNvPr id="0" name=""/>
        <dsp:cNvSpPr/>
      </dsp:nvSpPr>
      <dsp:spPr>
        <a:xfrm>
          <a:off x="6305" y="2670298"/>
          <a:ext cx="3161057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Assessment by UNESCO Intersectoral Review Committee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in April for autumn session of the UNESCO Executive Board, in October – for spring session of the Board</a:t>
          </a:r>
        </a:p>
      </dsp:txBody>
      <dsp:txXfrm>
        <a:off x="6305" y="2670298"/>
        <a:ext cx="3161057" cy="1896634"/>
      </dsp:txXfrm>
    </dsp:sp>
    <dsp:sp modelId="{3E0B535F-D269-4847-8E22-67B5246F23E2}">
      <dsp:nvSpPr>
        <dsp:cNvPr id="0" name=""/>
        <dsp:cNvSpPr/>
      </dsp:nvSpPr>
      <dsp:spPr>
        <a:xfrm>
          <a:off x="7053664" y="3572895"/>
          <a:ext cx="696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443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83710" y="3614976"/>
        <a:ext cx="36352" cy="7277"/>
      </dsp:txXfrm>
    </dsp:sp>
    <dsp:sp modelId="{5C335FCB-A037-462A-96A0-AA0AA34C395E}">
      <dsp:nvSpPr>
        <dsp:cNvPr id="0" name=""/>
        <dsp:cNvSpPr/>
      </dsp:nvSpPr>
      <dsp:spPr>
        <a:xfrm>
          <a:off x="3894406" y="2670298"/>
          <a:ext cx="3161057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Examination of the results of evaluation by the Executive Board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(autumn or spring session)</a:t>
          </a:r>
        </a:p>
      </dsp:txBody>
      <dsp:txXfrm>
        <a:off x="3894406" y="2670298"/>
        <a:ext cx="3161057" cy="1896634"/>
      </dsp:txXfrm>
    </dsp:sp>
    <dsp:sp modelId="{D22DE530-F17A-42FD-90A5-C851E24B1AE2}">
      <dsp:nvSpPr>
        <dsp:cNvPr id="0" name=""/>
        <dsp:cNvSpPr/>
      </dsp:nvSpPr>
      <dsp:spPr>
        <a:xfrm>
          <a:off x="7782507" y="2670298"/>
          <a:ext cx="3540163" cy="1896634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If the Executive Board agrees to renew, UNESCO DG is authorized to sign agreement</a:t>
          </a:r>
        </a:p>
      </dsp:txBody>
      <dsp:txXfrm>
        <a:off x="7782507" y="2670298"/>
        <a:ext cx="3540163" cy="189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8DBD-B460-44BB-A5D3-3E980B56375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D28D-C543-4B96-9599-95A9C309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7BAF-B712-4F3E-A9AC-BB7FDA05E80E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90FF2-293A-47C3-9729-478A7FA233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90FF2-293A-47C3-9729-478A7FA233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90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1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1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5" y="0"/>
            <a:ext cx="12193065" cy="6858000"/>
          </a:xfrm>
          <a:prstGeom prst="rect">
            <a:avLst/>
          </a:prstGeom>
          <a:solidFill>
            <a:srgbClr val="0070C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8C56E-3DD0-4E5F-B9C2-139676E97503}"/>
              </a:ext>
            </a:extLst>
          </p:cNvPr>
          <p:cNvSpPr/>
          <p:nvPr userDrawn="1"/>
        </p:nvSpPr>
        <p:spPr>
          <a:xfrm>
            <a:off x="5810834" y="-3023934"/>
            <a:ext cx="9552048" cy="11046587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13717DB-FC77-49E3-B050-A5DE79040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72" y="5871094"/>
            <a:ext cx="665912" cy="4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60"/>
            <a:ext cx="12192000" cy="1983015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0" y="1969755"/>
            <a:ext cx="12193200" cy="43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66755A-E9AC-4C9C-BEC5-775F1EDB0A4D}"/>
              </a:ext>
            </a:extLst>
          </p:cNvPr>
          <p:cNvSpPr/>
          <p:nvPr userDrawn="1"/>
        </p:nvSpPr>
        <p:spPr>
          <a:xfrm>
            <a:off x="0" y="2403566"/>
            <a:ext cx="12192000" cy="468005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34EF1-850F-4011-8D1B-159DD5A513C7}"/>
              </a:ext>
            </a:extLst>
          </p:cNvPr>
          <p:cNvSpPr/>
          <p:nvPr userDrawn="1"/>
        </p:nvSpPr>
        <p:spPr>
          <a:xfrm>
            <a:off x="5871794" y="-2925657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EC03273A-B603-4718-AC4E-7BB151CF85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" y="238825"/>
            <a:ext cx="2398726" cy="1461071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421E2887-A10B-4796-B3DA-CDA28A3412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4" y="6452391"/>
            <a:ext cx="665912" cy="4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983014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9755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96AAA3-2D15-49B4-BCA8-4C5EDB886CD5}"/>
              </a:ext>
            </a:extLst>
          </p:cNvPr>
          <p:cNvSpPr/>
          <p:nvPr userDrawn="1"/>
        </p:nvSpPr>
        <p:spPr>
          <a:xfrm>
            <a:off x="0" y="2403566"/>
            <a:ext cx="12192000" cy="4454434"/>
          </a:xfrm>
          <a:prstGeom prst="rect">
            <a:avLst/>
          </a:prstGeom>
          <a:solidFill>
            <a:srgbClr val="C72F36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71A1-DECD-4813-8B2E-798E57391519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F66D51EC-D64E-4170-9384-B125D788DD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12" y="6236854"/>
            <a:ext cx="665912" cy="405609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8F76BE98-72C0-45B9-ACBC-1BAFFCC770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" y="238825"/>
            <a:ext cx="2398726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60"/>
            <a:ext cx="12192000" cy="1934397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3675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DB4546-B491-43E1-9CD7-CBFE60548B3D}"/>
              </a:ext>
            </a:extLst>
          </p:cNvPr>
          <p:cNvSpPr/>
          <p:nvPr userDrawn="1"/>
        </p:nvSpPr>
        <p:spPr>
          <a:xfrm>
            <a:off x="0" y="2360023"/>
            <a:ext cx="12192000" cy="4497976"/>
          </a:xfrm>
          <a:prstGeom prst="rect">
            <a:avLst/>
          </a:prstGeom>
          <a:solidFill>
            <a:srgbClr val="F68B33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DA759-EC45-486D-8ABD-E30BBE2AE0AD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7B99279F-AE74-4C42-BABD-F9A3D32EE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12" y="6236854"/>
            <a:ext cx="665912" cy="405609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EF8D9E2B-40C7-447C-A283-767FBA4B33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" y="238825"/>
            <a:ext cx="2398726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60"/>
            <a:ext cx="12192000" cy="1965239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51980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143ECE-2106-430A-9E7B-3ACC5BE3E06D}"/>
              </a:ext>
            </a:extLst>
          </p:cNvPr>
          <p:cNvSpPr/>
          <p:nvPr userDrawn="1"/>
        </p:nvSpPr>
        <p:spPr>
          <a:xfrm>
            <a:off x="0" y="2368730"/>
            <a:ext cx="12192000" cy="4489269"/>
          </a:xfrm>
          <a:prstGeom prst="rect">
            <a:avLst/>
          </a:prstGeom>
          <a:solidFill>
            <a:srgbClr val="009272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0E99D-FD04-4B47-8BFE-9917143B27BB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7E3A5819-48E7-4B1E-852B-739E96F60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76" y="6219435"/>
            <a:ext cx="665912" cy="405609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1988C844-A0F7-4638-836D-1B1922B5FE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" y="238825"/>
            <a:ext cx="2398726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60"/>
            <a:ext cx="12192000" cy="1922053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2" y="1908794"/>
            <a:ext cx="12193200" cy="43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15C6C-13FB-4B7F-B4C9-C6E3C1C01EA3}"/>
              </a:ext>
            </a:extLst>
          </p:cNvPr>
          <p:cNvSpPr/>
          <p:nvPr userDrawn="1"/>
        </p:nvSpPr>
        <p:spPr>
          <a:xfrm>
            <a:off x="-2" y="2342605"/>
            <a:ext cx="12192000" cy="4494633"/>
          </a:xfrm>
          <a:prstGeom prst="rect">
            <a:avLst/>
          </a:prstGeom>
          <a:solidFill>
            <a:srgbClr val="008EB4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D3B0D-3351-4310-9294-A08FC99B981E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37989AA3-DD5C-444D-90AD-7CDD9E6AEB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494" y="6184603"/>
            <a:ext cx="665912" cy="405609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17E1C8DF-BECF-4A14-A7B3-94295AEC48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" y="238825"/>
            <a:ext cx="2398726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" y="6300973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07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810" r:id="rId13"/>
    <p:sldLayoutId id="2147483817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97CED1-33DA-4252-AD46-BF2B746D01FB}"/>
              </a:ext>
            </a:extLst>
          </p:cNvPr>
          <p:cNvSpPr txBox="1">
            <a:spLocks/>
          </p:cNvSpPr>
          <p:nvPr/>
        </p:nvSpPr>
        <p:spPr>
          <a:xfrm>
            <a:off x="490723" y="2273688"/>
            <a:ext cx="11428375" cy="393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Eighth Annual Coordination Meeting of category 2 centres active in the field of intangible cultural heritage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30 November 2020</a:t>
            </a:r>
          </a:p>
          <a:p>
            <a:pPr marL="0" indent="0">
              <a:buNone/>
            </a:pP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10111411" cy="45533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Audit of the Management Framework of Category 2 Institutes and Centres in 2017</a:t>
            </a:r>
          </a:p>
          <a:p>
            <a:r>
              <a:rPr lang="en-US" dirty="0">
                <a:cs typeface="Arial" panose="020B0604020202020204" pitchFamily="34" charset="0"/>
              </a:rPr>
              <a:t>Some key findings: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Two-thirds of C2Cs were not in conformity with the Management framework/2013 Strategy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Exponential growth in number of C2Cs; beyond UNESCO’s reduced capacity to effectively follow-up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for new overarching criteria for institutes/centres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Improve screening process for proposals and renewals</a:t>
            </a:r>
          </a:p>
          <a:p>
            <a:r>
              <a:rPr lang="en-US" dirty="0">
                <a:cs typeface="Arial" panose="020B0604020202020204" pitchFamily="34" charset="0"/>
              </a:rPr>
              <a:t>UNESCO Executive Board requested a management response which resulted in 40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General Conference adopting the 2019 Strategy</a:t>
            </a:r>
          </a:p>
        </p:txBody>
      </p:sp>
    </p:spTree>
    <p:extLst>
      <p:ext uri="{BB962C8B-B14F-4D97-AF65-F5344CB8AC3E}">
        <p14:creationId xmlns:p14="http://schemas.microsoft.com/office/powerpoint/2010/main" val="176927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2019 category 2 centres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3" y="2083981"/>
            <a:ext cx="7251678" cy="41048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The new Strategy replaced the Integrated Comprehensive Strategy on C2Cs of 2013</a:t>
            </a:r>
          </a:p>
          <a:p>
            <a:r>
              <a:rPr lang="en-US" dirty="0">
                <a:cs typeface="Arial" panose="020B0604020202020204" pitchFamily="34" charset="0"/>
              </a:rPr>
              <a:t>Only existing institutions with their own legal personality  and 2 years experience in UNESCO’s field of competence are eligible</a:t>
            </a:r>
          </a:p>
          <a:p>
            <a:r>
              <a:rPr lang="en-US" dirty="0">
                <a:cs typeface="Arial" panose="020B0604020202020204" pitchFamily="34" charset="0"/>
              </a:rPr>
              <a:t>Renewal evaluation process reviewed.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Requests for renewals to be submitted by the Member State at least 24-36 months prior to the expiration of the agreement;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Intersectoral Review Committee</a:t>
            </a:r>
            <a:endParaRPr lang="en-US" sz="28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FD81C79-27F6-4D64-82C2-066C982BF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80" y="1826186"/>
            <a:ext cx="3067208" cy="43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694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Evaluation process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FC5ADB4-18C4-4EFC-8331-86AE0BAC8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816668"/>
              </p:ext>
            </p:extLst>
          </p:nvPr>
        </p:nvGraphicFramePr>
        <p:xfrm>
          <a:off x="664548" y="1871329"/>
          <a:ext cx="11328977" cy="461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88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Agreements under the 2019 C2C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087244" y="1960027"/>
            <a:ext cx="7695465" cy="4355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The duration of agreements is </a:t>
            </a:r>
            <a:r>
              <a:rPr lang="en-US" u="sng" dirty="0">
                <a:cs typeface="Arial" panose="020B0604020202020204" pitchFamily="34" charset="0"/>
              </a:rPr>
              <a:t>eight</a:t>
            </a:r>
            <a:r>
              <a:rPr lang="en-US" dirty="0">
                <a:cs typeface="Arial" panose="020B0604020202020204" pitchFamily="34" charset="0"/>
              </a:rPr>
              <a:t> years maximum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Agreements are tripartite - signed by 2 parties and the </a:t>
            </a:r>
            <a:r>
              <a:rPr lang="en-US" dirty="0" err="1">
                <a:cs typeface="Arial" panose="020B0604020202020204" pitchFamily="34" charset="0"/>
              </a:rPr>
              <a:t>centre</a:t>
            </a:r>
            <a:r>
              <a:rPr lang="en-US" dirty="0">
                <a:cs typeface="Arial" panose="020B0604020202020204" pitchFamily="34" charset="0"/>
              </a:rPr>
              <a:t>/institute concerned 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Annual contribution of $1,000 per </a:t>
            </a:r>
            <a:r>
              <a:rPr lang="en-US" dirty="0" err="1">
                <a:cs typeface="Arial" panose="020B0604020202020204" pitchFamily="34" charset="0"/>
              </a:rPr>
              <a:t>centre</a:t>
            </a:r>
            <a:r>
              <a:rPr lang="en-US" dirty="0">
                <a:cs typeface="Arial" panose="020B0604020202020204" pitchFamily="34" charset="0"/>
              </a:rPr>
              <a:t>/institute 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u="sng" dirty="0">
                <a:cs typeface="Arial" panose="020B0604020202020204" pitchFamily="34" charset="0"/>
              </a:rPr>
              <a:t>Up to two years </a:t>
            </a:r>
            <a:r>
              <a:rPr lang="en-US" dirty="0">
                <a:cs typeface="Arial" panose="020B0604020202020204" pitchFamily="34" charset="0"/>
              </a:rPr>
              <a:t>to sign the agreement after the decision of the UNESCO Executive Board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180832B-60CF-4505-A766-933D829E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9" y="1960027"/>
            <a:ext cx="3112194" cy="45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29644" y="2107478"/>
            <a:ext cx="10453440" cy="43557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Annual online reporting from C2Cs using a standard template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Deadline – 31 December annually (extended to 15 Feb 2021)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General information (names, telephone, email, web, etc.)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Major achievements/ activities – contribution to UNESCO programmes and strategic priorities/ other international development agendas/ SDGs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Beneficiaries – totals and disaggregated by country, gender, professional grouping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Partnerships; Challenges; Lessons learned; Future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Security note: </a:t>
            </a:r>
            <a:r>
              <a:rPr lang="en-US" sz="3200" i="1" dirty="0">
                <a:solidFill>
                  <a:schemeClr val="bg1"/>
                </a:solidFill>
              </a:rPr>
              <a:t>only the email address receiving the invitation to report can access and make changes to the online report</a:t>
            </a:r>
          </a:p>
        </p:txBody>
      </p:sp>
    </p:spTree>
    <p:extLst>
      <p:ext uri="{BB962C8B-B14F-4D97-AF65-F5344CB8AC3E}">
        <p14:creationId xmlns:p14="http://schemas.microsoft.com/office/powerpoint/2010/main" val="61141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Current agreements and upcoming evaluations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D2CBD3-17F5-4DD5-8402-1DEBB02CB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11766"/>
              </p:ext>
            </p:extLst>
          </p:nvPr>
        </p:nvGraphicFramePr>
        <p:xfrm>
          <a:off x="0" y="1562986"/>
          <a:ext cx="12192001" cy="5282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712">
                  <a:extLst>
                    <a:ext uri="{9D8B030D-6E8A-4147-A177-3AD203B41FA5}">
                      <a16:colId xmlns:a16="http://schemas.microsoft.com/office/drawing/2014/main" val="1480111822"/>
                    </a:ext>
                  </a:extLst>
                </a:gridCol>
                <a:gridCol w="1546573">
                  <a:extLst>
                    <a:ext uri="{9D8B030D-6E8A-4147-A177-3AD203B41FA5}">
                      <a16:colId xmlns:a16="http://schemas.microsoft.com/office/drawing/2014/main" val="1332167932"/>
                    </a:ext>
                  </a:extLst>
                </a:gridCol>
                <a:gridCol w="1332087">
                  <a:extLst>
                    <a:ext uri="{9D8B030D-6E8A-4147-A177-3AD203B41FA5}">
                      <a16:colId xmlns:a16="http://schemas.microsoft.com/office/drawing/2014/main" val="3255836831"/>
                    </a:ext>
                  </a:extLst>
                </a:gridCol>
                <a:gridCol w="1794929">
                  <a:extLst>
                    <a:ext uri="{9D8B030D-6E8A-4147-A177-3AD203B41FA5}">
                      <a16:colId xmlns:a16="http://schemas.microsoft.com/office/drawing/2014/main" val="492449817"/>
                    </a:ext>
                  </a:extLst>
                </a:gridCol>
                <a:gridCol w="1401406">
                  <a:extLst>
                    <a:ext uri="{9D8B030D-6E8A-4147-A177-3AD203B41FA5}">
                      <a16:colId xmlns:a16="http://schemas.microsoft.com/office/drawing/2014/main" val="3232669090"/>
                    </a:ext>
                  </a:extLst>
                </a:gridCol>
                <a:gridCol w="1714321">
                  <a:extLst>
                    <a:ext uri="{9D8B030D-6E8A-4147-A177-3AD203B41FA5}">
                      <a16:colId xmlns:a16="http://schemas.microsoft.com/office/drawing/2014/main" val="461273557"/>
                    </a:ext>
                  </a:extLst>
                </a:gridCol>
                <a:gridCol w="1952973">
                  <a:extLst>
                    <a:ext uri="{9D8B030D-6E8A-4147-A177-3AD203B41FA5}">
                      <a16:colId xmlns:a16="http://schemas.microsoft.com/office/drawing/2014/main" val="1874180251"/>
                    </a:ext>
                  </a:extLst>
                </a:gridCol>
              </a:tblGrid>
              <a:tr h="425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Category 2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centre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in the field of ICH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Agreement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Next evaluation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08473"/>
                  </a:ext>
                </a:extLst>
              </a:tr>
              <a:tr h="1079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Latest agreement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singed 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Date of entry into force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Date of expiry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Evaluation to happen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session of Intersectoral review Committee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of the UNESCO Executive Board examining the evaluation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04317"/>
                  </a:ext>
                </a:extLst>
              </a:tr>
              <a:tr h="465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CRESPIAF </a:t>
                      </a: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28 February 2014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 February 2016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 February 2022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2021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Autumn session in 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4746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Sofia Centre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 November 2017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14 June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13 June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Spring session in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36644"/>
                  </a:ext>
                </a:extLst>
              </a:tr>
              <a:tr h="389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CRIHAP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16 August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16 August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August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Spring session in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08026"/>
                  </a:ext>
                </a:extLst>
              </a:tr>
              <a:tr h="631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Tehran Centre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April 2010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8 November 2012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Expired on 31/12/2019 – new agreement to be signed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11004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IRCI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December 2018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December 2018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December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session in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60396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CRESPIAL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21 July 2014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22 January 2015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21 January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(extension ongoing)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2021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Autumn session in 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34814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ICHCAP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October 2019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December 2019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December 2025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session in 2025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04454"/>
                  </a:ext>
                </a:extLst>
              </a:tr>
              <a:tr h="451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Sharjah Centre</a:t>
                      </a: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Established by the UNESCO General Conference in 2019. Agreement to be signed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799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1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967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54638" y="2212086"/>
            <a:ext cx="10016993" cy="36492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Category 2 Centres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Working in the context of the COVID-19 pandemic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Implication for work in the </a:t>
            </a:r>
            <a:r>
              <a:rPr lang="en-US" dirty="0"/>
              <a:t>post-pandemic</a:t>
            </a:r>
            <a:r>
              <a:rPr lang="en-US" dirty="0">
                <a:cs typeface="Arial" panose="020B0604020202020204" pitchFamily="34" charset="0"/>
              </a:rPr>
              <a:t>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1586158" y="3248247"/>
            <a:ext cx="9380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Questions and answers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F19E7-F765-410E-B9E7-285039D10847}"/>
              </a:ext>
            </a:extLst>
          </p:cNvPr>
          <p:cNvSpPr/>
          <p:nvPr/>
        </p:nvSpPr>
        <p:spPr>
          <a:xfrm>
            <a:off x="2017596" y="207475"/>
            <a:ext cx="9380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</a:rPr>
              <a:t>Eighth Annual Coordination Meeting of category 2 centres active in the field of ICH</a:t>
            </a:r>
          </a:p>
        </p:txBody>
      </p:sp>
    </p:spTree>
    <p:extLst>
      <p:ext uri="{BB962C8B-B14F-4D97-AF65-F5344CB8AC3E}">
        <p14:creationId xmlns:p14="http://schemas.microsoft.com/office/powerpoint/2010/main" val="137397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762830" y="441667"/>
            <a:ext cx="694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Structure of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1658406" y="2477900"/>
            <a:ext cx="8534400" cy="36152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cs typeface="Arial" panose="020B0604020202020204" pitchFamily="34" charset="0"/>
              </a:rPr>
              <a:t>Updates on latest developments</a:t>
            </a:r>
          </a:p>
          <a:p>
            <a:pPr marL="0" indent="0" algn="ctr">
              <a:buNone/>
            </a:pPr>
            <a:r>
              <a:rPr lang="en-US" sz="3200" dirty="0">
                <a:cs typeface="Arial" panose="020B0604020202020204" pitchFamily="34" charset="0"/>
              </a:rPr>
              <a:t>Strategy for category 2 institutes and centres under the auspices of UNESCO</a:t>
            </a:r>
          </a:p>
          <a:p>
            <a:pPr marL="0" indent="0" algn="ctr">
              <a:buNone/>
            </a:pPr>
            <a:r>
              <a:rPr lang="en-US" sz="3200" dirty="0">
                <a:cs typeface="Arial" panose="020B0604020202020204" pitchFamily="34" charset="0"/>
              </a:rPr>
              <a:t>Working in the context of the COVID-19 pandemic and post-pandemic</a:t>
            </a:r>
          </a:p>
          <a:p>
            <a:pPr marL="0" indent="0" algn="ctr">
              <a:buNone/>
            </a:pPr>
            <a:r>
              <a:rPr lang="en-US" sz="3200" dirty="0">
                <a:cs typeface="Arial" panose="020B0604020202020204" pitchFamily="34" charset="0"/>
              </a:rPr>
              <a:t>Questions and answers, closing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7" y="394809"/>
            <a:ext cx="897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Impact of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97756" y="1661797"/>
            <a:ext cx="6762580" cy="480139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cs typeface="Arial" panose="020B0604020202020204" pitchFamily="34" charset="0"/>
              </a:rPr>
              <a:t>Response from the Living Heritage Entity:</a:t>
            </a:r>
          </a:p>
          <a:p>
            <a:r>
              <a:rPr lang="en-US" dirty="0">
                <a:cs typeface="Arial" panose="020B0604020202020204" pitchFamily="34" charset="0"/>
              </a:rPr>
              <a:t>Adapting modalities and working methods in the context of the pandemic </a:t>
            </a:r>
          </a:p>
          <a:p>
            <a:r>
              <a:rPr lang="en-US" dirty="0">
                <a:cs typeface="Arial" panose="020B0604020202020204" pitchFamily="34" charset="0"/>
              </a:rPr>
              <a:t>Statutory meetings, expert meetings, capacity-building activities adapted to online format</a:t>
            </a:r>
          </a:p>
          <a:p>
            <a:r>
              <a:rPr lang="en-US">
                <a:cs typeface="Arial" panose="020B0604020202020204" pitchFamily="34" charset="0"/>
              </a:rPr>
              <a:t>Survey </a:t>
            </a:r>
            <a:r>
              <a:rPr lang="en-US" dirty="0">
                <a:cs typeface="Arial" panose="020B0604020202020204" pitchFamily="34" charset="0"/>
              </a:rPr>
              <a:t>and dedicated web-platform, o</a:t>
            </a:r>
            <a:r>
              <a:rPr lang="en-US" dirty="0"/>
              <a:t>nline debate on ‘Living heritage experiences and the COVID-19 pandemic’</a:t>
            </a:r>
          </a:p>
          <a:p>
            <a:r>
              <a:rPr lang="en-US" dirty="0"/>
              <a:t>Capacity-building materials and knowledge management tools available in open access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357BA-6CDF-4BC6-B975-8183A1F8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>
          <a:xfrm>
            <a:off x="7426335" y="2494911"/>
            <a:ext cx="4479153" cy="32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9071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Latest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552620" y="2036701"/>
            <a:ext cx="7825836" cy="43322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cs typeface="Arial" panose="020B0604020202020204" pitchFamily="34" charset="0"/>
              </a:rPr>
              <a:t>180</a:t>
            </a:r>
            <a:r>
              <a:rPr lang="en-US" dirty="0">
                <a:cs typeface="Arial" panose="020B0604020202020204" pitchFamily="34" charset="0"/>
              </a:rPr>
              <a:t> States Parties with Angola and Somalia joining</a:t>
            </a:r>
          </a:p>
          <a:p>
            <a:r>
              <a:rPr lang="en-US" dirty="0">
                <a:cs typeface="Arial" panose="020B0604020202020204" pitchFamily="34" charset="0"/>
              </a:rPr>
              <a:t>8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session of the General Assembly, 8-10 September 2020</a:t>
            </a:r>
          </a:p>
          <a:p>
            <a:r>
              <a:rPr lang="en-US" dirty="0">
                <a:cs typeface="Arial" panose="020B0604020202020204" pitchFamily="34" charset="0"/>
              </a:rPr>
              <a:t>Operational principles and modalities for safeguarding ICH in emergencies </a:t>
            </a:r>
          </a:p>
          <a:p>
            <a:r>
              <a:rPr lang="en-US" dirty="0">
                <a:cs typeface="Arial" panose="020B0604020202020204" pitchFamily="34" charset="0"/>
              </a:rPr>
              <a:t>Reflection on listing mechanisms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15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session of the Intergovernmental Committee to be held fully </a:t>
            </a:r>
            <a:r>
              <a:rPr lang="en-US" dirty="0"/>
              <a:t>online (14-19 December 2020, with one three-hour session per day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ECA4A0-CE57-41A3-987C-C950B18D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6" y="2682509"/>
            <a:ext cx="3507857" cy="21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2987684" y="2109988"/>
            <a:ext cx="8546160" cy="45401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Since 2018, </a:t>
            </a:r>
            <a:r>
              <a:rPr lang="en-US" b="1" dirty="0">
                <a:cs typeface="Arial" panose="020B0604020202020204" pitchFamily="34" charset="0"/>
              </a:rPr>
              <a:t>118</a:t>
            </a:r>
            <a:r>
              <a:rPr lang="en-US" dirty="0">
                <a:cs typeface="Arial" panose="020B0604020202020204" pitchFamily="34" charset="0"/>
              </a:rPr>
              <a:t> countries benefitted from capacity building, including the activities in </a:t>
            </a:r>
            <a:r>
              <a:rPr lang="en-US" b="1" dirty="0">
                <a:cs typeface="Arial" panose="020B0604020202020204" pitchFamily="34" charset="0"/>
              </a:rPr>
              <a:t>40</a:t>
            </a:r>
            <a:r>
              <a:rPr lang="en-US" dirty="0">
                <a:cs typeface="Arial" panose="020B0604020202020204" pitchFamily="34" charset="0"/>
              </a:rPr>
              <a:t> countries supported by category 2 centres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Work on capacity-building approach in the context of emergencies (conflicts and natural disasters); research undertaken by IRCI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>
                <a:cs typeface="Arial" panose="020B0604020202020204" pitchFamily="34" charset="0"/>
              </a:rPr>
              <a:t>Interregional working group for the facilitators network operational and training for trainers workshops in Africa, Europe and Central Asia (with CRESPIAF, Sofia Centre and CRIHAP)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en-US" dirty="0"/>
              <a:t>Networking among universities now global (with CRESPIAL, Sofia Centre, ICHCAP and CRIHAP)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 defTabSz="354013">
              <a:buClr>
                <a:srgbClr val="339966"/>
              </a:buClr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marL="342900" indent="-342900" defTabSz="354013">
              <a:buClr>
                <a:srgbClr val="339966"/>
              </a:buClr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C76D2-62B5-4DD0-BAE8-93F4E0281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8" y="2109988"/>
            <a:ext cx="2729276" cy="4129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E6A97F-34A5-469A-AC2D-5F8083B24CC1}"/>
              </a:ext>
            </a:extLst>
          </p:cNvPr>
          <p:cNvSpPr/>
          <p:nvPr/>
        </p:nvSpPr>
        <p:spPr>
          <a:xfrm>
            <a:off x="2176321" y="307533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61113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A4E87-23EC-40BF-BE75-0C832C69255B}"/>
              </a:ext>
            </a:extLst>
          </p:cNvPr>
          <p:cNvSpPr/>
          <p:nvPr/>
        </p:nvSpPr>
        <p:spPr>
          <a:xfrm>
            <a:off x="2023921" y="317693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Living heritage in education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DA084-9411-411F-A787-60E8C9B2994B}"/>
              </a:ext>
            </a:extLst>
          </p:cNvPr>
          <p:cNvSpPr/>
          <p:nvPr/>
        </p:nvSpPr>
        <p:spPr>
          <a:xfrm>
            <a:off x="3202837" y="2182223"/>
            <a:ext cx="7420057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Projects to pilot approaches and develop guidance in Asia and the Pacific (with ICHCAP), Europe, Latin America and the Caribbean 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Clearinghouse with examples and resources ready to be launched (we will notify you)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Expert meeting on education-related indicators in the ORF of the Convention and SDG4 (with ICHCAP)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Arial" panose="020B0604020202020204" pitchFamily="34" charset="0"/>
              </a:rPr>
              <a:t>M</a:t>
            </a:r>
            <a:r>
              <a:rPr lang="en-US" sz="2800" dirty="0">
                <a:cs typeface="Arial" panose="020B0604020202020204" pitchFamily="34" charset="0"/>
              </a:rPr>
              <a:t>assive </a:t>
            </a:r>
            <a:r>
              <a:rPr lang="en-US" sz="2800" b="1" dirty="0">
                <a:cs typeface="Arial" panose="020B0604020202020204" pitchFamily="34" charset="0"/>
              </a:rPr>
              <a:t>O</a:t>
            </a:r>
            <a:r>
              <a:rPr lang="en-US" sz="2800" dirty="0">
                <a:cs typeface="Arial" panose="020B0604020202020204" pitchFamily="34" charset="0"/>
              </a:rPr>
              <a:t>pen </a:t>
            </a:r>
            <a:r>
              <a:rPr lang="en-US" sz="2800" b="1" dirty="0">
                <a:cs typeface="Arial" panose="020B0604020202020204" pitchFamily="34" charset="0"/>
              </a:rPr>
              <a:t>O</a:t>
            </a:r>
            <a:r>
              <a:rPr lang="en-US" sz="2800" dirty="0">
                <a:cs typeface="Arial" panose="020B0604020202020204" pitchFamily="34" charset="0"/>
              </a:rPr>
              <a:t>nline </a:t>
            </a:r>
            <a:r>
              <a:rPr lang="en-US" sz="2800" b="1" dirty="0">
                <a:cs typeface="Arial" panose="020B0604020202020204" pitchFamily="34" charset="0"/>
              </a:rPr>
              <a:t>C</a:t>
            </a:r>
            <a:r>
              <a:rPr lang="en-US" sz="2800" dirty="0">
                <a:cs typeface="Arial" panose="020B0604020202020204" pitchFamily="34" charset="0"/>
              </a:rPr>
              <a:t>ourse  (with ICHCAP)</a:t>
            </a: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BC251088-D4E8-4D54-A431-A02219E44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" y="1999343"/>
            <a:ext cx="3011249" cy="45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Implementing the periodic reporting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9622739" cy="41048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en-US" dirty="0"/>
              <a:t>States Parties submit their report on the implementation of the 2003 Convention every six years based on a system of regional rotation </a:t>
            </a:r>
          </a:p>
          <a:p>
            <a:pPr marL="285750" lvl="0" indent="-285750"/>
            <a:r>
              <a:rPr lang="en-US" dirty="0"/>
              <a:t>Calendar established by the Committee:</a:t>
            </a:r>
          </a:p>
          <a:p>
            <a:pPr marL="742950" lvl="1" indent="-285750"/>
            <a:r>
              <a:rPr lang="en-US" sz="2800" b="1" dirty="0"/>
              <a:t>2020: Latin America and the Caribbean</a:t>
            </a:r>
          </a:p>
          <a:p>
            <a:pPr marL="742950" lvl="1" indent="-285750"/>
            <a:r>
              <a:rPr lang="en-US" sz="2800" b="1" dirty="0"/>
              <a:t>2021: Europe</a:t>
            </a:r>
          </a:p>
          <a:p>
            <a:pPr marL="742950" lvl="1" indent="-285750"/>
            <a:r>
              <a:rPr lang="en-US" sz="2800" dirty="0"/>
              <a:t>2022: Arab States</a:t>
            </a:r>
          </a:p>
          <a:p>
            <a:pPr marL="742950" lvl="1" indent="-285750"/>
            <a:r>
              <a:rPr lang="en-US" sz="2800" dirty="0"/>
              <a:t>2023: Africa</a:t>
            </a:r>
          </a:p>
          <a:p>
            <a:pPr marL="742950" lvl="1" indent="-285750"/>
            <a:r>
              <a:rPr lang="en-US" sz="2800" dirty="0"/>
              <a:t>2024: Asia and the Pacific</a:t>
            </a:r>
          </a:p>
          <a:p>
            <a:pPr marL="742950" lvl="1" indent="-285750"/>
            <a:r>
              <a:rPr lang="en-US" sz="2800" dirty="0"/>
              <a:t>2025: Reflection year</a:t>
            </a:r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Periodic reporting: initial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6024044" cy="41048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2020: Latin America and the Caribbean (with CRESPIAL)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Re-designing the capacity-building approach for the online format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Online Form ICH-10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26 guidance notes for indicators of the Overall Results Framework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6-week online course for national focal points and facilitators (videos, webinars &amp; online discussion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2021: Europe (with Sofia </a:t>
            </a:r>
            <a:r>
              <a:rPr lang="en-US" dirty="0" err="1">
                <a:solidFill>
                  <a:schemeClr val="bg1"/>
                </a:solidFill>
              </a:rPr>
              <a:t>centre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[alt]">
            <a:extLst>
              <a:ext uri="{FF2B5EF4-FFF2-40B4-BE49-F238E27FC236}">
                <a16:creationId xmlns:a16="http://schemas.microsoft.com/office/drawing/2014/main" id="{BFE52771-164B-461D-AB4F-3FE2EF03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73" y="234269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5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C7EDC-21B3-4A88-9496-2F25EA9B572F}"/>
              </a:ext>
            </a:extLst>
          </p:cNvPr>
          <p:cNvSpPr/>
          <p:nvPr/>
        </p:nvSpPr>
        <p:spPr>
          <a:xfrm>
            <a:off x="1108841" y="1844594"/>
            <a:ext cx="5260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Strategy for category 2 institutes and centres under the auspices of UNESCO</a:t>
            </a:r>
          </a:p>
        </p:txBody>
      </p:sp>
    </p:spTree>
    <p:extLst>
      <p:ext uri="{BB962C8B-B14F-4D97-AF65-F5344CB8AC3E}">
        <p14:creationId xmlns:p14="http://schemas.microsoft.com/office/powerpoint/2010/main" val="1731652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008EB4"/>
      </a:dk2>
      <a:lt2>
        <a:srgbClr val="E7E6E6"/>
      </a:lt2>
      <a:accent1>
        <a:srgbClr val="0070C0"/>
      </a:accent1>
      <a:accent2>
        <a:srgbClr val="F68B33"/>
      </a:accent2>
      <a:accent3>
        <a:srgbClr val="D8D8D8"/>
      </a:accent3>
      <a:accent4>
        <a:srgbClr val="E3AC34"/>
      </a:accent4>
      <a:accent5>
        <a:srgbClr val="008EB4"/>
      </a:accent5>
      <a:accent6>
        <a:srgbClr val="009272"/>
      </a:accent6>
      <a:hlink>
        <a:srgbClr val="F68B33"/>
      </a:hlink>
      <a:folHlink>
        <a:srgbClr val="6C40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A109D0A7FF44D8B473E12E6789B1B" ma:contentTypeVersion="2" ma:contentTypeDescription="Create a new document." ma:contentTypeScope="" ma:versionID="3de8a62d6b9f6372581c342d379c9438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xmlns:ns3="24a0a721-48fc-4317-924f-0be8ca98da1b" targetNamespace="http://schemas.microsoft.com/office/2006/metadata/properties" ma:root="true" ma:fieldsID="54ec5c0c1d989b815dc6b611eb6a4484" ns1:_="" ns2:_="" ns3:_="">
    <xsd:import namespace="http://schemas.microsoft.com/sharepoint/v3"/>
    <xsd:import namespace="58e932d1-8919-4331-b239-5cc8cbf973ca"/>
    <xsd:import namespace="24a0a721-48fc-4317-924f-0be8ca98d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a721-48fc-4317-924f-0be8ca98da1b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format="Dropdown" ma:internalName="Category">
      <xsd:simpleType>
        <xsd:union memberTypes="dms:Text">
          <xsd:simpleType>
            <xsd:restriction base="dms:Choice">
              <xsd:enumeration value="Communication Guidelines"/>
              <xsd:enumeration value="Daily Press Review"/>
              <xsd:enumeration value="Logo"/>
              <xsd:enumeration value="Social Media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a0a721-48fc-4317-924f-0be8ca98da1b" xsi:nil="true"/>
    <PublishingExpirationDate xmlns="http://schemas.microsoft.com/sharepoint/v3" xsi:nil="true"/>
    <PublishingStartDate xmlns="http://schemas.microsoft.com/sharepoint/v3" xsi:nil="true"/>
    <_dlc_DocId xmlns="58e932d1-8919-4331-b239-5cc8cbf973ca">DN3HXZNSAUTS-3109-114</_dlc_DocId>
    <_dlc_DocIdUrl xmlns="58e932d1-8919-4331-b239-5cc8cbf973ca">
      <Url>https://teams.unesco.org/ORG/dpi/_layouts/15/DocIdRedir.aspx?ID=DN3HXZNSAUTS-3109-114</Url>
      <Description>DN3HXZNSAUTS-3109-114</Description>
    </_dlc_DocIdUrl>
  </documentManagement>
</p:properties>
</file>

<file path=customXml/itemProps1.xml><?xml version="1.0" encoding="utf-8"?>
<ds:datastoreItem xmlns:ds="http://schemas.openxmlformats.org/officeDocument/2006/customXml" ds:itemID="{B4073901-E466-46DA-94A9-04A336FAD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2A7CC-F908-4142-AF9B-BE0A1DD2F7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55F6295-3EE4-41ED-ACDB-B880CD511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24a0a721-48fc-4317-924f-0be8ca98d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F8DA934-8164-4282-9324-00E67DC53E7B}">
  <ds:schemaRefs>
    <ds:schemaRef ds:uri="http://purl.org/dc/terms/"/>
    <ds:schemaRef ds:uri="24a0a721-48fc-4317-924f-0be8ca98da1b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8e932d1-8919-4331-b239-5cc8cbf973ca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1105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Samadov, Rasul</cp:lastModifiedBy>
  <cp:revision>465</cp:revision>
  <dcterms:created xsi:type="dcterms:W3CDTF">2019-03-22T15:49:46Z</dcterms:created>
  <dcterms:modified xsi:type="dcterms:W3CDTF">2021-11-26T10:38:59Z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0x010100FB4A109D0A7FF44D8B473E12E6789B1B</vt:lpwstr>
  </property>
  <property fmtid="{D5CDD505-2E9C-101B-9397-08002B2CF9AE}" pid="3" name="_dlc_DocIdItemGuid">
    <vt:lpwstr>f1296de9-58aa-4623-8a2d-0db4d10690a0</vt:lpwstr>
  </property>
</Properties>
</file>