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5"/>
  </p:sldMasterIdLst>
  <p:notesMasterIdLst>
    <p:notesMasterId r:id="rId47"/>
  </p:notesMasterIdLst>
  <p:handoutMasterIdLst>
    <p:handoutMasterId r:id="rId48"/>
  </p:handoutMasterIdLst>
  <p:sldIdLst>
    <p:sldId id="292" r:id="rId6"/>
    <p:sldId id="260" r:id="rId7"/>
    <p:sldId id="326" r:id="rId8"/>
    <p:sldId id="342" r:id="rId9"/>
    <p:sldId id="353" r:id="rId10"/>
    <p:sldId id="343" r:id="rId11"/>
    <p:sldId id="344" r:id="rId12"/>
    <p:sldId id="356" r:id="rId13"/>
    <p:sldId id="327" r:id="rId14"/>
    <p:sldId id="366" r:id="rId15"/>
    <p:sldId id="346" r:id="rId16"/>
    <p:sldId id="372" r:id="rId17"/>
    <p:sldId id="371" r:id="rId18"/>
    <p:sldId id="337" r:id="rId19"/>
    <p:sldId id="328" r:id="rId20"/>
    <p:sldId id="349" r:id="rId21"/>
    <p:sldId id="329" r:id="rId22"/>
    <p:sldId id="347" r:id="rId23"/>
    <p:sldId id="350" r:id="rId24"/>
    <p:sldId id="354" r:id="rId25"/>
    <p:sldId id="355" r:id="rId26"/>
    <p:sldId id="359" r:id="rId27"/>
    <p:sldId id="330" r:id="rId28"/>
    <p:sldId id="331" r:id="rId29"/>
    <p:sldId id="352" r:id="rId30"/>
    <p:sldId id="348" r:id="rId31"/>
    <p:sldId id="332" r:id="rId32"/>
    <p:sldId id="333" r:id="rId33"/>
    <p:sldId id="368" r:id="rId34"/>
    <p:sldId id="369" r:id="rId35"/>
    <p:sldId id="351" r:id="rId36"/>
    <p:sldId id="370" r:id="rId37"/>
    <p:sldId id="362" r:id="rId38"/>
    <p:sldId id="334" r:id="rId39"/>
    <p:sldId id="364" r:id="rId40"/>
    <p:sldId id="365" r:id="rId41"/>
    <p:sldId id="363" r:id="rId42"/>
    <p:sldId id="335" r:id="rId43"/>
    <p:sldId id="360" r:id="rId44"/>
    <p:sldId id="361" r:id="rId45"/>
    <p:sldId id="336" r:id="rId4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9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7" autoAdjust="0"/>
    <p:restoredTop sz="96192" autoAdjust="0"/>
  </p:normalViewPr>
  <p:slideViewPr>
    <p:cSldViewPr snapToGrid="0" showGuides="1">
      <p:cViewPr varScale="1">
        <p:scale>
          <a:sx n="99" d="100"/>
          <a:sy n="99" d="100"/>
        </p:scale>
        <p:origin x="78" y="174"/>
      </p:cViewPr>
      <p:guideLst>
        <p:guide orient="horz" pos="2137"/>
        <p:guide pos="2948"/>
      </p:guideLst>
    </p:cSldViewPr>
  </p:slideViewPr>
  <p:outlineViewPr>
    <p:cViewPr>
      <p:scale>
        <a:sx n="100" d="100"/>
        <a:sy n="100" d="100"/>
      </p:scale>
      <p:origin x="0" y="0"/>
    </p:cViewPr>
  </p:outlineViewPr>
  <p:notesTextViewPr>
    <p:cViewPr>
      <p:scale>
        <a:sx n="1" d="1"/>
        <a:sy n="1" d="1"/>
      </p:scale>
      <p:origin x="0" y="0"/>
    </p:cViewPr>
  </p:notesTextViewPr>
  <p:notesViewPr>
    <p:cSldViewPr snapToGrid="0">
      <p:cViewPr varScale="1">
        <p:scale>
          <a:sx n="80" d="100"/>
          <a:sy n="80" d="100"/>
        </p:scale>
        <p:origin x="199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18E8DBD-B460-44BB-A5D3-3E980B563751}" type="datetimeFigureOut">
              <a:rPr lang="en-US" smtClean="0"/>
              <a:t>8/31/2019</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B71D28D-C543-4B96-9599-95A9C3099603}" type="slidenum">
              <a:rPr lang="en-US" smtClean="0"/>
              <a:t>‹#›</a:t>
            </a:fld>
            <a:endParaRPr lang="en-US"/>
          </a:p>
        </p:txBody>
      </p:sp>
    </p:spTree>
    <p:extLst>
      <p:ext uri="{BB962C8B-B14F-4D97-AF65-F5344CB8AC3E}">
        <p14:creationId xmlns:p14="http://schemas.microsoft.com/office/powerpoint/2010/main" val="2842757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4C57BAF-B712-4F3E-A9AC-BB7FDA05E80E}" type="datetimeFigureOut">
              <a:rPr lang="fr-FR" smtClean="0"/>
              <a:t>31/08/2019</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EA90FF2-293A-47C3-9729-478A7FA233EC}" type="slidenum">
              <a:rPr lang="fr-FR" smtClean="0"/>
              <a:t>‹#›</a:t>
            </a:fld>
            <a:endParaRPr lang="fr-FR"/>
          </a:p>
        </p:txBody>
      </p:sp>
    </p:spTree>
    <p:extLst>
      <p:ext uri="{BB962C8B-B14F-4D97-AF65-F5344CB8AC3E}">
        <p14:creationId xmlns:p14="http://schemas.microsoft.com/office/powerpoint/2010/main" val="57977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iesalc.unesco.org.ve/" TargetMode="External"/><Relationship Id="rId3" Type="http://schemas.openxmlformats.org/officeDocument/2006/relationships/hyperlink" Target="http://www.ichcap.org/eng/index/" TargetMode="External"/><Relationship Id="rId7" Type="http://schemas.openxmlformats.org/officeDocument/2006/relationships/hyperlink" Target="http://flacso.org.ar/" TargetMode="External"/><Relationship Id="rId12" Type="http://schemas.openxmlformats.org/officeDocument/2006/relationships/hyperlink" Target="mailto:ICH-capacity@unesco.org"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ich.unesco.org/en/news/regional-meeting-on-intangible-heritage-and-tertiary-education-00264" TargetMode="External"/><Relationship Id="rId11" Type="http://schemas.openxmlformats.org/officeDocument/2006/relationships/hyperlink" Target="https://www.encatc.org/en/projects/transnational-cultural-projects/" TargetMode="External"/><Relationship Id="rId5" Type="http://schemas.openxmlformats.org/officeDocument/2006/relationships/hyperlink" Target="https://ich.unesco.org/en/news/intangible-cultural-heritage-gaining-ground-at-universities-00269" TargetMode="External"/><Relationship Id="rId10" Type="http://schemas.openxmlformats.org/officeDocument/2006/relationships/hyperlink" Target="https://www.encatc.org/" TargetMode="External"/><Relationship Id="rId4" Type="http://schemas.openxmlformats.org/officeDocument/2006/relationships/hyperlink" Target="ichdoc:39013" TargetMode="External"/><Relationship Id="rId9" Type="http://schemas.openxmlformats.org/officeDocument/2006/relationships/hyperlink" Target="http://www.crespial.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EA90FF2-293A-47C3-9729-478A7FA233EC}" type="slidenum">
              <a:rPr lang="fr-FR" smtClean="0"/>
              <a:t>29</a:t>
            </a:fld>
            <a:endParaRPr lang="fr-FR"/>
          </a:p>
        </p:txBody>
      </p:sp>
    </p:spTree>
    <p:extLst>
      <p:ext uri="{BB962C8B-B14F-4D97-AF65-F5344CB8AC3E}">
        <p14:creationId xmlns:p14="http://schemas.microsoft.com/office/powerpoint/2010/main" val="1006912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EA90FF2-293A-47C3-9729-478A7FA233EC}" type="slidenum">
              <a:rPr lang="fr-FR" smtClean="0"/>
              <a:t>30</a:t>
            </a:fld>
            <a:endParaRPr lang="fr-FR"/>
          </a:p>
        </p:txBody>
      </p:sp>
    </p:spTree>
    <p:extLst>
      <p:ext uri="{BB962C8B-B14F-4D97-AF65-F5344CB8AC3E}">
        <p14:creationId xmlns:p14="http://schemas.microsoft.com/office/powerpoint/2010/main" val="1443102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Higher Education Networking</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Tertiary education institutions play an important role in training future decision-makers, planners and administrators to work in the field of safeguarding intangible cultural heritage and can be key actors in capacity-building. Currently, teaching about intangible cultural heritage is highly dispersed throughout different disciplines (heritage studies, anthropology, environment, etc.) and very few programmes training professionals are focused on intangible cultural heritage safeguarding.</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Through networking, universities can exchange on different approaches to enrich their own programmes and better understand how to integrate intangible heritage effectively. This is why the Global Capacity-building Programme is working on tertiary education networking.</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addition, the Secretariat of the Convention also collaborates with universities through the UNITWIN/UNESCO Chairs Programme. So far seven UNESCO Chairs related to intangible cultural heritage have been established.</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Asia and the Pacific</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In 2017, UNESCO Bangkok and </a:t>
            </a:r>
            <a:r>
              <a:rPr lang="en-GB" sz="1200" u="none" strike="noStrike" kern="1200" dirty="0" smtClean="0">
                <a:solidFill>
                  <a:schemeClr val="tx1"/>
                </a:solidFill>
                <a:effectLst/>
                <a:latin typeface="+mn-lt"/>
                <a:ea typeface="+mn-ea"/>
                <a:cs typeface="+mn-cs"/>
                <a:hlinkClick r:id="rId3"/>
              </a:rPr>
              <a:t>ICHCAP</a:t>
            </a:r>
            <a:r>
              <a:rPr lang="en-GB" sz="1200" kern="1200" dirty="0" smtClean="0">
                <a:solidFill>
                  <a:schemeClr val="tx1"/>
                </a:solidFill>
                <a:effectLst/>
                <a:latin typeface="+mn-lt"/>
                <a:ea typeface="+mn-ea"/>
                <a:cs typeface="+mn-cs"/>
              </a:rPr>
              <a:t> carried out a survey on activities and needs of tertiary education actors in Asia and the Pacific. </a:t>
            </a:r>
            <a:r>
              <a:rPr lang="en-GB" sz="1200" u="none" strike="noStrike" kern="1200" dirty="0" smtClean="0">
                <a:solidFill>
                  <a:schemeClr val="tx1"/>
                </a:solidFill>
                <a:effectLst/>
                <a:latin typeface="+mn-lt"/>
                <a:ea typeface="+mn-ea"/>
                <a:cs typeface="+mn-cs"/>
                <a:hlinkClick r:id="rId4"/>
              </a:rPr>
              <a:t>Results</a:t>
            </a:r>
            <a:r>
              <a:rPr lang="en-GB" sz="1200" kern="1200" dirty="0" smtClean="0">
                <a:solidFill>
                  <a:schemeClr val="tx1"/>
                </a:solidFill>
                <a:effectLst/>
                <a:latin typeface="+mn-lt"/>
                <a:ea typeface="+mn-ea"/>
                <a:cs typeface="+mn-cs"/>
              </a:rPr>
              <a:t> were presented on 5 December, 2017 at </a:t>
            </a:r>
            <a:r>
              <a:rPr lang="en-GB" sz="1200" u="none" strike="noStrike" kern="1200" dirty="0" smtClean="0">
                <a:solidFill>
                  <a:schemeClr val="tx1"/>
                </a:solidFill>
                <a:effectLst/>
                <a:latin typeface="+mn-lt"/>
                <a:ea typeface="+mn-ea"/>
                <a:cs typeface="+mn-cs"/>
                <a:hlinkClick r:id="rId5"/>
              </a:rPr>
              <a:t>roundtable side event</a:t>
            </a:r>
            <a:r>
              <a:rPr lang="en-GB" sz="1200" kern="1200" dirty="0" smtClean="0">
                <a:solidFill>
                  <a:schemeClr val="tx1"/>
                </a:solidFill>
                <a:effectLst/>
                <a:latin typeface="+mn-lt"/>
                <a:ea typeface="+mn-ea"/>
                <a:cs typeface="+mn-cs"/>
              </a:rPr>
              <a:t> to the 12th session of the Intergovernmental Committee in </a:t>
            </a:r>
            <a:r>
              <a:rPr lang="en-GB" sz="1200" kern="1200" dirty="0" err="1" smtClean="0">
                <a:solidFill>
                  <a:schemeClr val="tx1"/>
                </a:solidFill>
                <a:effectLst/>
                <a:latin typeface="+mn-lt"/>
                <a:ea typeface="+mn-ea"/>
                <a:cs typeface="+mn-cs"/>
              </a:rPr>
              <a:t>Jeju</a:t>
            </a:r>
            <a:r>
              <a:rPr lang="en-GB" sz="1200" kern="1200" dirty="0" smtClean="0">
                <a:solidFill>
                  <a:schemeClr val="tx1"/>
                </a:solidFill>
                <a:effectLst/>
                <a:latin typeface="+mn-lt"/>
                <a:ea typeface="+mn-ea"/>
                <a:cs typeface="+mn-cs"/>
              </a:rPr>
              <a:t>, Republic of Korea.</a:t>
            </a:r>
          </a:p>
          <a:p>
            <a:pPr lvl="0"/>
            <a:r>
              <a:rPr lang="en-GB" sz="1200" kern="1200" dirty="0" smtClean="0">
                <a:solidFill>
                  <a:schemeClr val="tx1"/>
                </a:solidFill>
                <a:effectLst/>
                <a:latin typeface="+mn-lt"/>
                <a:ea typeface="+mn-ea"/>
                <a:cs typeface="+mn-cs"/>
              </a:rPr>
              <a:t>The First Meeting for Asia-Pacific Tertiary Education Network for ICH Safeguarding was held in the Republic of Korea in July 2018. Co-organized by the UNESCO Office in Bangkok and ICHCAP, the meeting brought together universities around the region interested in developing and strengthening ICH-related tertiary education programmes to discuss future collaborations.</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Latin America and the Caribbean</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In November 2017 UNESCO Montevideo held a </a:t>
            </a:r>
            <a:r>
              <a:rPr lang="en-GB" sz="1200" u="none" strike="noStrike" kern="1200" dirty="0" smtClean="0">
                <a:solidFill>
                  <a:schemeClr val="tx1"/>
                </a:solidFill>
                <a:effectLst/>
                <a:latin typeface="+mn-lt"/>
                <a:ea typeface="+mn-ea"/>
                <a:cs typeface="+mn-cs"/>
                <a:hlinkClick r:id="rId6"/>
              </a:rPr>
              <a:t>Regional Meeting</a:t>
            </a:r>
            <a:r>
              <a:rPr lang="en-GB" sz="1200" kern="1200" dirty="0" smtClean="0">
                <a:solidFill>
                  <a:schemeClr val="tx1"/>
                </a:solidFill>
                <a:effectLst/>
                <a:latin typeface="+mn-lt"/>
                <a:ea typeface="+mn-ea"/>
                <a:cs typeface="+mn-cs"/>
              </a:rPr>
              <a:t> to Seek Mechanisms for Cooperation between the Intangible Cultural Heritage and Higher Education together with the UNESCO Office in Havana and </a:t>
            </a:r>
            <a:r>
              <a:rPr lang="en-GB" sz="1200" u="none" strike="noStrike" kern="1200" dirty="0" smtClean="0">
                <a:solidFill>
                  <a:schemeClr val="tx1"/>
                </a:solidFill>
                <a:effectLst/>
                <a:latin typeface="+mn-lt"/>
                <a:ea typeface="+mn-ea"/>
                <a:cs typeface="+mn-cs"/>
                <a:hlinkClick r:id="rId7"/>
              </a:rPr>
              <a:t>FLACSO Argentina</a:t>
            </a:r>
            <a:r>
              <a:rPr lang="en-GB" sz="1200" kern="1200" dirty="0" smtClean="0">
                <a:solidFill>
                  <a:schemeClr val="tx1"/>
                </a:solidFill>
                <a:effectLst/>
                <a:latin typeface="+mn-lt"/>
                <a:ea typeface="+mn-ea"/>
                <a:cs typeface="+mn-cs"/>
              </a:rPr>
              <a:t> and in cooperation with </a:t>
            </a:r>
            <a:r>
              <a:rPr lang="en-GB" sz="1200" u="none" strike="noStrike" kern="1200" dirty="0" smtClean="0">
                <a:solidFill>
                  <a:schemeClr val="tx1"/>
                </a:solidFill>
                <a:effectLst/>
                <a:latin typeface="+mn-lt"/>
                <a:ea typeface="+mn-ea"/>
                <a:cs typeface="+mn-cs"/>
                <a:hlinkClick r:id="rId8"/>
              </a:rPr>
              <a:t>IESALC</a:t>
            </a:r>
            <a:r>
              <a:rPr lang="en-GB" sz="1200" kern="1200" dirty="0" smtClean="0">
                <a:solidFill>
                  <a:schemeClr val="tx1"/>
                </a:solidFill>
                <a:effectLst/>
                <a:latin typeface="+mn-lt"/>
                <a:ea typeface="+mn-ea"/>
                <a:cs typeface="+mn-cs"/>
              </a:rPr>
              <a:t> (International Institute for Higher Education in Latin America) and </a:t>
            </a:r>
            <a:r>
              <a:rPr lang="en-GB" sz="1200" u="none" strike="noStrike" kern="1200" dirty="0" smtClean="0">
                <a:solidFill>
                  <a:schemeClr val="tx1"/>
                </a:solidFill>
                <a:effectLst/>
                <a:latin typeface="+mn-lt"/>
                <a:ea typeface="+mn-ea"/>
                <a:cs typeface="+mn-cs"/>
                <a:hlinkClick r:id="rId9"/>
              </a:rPr>
              <a:t>CRESPIAL</a:t>
            </a:r>
            <a:r>
              <a:rPr lang="en-GB" sz="1200" kern="1200" dirty="0" smtClean="0">
                <a:solidFill>
                  <a:schemeClr val="tx1"/>
                </a:solidFill>
                <a:effectLst/>
                <a:latin typeface="+mn-lt"/>
                <a:ea typeface="+mn-ea"/>
                <a:cs typeface="+mn-cs"/>
              </a:rPr>
              <a:t> (Regional Centre for the Safeguarding of the Intangible Cultural Heritage of Latin America).</a:t>
            </a:r>
          </a:p>
          <a:p>
            <a:pPr lvl="0"/>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Europe and North America</a:t>
            </a:r>
          </a:p>
          <a:p>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In Europe, </a:t>
            </a:r>
            <a:r>
              <a:rPr lang="en-GB" sz="1200" u="none" strike="noStrike" kern="1200" dirty="0" smtClean="0">
                <a:solidFill>
                  <a:schemeClr val="tx1"/>
                </a:solidFill>
                <a:effectLst/>
                <a:latin typeface="+mn-lt"/>
                <a:ea typeface="+mn-ea"/>
                <a:cs typeface="+mn-cs"/>
                <a:hlinkClick r:id="rId10"/>
              </a:rPr>
              <a:t>ENCATC</a:t>
            </a:r>
            <a:r>
              <a:rPr lang="en-GB" sz="1200" kern="1200" dirty="0" smtClean="0">
                <a:solidFill>
                  <a:schemeClr val="tx1"/>
                </a:solidFill>
                <a:effectLst/>
                <a:latin typeface="+mn-lt"/>
                <a:ea typeface="+mn-ea"/>
                <a:cs typeface="+mn-cs"/>
              </a:rPr>
              <a:t> (European network on cultural management and policy), in collaboration with UNESCO, is implementing the participation programme project </a:t>
            </a:r>
            <a:r>
              <a:rPr lang="en-GB" sz="1200" u="none" strike="noStrike" kern="1200" dirty="0" smtClean="0">
                <a:solidFill>
                  <a:schemeClr val="tx1"/>
                </a:solidFill>
                <a:effectLst/>
                <a:latin typeface="+mn-lt"/>
                <a:ea typeface="+mn-ea"/>
                <a:cs typeface="+mn-cs"/>
                <a:hlinkClick r:id="rId11"/>
              </a:rPr>
              <a:t>‘Learning on intangible heritage: building teacher’s capacity for a sustainable future’</a:t>
            </a:r>
            <a:r>
              <a:rPr lang="en-GB" sz="1200" kern="1200" dirty="0" smtClean="0">
                <a:solidFill>
                  <a:schemeClr val="tx1"/>
                </a:solidFill>
                <a:effectLst/>
                <a:latin typeface="+mn-lt"/>
                <a:ea typeface="+mn-ea"/>
                <a:cs typeface="+mn-cs"/>
              </a:rPr>
              <a:t> to map and analyse ICH related programmes currently offered by tertiary education institutions in Europe. </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Africa</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In Africa, the UNESCO Regional Office for Southern Africa led a survey on intangible cultural heritage in Southern African universities in 2018. The survey had a very high response rate and found a diversity of programmes related to intangible cultural heritage in Southern Africa.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For further information, please contact </a:t>
            </a:r>
            <a:r>
              <a:rPr lang="en-GB" sz="1200" b="1" u="sng" kern="1200" dirty="0" smtClean="0">
                <a:solidFill>
                  <a:schemeClr val="tx1"/>
                </a:solidFill>
                <a:effectLst/>
                <a:latin typeface="+mn-lt"/>
                <a:ea typeface="+mn-ea"/>
                <a:cs typeface="+mn-cs"/>
                <a:hlinkClick r:id="rId12"/>
              </a:rPr>
              <a:t>ICH-capacity@unesco.org</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EA90FF2-293A-47C3-9729-478A7FA233EC}" type="slidenum">
              <a:rPr lang="fr-FR" smtClean="0"/>
              <a:t>32</a:t>
            </a:fld>
            <a:endParaRPr lang="fr-FR"/>
          </a:p>
        </p:txBody>
      </p:sp>
    </p:spTree>
    <p:extLst>
      <p:ext uri="{BB962C8B-B14F-4D97-AF65-F5344CB8AC3E}">
        <p14:creationId xmlns:p14="http://schemas.microsoft.com/office/powerpoint/2010/main" val="3500072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ANGIBLE Slide title with im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19C8EB-9EEF-4B60-ACD2-F160B8CD53C5}"/>
              </a:ext>
            </a:extLst>
          </p:cNvPr>
          <p:cNvSpPr/>
          <p:nvPr userDrawn="1"/>
        </p:nvSpPr>
        <p:spPr>
          <a:xfrm>
            <a:off x="0" y="1348826"/>
            <a:ext cx="9144000" cy="651911"/>
          </a:xfrm>
          <a:prstGeom prst="rect">
            <a:avLst/>
          </a:prstGeom>
          <a:solidFill>
            <a:srgbClr val="004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25CB5DEA-36ED-458C-A91E-37BF0E96148D}"/>
              </a:ext>
            </a:extLst>
          </p:cNvPr>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Rectangle 2"/>
          <p:cNvSpPr/>
          <p:nvPr userDrawn="1"/>
        </p:nvSpPr>
        <p:spPr>
          <a:xfrm>
            <a:off x="11" y="6447118"/>
            <a:ext cx="1676587" cy="324320"/>
          </a:xfrm>
          <a:prstGeom prst="rect">
            <a:avLst/>
          </a:prstGeom>
        </p:spPr>
        <p:txBody>
          <a:bodyPr wrap="square">
            <a:spAutoFit/>
          </a:bodyPr>
          <a:lstStyle/>
          <a:p>
            <a:pPr marL="0" lvl="0" indent="0">
              <a:lnSpc>
                <a:spcPct val="115000"/>
              </a:lnSpc>
              <a:spcAft>
                <a:spcPts val="750"/>
              </a:spcAft>
              <a:buFont typeface="+mj-lt"/>
              <a:buNone/>
            </a:pPr>
            <a:r>
              <a:rPr lang="en-US" sz="675"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Filete</a:t>
            </a:r>
            <a:r>
              <a:rPr lang="en-US" sz="675"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675"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porteño</a:t>
            </a:r>
            <a:r>
              <a:rPr lang="en-US" sz="675"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 Buenos Aires</a:t>
            </a:r>
            <a:r>
              <a:rPr lang="en-US" sz="675"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fr-FR" sz="675"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Diego </a:t>
            </a:r>
            <a:r>
              <a:rPr lang="fr-FR" sz="675"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Arquimbau</a:t>
            </a:r>
            <a:r>
              <a:rPr lang="fr-FR" sz="675"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2014</a:t>
            </a:r>
            <a:endParaRPr lang="en-US" sz="675"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87E5062A-0FD5-4D97-B3D4-E97FE8396187}"/>
              </a:ext>
            </a:extLst>
          </p:cNvPr>
          <p:cNvSpPr>
            <a:spLocks noGrp="1"/>
          </p:cNvSpPr>
          <p:nvPr>
            <p:ph type="ctrTitle" hasCustomPrompt="1"/>
          </p:nvPr>
        </p:nvSpPr>
        <p:spPr>
          <a:xfrm>
            <a:off x="1581803" y="320332"/>
            <a:ext cx="7409995"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pic>
        <p:nvPicPr>
          <p:cNvPr id="15" name="Picture 10">
            <a:extLst>
              <a:ext uri="{FF2B5EF4-FFF2-40B4-BE49-F238E27FC236}">
                <a16:creationId xmlns:a16="http://schemas.microsoft.com/office/drawing/2014/main" id="{2CAA2F26-A12B-493E-925A-020E768BE7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202" y="61518"/>
            <a:ext cx="1302403" cy="1218446"/>
          </a:xfrm>
          <a:prstGeom prst="rect">
            <a:avLst/>
          </a:prstGeom>
        </p:spPr>
      </p:pic>
      <p:sp>
        <p:nvSpPr>
          <p:cNvPr id="16" name="Subtitle 2">
            <a:extLst>
              <a:ext uri="{FF2B5EF4-FFF2-40B4-BE49-F238E27FC236}">
                <a16:creationId xmlns:a16="http://schemas.microsoft.com/office/drawing/2014/main" id="{296B7E16-9C18-45DC-817B-4C2B82C37142}"/>
              </a:ext>
            </a:extLst>
          </p:cNvPr>
          <p:cNvSpPr>
            <a:spLocks noGrp="1"/>
          </p:cNvSpPr>
          <p:nvPr>
            <p:ph type="subTitle" idx="1" hasCustomPrompt="1"/>
          </p:nvPr>
        </p:nvSpPr>
        <p:spPr>
          <a:xfrm>
            <a:off x="1581802" y="1468022"/>
            <a:ext cx="7409995"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pic>
        <p:nvPicPr>
          <p:cNvPr id="5" name="Picture 4"/>
          <p:cNvPicPr>
            <a:picLocks noChangeAspect="1"/>
          </p:cNvPicPr>
          <p:nvPr userDrawn="1"/>
        </p:nvPicPr>
        <p:blipFill rotWithShape="1">
          <a:blip r:embed="rId3" cstate="hqprint">
            <a:extLst>
              <a:ext uri="{28A0092B-C50C-407E-A947-70E740481C1C}">
                <a14:useLocalDpi xmlns:a14="http://schemas.microsoft.com/office/drawing/2010/main" val="0"/>
              </a:ext>
            </a:extLst>
          </a:blip>
          <a:srcRect l="210" t="609" r="-210" b="19924"/>
          <a:stretch/>
        </p:blipFill>
        <p:spPr>
          <a:xfrm>
            <a:off x="0" y="1973178"/>
            <a:ext cx="9144000" cy="4851133"/>
          </a:xfrm>
          <a:prstGeom prst="rect">
            <a:avLst/>
          </a:prstGeom>
        </p:spPr>
      </p:pic>
    </p:spTree>
    <p:extLst>
      <p:ext uri="{BB962C8B-B14F-4D97-AF65-F5344CB8AC3E}">
        <p14:creationId xmlns:p14="http://schemas.microsoft.com/office/powerpoint/2010/main" val="32645333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green">
    <p:spTree>
      <p:nvGrpSpPr>
        <p:cNvPr id="1" name=""/>
        <p:cNvGrpSpPr/>
        <p:nvPr/>
      </p:nvGrpSpPr>
      <p:grpSpPr>
        <a:xfrm>
          <a:off x="0" y="0"/>
          <a:ext cx="0" cy="0"/>
          <a:chOff x="0" y="0"/>
          <a:chExt cx="0" cy="0"/>
        </a:xfrm>
      </p:grpSpPr>
      <p:sp>
        <p:nvSpPr>
          <p:cNvPr id="15" name="Rectangle 14"/>
          <p:cNvSpPr/>
          <p:nvPr userDrawn="1"/>
        </p:nvSpPr>
        <p:spPr>
          <a:xfrm>
            <a:off x="0" y="1348826"/>
            <a:ext cx="9144000" cy="651911"/>
          </a:xfrm>
          <a:prstGeom prst="rect">
            <a:avLst/>
          </a:prstGeom>
          <a:solidFill>
            <a:srgbClr val="95C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Picture Placeholder 7">
            <a:extLst>
              <a:ext uri="{FF2B5EF4-FFF2-40B4-BE49-F238E27FC236}">
                <a16:creationId xmlns:a16="http://schemas.microsoft.com/office/drawing/2014/main" id="{07624E6F-A481-4A92-B534-27717FB67AD8}"/>
              </a:ext>
            </a:extLst>
          </p:cNvPr>
          <p:cNvSpPr>
            <a:spLocks noGrp="1" noChangeAspect="1"/>
          </p:cNvSpPr>
          <p:nvPr>
            <p:ph type="pic" sz="quarter" idx="19" hasCustomPrompt="1"/>
          </p:nvPr>
        </p:nvSpPr>
        <p:spPr>
          <a:xfrm>
            <a:off x="0" y="1987916"/>
            <a:ext cx="9144000" cy="4870107"/>
          </a:xfrm>
          <a:prstGeom prst="rect">
            <a:avLst/>
          </a:prstGeom>
          <a:solidFill>
            <a:schemeClr val="bg1"/>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7" name="Title 1">
            <a:extLst>
              <a:ext uri="{FF2B5EF4-FFF2-40B4-BE49-F238E27FC236}">
                <a16:creationId xmlns:a16="http://schemas.microsoft.com/office/drawing/2014/main" id="{FD3251D9-D053-4EDD-B874-89A6A5425815}"/>
              </a:ext>
            </a:extLst>
          </p:cNvPr>
          <p:cNvSpPr>
            <a:spLocks noGrp="1"/>
          </p:cNvSpPr>
          <p:nvPr>
            <p:ph type="ctrTitle" hasCustomPrompt="1"/>
          </p:nvPr>
        </p:nvSpPr>
        <p:spPr>
          <a:xfrm>
            <a:off x="1581803" y="320332"/>
            <a:ext cx="7409995"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pic>
        <p:nvPicPr>
          <p:cNvPr id="18" name="Picture 10">
            <a:extLst>
              <a:ext uri="{FF2B5EF4-FFF2-40B4-BE49-F238E27FC236}">
                <a16:creationId xmlns:a16="http://schemas.microsoft.com/office/drawing/2014/main" id="{2DE23A05-5860-42E2-905A-58557055EA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202" y="61518"/>
            <a:ext cx="1302403" cy="1218446"/>
          </a:xfrm>
          <a:prstGeom prst="rect">
            <a:avLst/>
          </a:prstGeom>
        </p:spPr>
      </p:pic>
      <p:sp>
        <p:nvSpPr>
          <p:cNvPr id="19" name="Subtitle 2">
            <a:extLst>
              <a:ext uri="{FF2B5EF4-FFF2-40B4-BE49-F238E27FC236}">
                <a16:creationId xmlns:a16="http://schemas.microsoft.com/office/drawing/2014/main" id="{B9F7106D-E2AC-4D13-991C-667422549567}"/>
              </a:ext>
            </a:extLst>
          </p:cNvPr>
          <p:cNvSpPr>
            <a:spLocks noGrp="1"/>
          </p:cNvSpPr>
          <p:nvPr>
            <p:ph type="subTitle" idx="1" hasCustomPrompt="1"/>
          </p:nvPr>
        </p:nvSpPr>
        <p:spPr>
          <a:xfrm>
            <a:off x="1581802" y="1468022"/>
            <a:ext cx="7409995"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spTree>
    <p:extLst>
      <p:ext uri="{BB962C8B-B14F-4D97-AF65-F5344CB8AC3E}">
        <p14:creationId xmlns:p14="http://schemas.microsoft.com/office/powerpoint/2010/main" val="2468611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urple">
    <p:spTree>
      <p:nvGrpSpPr>
        <p:cNvPr id="1" name=""/>
        <p:cNvGrpSpPr/>
        <p:nvPr/>
      </p:nvGrpSpPr>
      <p:grpSpPr>
        <a:xfrm>
          <a:off x="0" y="0"/>
          <a:ext cx="0" cy="0"/>
          <a:chOff x="0" y="0"/>
          <a:chExt cx="0" cy="0"/>
        </a:xfrm>
      </p:grpSpPr>
      <p:sp>
        <p:nvSpPr>
          <p:cNvPr id="15" name="Rectangle 14"/>
          <p:cNvSpPr/>
          <p:nvPr userDrawn="1"/>
        </p:nvSpPr>
        <p:spPr>
          <a:xfrm>
            <a:off x="0" y="1348826"/>
            <a:ext cx="9144000" cy="651911"/>
          </a:xfrm>
          <a:prstGeom prst="rect">
            <a:avLst/>
          </a:prstGeom>
          <a:solidFill>
            <a:srgbClr val="9F35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Picture Placeholder 7">
            <a:extLst>
              <a:ext uri="{FF2B5EF4-FFF2-40B4-BE49-F238E27FC236}">
                <a16:creationId xmlns:a16="http://schemas.microsoft.com/office/drawing/2014/main" id="{7DC9D69A-77F3-4E88-A798-2CF813237E05}"/>
              </a:ext>
            </a:extLst>
          </p:cNvPr>
          <p:cNvSpPr>
            <a:spLocks noGrp="1" noChangeAspect="1"/>
          </p:cNvSpPr>
          <p:nvPr>
            <p:ph type="pic" sz="quarter" idx="19" hasCustomPrompt="1"/>
          </p:nvPr>
        </p:nvSpPr>
        <p:spPr>
          <a:xfrm>
            <a:off x="0" y="1987916"/>
            <a:ext cx="9144000" cy="4870107"/>
          </a:xfrm>
          <a:prstGeom prst="rect">
            <a:avLst/>
          </a:prstGeom>
          <a:solidFill>
            <a:schemeClr val="bg1"/>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7" name="Title 1">
            <a:extLst>
              <a:ext uri="{FF2B5EF4-FFF2-40B4-BE49-F238E27FC236}">
                <a16:creationId xmlns:a16="http://schemas.microsoft.com/office/drawing/2014/main" id="{36ADD0E0-D936-4F7F-BD19-DA6FC4507578}"/>
              </a:ext>
            </a:extLst>
          </p:cNvPr>
          <p:cNvSpPr>
            <a:spLocks noGrp="1"/>
          </p:cNvSpPr>
          <p:nvPr>
            <p:ph type="ctrTitle" hasCustomPrompt="1"/>
          </p:nvPr>
        </p:nvSpPr>
        <p:spPr>
          <a:xfrm>
            <a:off x="1581803" y="320332"/>
            <a:ext cx="7409995"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pic>
        <p:nvPicPr>
          <p:cNvPr id="18" name="Picture 10">
            <a:extLst>
              <a:ext uri="{FF2B5EF4-FFF2-40B4-BE49-F238E27FC236}">
                <a16:creationId xmlns:a16="http://schemas.microsoft.com/office/drawing/2014/main" id="{DE3BF5B5-6BE5-46C2-8669-228FBC8C4A0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202" y="61518"/>
            <a:ext cx="1302403" cy="1218446"/>
          </a:xfrm>
          <a:prstGeom prst="rect">
            <a:avLst/>
          </a:prstGeom>
        </p:spPr>
      </p:pic>
      <p:sp>
        <p:nvSpPr>
          <p:cNvPr id="19" name="Subtitle 2">
            <a:extLst>
              <a:ext uri="{FF2B5EF4-FFF2-40B4-BE49-F238E27FC236}">
                <a16:creationId xmlns:a16="http://schemas.microsoft.com/office/drawing/2014/main" id="{B37D8699-F1AB-436A-894F-0E1FC678F290}"/>
              </a:ext>
            </a:extLst>
          </p:cNvPr>
          <p:cNvSpPr>
            <a:spLocks noGrp="1"/>
          </p:cNvSpPr>
          <p:nvPr>
            <p:ph type="subTitle" idx="1" hasCustomPrompt="1"/>
          </p:nvPr>
        </p:nvSpPr>
        <p:spPr>
          <a:xfrm>
            <a:off x="1581802" y="1468022"/>
            <a:ext cx="7409995"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spTree>
    <p:extLst>
      <p:ext uri="{BB962C8B-B14F-4D97-AF65-F5344CB8AC3E}">
        <p14:creationId xmlns:p14="http://schemas.microsoft.com/office/powerpoint/2010/main" val="3214582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sp>
        <p:nvSpPr>
          <p:cNvPr id="15" name="Rectangle 14"/>
          <p:cNvSpPr/>
          <p:nvPr userDrawn="1"/>
        </p:nvSpPr>
        <p:spPr>
          <a:xfrm>
            <a:off x="0" y="1348826"/>
            <a:ext cx="9144000" cy="651911"/>
          </a:xfrm>
          <a:prstGeom prst="rect">
            <a:avLst/>
          </a:prstGeom>
          <a:solidFill>
            <a:srgbClr val="F39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Picture Placeholder 7">
            <a:extLst>
              <a:ext uri="{FF2B5EF4-FFF2-40B4-BE49-F238E27FC236}">
                <a16:creationId xmlns:a16="http://schemas.microsoft.com/office/drawing/2014/main" id="{E907A53B-0700-41E8-92B5-8AEF76679873}"/>
              </a:ext>
            </a:extLst>
          </p:cNvPr>
          <p:cNvSpPr>
            <a:spLocks noGrp="1" noChangeAspect="1"/>
          </p:cNvSpPr>
          <p:nvPr>
            <p:ph type="pic" sz="quarter" idx="19" hasCustomPrompt="1"/>
          </p:nvPr>
        </p:nvSpPr>
        <p:spPr>
          <a:xfrm>
            <a:off x="0" y="1987916"/>
            <a:ext cx="9144000" cy="4870107"/>
          </a:xfrm>
          <a:prstGeom prst="rect">
            <a:avLst/>
          </a:prstGeom>
          <a:solidFill>
            <a:schemeClr val="bg1"/>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7" name="Title 1">
            <a:extLst>
              <a:ext uri="{FF2B5EF4-FFF2-40B4-BE49-F238E27FC236}">
                <a16:creationId xmlns:a16="http://schemas.microsoft.com/office/drawing/2014/main" id="{F740B17A-1556-4100-8EC6-EA6ECB158107}"/>
              </a:ext>
            </a:extLst>
          </p:cNvPr>
          <p:cNvSpPr>
            <a:spLocks noGrp="1"/>
          </p:cNvSpPr>
          <p:nvPr>
            <p:ph type="ctrTitle" hasCustomPrompt="1"/>
          </p:nvPr>
        </p:nvSpPr>
        <p:spPr>
          <a:xfrm>
            <a:off x="1581803" y="320332"/>
            <a:ext cx="7409995"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pic>
        <p:nvPicPr>
          <p:cNvPr id="18" name="Picture 10">
            <a:extLst>
              <a:ext uri="{FF2B5EF4-FFF2-40B4-BE49-F238E27FC236}">
                <a16:creationId xmlns:a16="http://schemas.microsoft.com/office/drawing/2014/main" id="{06918E95-101F-44FC-A0B0-AF00E60927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202" y="61518"/>
            <a:ext cx="1302403" cy="1218446"/>
          </a:xfrm>
          <a:prstGeom prst="rect">
            <a:avLst/>
          </a:prstGeom>
        </p:spPr>
      </p:pic>
      <p:sp>
        <p:nvSpPr>
          <p:cNvPr id="19" name="Subtitle 2">
            <a:extLst>
              <a:ext uri="{FF2B5EF4-FFF2-40B4-BE49-F238E27FC236}">
                <a16:creationId xmlns:a16="http://schemas.microsoft.com/office/drawing/2014/main" id="{D23D78F0-34D1-4095-988C-4280F3F1CD90}"/>
              </a:ext>
            </a:extLst>
          </p:cNvPr>
          <p:cNvSpPr>
            <a:spLocks noGrp="1"/>
          </p:cNvSpPr>
          <p:nvPr>
            <p:ph type="subTitle" idx="1" hasCustomPrompt="1"/>
          </p:nvPr>
        </p:nvSpPr>
        <p:spPr>
          <a:xfrm>
            <a:off x="1581802" y="1468022"/>
            <a:ext cx="7409995"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spTree>
    <p:extLst>
      <p:ext uri="{BB962C8B-B14F-4D97-AF65-F5344CB8AC3E}">
        <p14:creationId xmlns:p14="http://schemas.microsoft.com/office/powerpoint/2010/main" val="681389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spTree>
      <p:nvGrpSpPr>
        <p:cNvPr id="1" name=""/>
        <p:cNvGrpSpPr/>
        <p:nvPr/>
      </p:nvGrpSpPr>
      <p:grpSpPr>
        <a:xfrm>
          <a:off x="0" y="0"/>
          <a:ext cx="0" cy="0"/>
          <a:chOff x="0" y="0"/>
          <a:chExt cx="0" cy="0"/>
        </a:xfrm>
      </p:grpSpPr>
      <p:sp>
        <p:nvSpPr>
          <p:cNvPr id="15" name="Rectangle 14"/>
          <p:cNvSpPr/>
          <p:nvPr userDrawn="1"/>
        </p:nvSpPr>
        <p:spPr>
          <a:xfrm>
            <a:off x="0" y="1348826"/>
            <a:ext cx="9144000" cy="651911"/>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Picture Placeholder 7">
            <a:extLst>
              <a:ext uri="{FF2B5EF4-FFF2-40B4-BE49-F238E27FC236}">
                <a16:creationId xmlns:a16="http://schemas.microsoft.com/office/drawing/2014/main" id="{06E38E92-BA45-4AFF-AEAA-C6F7C201CD6E}"/>
              </a:ext>
            </a:extLst>
          </p:cNvPr>
          <p:cNvSpPr>
            <a:spLocks noGrp="1" noChangeAspect="1"/>
          </p:cNvSpPr>
          <p:nvPr>
            <p:ph type="pic" sz="quarter" idx="19" hasCustomPrompt="1"/>
          </p:nvPr>
        </p:nvSpPr>
        <p:spPr>
          <a:xfrm>
            <a:off x="0" y="1987916"/>
            <a:ext cx="9144000" cy="4870107"/>
          </a:xfrm>
          <a:prstGeom prst="rect">
            <a:avLst/>
          </a:prstGeom>
          <a:solidFill>
            <a:schemeClr val="bg1"/>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7" name="Title 1">
            <a:extLst>
              <a:ext uri="{FF2B5EF4-FFF2-40B4-BE49-F238E27FC236}">
                <a16:creationId xmlns:a16="http://schemas.microsoft.com/office/drawing/2014/main" id="{1A527BFB-A72D-4DF4-8A01-456DF0E4D386}"/>
              </a:ext>
            </a:extLst>
          </p:cNvPr>
          <p:cNvSpPr>
            <a:spLocks noGrp="1"/>
          </p:cNvSpPr>
          <p:nvPr>
            <p:ph type="ctrTitle" hasCustomPrompt="1"/>
          </p:nvPr>
        </p:nvSpPr>
        <p:spPr>
          <a:xfrm>
            <a:off x="1581803" y="320332"/>
            <a:ext cx="7409995"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pic>
        <p:nvPicPr>
          <p:cNvPr id="18" name="Picture 10">
            <a:extLst>
              <a:ext uri="{FF2B5EF4-FFF2-40B4-BE49-F238E27FC236}">
                <a16:creationId xmlns:a16="http://schemas.microsoft.com/office/drawing/2014/main" id="{3CD6E668-3B92-497B-9E10-6ABA5EFDB92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202" y="61518"/>
            <a:ext cx="1302403" cy="1218446"/>
          </a:xfrm>
          <a:prstGeom prst="rect">
            <a:avLst/>
          </a:prstGeom>
        </p:spPr>
      </p:pic>
      <p:sp>
        <p:nvSpPr>
          <p:cNvPr id="19" name="Subtitle 2">
            <a:extLst>
              <a:ext uri="{FF2B5EF4-FFF2-40B4-BE49-F238E27FC236}">
                <a16:creationId xmlns:a16="http://schemas.microsoft.com/office/drawing/2014/main" id="{038E272E-4701-4FA9-B840-4913E9E91D9F}"/>
              </a:ext>
            </a:extLst>
          </p:cNvPr>
          <p:cNvSpPr>
            <a:spLocks noGrp="1"/>
          </p:cNvSpPr>
          <p:nvPr>
            <p:ph type="subTitle" idx="1" hasCustomPrompt="1"/>
          </p:nvPr>
        </p:nvSpPr>
        <p:spPr>
          <a:xfrm>
            <a:off x="1581802" y="1468022"/>
            <a:ext cx="7409995"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spTree>
    <p:extLst>
      <p:ext uri="{BB962C8B-B14F-4D97-AF65-F5344CB8AC3E}">
        <p14:creationId xmlns:p14="http://schemas.microsoft.com/office/powerpoint/2010/main" val="1653628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Magenta">
    <p:spTree>
      <p:nvGrpSpPr>
        <p:cNvPr id="1" name=""/>
        <p:cNvGrpSpPr/>
        <p:nvPr/>
      </p:nvGrpSpPr>
      <p:grpSpPr>
        <a:xfrm>
          <a:off x="0" y="0"/>
          <a:ext cx="0" cy="0"/>
          <a:chOff x="0" y="0"/>
          <a:chExt cx="0" cy="0"/>
        </a:xfrm>
      </p:grpSpPr>
      <p:sp>
        <p:nvSpPr>
          <p:cNvPr id="15" name="Rectangle 14"/>
          <p:cNvSpPr/>
          <p:nvPr userDrawn="1"/>
        </p:nvSpPr>
        <p:spPr>
          <a:xfrm>
            <a:off x="0" y="1348826"/>
            <a:ext cx="9144000" cy="651911"/>
          </a:xfrm>
          <a:prstGeom prst="rect">
            <a:avLst/>
          </a:prstGeom>
          <a:solidFill>
            <a:srgbClr val="EC61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Picture Placeholder 7">
            <a:extLst>
              <a:ext uri="{FF2B5EF4-FFF2-40B4-BE49-F238E27FC236}">
                <a16:creationId xmlns:a16="http://schemas.microsoft.com/office/drawing/2014/main" id="{D1E75BB6-F615-417C-914E-9CBB56CD141A}"/>
              </a:ext>
            </a:extLst>
          </p:cNvPr>
          <p:cNvSpPr>
            <a:spLocks noGrp="1" noChangeAspect="1"/>
          </p:cNvSpPr>
          <p:nvPr>
            <p:ph type="pic" sz="quarter" idx="19" hasCustomPrompt="1"/>
          </p:nvPr>
        </p:nvSpPr>
        <p:spPr>
          <a:xfrm>
            <a:off x="0" y="1987916"/>
            <a:ext cx="9144000" cy="4870107"/>
          </a:xfrm>
          <a:prstGeom prst="rect">
            <a:avLst/>
          </a:prstGeom>
          <a:solidFill>
            <a:schemeClr val="bg1"/>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7" name="Title 1">
            <a:extLst>
              <a:ext uri="{FF2B5EF4-FFF2-40B4-BE49-F238E27FC236}">
                <a16:creationId xmlns:a16="http://schemas.microsoft.com/office/drawing/2014/main" id="{CA350F02-AFC5-4F44-A601-08535F02F7A8}"/>
              </a:ext>
            </a:extLst>
          </p:cNvPr>
          <p:cNvSpPr>
            <a:spLocks noGrp="1"/>
          </p:cNvSpPr>
          <p:nvPr>
            <p:ph type="ctrTitle" hasCustomPrompt="1"/>
          </p:nvPr>
        </p:nvSpPr>
        <p:spPr>
          <a:xfrm>
            <a:off x="1581803" y="320332"/>
            <a:ext cx="7409995"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pic>
        <p:nvPicPr>
          <p:cNvPr id="18" name="Picture 10">
            <a:extLst>
              <a:ext uri="{FF2B5EF4-FFF2-40B4-BE49-F238E27FC236}">
                <a16:creationId xmlns:a16="http://schemas.microsoft.com/office/drawing/2014/main" id="{94224C58-F11A-48F9-8CDC-232365F5B7F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202" y="61518"/>
            <a:ext cx="1302403" cy="1218446"/>
          </a:xfrm>
          <a:prstGeom prst="rect">
            <a:avLst/>
          </a:prstGeom>
        </p:spPr>
      </p:pic>
      <p:sp>
        <p:nvSpPr>
          <p:cNvPr id="19" name="Subtitle 2">
            <a:extLst>
              <a:ext uri="{FF2B5EF4-FFF2-40B4-BE49-F238E27FC236}">
                <a16:creationId xmlns:a16="http://schemas.microsoft.com/office/drawing/2014/main" id="{6E04337B-8A1E-4EE9-A2C8-2EEEC0C2EDFA}"/>
              </a:ext>
            </a:extLst>
          </p:cNvPr>
          <p:cNvSpPr>
            <a:spLocks noGrp="1"/>
          </p:cNvSpPr>
          <p:nvPr>
            <p:ph type="subTitle" idx="1" hasCustomPrompt="1"/>
          </p:nvPr>
        </p:nvSpPr>
        <p:spPr>
          <a:xfrm>
            <a:off x="1581802" y="1468022"/>
            <a:ext cx="7409995"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spTree>
    <p:extLst>
      <p:ext uri="{BB962C8B-B14F-4D97-AF65-F5344CB8AC3E}">
        <p14:creationId xmlns:p14="http://schemas.microsoft.com/office/powerpoint/2010/main" val="3975033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Cyan">
    <p:spTree>
      <p:nvGrpSpPr>
        <p:cNvPr id="1" name=""/>
        <p:cNvGrpSpPr/>
        <p:nvPr/>
      </p:nvGrpSpPr>
      <p:grpSpPr>
        <a:xfrm>
          <a:off x="0" y="0"/>
          <a:ext cx="0" cy="0"/>
          <a:chOff x="0" y="0"/>
          <a:chExt cx="0" cy="0"/>
        </a:xfrm>
      </p:grpSpPr>
      <p:sp>
        <p:nvSpPr>
          <p:cNvPr id="15" name="Rectangle 14"/>
          <p:cNvSpPr/>
          <p:nvPr userDrawn="1"/>
        </p:nvSpPr>
        <p:spPr>
          <a:xfrm>
            <a:off x="0" y="1348826"/>
            <a:ext cx="9144000" cy="651911"/>
          </a:xfrm>
          <a:prstGeom prst="rect">
            <a:avLst/>
          </a:prstGeom>
          <a:solidFill>
            <a:srgbClr val="00B1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Picture Placeholder 7">
            <a:extLst>
              <a:ext uri="{FF2B5EF4-FFF2-40B4-BE49-F238E27FC236}">
                <a16:creationId xmlns:a16="http://schemas.microsoft.com/office/drawing/2014/main" id="{22AC14B3-8601-4E7E-90B0-94971AC9562A}"/>
              </a:ext>
            </a:extLst>
          </p:cNvPr>
          <p:cNvSpPr>
            <a:spLocks noGrp="1" noChangeAspect="1"/>
          </p:cNvSpPr>
          <p:nvPr>
            <p:ph type="pic" sz="quarter" idx="19" hasCustomPrompt="1"/>
          </p:nvPr>
        </p:nvSpPr>
        <p:spPr>
          <a:xfrm>
            <a:off x="0" y="1987916"/>
            <a:ext cx="9144000" cy="4870107"/>
          </a:xfrm>
          <a:prstGeom prst="rect">
            <a:avLst/>
          </a:prstGeom>
          <a:solidFill>
            <a:schemeClr val="bg1"/>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7" name="Title 1">
            <a:extLst>
              <a:ext uri="{FF2B5EF4-FFF2-40B4-BE49-F238E27FC236}">
                <a16:creationId xmlns:a16="http://schemas.microsoft.com/office/drawing/2014/main" id="{C4B6BF1E-95B7-4B4B-B6D1-674D9B1ABE70}"/>
              </a:ext>
            </a:extLst>
          </p:cNvPr>
          <p:cNvSpPr>
            <a:spLocks noGrp="1"/>
          </p:cNvSpPr>
          <p:nvPr>
            <p:ph type="ctrTitle" hasCustomPrompt="1"/>
          </p:nvPr>
        </p:nvSpPr>
        <p:spPr>
          <a:xfrm>
            <a:off x="1581803" y="320332"/>
            <a:ext cx="7409995"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pic>
        <p:nvPicPr>
          <p:cNvPr id="18" name="Picture 10">
            <a:extLst>
              <a:ext uri="{FF2B5EF4-FFF2-40B4-BE49-F238E27FC236}">
                <a16:creationId xmlns:a16="http://schemas.microsoft.com/office/drawing/2014/main" id="{4F8E8281-F839-4719-85A5-8320662DC8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202" y="61518"/>
            <a:ext cx="1302403" cy="1218446"/>
          </a:xfrm>
          <a:prstGeom prst="rect">
            <a:avLst/>
          </a:prstGeom>
        </p:spPr>
      </p:pic>
      <p:sp>
        <p:nvSpPr>
          <p:cNvPr id="19" name="Subtitle 2">
            <a:extLst>
              <a:ext uri="{FF2B5EF4-FFF2-40B4-BE49-F238E27FC236}">
                <a16:creationId xmlns:a16="http://schemas.microsoft.com/office/drawing/2014/main" id="{886D1AAD-F7D5-4C4B-9F59-530FD761C19D}"/>
              </a:ext>
            </a:extLst>
          </p:cNvPr>
          <p:cNvSpPr>
            <a:spLocks noGrp="1"/>
          </p:cNvSpPr>
          <p:nvPr>
            <p:ph type="subTitle" idx="1" hasCustomPrompt="1"/>
          </p:nvPr>
        </p:nvSpPr>
        <p:spPr>
          <a:xfrm>
            <a:off x="1581802" y="1468022"/>
            <a:ext cx="7409995"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spTree>
    <p:extLst>
      <p:ext uri="{BB962C8B-B14F-4D97-AF65-F5344CB8AC3E}">
        <p14:creationId xmlns:p14="http://schemas.microsoft.com/office/powerpoint/2010/main" val="3994263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Dark Blue">
    <p:spTree>
      <p:nvGrpSpPr>
        <p:cNvPr id="1" name=""/>
        <p:cNvGrpSpPr/>
        <p:nvPr/>
      </p:nvGrpSpPr>
      <p:grpSpPr>
        <a:xfrm>
          <a:off x="0" y="0"/>
          <a:ext cx="0" cy="0"/>
          <a:chOff x="0" y="0"/>
          <a:chExt cx="0" cy="0"/>
        </a:xfrm>
      </p:grpSpPr>
      <p:sp>
        <p:nvSpPr>
          <p:cNvPr id="15" name="Rectangle 14"/>
          <p:cNvSpPr/>
          <p:nvPr userDrawn="1"/>
        </p:nvSpPr>
        <p:spPr>
          <a:xfrm>
            <a:off x="0" y="1348826"/>
            <a:ext cx="9144000" cy="651911"/>
          </a:xfrm>
          <a:prstGeom prst="rect">
            <a:avLst/>
          </a:prstGeom>
          <a:solidFill>
            <a:srgbClr val="004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Picture Placeholder 7">
            <a:extLst>
              <a:ext uri="{FF2B5EF4-FFF2-40B4-BE49-F238E27FC236}">
                <a16:creationId xmlns:a16="http://schemas.microsoft.com/office/drawing/2014/main" id="{BA902A3B-6D43-4461-962D-A154F9CE7490}"/>
              </a:ext>
            </a:extLst>
          </p:cNvPr>
          <p:cNvSpPr>
            <a:spLocks noGrp="1" noChangeAspect="1"/>
          </p:cNvSpPr>
          <p:nvPr>
            <p:ph type="pic" sz="quarter" idx="19" hasCustomPrompt="1"/>
          </p:nvPr>
        </p:nvSpPr>
        <p:spPr>
          <a:xfrm>
            <a:off x="0" y="1987916"/>
            <a:ext cx="9144000" cy="4870107"/>
          </a:xfrm>
          <a:prstGeom prst="rect">
            <a:avLst/>
          </a:prstGeom>
          <a:solidFill>
            <a:schemeClr val="bg1"/>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7" name="Title 1">
            <a:extLst>
              <a:ext uri="{FF2B5EF4-FFF2-40B4-BE49-F238E27FC236}">
                <a16:creationId xmlns:a16="http://schemas.microsoft.com/office/drawing/2014/main" id="{E4D90092-E8CE-4E22-A2FC-29E612A3645D}"/>
              </a:ext>
            </a:extLst>
          </p:cNvPr>
          <p:cNvSpPr>
            <a:spLocks noGrp="1"/>
          </p:cNvSpPr>
          <p:nvPr>
            <p:ph type="ctrTitle" hasCustomPrompt="1"/>
          </p:nvPr>
        </p:nvSpPr>
        <p:spPr>
          <a:xfrm>
            <a:off x="1581803" y="320332"/>
            <a:ext cx="7409995"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pic>
        <p:nvPicPr>
          <p:cNvPr id="18" name="Picture 10">
            <a:extLst>
              <a:ext uri="{FF2B5EF4-FFF2-40B4-BE49-F238E27FC236}">
                <a16:creationId xmlns:a16="http://schemas.microsoft.com/office/drawing/2014/main" id="{1E614D84-8B3C-46CC-A577-02EAB08F449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202" y="61518"/>
            <a:ext cx="1302403" cy="1218446"/>
          </a:xfrm>
          <a:prstGeom prst="rect">
            <a:avLst/>
          </a:prstGeom>
        </p:spPr>
      </p:pic>
      <p:sp>
        <p:nvSpPr>
          <p:cNvPr id="19" name="Subtitle 2">
            <a:extLst>
              <a:ext uri="{FF2B5EF4-FFF2-40B4-BE49-F238E27FC236}">
                <a16:creationId xmlns:a16="http://schemas.microsoft.com/office/drawing/2014/main" id="{3850595E-E2CF-4363-865C-BFF2A8747F6A}"/>
              </a:ext>
            </a:extLst>
          </p:cNvPr>
          <p:cNvSpPr>
            <a:spLocks noGrp="1"/>
          </p:cNvSpPr>
          <p:nvPr>
            <p:ph type="subTitle" idx="1" hasCustomPrompt="1"/>
          </p:nvPr>
        </p:nvSpPr>
        <p:spPr>
          <a:xfrm>
            <a:off x="1581802" y="1468022"/>
            <a:ext cx="7409995"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spTree>
    <p:extLst>
      <p:ext uri="{BB962C8B-B14F-4D97-AF65-F5344CB8AC3E}">
        <p14:creationId xmlns:p14="http://schemas.microsoft.com/office/powerpoint/2010/main" val="187536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utral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7D9E65D-2E58-4CF1-80D7-A1321325AF62}"/>
              </a:ext>
            </a:extLst>
          </p:cNvPr>
          <p:cNvSpPr/>
          <p:nvPr userDrawn="1"/>
        </p:nvSpPr>
        <p:spPr>
          <a:xfrm>
            <a:off x="-799" y="27"/>
            <a:ext cx="9143998"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21" name="Title 1">
            <a:extLst>
              <a:ext uri="{FF2B5EF4-FFF2-40B4-BE49-F238E27FC236}">
                <a16:creationId xmlns:a16="http://schemas.microsoft.com/office/drawing/2014/main" id="{E49AEBCB-52F6-45B2-A57F-885004950E1E}"/>
              </a:ext>
            </a:extLst>
          </p:cNvPr>
          <p:cNvSpPr>
            <a:spLocks noGrp="1"/>
          </p:cNvSpPr>
          <p:nvPr>
            <p:ph type="ctrTitle" hasCustomPrompt="1"/>
          </p:nvPr>
        </p:nvSpPr>
        <p:spPr>
          <a:xfrm>
            <a:off x="315670" y="151609"/>
            <a:ext cx="8512645" cy="455408"/>
          </a:xfrm>
          <a:prstGeom prst="rect">
            <a:avLst/>
          </a:prstGeom>
        </p:spPr>
        <p:txBody>
          <a:bodyPr lIns="0" tIns="0" rIns="0" bIns="0"/>
          <a:lstStyle>
            <a:lvl1pPr algn="l">
              <a:lnSpc>
                <a:spcPts val="2775"/>
              </a:lnSpc>
              <a:defRPr sz="2400">
                <a:solidFill>
                  <a:schemeClr val="bg1"/>
                </a:solidFill>
              </a:defRPr>
            </a:lvl1pPr>
          </a:lstStyle>
          <a:p>
            <a:r>
              <a:rPr lang="en-GB" dirty="0"/>
              <a:t>Insert title</a:t>
            </a:r>
            <a:endParaRPr lang="en-US" dirty="0"/>
          </a:p>
        </p:txBody>
      </p:sp>
      <p:sp>
        <p:nvSpPr>
          <p:cNvPr id="8" name="Rectangle 7">
            <a:extLst>
              <a:ext uri="{FF2B5EF4-FFF2-40B4-BE49-F238E27FC236}">
                <a16:creationId xmlns:a16="http://schemas.microsoft.com/office/drawing/2014/main" id="{CE9C92F2-6A74-4E5B-88AA-08F76AA96A1F}"/>
              </a:ext>
            </a:extLst>
          </p:cNvPr>
          <p:cNvSpPr/>
          <p:nvPr userDrawn="1"/>
        </p:nvSpPr>
        <p:spPr>
          <a:xfrm>
            <a:off x="0" y="6336079"/>
            <a:ext cx="9144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Espace réservé du texte 4">
            <a:extLst>
              <a:ext uri="{FF2B5EF4-FFF2-40B4-BE49-F238E27FC236}">
                <a16:creationId xmlns:a16="http://schemas.microsoft.com/office/drawing/2014/main" id="{190C511A-54CD-4E6A-8E69-96514FFF5D1E}"/>
              </a:ext>
            </a:extLst>
          </p:cNvPr>
          <p:cNvSpPr>
            <a:spLocks noGrp="1"/>
          </p:cNvSpPr>
          <p:nvPr>
            <p:ph type="body" sz="quarter" idx="14"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rPr lang="fr-FR" dirty="0"/>
              <a:t>Edit </a:t>
            </a:r>
            <a:r>
              <a:rPr lang="fr-FR" dirty="0" err="1"/>
              <a:t>this</a:t>
            </a:r>
            <a:r>
              <a:rPr lang="fr-FR" dirty="0"/>
              <a:t> part </a:t>
            </a:r>
            <a:r>
              <a:rPr lang="fr-FR" dirty="0" err="1"/>
              <a:t>with</a:t>
            </a:r>
            <a:r>
              <a:rPr lang="fr-FR" dirty="0"/>
              <a:t> </a:t>
            </a:r>
            <a:r>
              <a:rPr lang="fr-FR" dirty="0" err="1"/>
              <a:t>name</a:t>
            </a:r>
            <a:r>
              <a:rPr lang="fr-FR" dirty="0"/>
              <a:t> of division/</a:t>
            </a:r>
            <a:r>
              <a:rPr lang="fr-FR" dirty="0" err="1"/>
              <a:t>subject</a:t>
            </a:r>
            <a:r>
              <a:rPr lang="fr-FR" dirty="0"/>
              <a:t>/</a:t>
            </a:r>
          </a:p>
        </p:txBody>
      </p:sp>
      <p:sp>
        <p:nvSpPr>
          <p:cNvPr id="14" name="Espace réservé du texte 18">
            <a:extLst>
              <a:ext uri="{FF2B5EF4-FFF2-40B4-BE49-F238E27FC236}">
                <a16:creationId xmlns:a16="http://schemas.microsoft.com/office/drawing/2014/main" id="{1873090B-7CE2-46C7-9694-BA3F5EDEC87C}"/>
              </a:ext>
            </a:extLst>
          </p:cNvPr>
          <p:cNvSpPr>
            <a:spLocks noGrp="1"/>
          </p:cNvSpPr>
          <p:nvPr>
            <p:ph type="body" sz="quarter" idx="15" hasCustomPrompt="1"/>
          </p:nvPr>
        </p:nvSpPr>
        <p:spPr>
          <a:xfrm>
            <a:off x="7784108" y="6488752"/>
            <a:ext cx="1044207" cy="219839"/>
          </a:xfrm>
          <a:prstGeom prst="rect">
            <a:avLst/>
          </a:prstGeom>
        </p:spPr>
        <p:txBody>
          <a:bodyPr/>
          <a:lstStyle>
            <a:lvl1pPr marL="0" indent="0" algn="r">
              <a:buNone/>
              <a:defRPr sz="900">
                <a:solidFill>
                  <a:schemeClr val="bg1"/>
                </a:solidFill>
              </a:defRPr>
            </a:lvl1pPr>
          </a:lstStyle>
          <a:p>
            <a:pPr lvl="0"/>
            <a:r>
              <a:rPr lang="fr-FR" dirty="0"/>
              <a:t>Date</a:t>
            </a:r>
          </a:p>
        </p:txBody>
      </p:sp>
      <p:cxnSp>
        <p:nvCxnSpPr>
          <p:cNvPr id="17" name="Straight Connector 14">
            <a:extLst>
              <a:ext uri="{FF2B5EF4-FFF2-40B4-BE49-F238E27FC236}">
                <a16:creationId xmlns:a16="http://schemas.microsoft.com/office/drawing/2014/main" id="{BABC98A1-9446-4DEF-ADC3-DD8339AC378C}"/>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0" name="Straight Connector 13">
            <a:extLst>
              <a:ext uri="{FF2B5EF4-FFF2-40B4-BE49-F238E27FC236}">
                <a16:creationId xmlns:a16="http://schemas.microsoft.com/office/drawing/2014/main" id="{9875DF0A-87F2-4509-8CBA-624A06B1B700}"/>
              </a:ext>
            </a:extLst>
          </p:cNvPr>
          <p:cNvCxnSpPr/>
          <p:nvPr userDrawn="1"/>
        </p:nvCxnSpPr>
        <p:spPr>
          <a:xfrm>
            <a:off x="6816848" y="6313174"/>
            <a:ext cx="0" cy="549877"/>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Image 17">
            <a:extLst>
              <a:ext uri="{FF2B5EF4-FFF2-40B4-BE49-F238E27FC236}">
                <a16:creationId xmlns:a16="http://schemas.microsoft.com/office/drawing/2014/main" id="{79E9A98E-993D-477B-9622-48FB20EDDD8B}"/>
              </a:ext>
            </a:extLst>
          </p:cNvPr>
          <p:cNvPicPr preferRelativeResize="0">
            <a:picLocks/>
          </p:cNvPicPr>
          <p:nvPr userDrawn="1"/>
        </p:nvPicPr>
        <p:blipFill>
          <a:blip r:embed="rId2" cstate="hqprint">
            <a:extLst>
              <a:ext uri="{28A0092B-C50C-407E-A947-70E740481C1C}">
                <a14:useLocalDpi xmlns:a14="http://schemas.microsoft.com/office/drawing/2010/main" val="0"/>
              </a:ext>
            </a:extLst>
          </a:blip>
          <a:stretch>
            <a:fillRect/>
          </a:stretch>
        </p:blipFill>
        <p:spPr>
          <a:xfrm>
            <a:off x="371255" y="6352628"/>
            <a:ext cx="1004807" cy="499343"/>
          </a:xfrm>
          <a:prstGeom prst="rect">
            <a:avLst/>
          </a:prstGeom>
        </p:spPr>
      </p:pic>
    </p:spTree>
    <p:extLst>
      <p:ext uri="{BB962C8B-B14F-4D97-AF65-F5344CB8AC3E}">
        <p14:creationId xmlns:p14="http://schemas.microsoft.com/office/powerpoint/2010/main" val="383458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7D9E65D-2E58-4CF1-80D7-A1321325AF62}"/>
              </a:ext>
            </a:extLst>
          </p:cNvPr>
          <p:cNvSpPr/>
          <p:nvPr userDrawn="1"/>
        </p:nvSpPr>
        <p:spPr>
          <a:xfrm>
            <a:off x="-799" y="27"/>
            <a:ext cx="9143998"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21" name="Title 1">
            <a:extLst>
              <a:ext uri="{FF2B5EF4-FFF2-40B4-BE49-F238E27FC236}">
                <a16:creationId xmlns:a16="http://schemas.microsoft.com/office/drawing/2014/main" id="{E49AEBCB-52F6-45B2-A57F-885004950E1E}"/>
              </a:ext>
            </a:extLst>
          </p:cNvPr>
          <p:cNvSpPr>
            <a:spLocks noGrp="1"/>
          </p:cNvSpPr>
          <p:nvPr>
            <p:ph type="ctrTitle" hasCustomPrompt="1"/>
          </p:nvPr>
        </p:nvSpPr>
        <p:spPr>
          <a:xfrm>
            <a:off x="315670" y="151609"/>
            <a:ext cx="8512645" cy="455408"/>
          </a:xfrm>
          <a:prstGeom prst="rect">
            <a:avLst/>
          </a:prstGeom>
        </p:spPr>
        <p:txBody>
          <a:bodyPr lIns="0" tIns="0" rIns="0" bIns="0"/>
          <a:lstStyle>
            <a:lvl1pPr algn="l">
              <a:lnSpc>
                <a:spcPts val="2775"/>
              </a:lnSpc>
              <a:defRPr sz="2400">
                <a:solidFill>
                  <a:schemeClr val="bg1"/>
                </a:solidFill>
              </a:defRPr>
            </a:lvl1pPr>
          </a:lstStyle>
          <a:p>
            <a:r>
              <a:rPr lang="en-GB" dirty="0"/>
              <a:t>Insert title</a:t>
            </a:r>
            <a:endParaRPr lang="en-US" dirty="0"/>
          </a:p>
        </p:txBody>
      </p:sp>
      <p:sp>
        <p:nvSpPr>
          <p:cNvPr id="23" name="Text Placeholder 2">
            <a:extLst>
              <a:ext uri="{FF2B5EF4-FFF2-40B4-BE49-F238E27FC236}">
                <a16:creationId xmlns:a16="http://schemas.microsoft.com/office/drawing/2014/main" id="{57C7FD5E-15F4-43A5-8E6C-29529CD2A767}"/>
              </a:ext>
            </a:extLst>
          </p:cNvPr>
          <p:cNvSpPr>
            <a:spLocks noGrp="1"/>
          </p:cNvSpPr>
          <p:nvPr>
            <p:ph type="body" sz="quarter" idx="16"/>
          </p:nvPr>
        </p:nvSpPr>
        <p:spPr>
          <a:xfrm>
            <a:off x="315659" y="959561"/>
            <a:ext cx="8512656" cy="5140820"/>
          </a:xfrm>
          <a:prstGeom prst="rect">
            <a:avLst/>
          </a:prstGeom>
          <a:effectLst/>
        </p:spPr>
        <p:txBody>
          <a:bodyPr/>
          <a:lstStyle>
            <a:lvl1pPr marL="0" indent="0" algn="l">
              <a:buClr>
                <a:srgbClr val="024A84"/>
              </a:buClr>
              <a:buFont typeface="Arial" panose="020B0604020202020204" pitchFamily="34" charset="0"/>
              <a:buNone/>
              <a:defRPr sz="1350" b="1">
                <a:solidFill>
                  <a:schemeClr val="bg2">
                    <a:lumMod val="10000"/>
                  </a:schemeClr>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p:txBody>
      </p:sp>
      <p:pic>
        <p:nvPicPr>
          <p:cNvPr id="11" name="Image 10">
            <a:extLst>
              <a:ext uri="{FF2B5EF4-FFF2-40B4-BE49-F238E27FC236}">
                <a16:creationId xmlns:a16="http://schemas.microsoft.com/office/drawing/2014/main" id="{C82AE401-8547-4717-96BF-7D1283F6A7D2}"/>
              </a:ext>
            </a:extLst>
          </p:cNvPr>
          <p:cNvPicPr preferRelativeResize="0">
            <a:picLocks/>
          </p:cNvPicPr>
          <p:nvPr userDrawn="1"/>
        </p:nvPicPr>
        <p:blipFill>
          <a:blip r:embed="rId2" cstate="hqprint">
            <a:extLst>
              <a:ext uri="{28A0092B-C50C-407E-A947-70E740481C1C}">
                <a14:useLocalDpi xmlns:a14="http://schemas.microsoft.com/office/drawing/2010/main" val="0"/>
              </a:ext>
            </a:extLst>
          </a:blip>
          <a:stretch>
            <a:fillRect/>
          </a:stretch>
        </p:blipFill>
        <p:spPr>
          <a:xfrm>
            <a:off x="88074" y="6323235"/>
            <a:ext cx="1020488" cy="507136"/>
          </a:xfrm>
          <a:prstGeom prst="rect">
            <a:avLst/>
          </a:prstGeom>
        </p:spPr>
      </p:pic>
      <p:sp>
        <p:nvSpPr>
          <p:cNvPr id="13" name="Rectangle 12">
            <a:extLst>
              <a:ext uri="{FF2B5EF4-FFF2-40B4-BE49-F238E27FC236}">
                <a16:creationId xmlns:a16="http://schemas.microsoft.com/office/drawing/2014/main" id="{E87C70A3-35BA-441D-A0D2-E54122229AD4}"/>
              </a:ext>
            </a:extLst>
          </p:cNvPr>
          <p:cNvSpPr/>
          <p:nvPr userDrawn="1"/>
        </p:nvSpPr>
        <p:spPr>
          <a:xfrm>
            <a:off x="0" y="6336079"/>
            <a:ext cx="9144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Espace réservé du texte 4">
            <a:extLst>
              <a:ext uri="{FF2B5EF4-FFF2-40B4-BE49-F238E27FC236}">
                <a16:creationId xmlns:a16="http://schemas.microsoft.com/office/drawing/2014/main" id="{279D6878-62A5-41D5-974D-45E075839289}"/>
              </a:ext>
            </a:extLst>
          </p:cNvPr>
          <p:cNvSpPr>
            <a:spLocks noGrp="1"/>
          </p:cNvSpPr>
          <p:nvPr>
            <p:ph type="body" sz="quarter" idx="14"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rPr lang="fr-FR" dirty="0"/>
              <a:t>Intangible Cultural </a:t>
            </a:r>
            <a:r>
              <a:rPr lang="fr-FR" dirty="0" err="1"/>
              <a:t>Heritage</a:t>
            </a:r>
            <a:endParaRPr lang="fr-FR" dirty="0"/>
          </a:p>
        </p:txBody>
      </p:sp>
      <p:sp>
        <p:nvSpPr>
          <p:cNvPr id="15" name="Espace réservé du texte 18">
            <a:extLst>
              <a:ext uri="{FF2B5EF4-FFF2-40B4-BE49-F238E27FC236}">
                <a16:creationId xmlns:a16="http://schemas.microsoft.com/office/drawing/2014/main" id="{62EA5CD5-C364-4447-9136-57F4298860F7}"/>
              </a:ext>
            </a:extLst>
          </p:cNvPr>
          <p:cNvSpPr>
            <a:spLocks noGrp="1"/>
          </p:cNvSpPr>
          <p:nvPr>
            <p:ph type="body" sz="quarter" idx="15" hasCustomPrompt="1"/>
          </p:nvPr>
        </p:nvSpPr>
        <p:spPr>
          <a:xfrm>
            <a:off x="7784108" y="6488752"/>
            <a:ext cx="1044207" cy="219839"/>
          </a:xfrm>
          <a:prstGeom prst="rect">
            <a:avLst/>
          </a:prstGeom>
        </p:spPr>
        <p:txBody>
          <a:bodyPr/>
          <a:lstStyle>
            <a:lvl1pPr marL="0" indent="0" algn="r">
              <a:buNone/>
              <a:defRPr sz="900">
                <a:solidFill>
                  <a:schemeClr val="bg1"/>
                </a:solidFill>
              </a:defRPr>
            </a:lvl1pPr>
          </a:lstStyle>
          <a:p>
            <a:pPr lvl="0"/>
            <a:r>
              <a:rPr lang="fr-FR" dirty="0"/>
              <a:t>Subject/Date</a:t>
            </a:r>
          </a:p>
        </p:txBody>
      </p:sp>
      <p:cxnSp>
        <p:nvCxnSpPr>
          <p:cNvPr id="25" name="Straight Connector 14">
            <a:extLst>
              <a:ext uri="{FF2B5EF4-FFF2-40B4-BE49-F238E27FC236}">
                <a16:creationId xmlns:a16="http://schemas.microsoft.com/office/drawing/2014/main" id="{E943B956-A269-48CB-A90C-5C365624FD46}"/>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2" name="Straight Connector 13">
            <a:extLst>
              <a:ext uri="{FF2B5EF4-FFF2-40B4-BE49-F238E27FC236}">
                <a16:creationId xmlns:a16="http://schemas.microsoft.com/office/drawing/2014/main" id="{E72BA8D6-0321-49C9-A7B8-6639ED16D9F6}"/>
              </a:ext>
            </a:extLst>
          </p:cNvPr>
          <p:cNvCxnSpPr/>
          <p:nvPr userDrawn="1"/>
        </p:nvCxnSpPr>
        <p:spPr>
          <a:xfrm>
            <a:off x="6816848" y="6313174"/>
            <a:ext cx="0" cy="549877"/>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Image 17">
            <a:extLst>
              <a:ext uri="{FF2B5EF4-FFF2-40B4-BE49-F238E27FC236}">
                <a16:creationId xmlns:a16="http://schemas.microsoft.com/office/drawing/2014/main" id="{79E9A98E-993D-477B-9622-48FB20EDDD8B}"/>
              </a:ext>
            </a:extLst>
          </p:cNvPr>
          <p:cNvPicPr preferRelativeResize="0">
            <a:picLocks/>
          </p:cNvPicPr>
          <p:nvPr userDrawn="1"/>
        </p:nvPicPr>
        <p:blipFill>
          <a:blip r:embed="rId3" cstate="hqprint">
            <a:extLst>
              <a:ext uri="{28A0092B-C50C-407E-A947-70E740481C1C}">
                <a14:useLocalDpi xmlns:a14="http://schemas.microsoft.com/office/drawing/2010/main" val="0"/>
              </a:ext>
            </a:extLst>
          </a:blip>
          <a:stretch>
            <a:fillRect/>
          </a:stretch>
        </p:blipFill>
        <p:spPr>
          <a:xfrm>
            <a:off x="371255" y="6352628"/>
            <a:ext cx="1004807" cy="499343"/>
          </a:xfrm>
          <a:prstGeom prst="rect">
            <a:avLst/>
          </a:prstGeom>
        </p:spPr>
      </p:pic>
    </p:spTree>
    <p:extLst>
      <p:ext uri="{BB962C8B-B14F-4D97-AF65-F5344CB8AC3E}">
        <p14:creationId xmlns:p14="http://schemas.microsoft.com/office/powerpoint/2010/main" val="401216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1">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D922564D-A1DD-4551-A75C-2EA214B0F5F9}"/>
              </a:ext>
            </a:extLst>
          </p:cNvPr>
          <p:cNvSpPr>
            <a:spLocks noGrp="1" noChangeAspect="1"/>
          </p:cNvSpPr>
          <p:nvPr>
            <p:ph type="pic" sz="quarter" idx="17" hasCustomPrompt="1"/>
          </p:nvPr>
        </p:nvSpPr>
        <p:spPr>
          <a:xfrm>
            <a:off x="5168157" y="971034"/>
            <a:ext cx="3533776" cy="5129355"/>
          </a:xfrm>
          <a:prstGeom prst="rect">
            <a:avLst/>
          </a:prstGeom>
          <a:solidFill>
            <a:schemeClr val="bg1">
              <a:lumMod val="95000"/>
            </a:schemeClr>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1" name="Rectangle 10">
            <a:extLst>
              <a:ext uri="{FF2B5EF4-FFF2-40B4-BE49-F238E27FC236}">
                <a16:creationId xmlns:a16="http://schemas.microsoft.com/office/drawing/2014/main" id="{CF52CA79-0014-43BB-B5E6-0F920FA0C9C8}"/>
              </a:ext>
            </a:extLst>
          </p:cNvPr>
          <p:cNvSpPr/>
          <p:nvPr userDrawn="1"/>
        </p:nvSpPr>
        <p:spPr>
          <a:xfrm>
            <a:off x="-799" y="27"/>
            <a:ext cx="9143998"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12" name="Text Placeholder 2">
            <a:extLst>
              <a:ext uri="{FF2B5EF4-FFF2-40B4-BE49-F238E27FC236}">
                <a16:creationId xmlns:a16="http://schemas.microsoft.com/office/drawing/2014/main" id="{9D909595-6F30-4EBB-B229-BD38AEEB1B55}"/>
              </a:ext>
            </a:extLst>
          </p:cNvPr>
          <p:cNvSpPr>
            <a:spLocks noGrp="1"/>
          </p:cNvSpPr>
          <p:nvPr>
            <p:ph type="body" sz="quarter" idx="16"/>
          </p:nvPr>
        </p:nvSpPr>
        <p:spPr>
          <a:xfrm>
            <a:off x="315658" y="959561"/>
            <a:ext cx="4256342" cy="5140820"/>
          </a:xfrm>
          <a:prstGeom prst="rect">
            <a:avLst/>
          </a:prstGeom>
          <a:effectLst/>
        </p:spPr>
        <p:txBody>
          <a:bodyPr/>
          <a:lstStyle>
            <a:lvl1pPr marL="0" indent="0" algn="l">
              <a:buClr>
                <a:srgbClr val="024A84"/>
              </a:buClr>
              <a:buFont typeface="Arial" panose="020B0604020202020204" pitchFamily="34" charset="0"/>
              <a:buNone/>
              <a:defRPr sz="1350" b="1">
                <a:solidFill>
                  <a:schemeClr val="tx1"/>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13" name="Title 1">
            <a:extLst>
              <a:ext uri="{FF2B5EF4-FFF2-40B4-BE49-F238E27FC236}">
                <a16:creationId xmlns:a16="http://schemas.microsoft.com/office/drawing/2014/main" id="{C98D414D-80CE-44EA-90CB-DFA6F2D6B3B3}"/>
              </a:ext>
            </a:extLst>
          </p:cNvPr>
          <p:cNvSpPr>
            <a:spLocks noGrp="1"/>
          </p:cNvSpPr>
          <p:nvPr>
            <p:ph type="ctrTitle" hasCustomPrompt="1"/>
          </p:nvPr>
        </p:nvSpPr>
        <p:spPr>
          <a:xfrm>
            <a:off x="315670" y="151609"/>
            <a:ext cx="8512645" cy="455408"/>
          </a:xfrm>
          <a:prstGeom prst="rect">
            <a:avLst/>
          </a:prstGeom>
        </p:spPr>
        <p:txBody>
          <a:bodyPr lIns="0" tIns="0" rIns="0" bIns="0"/>
          <a:lstStyle>
            <a:lvl1pPr algn="l">
              <a:lnSpc>
                <a:spcPts val="2775"/>
              </a:lnSpc>
              <a:defRPr sz="2400">
                <a:solidFill>
                  <a:schemeClr val="bg1"/>
                </a:solidFill>
              </a:defRPr>
            </a:lvl1pPr>
          </a:lstStyle>
          <a:p>
            <a:r>
              <a:rPr lang="en-GB" dirty="0"/>
              <a:t>Insert title</a:t>
            </a:r>
            <a:endParaRPr lang="en-US" dirty="0"/>
          </a:p>
        </p:txBody>
      </p:sp>
      <p:pic>
        <p:nvPicPr>
          <p:cNvPr id="16" name="Image 15">
            <a:extLst>
              <a:ext uri="{FF2B5EF4-FFF2-40B4-BE49-F238E27FC236}">
                <a16:creationId xmlns:a16="http://schemas.microsoft.com/office/drawing/2014/main" id="{3B107F5E-C59D-48E9-A3A9-C5386947DD05}"/>
              </a:ext>
            </a:extLst>
          </p:cNvPr>
          <p:cNvPicPr preferRelativeResize="0">
            <a:picLocks/>
          </p:cNvPicPr>
          <p:nvPr userDrawn="1"/>
        </p:nvPicPr>
        <p:blipFill>
          <a:blip r:embed="rId2" cstate="hqprint">
            <a:extLst>
              <a:ext uri="{28A0092B-C50C-407E-A947-70E740481C1C}">
                <a14:useLocalDpi xmlns:a14="http://schemas.microsoft.com/office/drawing/2010/main" val="0"/>
              </a:ext>
            </a:extLst>
          </a:blip>
          <a:stretch>
            <a:fillRect/>
          </a:stretch>
        </p:blipFill>
        <p:spPr>
          <a:xfrm>
            <a:off x="88074" y="6323235"/>
            <a:ext cx="1020488" cy="507136"/>
          </a:xfrm>
          <a:prstGeom prst="rect">
            <a:avLst/>
          </a:prstGeom>
        </p:spPr>
      </p:pic>
      <p:sp>
        <p:nvSpPr>
          <p:cNvPr id="17" name="Rectangle 16">
            <a:extLst>
              <a:ext uri="{FF2B5EF4-FFF2-40B4-BE49-F238E27FC236}">
                <a16:creationId xmlns:a16="http://schemas.microsoft.com/office/drawing/2014/main" id="{4598FFF1-F995-404A-8CC8-29A4CA9FA7DB}"/>
              </a:ext>
            </a:extLst>
          </p:cNvPr>
          <p:cNvSpPr/>
          <p:nvPr userDrawn="1"/>
        </p:nvSpPr>
        <p:spPr>
          <a:xfrm>
            <a:off x="0" y="6336079"/>
            <a:ext cx="9144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Espace réservé du texte 4">
            <a:extLst>
              <a:ext uri="{FF2B5EF4-FFF2-40B4-BE49-F238E27FC236}">
                <a16:creationId xmlns:a16="http://schemas.microsoft.com/office/drawing/2014/main" id="{5DD7F444-C6CB-4C96-9878-028B239D52E6}"/>
              </a:ext>
            </a:extLst>
          </p:cNvPr>
          <p:cNvSpPr>
            <a:spLocks noGrp="1"/>
          </p:cNvSpPr>
          <p:nvPr>
            <p:ph type="body" sz="quarter" idx="14"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rPr lang="fr-FR" dirty="0"/>
              <a:t>Intangible Cultural </a:t>
            </a:r>
            <a:r>
              <a:rPr lang="fr-FR" dirty="0" err="1"/>
              <a:t>Heritage</a:t>
            </a:r>
            <a:endParaRPr lang="fr-FR" dirty="0"/>
          </a:p>
        </p:txBody>
      </p:sp>
      <p:sp>
        <p:nvSpPr>
          <p:cNvPr id="19" name="Espace réservé du texte 18">
            <a:extLst>
              <a:ext uri="{FF2B5EF4-FFF2-40B4-BE49-F238E27FC236}">
                <a16:creationId xmlns:a16="http://schemas.microsoft.com/office/drawing/2014/main" id="{F5BB824C-A41C-458E-B7DD-E14C10681540}"/>
              </a:ext>
            </a:extLst>
          </p:cNvPr>
          <p:cNvSpPr>
            <a:spLocks noGrp="1"/>
          </p:cNvSpPr>
          <p:nvPr>
            <p:ph type="body" sz="quarter" idx="15" hasCustomPrompt="1"/>
          </p:nvPr>
        </p:nvSpPr>
        <p:spPr>
          <a:xfrm>
            <a:off x="7784108" y="6488752"/>
            <a:ext cx="1044207" cy="219839"/>
          </a:xfrm>
          <a:prstGeom prst="rect">
            <a:avLst/>
          </a:prstGeom>
        </p:spPr>
        <p:txBody>
          <a:bodyPr/>
          <a:lstStyle>
            <a:lvl1pPr marL="0" indent="0" algn="r">
              <a:buNone/>
              <a:defRPr sz="900">
                <a:solidFill>
                  <a:schemeClr val="bg1"/>
                </a:solidFill>
              </a:defRPr>
            </a:lvl1pPr>
          </a:lstStyle>
          <a:p>
            <a:pPr lvl="0"/>
            <a:r>
              <a:rPr lang="fr-FR" dirty="0"/>
              <a:t>Subject/Date</a:t>
            </a:r>
          </a:p>
        </p:txBody>
      </p:sp>
      <p:cxnSp>
        <p:nvCxnSpPr>
          <p:cNvPr id="26" name="Straight Connector 14">
            <a:extLst>
              <a:ext uri="{FF2B5EF4-FFF2-40B4-BE49-F238E27FC236}">
                <a16:creationId xmlns:a16="http://schemas.microsoft.com/office/drawing/2014/main" id="{62CBB606-866E-4F38-9986-76993A3C445C}"/>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496B858-52CB-4E37-9B78-6C5101FCF368}"/>
              </a:ext>
            </a:extLst>
          </p:cNvPr>
          <p:cNvCxnSpPr/>
          <p:nvPr userDrawn="1"/>
        </p:nvCxnSpPr>
        <p:spPr>
          <a:xfrm>
            <a:off x="6816848" y="6313174"/>
            <a:ext cx="0" cy="549877"/>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Image 17">
            <a:extLst>
              <a:ext uri="{FF2B5EF4-FFF2-40B4-BE49-F238E27FC236}">
                <a16:creationId xmlns:a16="http://schemas.microsoft.com/office/drawing/2014/main" id="{79E9A98E-993D-477B-9622-48FB20EDDD8B}"/>
              </a:ext>
            </a:extLst>
          </p:cNvPr>
          <p:cNvPicPr preferRelativeResize="0">
            <a:picLocks/>
          </p:cNvPicPr>
          <p:nvPr userDrawn="1"/>
        </p:nvPicPr>
        <p:blipFill>
          <a:blip r:embed="rId3" cstate="hqprint">
            <a:extLst>
              <a:ext uri="{28A0092B-C50C-407E-A947-70E740481C1C}">
                <a14:useLocalDpi xmlns:a14="http://schemas.microsoft.com/office/drawing/2010/main" val="0"/>
              </a:ext>
            </a:extLst>
          </a:blip>
          <a:stretch>
            <a:fillRect/>
          </a:stretch>
        </p:blipFill>
        <p:spPr>
          <a:xfrm>
            <a:off x="371255" y="6352628"/>
            <a:ext cx="1004807" cy="499343"/>
          </a:xfrm>
          <a:prstGeom prst="rect">
            <a:avLst/>
          </a:prstGeom>
        </p:spPr>
      </p:pic>
    </p:spTree>
    <p:extLst>
      <p:ext uri="{BB962C8B-B14F-4D97-AF65-F5344CB8AC3E}">
        <p14:creationId xmlns:p14="http://schemas.microsoft.com/office/powerpoint/2010/main" val="3364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 SLide BLUE">
    <p:spTree>
      <p:nvGrpSpPr>
        <p:cNvPr id="1" name=""/>
        <p:cNvGrpSpPr/>
        <p:nvPr/>
      </p:nvGrpSpPr>
      <p:grpSpPr>
        <a:xfrm>
          <a:off x="0" y="0"/>
          <a:ext cx="0" cy="0"/>
          <a:chOff x="0" y="0"/>
          <a:chExt cx="0" cy="0"/>
        </a:xfrm>
      </p:grpSpPr>
      <p:sp>
        <p:nvSpPr>
          <p:cNvPr id="9" name="Rectangle 8"/>
          <p:cNvSpPr/>
          <p:nvPr userDrawn="1"/>
        </p:nvSpPr>
        <p:spPr>
          <a:xfrm>
            <a:off x="-799" y="0"/>
            <a:ext cx="9144799" cy="6858000"/>
          </a:xfrm>
          <a:prstGeom prst="rect">
            <a:avLst/>
          </a:prstGeom>
          <a:gradFill>
            <a:gsLst>
              <a:gs pos="0">
                <a:srgbClr val="004983"/>
              </a:gs>
              <a:gs pos="100000">
                <a:srgbClr val="0077D4"/>
              </a:gs>
            </a:gsLst>
            <a:lin ang="135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10" name="Text Placeholder 9"/>
          <p:cNvSpPr>
            <a:spLocks noGrp="1"/>
          </p:cNvSpPr>
          <p:nvPr>
            <p:ph type="body" sz="quarter" idx="11" hasCustomPrompt="1"/>
          </p:nvPr>
        </p:nvSpPr>
        <p:spPr>
          <a:xfrm>
            <a:off x="1196338" y="1777527"/>
            <a:ext cx="6887984" cy="2978286"/>
          </a:xfrm>
          <a:prstGeom prst="rect">
            <a:avLst/>
          </a:prstGeom>
          <a:noFill/>
          <a:ln w="19050">
            <a:noFill/>
          </a:ln>
          <a:effectLst/>
        </p:spPr>
        <p:txBody>
          <a:bodyPr/>
          <a:lstStyle>
            <a:lvl1pPr marL="0" indent="0" algn="l">
              <a:buNone/>
              <a:defRPr sz="2700">
                <a:solidFill>
                  <a:srgbClr val="EEF3FA"/>
                </a:solidFill>
              </a:defRPr>
            </a:lvl1pPr>
            <a:lvl2pPr marL="342848" indent="0" algn="r">
              <a:buNone/>
              <a:defRPr sz="1800">
                <a:solidFill>
                  <a:srgbClr val="EEF3FA"/>
                </a:solidFill>
              </a:defRPr>
            </a:lvl2pPr>
          </a:lstStyle>
          <a:p>
            <a:pPr lvl="0"/>
            <a:r>
              <a:rPr lang="en-US" dirty="0"/>
              <a:t>Quotations are commonly printed as a means for inspiration and to invoke philosophical thoughts from the reader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a:p>
            <a:pPr lvl="1"/>
            <a:r>
              <a:rPr lang="fr-FR" dirty="0"/>
              <a:t>					</a:t>
            </a:r>
          </a:p>
        </p:txBody>
      </p:sp>
      <p:sp>
        <p:nvSpPr>
          <p:cNvPr id="27" name="Text Placeholder 26"/>
          <p:cNvSpPr>
            <a:spLocks noGrp="1"/>
          </p:cNvSpPr>
          <p:nvPr>
            <p:ph type="body" sz="quarter" idx="14" hasCustomPrompt="1"/>
          </p:nvPr>
        </p:nvSpPr>
        <p:spPr>
          <a:xfrm>
            <a:off x="5589321" y="5003641"/>
            <a:ext cx="2495002" cy="547688"/>
          </a:xfrm>
          <a:prstGeom prst="rect">
            <a:avLst/>
          </a:prstGeom>
          <a:effectLst/>
        </p:spPr>
        <p:txBody>
          <a:bodyPr/>
          <a:lstStyle>
            <a:lvl1pPr marL="0" indent="0" algn="r">
              <a:buNone/>
              <a:defRPr sz="1500" baseline="0">
                <a:solidFill>
                  <a:srgbClr val="EEF3FA"/>
                </a:solidFill>
              </a:defRPr>
            </a:lvl1pPr>
          </a:lstStyle>
          <a:p>
            <a:pPr lvl="0"/>
            <a:r>
              <a:rPr lang="fr-FR" dirty="0"/>
              <a:t>Source Name</a:t>
            </a:r>
          </a:p>
        </p:txBody>
      </p:sp>
      <p:sp>
        <p:nvSpPr>
          <p:cNvPr id="44" name="TextBox 43"/>
          <p:cNvSpPr txBox="1"/>
          <p:nvPr userDrawn="1"/>
        </p:nvSpPr>
        <p:spPr>
          <a:xfrm>
            <a:off x="526425" y="1433373"/>
            <a:ext cx="564022" cy="1200329"/>
          </a:xfrm>
          <a:prstGeom prst="rect">
            <a:avLst/>
          </a:prstGeom>
          <a:noFill/>
          <a:effectLst/>
        </p:spPr>
        <p:txBody>
          <a:bodyPr wrap="square" rtlCol="0">
            <a:spAutoFit/>
          </a:bodyPr>
          <a:lstStyle/>
          <a:p>
            <a:r>
              <a:rPr lang="fr-FR" sz="7200" dirty="0">
                <a:solidFill>
                  <a:srgbClr val="EEF3FA"/>
                </a:solidFill>
                <a:latin typeface="Arial" panose="020B0604020202020204" pitchFamily="34" charset="0"/>
                <a:cs typeface="Arial" panose="020B0604020202020204" pitchFamily="34" charset="0"/>
              </a:rPr>
              <a:t>“</a:t>
            </a:r>
          </a:p>
        </p:txBody>
      </p:sp>
      <p:cxnSp>
        <p:nvCxnSpPr>
          <p:cNvPr id="12" name="Straight Connector 14">
            <a:extLst>
              <a:ext uri="{FF2B5EF4-FFF2-40B4-BE49-F238E27FC236}">
                <a16:creationId xmlns:a16="http://schemas.microsoft.com/office/drawing/2014/main" id="{6A0B8AAE-2554-4F6F-AB8C-76934783612C}"/>
              </a:ext>
            </a:extLst>
          </p:cNvPr>
          <p:cNvCxnSpPr/>
          <p:nvPr userDrawn="1"/>
        </p:nvCxnSpPr>
        <p:spPr>
          <a:xfrm>
            <a:off x="2296101" y="631453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3" name="Espace réservé du texte 4">
            <a:extLst>
              <a:ext uri="{FF2B5EF4-FFF2-40B4-BE49-F238E27FC236}">
                <a16:creationId xmlns:a16="http://schemas.microsoft.com/office/drawing/2014/main" id="{B2C15B89-4A37-463A-9D62-7972F7D8CE1B}"/>
              </a:ext>
            </a:extLst>
          </p:cNvPr>
          <p:cNvSpPr>
            <a:spLocks noGrp="1"/>
          </p:cNvSpPr>
          <p:nvPr>
            <p:ph type="body" sz="quarter" idx="15"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rPr lang="fr-FR" dirty="0"/>
              <a:t>Edit </a:t>
            </a:r>
            <a:r>
              <a:rPr lang="fr-FR" dirty="0" err="1"/>
              <a:t>this</a:t>
            </a:r>
            <a:r>
              <a:rPr lang="fr-FR" dirty="0"/>
              <a:t> part </a:t>
            </a:r>
            <a:r>
              <a:rPr lang="fr-FR" dirty="0" err="1"/>
              <a:t>with</a:t>
            </a:r>
            <a:r>
              <a:rPr lang="fr-FR" dirty="0"/>
              <a:t> </a:t>
            </a:r>
            <a:r>
              <a:rPr lang="fr-FR" dirty="0" err="1"/>
              <a:t>name</a:t>
            </a:r>
            <a:r>
              <a:rPr lang="fr-FR" dirty="0"/>
              <a:t> of division/</a:t>
            </a:r>
            <a:r>
              <a:rPr lang="fr-FR" dirty="0" err="1"/>
              <a:t>subject</a:t>
            </a:r>
            <a:r>
              <a:rPr lang="fr-FR" dirty="0"/>
              <a:t>/</a:t>
            </a:r>
          </a:p>
        </p:txBody>
      </p:sp>
      <p:sp>
        <p:nvSpPr>
          <p:cNvPr id="16" name="Espace réservé du texte 18">
            <a:extLst>
              <a:ext uri="{FF2B5EF4-FFF2-40B4-BE49-F238E27FC236}">
                <a16:creationId xmlns:a16="http://schemas.microsoft.com/office/drawing/2014/main" id="{45E6C432-1F74-4EC7-A3DF-41F1D1DA9C9A}"/>
              </a:ext>
            </a:extLst>
          </p:cNvPr>
          <p:cNvSpPr>
            <a:spLocks noGrp="1"/>
          </p:cNvSpPr>
          <p:nvPr>
            <p:ph type="body" sz="quarter" idx="16" hasCustomPrompt="1"/>
          </p:nvPr>
        </p:nvSpPr>
        <p:spPr>
          <a:xfrm>
            <a:off x="7784108" y="6488752"/>
            <a:ext cx="1044207" cy="219839"/>
          </a:xfrm>
          <a:prstGeom prst="rect">
            <a:avLst/>
          </a:prstGeom>
        </p:spPr>
        <p:txBody>
          <a:bodyPr/>
          <a:lstStyle>
            <a:lvl1pPr marL="0" indent="0" algn="r">
              <a:buNone/>
              <a:defRPr sz="900">
                <a:solidFill>
                  <a:schemeClr val="bg1"/>
                </a:solidFill>
              </a:defRPr>
            </a:lvl1pPr>
          </a:lstStyle>
          <a:p>
            <a:pPr lvl="0"/>
            <a:r>
              <a:rPr lang="fr-FR" dirty="0"/>
              <a:t>Date</a:t>
            </a:r>
          </a:p>
        </p:txBody>
      </p:sp>
      <p:cxnSp>
        <p:nvCxnSpPr>
          <p:cNvPr id="18" name="Straight Connector 13">
            <a:extLst>
              <a:ext uri="{FF2B5EF4-FFF2-40B4-BE49-F238E27FC236}">
                <a16:creationId xmlns:a16="http://schemas.microsoft.com/office/drawing/2014/main" id="{DF6414B0-C51D-4C56-92CD-22026119BACC}"/>
              </a:ext>
            </a:extLst>
          </p:cNvPr>
          <p:cNvCxnSpPr/>
          <p:nvPr userDrawn="1"/>
        </p:nvCxnSpPr>
        <p:spPr>
          <a:xfrm>
            <a:off x="6816848" y="6313174"/>
            <a:ext cx="0" cy="549877"/>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Image 17">
            <a:extLst>
              <a:ext uri="{FF2B5EF4-FFF2-40B4-BE49-F238E27FC236}">
                <a16:creationId xmlns:a16="http://schemas.microsoft.com/office/drawing/2014/main" id="{79E9A98E-993D-477B-9622-48FB20EDDD8B}"/>
              </a:ext>
            </a:extLst>
          </p:cNvPr>
          <p:cNvPicPr preferRelativeResize="0">
            <a:picLocks/>
          </p:cNvPicPr>
          <p:nvPr userDrawn="1"/>
        </p:nvPicPr>
        <p:blipFill>
          <a:blip r:embed="rId2" cstate="hqprint">
            <a:extLst>
              <a:ext uri="{28A0092B-C50C-407E-A947-70E740481C1C}">
                <a14:useLocalDpi xmlns:a14="http://schemas.microsoft.com/office/drawing/2010/main" val="0"/>
              </a:ext>
            </a:extLst>
          </a:blip>
          <a:stretch>
            <a:fillRect/>
          </a:stretch>
        </p:blipFill>
        <p:spPr>
          <a:xfrm>
            <a:off x="371255" y="6352628"/>
            <a:ext cx="1004807" cy="499343"/>
          </a:xfrm>
          <a:prstGeom prst="rect">
            <a:avLst/>
          </a:prstGeom>
        </p:spPr>
      </p:pic>
    </p:spTree>
    <p:extLst>
      <p:ext uri="{BB962C8B-B14F-4D97-AF65-F5344CB8AC3E}">
        <p14:creationId xmlns:p14="http://schemas.microsoft.com/office/powerpoint/2010/main" val="36174192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umber Slide BLUE">
    <p:spTree>
      <p:nvGrpSpPr>
        <p:cNvPr id="1" name=""/>
        <p:cNvGrpSpPr/>
        <p:nvPr/>
      </p:nvGrpSpPr>
      <p:grpSpPr>
        <a:xfrm>
          <a:off x="0" y="0"/>
          <a:ext cx="0" cy="0"/>
          <a:chOff x="0" y="0"/>
          <a:chExt cx="0" cy="0"/>
        </a:xfrm>
      </p:grpSpPr>
      <p:sp>
        <p:nvSpPr>
          <p:cNvPr id="8" name="Rectangle 7"/>
          <p:cNvSpPr/>
          <p:nvPr userDrawn="1"/>
        </p:nvSpPr>
        <p:spPr>
          <a:xfrm>
            <a:off x="-799" y="0"/>
            <a:ext cx="9143998" cy="6858000"/>
          </a:xfrm>
          <a:prstGeom prst="rect">
            <a:avLst/>
          </a:prstGeom>
          <a:gradFill>
            <a:gsLst>
              <a:gs pos="0">
                <a:srgbClr val="004983"/>
              </a:gs>
              <a:gs pos="100000">
                <a:srgbClr val="0077D4"/>
              </a:gs>
            </a:gsLst>
            <a:lin ang="135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27" name="Text Placeholder 26"/>
          <p:cNvSpPr>
            <a:spLocks noGrp="1"/>
          </p:cNvSpPr>
          <p:nvPr>
            <p:ph type="body" sz="quarter" idx="14" hasCustomPrompt="1"/>
          </p:nvPr>
        </p:nvSpPr>
        <p:spPr>
          <a:xfrm>
            <a:off x="5289461" y="4627245"/>
            <a:ext cx="2495002" cy="547688"/>
          </a:xfrm>
          <a:prstGeom prst="rect">
            <a:avLst/>
          </a:prstGeom>
        </p:spPr>
        <p:txBody>
          <a:bodyPr/>
          <a:lstStyle>
            <a:lvl1pPr marL="0" indent="0" algn="r">
              <a:buNone/>
              <a:defRPr sz="1500" baseline="0">
                <a:solidFill>
                  <a:srgbClr val="EEF3FA"/>
                </a:solidFill>
              </a:defRPr>
            </a:lvl1pPr>
          </a:lstStyle>
          <a:p>
            <a:pPr lvl="0"/>
            <a:r>
              <a:rPr lang="fr-FR" dirty="0"/>
              <a:t>Source Name</a:t>
            </a:r>
          </a:p>
        </p:txBody>
      </p:sp>
      <p:sp>
        <p:nvSpPr>
          <p:cNvPr id="3" name="Text Placeholder 2"/>
          <p:cNvSpPr>
            <a:spLocks noGrp="1"/>
          </p:cNvSpPr>
          <p:nvPr>
            <p:ph type="body" sz="quarter" idx="15" hasCustomPrompt="1"/>
          </p:nvPr>
        </p:nvSpPr>
        <p:spPr>
          <a:xfrm>
            <a:off x="1196352" y="1860094"/>
            <a:ext cx="6588125" cy="581321"/>
          </a:xfrm>
          <a:prstGeom prst="rect">
            <a:avLst/>
          </a:prstGeom>
        </p:spPr>
        <p:txBody>
          <a:bodyPr/>
          <a:lstStyle>
            <a:lvl1pPr marL="0" indent="0" algn="ctr">
              <a:buNone/>
              <a:defRPr baseline="0">
                <a:solidFill>
                  <a:srgbClr val="EEF3FA"/>
                </a:solidFill>
              </a:defRPr>
            </a:lvl1pPr>
          </a:lstStyle>
          <a:p>
            <a:pPr lvl="0"/>
            <a:r>
              <a:rPr lang="fr-FR" dirty="0"/>
              <a:t>USE BIG NUMBERS FOR BIG IMPACT</a:t>
            </a:r>
          </a:p>
        </p:txBody>
      </p:sp>
      <p:sp>
        <p:nvSpPr>
          <p:cNvPr id="9" name="Text Placeholder 2"/>
          <p:cNvSpPr>
            <a:spLocks noGrp="1"/>
          </p:cNvSpPr>
          <p:nvPr>
            <p:ph type="body" sz="quarter" idx="16" hasCustomPrompt="1"/>
          </p:nvPr>
        </p:nvSpPr>
        <p:spPr>
          <a:xfrm>
            <a:off x="863140" y="2700940"/>
            <a:ext cx="7204105" cy="1401071"/>
          </a:xfrm>
          <a:prstGeom prst="rect">
            <a:avLst/>
          </a:prstGeom>
          <a:effectLst/>
        </p:spPr>
        <p:txBody>
          <a:bodyPr/>
          <a:lstStyle>
            <a:lvl1pPr marL="0" indent="0" algn="ctr">
              <a:buNone/>
              <a:defRPr lang="fr-FR" sz="7200" b="1" kern="1200" baseline="0" dirty="0" smtClean="0">
                <a:solidFill>
                  <a:srgbClr val="EEF3FA"/>
                </a:solidFill>
                <a:latin typeface="+mn-lt"/>
                <a:ea typeface="+mn-ea"/>
                <a:cs typeface="+mn-cs"/>
              </a:defRPr>
            </a:lvl1pPr>
          </a:lstStyle>
          <a:p>
            <a:pPr lvl="0"/>
            <a:r>
              <a:rPr lang="fr-FR" dirty="0" smtClean="0"/>
              <a:t>$ 500.030.001</a:t>
            </a:r>
            <a:endParaRPr lang="fr-FR" dirty="0"/>
          </a:p>
        </p:txBody>
      </p:sp>
      <p:cxnSp>
        <p:nvCxnSpPr>
          <p:cNvPr id="17" name="Straight Connector 14">
            <a:extLst>
              <a:ext uri="{FF2B5EF4-FFF2-40B4-BE49-F238E27FC236}">
                <a16:creationId xmlns:a16="http://schemas.microsoft.com/office/drawing/2014/main" id="{6A0B8AAE-2554-4F6F-AB8C-76934783612C}"/>
              </a:ext>
            </a:extLst>
          </p:cNvPr>
          <p:cNvCxnSpPr/>
          <p:nvPr userDrawn="1"/>
        </p:nvCxnSpPr>
        <p:spPr>
          <a:xfrm>
            <a:off x="2296101" y="631453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5" name="Espace réservé du texte 4">
            <a:extLst>
              <a:ext uri="{FF2B5EF4-FFF2-40B4-BE49-F238E27FC236}">
                <a16:creationId xmlns:a16="http://schemas.microsoft.com/office/drawing/2014/main" id="{B2C15B89-4A37-463A-9D62-7972F7D8CE1B}"/>
              </a:ext>
            </a:extLst>
          </p:cNvPr>
          <p:cNvSpPr>
            <a:spLocks noGrp="1"/>
          </p:cNvSpPr>
          <p:nvPr>
            <p:ph type="body" sz="quarter" idx="17" hasCustomPrompt="1"/>
          </p:nvPr>
        </p:nvSpPr>
        <p:spPr>
          <a:xfrm>
            <a:off x="3350457" y="6488752"/>
            <a:ext cx="2441485" cy="223515"/>
          </a:xfrm>
          <a:prstGeom prst="rect">
            <a:avLst/>
          </a:prstGeom>
        </p:spPr>
        <p:txBody>
          <a:bodyPr/>
          <a:lstStyle>
            <a:lvl1pPr marL="0" indent="0" algn="ctr">
              <a:buNone/>
              <a:defRPr sz="900">
                <a:solidFill>
                  <a:schemeClr val="bg1"/>
                </a:solidFill>
              </a:defRPr>
            </a:lvl1pPr>
          </a:lstStyle>
          <a:p>
            <a:pPr lvl="0"/>
            <a:r>
              <a:rPr lang="fr-FR" dirty="0"/>
              <a:t>Edit </a:t>
            </a:r>
            <a:r>
              <a:rPr lang="fr-FR" dirty="0" err="1"/>
              <a:t>this</a:t>
            </a:r>
            <a:r>
              <a:rPr lang="fr-FR" dirty="0"/>
              <a:t> part </a:t>
            </a:r>
            <a:r>
              <a:rPr lang="fr-FR" dirty="0" err="1"/>
              <a:t>with</a:t>
            </a:r>
            <a:r>
              <a:rPr lang="fr-FR" dirty="0"/>
              <a:t> </a:t>
            </a:r>
            <a:r>
              <a:rPr lang="fr-FR" dirty="0" err="1"/>
              <a:t>name</a:t>
            </a:r>
            <a:r>
              <a:rPr lang="fr-FR" dirty="0"/>
              <a:t> of division/</a:t>
            </a:r>
            <a:r>
              <a:rPr lang="fr-FR" dirty="0" err="1"/>
              <a:t>subject</a:t>
            </a:r>
            <a:r>
              <a:rPr lang="fr-FR" dirty="0"/>
              <a:t>/</a:t>
            </a:r>
          </a:p>
        </p:txBody>
      </p:sp>
      <p:sp>
        <p:nvSpPr>
          <p:cNvPr id="18" name="Espace réservé du texte 18">
            <a:extLst>
              <a:ext uri="{FF2B5EF4-FFF2-40B4-BE49-F238E27FC236}">
                <a16:creationId xmlns:a16="http://schemas.microsoft.com/office/drawing/2014/main" id="{45E6C432-1F74-4EC7-A3DF-41F1D1DA9C9A}"/>
              </a:ext>
            </a:extLst>
          </p:cNvPr>
          <p:cNvSpPr>
            <a:spLocks noGrp="1"/>
          </p:cNvSpPr>
          <p:nvPr>
            <p:ph type="body" sz="quarter" idx="18" hasCustomPrompt="1"/>
          </p:nvPr>
        </p:nvSpPr>
        <p:spPr>
          <a:xfrm>
            <a:off x="7784108" y="6488752"/>
            <a:ext cx="1044207" cy="219839"/>
          </a:xfrm>
          <a:prstGeom prst="rect">
            <a:avLst/>
          </a:prstGeom>
        </p:spPr>
        <p:txBody>
          <a:bodyPr/>
          <a:lstStyle>
            <a:lvl1pPr marL="0" indent="0" algn="r">
              <a:buNone/>
              <a:defRPr sz="900">
                <a:solidFill>
                  <a:schemeClr val="bg1"/>
                </a:solidFill>
              </a:defRPr>
            </a:lvl1pPr>
          </a:lstStyle>
          <a:p>
            <a:pPr lvl="0"/>
            <a:r>
              <a:rPr lang="fr-FR" dirty="0"/>
              <a:t>Date</a:t>
            </a:r>
          </a:p>
        </p:txBody>
      </p:sp>
      <p:cxnSp>
        <p:nvCxnSpPr>
          <p:cNvPr id="23" name="Straight Connector 13">
            <a:extLst>
              <a:ext uri="{FF2B5EF4-FFF2-40B4-BE49-F238E27FC236}">
                <a16:creationId xmlns:a16="http://schemas.microsoft.com/office/drawing/2014/main" id="{DF6414B0-C51D-4C56-92CD-22026119BACC}"/>
              </a:ext>
            </a:extLst>
          </p:cNvPr>
          <p:cNvCxnSpPr/>
          <p:nvPr userDrawn="1"/>
        </p:nvCxnSpPr>
        <p:spPr>
          <a:xfrm>
            <a:off x="6816848" y="6313174"/>
            <a:ext cx="0" cy="549877"/>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Image 17">
            <a:extLst>
              <a:ext uri="{FF2B5EF4-FFF2-40B4-BE49-F238E27FC236}">
                <a16:creationId xmlns:a16="http://schemas.microsoft.com/office/drawing/2014/main" id="{79E9A98E-993D-477B-9622-48FB20EDDD8B}"/>
              </a:ext>
            </a:extLst>
          </p:cNvPr>
          <p:cNvPicPr preferRelativeResize="0">
            <a:picLocks/>
          </p:cNvPicPr>
          <p:nvPr userDrawn="1"/>
        </p:nvPicPr>
        <p:blipFill>
          <a:blip r:embed="rId2" cstate="hqprint">
            <a:extLst>
              <a:ext uri="{28A0092B-C50C-407E-A947-70E740481C1C}">
                <a14:useLocalDpi xmlns:a14="http://schemas.microsoft.com/office/drawing/2010/main" val="0"/>
              </a:ext>
            </a:extLst>
          </a:blip>
          <a:stretch>
            <a:fillRect/>
          </a:stretch>
        </p:blipFill>
        <p:spPr>
          <a:xfrm>
            <a:off x="371255" y="6352628"/>
            <a:ext cx="1004807" cy="499343"/>
          </a:xfrm>
          <a:prstGeom prst="rect">
            <a:avLst/>
          </a:prstGeom>
        </p:spPr>
      </p:pic>
    </p:spTree>
    <p:extLst>
      <p:ext uri="{BB962C8B-B14F-4D97-AF65-F5344CB8AC3E}">
        <p14:creationId xmlns:p14="http://schemas.microsoft.com/office/powerpoint/2010/main" val="3143724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slide ">
    <p:spTree>
      <p:nvGrpSpPr>
        <p:cNvPr id="1" name=""/>
        <p:cNvGrpSpPr/>
        <p:nvPr/>
      </p:nvGrpSpPr>
      <p:grpSpPr>
        <a:xfrm>
          <a:off x="0" y="0"/>
          <a:ext cx="0" cy="0"/>
          <a:chOff x="0" y="0"/>
          <a:chExt cx="0" cy="0"/>
        </a:xfrm>
      </p:grpSpPr>
      <p:cxnSp>
        <p:nvCxnSpPr>
          <p:cNvPr id="25" name="Straight Connector 14">
            <a:extLst>
              <a:ext uri="{FF2B5EF4-FFF2-40B4-BE49-F238E27FC236}">
                <a16:creationId xmlns:a16="http://schemas.microsoft.com/office/drawing/2014/main" id="{A9EBAC2D-9312-4A68-8BB3-1DB25802C369}"/>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6" name="Straight Connector 14">
            <a:extLst>
              <a:ext uri="{FF2B5EF4-FFF2-40B4-BE49-F238E27FC236}">
                <a16:creationId xmlns:a16="http://schemas.microsoft.com/office/drawing/2014/main" id="{6A0B8AAE-2554-4F6F-AB8C-76934783612C}"/>
              </a:ext>
            </a:extLst>
          </p:cNvPr>
          <p:cNvCxnSpPr/>
          <p:nvPr userDrawn="1"/>
        </p:nvCxnSpPr>
        <p:spPr>
          <a:xfrm>
            <a:off x="7920389" y="631453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Content Placeholder 2"/>
          <p:cNvSpPr txBox="1">
            <a:spLocks/>
          </p:cNvSpPr>
          <p:nvPr userDrawn="1"/>
        </p:nvSpPr>
        <p:spPr>
          <a:xfrm>
            <a:off x="0" y="1065816"/>
            <a:ext cx="9144000" cy="1672262"/>
          </a:xfrm>
          <a:prstGeom prst="rect">
            <a:avLst/>
          </a:prstGeom>
        </p:spPr>
        <p:txBody>
          <a:bodyPr wrap="squar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GB" sz="11000" dirty="0" smtClean="0">
                <a:solidFill>
                  <a:srgbClr val="0077D4"/>
                </a:solidFill>
              </a:rPr>
              <a:t>Thank you</a:t>
            </a:r>
            <a:endParaRPr lang="en-GB" sz="11000" dirty="0">
              <a:solidFill>
                <a:srgbClr val="0077D4"/>
              </a:solidFill>
            </a:endParaRPr>
          </a:p>
        </p:txBody>
      </p:sp>
      <p:sp>
        <p:nvSpPr>
          <p:cNvPr id="14" name="TextBox 13"/>
          <p:cNvSpPr txBox="1"/>
          <p:nvPr/>
        </p:nvSpPr>
        <p:spPr>
          <a:xfrm>
            <a:off x="2268209" y="3111344"/>
            <a:ext cx="4607582" cy="338554"/>
          </a:xfrm>
          <a:prstGeom prst="rect">
            <a:avLst/>
          </a:prstGeom>
          <a:noFill/>
        </p:spPr>
        <p:txBody>
          <a:bodyPr wrap="square" lIns="0" tIns="0" rIns="0" bIns="0" rtlCol="0">
            <a:spAutoFit/>
          </a:bodyPr>
          <a:lstStyle/>
          <a:p>
            <a:pPr algn="ctr">
              <a:spcAft>
                <a:spcPts val="1200"/>
              </a:spcAft>
            </a:pPr>
            <a:r>
              <a:rPr lang="en-US" sz="2200" dirty="0" smtClean="0"/>
              <a:t>Learn more:</a:t>
            </a:r>
            <a:r>
              <a:rPr lang="en-US" sz="2200" baseline="0" dirty="0" smtClean="0"/>
              <a:t> </a:t>
            </a:r>
            <a:r>
              <a:rPr lang="en-US" sz="2200" b="1" baseline="0" dirty="0" smtClean="0"/>
              <a:t>ich.</a:t>
            </a:r>
            <a:r>
              <a:rPr lang="en-US" sz="2200" b="1" dirty="0" smtClean="0"/>
              <a:t>unesco.org</a:t>
            </a:r>
          </a:p>
        </p:txBody>
      </p:sp>
      <p:pic>
        <p:nvPicPr>
          <p:cNvPr id="18" name="Image 24">
            <a:extLst>
              <a:ext uri="{FF2B5EF4-FFF2-40B4-BE49-F238E27FC236}">
                <a16:creationId xmlns:a16="http://schemas.microsoft.com/office/drawing/2014/main" id="{7110CDD9-0E4C-4B78-B0E0-3D9B8D26CA6E}"/>
              </a:ext>
            </a:extLst>
          </p:cNvPr>
          <p:cNvPicPr preferRelativeResize="0">
            <a:picLocks noChangeAspect="1"/>
          </p:cNvPicPr>
          <p:nvPr userDrawn="1"/>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artisticGlowEdges/>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315670" y="6389009"/>
            <a:ext cx="1576800" cy="416059"/>
          </a:xfrm>
          <a:prstGeom prst="rect">
            <a:avLst/>
          </a:prstGeom>
        </p:spPr>
      </p:pic>
      <p:cxnSp>
        <p:nvCxnSpPr>
          <p:cNvPr id="27" name="Straight Connector 14">
            <a:extLst>
              <a:ext uri="{FF2B5EF4-FFF2-40B4-BE49-F238E27FC236}">
                <a16:creationId xmlns:a16="http://schemas.microsoft.com/office/drawing/2014/main" id="{6A0B8AAE-2554-4F6F-AB8C-76934783612C}"/>
              </a:ext>
            </a:extLst>
          </p:cNvPr>
          <p:cNvCxnSpPr/>
          <p:nvPr userDrawn="1"/>
        </p:nvCxnSpPr>
        <p:spPr>
          <a:xfrm>
            <a:off x="2296101" y="6314539"/>
            <a:ext cx="0" cy="538185"/>
          </a:xfrm>
          <a:prstGeom prst="line">
            <a:avLst/>
          </a:prstGeom>
          <a:ln>
            <a:solidFill>
              <a:srgbClr val="0077D4"/>
            </a:solidFill>
          </a:ln>
        </p:spPr>
        <p:style>
          <a:lnRef idx="1">
            <a:schemeClr val="dk1"/>
          </a:lnRef>
          <a:fillRef idx="0">
            <a:schemeClr val="dk1"/>
          </a:fillRef>
          <a:effectRef idx="0">
            <a:schemeClr val="dk1"/>
          </a:effectRef>
          <a:fontRef idx="minor">
            <a:schemeClr val="tx1"/>
          </a:fontRef>
        </p:style>
      </p:cxnSp>
      <p:sp>
        <p:nvSpPr>
          <p:cNvPr id="29" name="Espace réservé du texte 4">
            <a:extLst>
              <a:ext uri="{FF2B5EF4-FFF2-40B4-BE49-F238E27FC236}">
                <a16:creationId xmlns:a16="http://schemas.microsoft.com/office/drawing/2014/main" id="{095B87B6-6F0C-4D5E-90BD-8E421833DB88}"/>
              </a:ext>
            </a:extLst>
          </p:cNvPr>
          <p:cNvSpPr>
            <a:spLocks noGrp="1"/>
          </p:cNvSpPr>
          <p:nvPr>
            <p:ph type="body" sz="quarter" idx="15" hasCustomPrompt="1"/>
          </p:nvPr>
        </p:nvSpPr>
        <p:spPr>
          <a:xfrm>
            <a:off x="3350457" y="6488752"/>
            <a:ext cx="2441485" cy="223515"/>
          </a:xfrm>
          <a:prstGeom prst="rect">
            <a:avLst/>
          </a:prstGeom>
        </p:spPr>
        <p:txBody>
          <a:bodyPr/>
          <a:lstStyle>
            <a:lvl1pPr marL="0" indent="0" algn="ctr">
              <a:buNone/>
              <a:defRPr lang="fr-FR" sz="900" kern="1200" baseline="0" dirty="0">
                <a:solidFill>
                  <a:schemeClr val="accent5">
                    <a:lumMod val="75000"/>
                  </a:schemeClr>
                </a:solidFill>
                <a:latin typeface="+mn-lt"/>
                <a:ea typeface="+mn-ea"/>
                <a:cs typeface="+mn-cs"/>
              </a:defRPr>
            </a:lvl1pPr>
          </a:lstStyle>
          <a:p>
            <a:pPr lvl="0"/>
            <a:r>
              <a:rPr lang="fr-FR" dirty="0" smtClean="0"/>
              <a:t>Insert the </a:t>
            </a:r>
            <a:r>
              <a:rPr lang="fr-FR" dirty="0" err="1" smtClean="0"/>
              <a:t>title</a:t>
            </a:r>
            <a:r>
              <a:rPr lang="fr-FR" dirty="0" smtClean="0"/>
              <a:t> of the </a:t>
            </a:r>
            <a:r>
              <a:rPr lang="fr-FR" dirty="0" err="1" smtClean="0"/>
              <a:t>presentation</a:t>
            </a:r>
            <a:endParaRPr lang="fr-FR" dirty="0"/>
          </a:p>
        </p:txBody>
      </p:sp>
      <p:cxnSp>
        <p:nvCxnSpPr>
          <p:cNvPr id="21" name="Straight Connector 13">
            <a:extLst>
              <a:ext uri="{FF2B5EF4-FFF2-40B4-BE49-F238E27FC236}">
                <a16:creationId xmlns:a16="http://schemas.microsoft.com/office/drawing/2014/main" id="{DF6414B0-C51D-4C56-92CD-22026119BACC}"/>
              </a:ext>
            </a:extLst>
          </p:cNvPr>
          <p:cNvCxnSpPr/>
          <p:nvPr userDrawn="1"/>
        </p:nvCxnSpPr>
        <p:spPr>
          <a:xfrm>
            <a:off x="6816848" y="6313174"/>
            <a:ext cx="0" cy="549877"/>
          </a:xfrm>
          <a:prstGeom prst="line">
            <a:avLst/>
          </a:prstGeom>
          <a:ln w="9525">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22" name="Espace réservé du texte 18">
            <a:extLst>
              <a:ext uri="{FF2B5EF4-FFF2-40B4-BE49-F238E27FC236}">
                <a16:creationId xmlns:a16="http://schemas.microsoft.com/office/drawing/2014/main" id="{45E6C432-1F74-4EC7-A3DF-41F1D1DA9C9A}"/>
              </a:ext>
            </a:extLst>
          </p:cNvPr>
          <p:cNvSpPr>
            <a:spLocks noGrp="1"/>
          </p:cNvSpPr>
          <p:nvPr>
            <p:ph type="body" sz="quarter" idx="16" hasCustomPrompt="1"/>
          </p:nvPr>
        </p:nvSpPr>
        <p:spPr>
          <a:xfrm>
            <a:off x="7784108" y="6488752"/>
            <a:ext cx="1044207" cy="219839"/>
          </a:xfrm>
          <a:prstGeom prst="rect">
            <a:avLst/>
          </a:prstGeom>
        </p:spPr>
        <p:txBody>
          <a:bodyPr/>
          <a:lstStyle>
            <a:lvl1pPr marL="0" indent="0" algn="r">
              <a:buNone/>
              <a:defRPr sz="900">
                <a:solidFill>
                  <a:srgbClr val="0077D4"/>
                </a:solidFill>
              </a:defRPr>
            </a:lvl1pPr>
          </a:lstStyle>
          <a:p>
            <a:pPr lvl="0"/>
            <a:r>
              <a:rPr lang="fr-FR" dirty="0"/>
              <a:t>Date</a:t>
            </a:r>
          </a:p>
        </p:txBody>
      </p:sp>
    </p:spTree>
    <p:extLst>
      <p:ext uri="{BB962C8B-B14F-4D97-AF65-F5344CB8AC3E}">
        <p14:creationId xmlns:p14="http://schemas.microsoft.com/office/powerpoint/2010/main" val="35617211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able of Content">
    <p:spTree>
      <p:nvGrpSpPr>
        <p:cNvPr id="1" name=""/>
        <p:cNvGrpSpPr/>
        <p:nvPr/>
      </p:nvGrpSpPr>
      <p:grpSpPr>
        <a:xfrm>
          <a:off x="0" y="0"/>
          <a:ext cx="0" cy="0"/>
          <a:chOff x="0" y="0"/>
          <a:chExt cx="0" cy="0"/>
        </a:xfrm>
      </p:grpSpPr>
      <p:sp>
        <p:nvSpPr>
          <p:cNvPr id="36" name="Rectangle 35"/>
          <p:cNvSpPr/>
          <p:nvPr userDrawn="1"/>
        </p:nvSpPr>
        <p:spPr>
          <a:xfrm>
            <a:off x="-13862" y="0"/>
            <a:ext cx="3084432"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342" name="Text Placeholder 13"/>
          <p:cNvSpPr>
            <a:spLocks noGrp="1"/>
          </p:cNvSpPr>
          <p:nvPr>
            <p:ph type="body" sz="quarter" idx="29" hasCustomPrompt="1"/>
          </p:nvPr>
        </p:nvSpPr>
        <p:spPr>
          <a:xfrm>
            <a:off x="2472145" y="1904387"/>
            <a:ext cx="588918" cy="312738"/>
          </a:xfrm>
          <a:prstGeom prst="rect">
            <a:avLst/>
          </a:prstGeom>
          <a:effectLst/>
        </p:spPr>
        <p:txBody>
          <a:bodyPr/>
          <a:lstStyle>
            <a:lvl1pPr marL="0" indent="0">
              <a:buNone/>
              <a:defRPr sz="1500" b="1" baseline="0">
                <a:solidFill>
                  <a:srgbClr val="EEF3FA"/>
                </a:solidFill>
              </a:defRPr>
            </a:lvl1pPr>
          </a:lstStyle>
          <a:p>
            <a:pPr lvl="0"/>
            <a:r>
              <a:rPr lang="fr-FR" dirty="0"/>
              <a:t>2</a:t>
            </a:r>
          </a:p>
        </p:txBody>
      </p:sp>
      <p:sp>
        <p:nvSpPr>
          <p:cNvPr id="343" name="Text Placeholder 13"/>
          <p:cNvSpPr>
            <a:spLocks noGrp="1"/>
          </p:cNvSpPr>
          <p:nvPr>
            <p:ph type="body" sz="quarter" idx="30" hasCustomPrompt="1"/>
          </p:nvPr>
        </p:nvSpPr>
        <p:spPr>
          <a:xfrm>
            <a:off x="3209110" y="1904387"/>
            <a:ext cx="3796496" cy="312738"/>
          </a:xfrm>
          <a:prstGeom prst="rect">
            <a:avLst/>
          </a:prstGeom>
          <a:effectLst/>
        </p:spPr>
        <p:txBody>
          <a:bodyPr/>
          <a:lstStyle>
            <a:lvl1pPr marL="0" indent="0">
              <a:buNone/>
              <a:defRPr sz="1500" b="0" baseline="0">
                <a:solidFill>
                  <a:srgbClr val="363636"/>
                </a:solidFill>
              </a:defRPr>
            </a:lvl1pPr>
          </a:lstStyle>
          <a:p>
            <a:pPr lvl="0"/>
            <a:r>
              <a:rPr lang="fr-FR" dirty="0" err="1" smtClean="0"/>
              <a:t>Chapter</a:t>
            </a:r>
            <a:r>
              <a:rPr lang="fr-FR" dirty="0" smtClean="0"/>
              <a:t> 2</a:t>
            </a:r>
            <a:endParaRPr lang="fr-FR" dirty="0"/>
          </a:p>
        </p:txBody>
      </p:sp>
      <p:sp>
        <p:nvSpPr>
          <p:cNvPr id="344" name="Text Placeholder 13"/>
          <p:cNvSpPr>
            <a:spLocks noGrp="1"/>
          </p:cNvSpPr>
          <p:nvPr>
            <p:ph type="body" sz="quarter" idx="31" hasCustomPrompt="1"/>
          </p:nvPr>
        </p:nvSpPr>
        <p:spPr>
          <a:xfrm>
            <a:off x="7005607" y="1901409"/>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47" name="Text Placeholder 13"/>
          <p:cNvSpPr>
            <a:spLocks noGrp="1"/>
          </p:cNvSpPr>
          <p:nvPr>
            <p:ph type="body" sz="quarter" idx="32" hasCustomPrompt="1"/>
          </p:nvPr>
        </p:nvSpPr>
        <p:spPr>
          <a:xfrm>
            <a:off x="2467792" y="2479562"/>
            <a:ext cx="588918" cy="312738"/>
          </a:xfrm>
          <a:prstGeom prst="rect">
            <a:avLst/>
          </a:prstGeom>
          <a:effectLst/>
        </p:spPr>
        <p:txBody>
          <a:bodyPr/>
          <a:lstStyle>
            <a:lvl1pPr marL="0" indent="0">
              <a:buNone/>
              <a:defRPr sz="1500" b="1" baseline="0">
                <a:solidFill>
                  <a:srgbClr val="EEF3FA"/>
                </a:solidFill>
              </a:defRPr>
            </a:lvl1pPr>
          </a:lstStyle>
          <a:p>
            <a:pPr lvl="0"/>
            <a:r>
              <a:rPr lang="fr-FR" dirty="0"/>
              <a:t>3</a:t>
            </a:r>
          </a:p>
        </p:txBody>
      </p:sp>
      <p:sp>
        <p:nvSpPr>
          <p:cNvPr id="348" name="Text Placeholder 13"/>
          <p:cNvSpPr>
            <a:spLocks noGrp="1"/>
          </p:cNvSpPr>
          <p:nvPr>
            <p:ph type="body" sz="quarter" idx="33" hasCustomPrompt="1"/>
          </p:nvPr>
        </p:nvSpPr>
        <p:spPr>
          <a:xfrm>
            <a:off x="3204757" y="2479562"/>
            <a:ext cx="3796496" cy="312738"/>
          </a:xfrm>
          <a:prstGeom prst="rect">
            <a:avLst/>
          </a:prstGeom>
          <a:effectLst/>
        </p:spPr>
        <p:txBody>
          <a:bodyPr/>
          <a:lstStyle>
            <a:lvl1pPr marL="0" indent="0">
              <a:buNone/>
              <a:defRPr sz="1500" b="0" baseline="0">
                <a:solidFill>
                  <a:srgbClr val="363636"/>
                </a:solidFill>
              </a:defRPr>
            </a:lvl1pPr>
          </a:lstStyle>
          <a:p>
            <a:pPr lvl="0"/>
            <a:r>
              <a:rPr lang="fr-FR" dirty="0" err="1" smtClean="0"/>
              <a:t>Chapter</a:t>
            </a:r>
            <a:r>
              <a:rPr lang="fr-FR" dirty="0" smtClean="0"/>
              <a:t> 3</a:t>
            </a:r>
            <a:endParaRPr lang="fr-FR" dirty="0"/>
          </a:p>
        </p:txBody>
      </p:sp>
      <p:sp>
        <p:nvSpPr>
          <p:cNvPr id="349" name="Text Placeholder 13"/>
          <p:cNvSpPr>
            <a:spLocks noGrp="1"/>
          </p:cNvSpPr>
          <p:nvPr>
            <p:ph type="body" sz="quarter" idx="34" hasCustomPrompt="1"/>
          </p:nvPr>
        </p:nvSpPr>
        <p:spPr>
          <a:xfrm>
            <a:off x="7001254" y="2476584"/>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57" name="Text Placeholder 13"/>
          <p:cNvSpPr>
            <a:spLocks noGrp="1"/>
          </p:cNvSpPr>
          <p:nvPr>
            <p:ph type="body" sz="quarter" idx="35" hasCustomPrompt="1"/>
          </p:nvPr>
        </p:nvSpPr>
        <p:spPr>
          <a:xfrm>
            <a:off x="2472146" y="3051759"/>
            <a:ext cx="588918" cy="312738"/>
          </a:xfrm>
          <a:prstGeom prst="rect">
            <a:avLst/>
          </a:prstGeom>
          <a:effectLst/>
        </p:spPr>
        <p:txBody>
          <a:bodyPr/>
          <a:lstStyle>
            <a:lvl1pPr marL="0" indent="0">
              <a:buNone/>
              <a:defRPr sz="1500" b="1" baseline="0">
                <a:solidFill>
                  <a:srgbClr val="EEF3FA"/>
                </a:solidFill>
              </a:defRPr>
            </a:lvl1pPr>
          </a:lstStyle>
          <a:p>
            <a:pPr lvl="0"/>
            <a:r>
              <a:rPr lang="fr-FR" dirty="0"/>
              <a:t>4</a:t>
            </a:r>
          </a:p>
        </p:txBody>
      </p:sp>
      <p:sp>
        <p:nvSpPr>
          <p:cNvPr id="358" name="Text Placeholder 13"/>
          <p:cNvSpPr>
            <a:spLocks noGrp="1"/>
          </p:cNvSpPr>
          <p:nvPr>
            <p:ph type="body" sz="quarter" idx="36" hasCustomPrompt="1"/>
          </p:nvPr>
        </p:nvSpPr>
        <p:spPr>
          <a:xfrm>
            <a:off x="3209113" y="3051759"/>
            <a:ext cx="3796496" cy="312738"/>
          </a:xfrm>
          <a:prstGeom prst="rect">
            <a:avLst/>
          </a:prstGeom>
          <a:effectLst/>
        </p:spPr>
        <p:txBody>
          <a:bodyPr/>
          <a:lstStyle>
            <a:lvl1pPr marL="0" indent="0">
              <a:buNone/>
              <a:defRPr sz="1500" b="0" baseline="0">
                <a:solidFill>
                  <a:srgbClr val="363636"/>
                </a:solidFill>
              </a:defRPr>
            </a:lvl1pPr>
          </a:lstStyle>
          <a:p>
            <a:pPr lvl="0"/>
            <a:r>
              <a:rPr lang="fr-FR" dirty="0" err="1" smtClean="0"/>
              <a:t>Chapter</a:t>
            </a:r>
            <a:r>
              <a:rPr lang="fr-FR" dirty="0" smtClean="0"/>
              <a:t> 4</a:t>
            </a:r>
            <a:endParaRPr lang="fr-FR" dirty="0"/>
          </a:p>
        </p:txBody>
      </p:sp>
      <p:sp>
        <p:nvSpPr>
          <p:cNvPr id="359" name="Text Placeholder 13"/>
          <p:cNvSpPr>
            <a:spLocks noGrp="1"/>
          </p:cNvSpPr>
          <p:nvPr>
            <p:ph type="body" sz="quarter" idx="37" hasCustomPrompt="1"/>
          </p:nvPr>
        </p:nvSpPr>
        <p:spPr>
          <a:xfrm>
            <a:off x="7005608" y="3048781"/>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67" name="Text Placeholder 13"/>
          <p:cNvSpPr>
            <a:spLocks noGrp="1"/>
          </p:cNvSpPr>
          <p:nvPr>
            <p:ph type="body" sz="quarter" idx="38" hasCustomPrompt="1"/>
          </p:nvPr>
        </p:nvSpPr>
        <p:spPr>
          <a:xfrm>
            <a:off x="2467791" y="3627901"/>
            <a:ext cx="588918" cy="312738"/>
          </a:xfrm>
          <a:prstGeom prst="rect">
            <a:avLst/>
          </a:prstGeom>
          <a:effectLst/>
        </p:spPr>
        <p:txBody>
          <a:bodyPr/>
          <a:lstStyle>
            <a:lvl1pPr marL="0" indent="0">
              <a:buNone/>
              <a:defRPr sz="1500" b="1" baseline="0">
                <a:solidFill>
                  <a:srgbClr val="EEF3FA"/>
                </a:solidFill>
              </a:defRPr>
            </a:lvl1pPr>
          </a:lstStyle>
          <a:p>
            <a:pPr lvl="0"/>
            <a:r>
              <a:rPr lang="fr-FR" dirty="0"/>
              <a:t>5</a:t>
            </a:r>
          </a:p>
        </p:txBody>
      </p:sp>
      <p:sp>
        <p:nvSpPr>
          <p:cNvPr id="368" name="Text Placeholder 13"/>
          <p:cNvSpPr>
            <a:spLocks noGrp="1"/>
          </p:cNvSpPr>
          <p:nvPr>
            <p:ph type="body" sz="quarter" idx="39" hasCustomPrompt="1"/>
          </p:nvPr>
        </p:nvSpPr>
        <p:spPr>
          <a:xfrm>
            <a:off x="3204757" y="3627901"/>
            <a:ext cx="3796496" cy="312738"/>
          </a:xfrm>
          <a:prstGeom prst="rect">
            <a:avLst/>
          </a:prstGeom>
          <a:effectLst/>
        </p:spPr>
        <p:txBody>
          <a:bodyPr/>
          <a:lstStyle>
            <a:lvl1pPr marL="0" indent="0">
              <a:buNone/>
              <a:defRPr sz="1500" b="0" baseline="0">
                <a:solidFill>
                  <a:srgbClr val="363636"/>
                </a:solidFill>
              </a:defRPr>
            </a:lvl1pPr>
          </a:lstStyle>
          <a:p>
            <a:pPr lvl="0"/>
            <a:r>
              <a:rPr lang="fr-FR" dirty="0" err="1" smtClean="0"/>
              <a:t>Chapter</a:t>
            </a:r>
            <a:r>
              <a:rPr lang="fr-FR" dirty="0" smtClean="0"/>
              <a:t> 5</a:t>
            </a:r>
            <a:endParaRPr lang="fr-FR" dirty="0"/>
          </a:p>
        </p:txBody>
      </p:sp>
      <p:sp>
        <p:nvSpPr>
          <p:cNvPr id="369" name="Text Placeholder 13"/>
          <p:cNvSpPr>
            <a:spLocks noGrp="1"/>
          </p:cNvSpPr>
          <p:nvPr>
            <p:ph type="body" sz="quarter" idx="40" hasCustomPrompt="1"/>
          </p:nvPr>
        </p:nvSpPr>
        <p:spPr>
          <a:xfrm>
            <a:off x="7001253" y="3624923"/>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72" name="Text Placeholder 13"/>
          <p:cNvSpPr>
            <a:spLocks noGrp="1"/>
          </p:cNvSpPr>
          <p:nvPr>
            <p:ph type="body" sz="quarter" idx="41" hasCustomPrompt="1"/>
          </p:nvPr>
        </p:nvSpPr>
        <p:spPr>
          <a:xfrm>
            <a:off x="2472147" y="4193212"/>
            <a:ext cx="588918" cy="312738"/>
          </a:xfrm>
          <a:prstGeom prst="rect">
            <a:avLst/>
          </a:prstGeom>
          <a:effectLst/>
        </p:spPr>
        <p:txBody>
          <a:bodyPr/>
          <a:lstStyle>
            <a:lvl1pPr marL="0" indent="0">
              <a:buNone/>
              <a:defRPr sz="1500" b="1" baseline="0">
                <a:solidFill>
                  <a:srgbClr val="EEF3FA"/>
                </a:solidFill>
              </a:defRPr>
            </a:lvl1pPr>
          </a:lstStyle>
          <a:p>
            <a:pPr lvl="0"/>
            <a:r>
              <a:rPr lang="fr-FR" dirty="0" smtClean="0"/>
              <a:t>6</a:t>
            </a:r>
            <a:endParaRPr lang="fr-FR" dirty="0"/>
          </a:p>
        </p:txBody>
      </p:sp>
      <p:sp>
        <p:nvSpPr>
          <p:cNvPr id="373" name="Text Placeholder 13"/>
          <p:cNvSpPr>
            <a:spLocks noGrp="1"/>
          </p:cNvSpPr>
          <p:nvPr>
            <p:ph type="body" sz="quarter" idx="42" hasCustomPrompt="1"/>
          </p:nvPr>
        </p:nvSpPr>
        <p:spPr>
          <a:xfrm>
            <a:off x="3209113" y="4193212"/>
            <a:ext cx="3796496" cy="312738"/>
          </a:xfrm>
          <a:prstGeom prst="rect">
            <a:avLst/>
          </a:prstGeom>
          <a:effectLst/>
        </p:spPr>
        <p:txBody>
          <a:bodyPr/>
          <a:lstStyle>
            <a:lvl1pPr marL="0" indent="0">
              <a:buNone/>
              <a:defRPr sz="1500" b="0" baseline="0">
                <a:solidFill>
                  <a:srgbClr val="363636"/>
                </a:solidFill>
              </a:defRPr>
            </a:lvl1pPr>
          </a:lstStyle>
          <a:p>
            <a:pPr lvl="0"/>
            <a:r>
              <a:rPr lang="fr-FR" dirty="0" err="1" smtClean="0"/>
              <a:t>Chapter</a:t>
            </a:r>
            <a:r>
              <a:rPr lang="fr-FR" dirty="0" smtClean="0"/>
              <a:t> 6</a:t>
            </a:r>
            <a:endParaRPr lang="fr-FR" dirty="0"/>
          </a:p>
        </p:txBody>
      </p:sp>
      <p:sp>
        <p:nvSpPr>
          <p:cNvPr id="374" name="Text Placeholder 13"/>
          <p:cNvSpPr>
            <a:spLocks noGrp="1"/>
          </p:cNvSpPr>
          <p:nvPr>
            <p:ph type="body" sz="quarter" idx="43" hasCustomPrompt="1"/>
          </p:nvPr>
        </p:nvSpPr>
        <p:spPr>
          <a:xfrm>
            <a:off x="7005609" y="4190234"/>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77" name="Text Placeholder 13"/>
          <p:cNvSpPr>
            <a:spLocks noGrp="1"/>
          </p:cNvSpPr>
          <p:nvPr>
            <p:ph type="body" sz="quarter" idx="44" hasCustomPrompt="1"/>
          </p:nvPr>
        </p:nvSpPr>
        <p:spPr>
          <a:xfrm>
            <a:off x="2476498" y="1363921"/>
            <a:ext cx="588918" cy="312738"/>
          </a:xfrm>
          <a:prstGeom prst="rect">
            <a:avLst/>
          </a:prstGeom>
          <a:effectLst/>
        </p:spPr>
        <p:txBody>
          <a:bodyPr/>
          <a:lstStyle>
            <a:lvl1pPr marL="0" indent="0">
              <a:buNone/>
              <a:defRPr sz="1500" b="1" baseline="0">
                <a:solidFill>
                  <a:srgbClr val="EEF3FA"/>
                </a:solidFill>
              </a:defRPr>
            </a:lvl1pPr>
          </a:lstStyle>
          <a:p>
            <a:pPr lvl="0"/>
            <a:r>
              <a:rPr lang="fr-FR" dirty="0"/>
              <a:t>1</a:t>
            </a:r>
          </a:p>
        </p:txBody>
      </p:sp>
      <p:sp>
        <p:nvSpPr>
          <p:cNvPr id="378" name="Text Placeholder 13"/>
          <p:cNvSpPr>
            <a:spLocks noGrp="1"/>
          </p:cNvSpPr>
          <p:nvPr>
            <p:ph type="body" sz="quarter" idx="45" hasCustomPrompt="1"/>
          </p:nvPr>
        </p:nvSpPr>
        <p:spPr>
          <a:xfrm>
            <a:off x="3213463" y="1363921"/>
            <a:ext cx="3796496" cy="312738"/>
          </a:xfrm>
          <a:prstGeom prst="rect">
            <a:avLst/>
          </a:prstGeom>
          <a:effectLst/>
        </p:spPr>
        <p:txBody>
          <a:bodyPr/>
          <a:lstStyle>
            <a:lvl1pPr marL="0" indent="0">
              <a:buNone/>
              <a:defRPr sz="1500" b="0" baseline="0">
                <a:solidFill>
                  <a:srgbClr val="363636"/>
                </a:solidFill>
              </a:defRPr>
            </a:lvl1pPr>
          </a:lstStyle>
          <a:p>
            <a:pPr lvl="0"/>
            <a:r>
              <a:rPr lang="fr-FR" dirty="0" err="1" smtClean="0"/>
              <a:t>Chapter</a:t>
            </a:r>
            <a:r>
              <a:rPr lang="fr-FR" dirty="0" smtClean="0"/>
              <a:t> 1</a:t>
            </a:r>
            <a:endParaRPr lang="fr-FR" dirty="0"/>
          </a:p>
        </p:txBody>
      </p:sp>
      <p:sp>
        <p:nvSpPr>
          <p:cNvPr id="379" name="Text Placeholder 13"/>
          <p:cNvSpPr>
            <a:spLocks noGrp="1"/>
          </p:cNvSpPr>
          <p:nvPr>
            <p:ph type="body" sz="quarter" idx="46" hasCustomPrompt="1"/>
          </p:nvPr>
        </p:nvSpPr>
        <p:spPr>
          <a:xfrm>
            <a:off x="7009960" y="1360943"/>
            <a:ext cx="505536"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23" name="Espace réservé du texte 4">
            <a:extLst>
              <a:ext uri="{FF2B5EF4-FFF2-40B4-BE49-F238E27FC236}">
                <a16:creationId xmlns:a16="http://schemas.microsoft.com/office/drawing/2014/main" id="{B2C15B89-4A37-463A-9D62-7972F7D8CE1B}"/>
              </a:ext>
            </a:extLst>
          </p:cNvPr>
          <p:cNvSpPr>
            <a:spLocks noGrp="1"/>
          </p:cNvSpPr>
          <p:nvPr>
            <p:ph type="body" sz="quarter" idx="14" hasCustomPrompt="1"/>
          </p:nvPr>
        </p:nvSpPr>
        <p:spPr>
          <a:xfrm>
            <a:off x="3350457" y="6488752"/>
            <a:ext cx="2441485" cy="223515"/>
          </a:xfrm>
          <a:prstGeom prst="rect">
            <a:avLst/>
          </a:prstGeom>
        </p:spPr>
        <p:txBody>
          <a:bodyPr/>
          <a:lstStyle>
            <a:lvl1pPr marL="0" indent="0" algn="ctr">
              <a:buNone/>
              <a:defRPr lang="fr-FR" sz="900" kern="1200" baseline="0" dirty="0">
                <a:solidFill>
                  <a:schemeClr val="accent5">
                    <a:lumMod val="75000"/>
                  </a:schemeClr>
                </a:solidFill>
                <a:latin typeface="+mn-lt"/>
                <a:ea typeface="+mn-ea"/>
                <a:cs typeface="+mn-cs"/>
              </a:defRPr>
            </a:lvl1pPr>
          </a:lstStyle>
          <a:p>
            <a:pPr lvl="0"/>
            <a:r>
              <a:rPr lang="fr-FR" dirty="0"/>
              <a:t>Edit </a:t>
            </a:r>
            <a:r>
              <a:rPr lang="fr-FR" dirty="0" err="1"/>
              <a:t>this</a:t>
            </a:r>
            <a:r>
              <a:rPr lang="fr-FR" dirty="0"/>
              <a:t> part </a:t>
            </a:r>
            <a:r>
              <a:rPr lang="fr-FR" dirty="0" err="1"/>
              <a:t>with</a:t>
            </a:r>
            <a:r>
              <a:rPr lang="fr-FR" dirty="0"/>
              <a:t> </a:t>
            </a:r>
            <a:r>
              <a:rPr lang="fr-FR" dirty="0" err="1"/>
              <a:t>name</a:t>
            </a:r>
            <a:r>
              <a:rPr lang="fr-FR" dirty="0"/>
              <a:t> of division/</a:t>
            </a:r>
            <a:r>
              <a:rPr lang="fr-FR" dirty="0" err="1"/>
              <a:t>subject</a:t>
            </a:r>
            <a:r>
              <a:rPr lang="fr-FR" dirty="0"/>
              <a:t>/</a:t>
            </a:r>
          </a:p>
        </p:txBody>
      </p:sp>
      <p:sp>
        <p:nvSpPr>
          <p:cNvPr id="24" name="Espace réservé du texte 18">
            <a:extLst>
              <a:ext uri="{FF2B5EF4-FFF2-40B4-BE49-F238E27FC236}">
                <a16:creationId xmlns:a16="http://schemas.microsoft.com/office/drawing/2014/main" id="{45E6C432-1F74-4EC7-A3DF-41F1D1DA9C9A}"/>
              </a:ext>
            </a:extLst>
          </p:cNvPr>
          <p:cNvSpPr>
            <a:spLocks noGrp="1"/>
          </p:cNvSpPr>
          <p:nvPr>
            <p:ph type="body" sz="quarter" idx="15" hasCustomPrompt="1"/>
          </p:nvPr>
        </p:nvSpPr>
        <p:spPr>
          <a:xfrm>
            <a:off x="7784108" y="6488752"/>
            <a:ext cx="1044207" cy="219839"/>
          </a:xfrm>
          <a:prstGeom prst="rect">
            <a:avLst/>
          </a:prstGeom>
        </p:spPr>
        <p:txBody>
          <a:bodyPr/>
          <a:lstStyle>
            <a:lvl1pPr marL="0" indent="0" algn="r">
              <a:buNone/>
              <a:defRPr lang="fr-FR" sz="900" kern="1200" baseline="0" dirty="0">
                <a:solidFill>
                  <a:schemeClr val="accent5">
                    <a:lumMod val="75000"/>
                  </a:schemeClr>
                </a:solidFill>
                <a:latin typeface="+mn-lt"/>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fr-FR" dirty="0"/>
              <a:t>Date</a:t>
            </a:r>
          </a:p>
        </p:txBody>
      </p:sp>
      <p:pic>
        <p:nvPicPr>
          <p:cNvPr id="25" name="Image 17">
            <a:extLst>
              <a:ext uri="{FF2B5EF4-FFF2-40B4-BE49-F238E27FC236}">
                <a16:creationId xmlns:a16="http://schemas.microsoft.com/office/drawing/2014/main" id="{79E9A98E-993D-477B-9622-48FB20EDDD8B}"/>
              </a:ext>
            </a:extLst>
          </p:cNvPr>
          <p:cNvPicPr preferRelativeResize="0">
            <a:picLocks/>
          </p:cNvPicPr>
          <p:nvPr userDrawn="1"/>
        </p:nvPicPr>
        <p:blipFill>
          <a:blip r:embed="rId2" cstate="hqprint">
            <a:extLst>
              <a:ext uri="{28A0092B-C50C-407E-A947-70E740481C1C}">
                <a14:useLocalDpi xmlns:a14="http://schemas.microsoft.com/office/drawing/2010/main" val="0"/>
              </a:ext>
            </a:extLst>
          </a:blip>
          <a:stretch>
            <a:fillRect/>
          </a:stretch>
        </p:blipFill>
        <p:spPr>
          <a:xfrm>
            <a:off x="371255" y="6352628"/>
            <a:ext cx="1004807" cy="499343"/>
          </a:xfrm>
          <a:prstGeom prst="rect">
            <a:avLst/>
          </a:prstGeom>
        </p:spPr>
      </p:pic>
    </p:spTree>
    <p:extLst>
      <p:ext uri="{BB962C8B-B14F-4D97-AF65-F5344CB8AC3E}">
        <p14:creationId xmlns:p14="http://schemas.microsoft.com/office/powerpoint/2010/main" val="335498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7" name="Rectangle 6"/>
          <p:cNvSpPr/>
          <p:nvPr userDrawn="1"/>
        </p:nvSpPr>
        <p:spPr>
          <a:xfrm>
            <a:off x="-799" y="30"/>
            <a:ext cx="9143998" cy="3335383"/>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8" name="Text Placeholder 24"/>
          <p:cNvSpPr>
            <a:spLocks noGrp="1"/>
          </p:cNvSpPr>
          <p:nvPr>
            <p:ph type="body" sz="quarter" idx="11" hasCustomPrompt="1"/>
          </p:nvPr>
        </p:nvSpPr>
        <p:spPr>
          <a:xfrm>
            <a:off x="1609718" y="3655002"/>
            <a:ext cx="5922963" cy="606692"/>
          </a:xfrm>
          <a:prstGeom prst="rect">
            <a:avLst/>
          </a:prstGeom>
          <a:effectLst/>
        </p:spPr>
        <p:txBody>
          <a:bodyPr/>
          <a:lstStyle>
            <a:lvl1pPr marL="0" indent="0">
              <a:buNone/>
              <a:defRPr b="1" baseline="0">
                <a:solidFill>
                  <a:srgbClr val="0077D4"/>
                </a:solidFill>
              </a:defRPr>
            </a:lvl1pPr>
          </a:lstStyle>
          <a:p>
            <a:pPr lvl="0"/>
            <a:r>
              <a:rPr lang="en-US" dirty="0"/>
              <a:t>Transition Slide Headline</a:t>
            </a:r>
            <a:endParaRPr lang="fr-FR" dirty="0"/>
          </a:p>
        </p:txBody>
      </p:sp>
      <p:sp>
        <p:nvSpPr>
          <p:cNvPr id="9" name="Text Placeholder 24"/>
          <p:cNvSpPr>
            <a:spLocks noGrp="1"/>
          </p:cNvSpPr>
          <p:nvPr>
            <p:ph type="body" sz="quarter" idx="12" hasCustomPrompt="1"/>
          </p:nvPr>
        </p:nvSpPr>
        <p:spPr>
          <a:xfrm>
            <a:off x="1609718" y="4444580"/>
            <a:ext cx="5922963" cy="606692"/>
          </a:xfrm>
          <a:prstGeom prst="rect">
            <a:avLst/>
          </a:prstGeom>
        </p:spPr>
        <p:txBody>
          <a:bodyPr/>
          <a:lstStyle>
            <a:lvl1pPr marL="0" indent="0">
              <a:buNone/>
              <a:defRPr sz="1500" b="1" baseline="0">
                <a:solidFill>
                  <a:srgbClr val="363636"/>
                </a:solidFill>
              </a:defRPr>
            </a:lvl1pPr>
          </a:lstStyle>
          <a:p>
            <a:pPr lvl="0"/>
            <a:r>
              <a:rPr lang="en-US" dirty="0"/>
              <a:t>Additional details</a:t>
            </a:r>
            <a:endParaRPr lang="fr-FR" dirty="0"/>
          </a:p>
        </p:txBody>
      </p:sp>
      <p:sp>
        <p:nvSpPr>
          <p:cNvPr id="12" name="Text Placeholder 24"/>
          <p:cNvSpPr>
            <a:spLocks noGrp="1"/>
          </p:cNvSpPr>
          <p:nvPr>
            <p:ph type="body" sz="quarter" idx="13" hasCustomPrompt="1"/>
          </p:nvPr>
        </p:nvSpPr>
        <p:spPr>
          <a:xfrm>
            <a:off x="1609718" y="1845099"/>
            <a:ext cx="1124397" cy="1155593"/>
          </a:xfrm>
          <a:prstGeom prst="rect">
            <a:avLst/>
          </a:prstGeom>
          <a:effectLst/>
        </p:spPr>
        <p:txBody>
          <a:bodyPr/>
          <a:lstStyle>
            <a:lvl1pPr marL="0" indent="0" algn="l">
              <a:buNone/>
              <a:defRPr sz="6000" b="1" baseline="0">
                <a:solidFill>
                  <a:schemeClr val="bg1"/>
                </a:solidFill>
              </a:defRPr>
            </a:lvl1pPr>
          </a:lstStyle>
          <a:p>
            <a:pPr lvl="0"/>
            <a:r>
              <a:rPr lang="en-US" dirty="0"/>
              <a:t>X.</a:t>
            </a:r>
            <a:endParaRPr lang="fr-FR" dirty="0"/>
          </a:p>
        </p:txBody>
      </p:sp>
      <p:sp>
        <p:nvSpPr>
          <p:cNvPr id="18" name="TextBox 24">
            <a:extLst>
              <a:ext uri="{FF2B5EF4-FFF2-40B4-BE49-F238E27FC236}">
                <a16:creationId xmlns:a16="http://schemas.microsoft.com/office/drawing/2014/main" id="{32CB077F-C1D5-4E1E-BAAD-0EEA4B0940FC}"/>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20" name="TextBox 24">
            <a:extLst>
              <a:ext uri="{FF2B5EF4-FFF2-40B4-BE49-F238E27FC236}">
                <a16:creationId xmlns:a16="http://schemas.microsoft.com/office/drawing/2014/main" id="{08F0A3B2-AC19-4C50-99B8-8ED9D3AC1147}"/>
              </a:ext>
            </a:extLst>
          </p:cNvPr>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cxnSp>
        <p:nvCxnSpPr>
          <p:cNvPr id="31" name="Straight Connector 14">
            <a:extLst>
              <a:ext uri="{FF2B5EF4-FFF2-40B4-BE49-F238E27FC236}">
                <a16:creationId xmlns:a16="http://schemas.microsoft.com/office/drawing/2014/main" id="{EB745C22-0374-44D0-9FFA-C71B9E5A5145}"/>
              </a:ext>
            </a:extLst>
          </p:cNvPr>
          <p:cNvCxnSpPr/>
          <p:nvPr userDrawn="1"/>
        </p:nvCxnSpPr>
        <p:spPr>
          <a:xfrm>
            <a:off x="2296103" y="6324866"/>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609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Red">
    <p:spTree>
      <p:nvGrpSpPr>
        <p:cNvPr id="1" name=""/>
        <p:cNvGrpSpPr/>
        <p:nvPr/>
      </p:nvGrpSpPr>
      <p:grpSpPr>
        <a:xfrm>
          <a:off x="0" y="0"/>
          <a:ext cx="0" cy="0"/>
          <a:chOff x="0" y="0"/>
          <a:chExt cx="0" cy="0"/>
        </a:xfrm>
      </p:grpSpPr>
      <p:sp>
        <p:nvSpPr>
          <p:cNvPr id="15" name="Rectangle 14"/>
          <p:cNvSpPr/>
          <p:nvPr userDrawn="1"/>
        </p:nvSpPr>
        <p:spPr>
          <a:xfrm>
            <a:off x="0" y="1348826"/>
            <a:ext cx="9144000" cy="651911"/>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16" name="Rectangle 15"/>
          <p:cNvSpPr/>
          <p:nvPr userDrawn="1"/>
        </p:nvSpPr>
        <p:spPr>
          <a:xfrm>
            <a:off x="0" y="-13259"/>
            <a:ext cx="9144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userDrawn="1"/>
        </p:nvSpPr>
        <p:spPr>
          <a:xfrm>
            <a:off x="2286000" y="2967342"/>
            <a:ext cx="4572000" cy="715581"/>
          </a:xfrm>
          <a:prstGeom prst="rect">
            <a:avLst/>
          </a:prstGeom>
        </p:spPr>
        <p:txBody>
          <a:bodyPr>
            <a:spAutoFit/>
          </a:bodyPr>
          <a:lstStyle/>
          <a:p>
            <a:r>
              <a:rPr lang="fr-FR" sz="1350" dirty="0">
                <a:effectLst/>
              </a:rPr>
              <a:t> </a:t>
            </a:r>
          </a:p>
          <a:p>
            <a:r>
              <a:rPr lang="fr-FR" sz="1350" dirty="0"/>
              <a:t/>
            </a:r>
            <a:br>
              <a:rPr lang="fr-FR" sz="1350" dirty="0"/>
            </a:br>
            <a:endParaRPr lang="fr-FR" sz="1350" dirty="0"/>
          </a:p>
        </p:txBody>
      </p:sp>
      <p:sp>
        <p:nvSpPr>
          <p:cNvPr id="14" name="Picture Placeholder 7">
            <a:extLst>
              <a:ext uri="{FF2B5EF4-FFF2-40B4-BE49-F238E27FC236}">
                <a16:creationId xmlns:a16="http://schemas.microsoft.com/office/drawing/2014/main" id="{314AC297-7417-4087-8F26-862CACB9B3E6}"/>
              </a:ext>
            </a:extLst>
          </p:cNvPr>
          <p:cNvSpPr>
            <a:spLocks noGrp="1" noChangeAspect="1"/>
          </p:cNvSpPr>
          <p:nvPr>
            <p:ph type="pic" sz="quarter" idx="19" hasCustomPrompt="1"/>
          </p:nvPr>
        </p:nvSpPr>
        <p:spPr>
          <a:xfrm>
            <a:off x="0" y="1987916"/>
            <a:ext cx="9144000" cy="4870107"/>
          </a:xfrm>
          <a:prstGeom prst="rect">
            <a:avLst/>
          </a:prstGeom>
          <a:solidFill>
            <a:schemeClr val="bg1"/>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8" name="Title 1">
            <a:extLst>
              <a:ext uri="{FF2B5EF4-FFF2-40B4-BE49-F238E27FC236}">
                <a16:creationId xmlns:a16="http://schemas.microsoft.com/office/drawing/2014/main" id="{77BB688A-2918-4802-ACAC-AD9371D9ED34}"/>
              </a:ext>
            </a:extLst>
          </p:cNvPr>
          <p:cNvSpPr>
            <a:spLocks noGrp="1"/>
          </p:cNvSpPr>
          <p:nvPr>
            <p:ph type="ctrTitle" hasCustomPrompt="1"/>
          </p:nvPr>
        </p:nvSpPr>
        <p:spPr>
          <a:xfrm>
            <a:off x="1581803" y="320332"/>
            <a:ext cx="7409995"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pic>
        <p:nvPicPr>
          <p:cNvPr id="19" name="Picture 10">
            <a:extLst>
              <a:ext uri="{FF2B5EF4-FFF2-40B4-BE49-F238E27FC236}">
                <a16:creationId xmlns:a16="http://schemas.microsoft.com/office/drawing/2014/main" id="{E4875B0F-69D1-45A8-8BA3-EFD912393A8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2202" y="61518"/>
            <a:ext cx="1302403" cy="1218446"/>
          </a:xfrm>
          <a:prstGeom prst="rect">
            <a:avLst/>
          </a:prstGeom>
        </p:spPr>
      </p:pic>
      <p:sp>
        <p:nvSpPr>
          <p:cNvPr id="20" name="Subtitle 2">
            <a:extLst>
              <a:ext uri="{FF2B5EF4-FFF2-40B4-BE49-F238E27FC236}">
                <a16:creationId xmlns:a16="http://schemas.microsoft.com/office/drawing/2014/main" id="{D7E73F48-D656-4817-AA1E-8C2BF676A161}"/>
              </a:ext>
            </a:extLst>
          </p:cNvPr>
          <p:cNvSpPr>
            <a:spLocks noGrp="1"/>
          </p:cNvSpPr>
          <p:nvPr>
            <p:ph type="subTitle" idx="1" hasCustomPrompt="1"/>
          </p:nvPr>
        </p:nvSpPr>
        <p:spPr>
          <a:xfrm>
            <a:off x="1581802" y="1468022"/>
            <a:ext cx="7409995"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spTree>
    <p:extLst>
      <p:ext uri="{BB962C8B-B14F-4D97-AF65-F5344CB8AC3E}">
        <p14:creationId xmlns:p14="http://schemas.microsoft.com/office/powerpoint/2010/main" val="3491796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692853"/>
      </p:ext>
    </p:extLst>
  </p:cSld>
  <p:clrMap bg1="lt1" tx1="dk1" bg2="lt2" tx2="dk2" accent1="accent1" accent2="accent2" accent3="accent3" accent4="accent4" accent5="accent5" accent6="accent6" hlink="hlink" folHlink="folHlink"/>
  <p:sldLayoutIdLst>
    <p:sldLayoutId id="2147483705" r:id="rId1"/>
    <p:sldLayoutId id="2147483754" r:id="rId2"/>
    <p:sldLayoutId id="2147483773" r:id="rId3"/>
    <p:sldLayoutId id="2147483778" r:id="rId4"/>
    <p:sldLayoutId id="2147483777" r:id="rId5"/>
    <p:sldLayoutId id="2147483774" r:id="rId6"/>
    <p:sldLayoutId id="2147483775" r:id="rId7"/>
    <p:sldLayoutId id="2147483776"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7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382ED0C-0F3E-42B6-9FF5-BDB64E571358}"/>
              </a:ext>
            </a:extLst>
          </p:cNvPr>
          <p:cNvSpPr>
            <a:spLocks noGrp="1"/>
          </p:cNvSpPr>
          <p:nvPr>
            <p:ph type="ctrTitle"/>
          </p:nvPr>
        </p:nvSpPr>
        <p:spPr>
          <a:xfrm>
            <a:off x="1581802" y="129832"/>
            <a:ext cx="7409995" cy="800302"/>
          </a:xfrm>
        </p:spPr>
        <p:txBody>
          <a:bodyPr/>
          <a:lstStyle/>
          <a:p>
            <a:r>
              <a:rPr lang="en-US" sz="2800" dirty="0" smtClean="0"/>
              <a:t>Seventh Annual Coordination Meeting of category 2 centres active in the field of intangible cultural heritage</a:t>
            </a:r>
            <a:endParaRPr lang="en-US" sz="1400" b="0" dirty="0"/>
          </a:p>
        </p:txBody>
      </p:sp>
      <p:sp>
        <p:nvSpPr>
          <p:cNvPr id="5" name="Sous-titre 4">
            <a:extLst>
              <a:ext uri="{FF2B5EF4-FFF2-40B4-BE49-F238E27FC236}">
                <a16:creationId xmlns:a16="http://schemas.microsoft.com/office/drawing/2014/main" id="{9D22C577-D6BF-4066-B26F-7BD83E498468}"/>
              </a:ext>
            </a:extLst>
          </p:cNvPr>
          <p:cNvSpPr>
            <a:spLocks noGrp="1"/>
          </p:cNvSpPr>
          <p:nvPr>
            <p:ph type="subTitle" idx="1"/>
          </p:nvPr>
        </p:nvSpPr>
        <p:spPr>
          <a:xfrm>
            <a:off x="1581801" y="1555653"/>
            <a:ext cx="7409995" cy="397532"/>
          </a:xfrm>
        </p:spPr>
        <p:txBody>
          <a:bodyPr/>
          <a:lstStyle/>
          <a:p>
            <a:r>
              <a:rPr lang="fr-FR" sz="1800" b="1" dirty="0" err="1" smtClean="0"/>
              <a:t>Algiers</a:t>
            </a:r>
            <a:r>
              <a:rPr lang="fr-FR" sz="1800" b="1" dirty="0" smtClean="0"/>
              <a:t>, </a:t>
            </a:r>
            <a:r>
              <a:rPr lang="fr-FR" sz="1800" b="1" dirty="0" err="1" smtClean="0"/>
              <a:t>Algeria</a:t>
            </a:r>
            <a:r>
              <a:rPr lang="fr-FR" sz="1800" b="1" dirty="0" smtClean="0"/>
              <a:t>, 2-3 </a:t>
            </a:r>
            <a:r>
              <a:rPr lang="fr-FR" sz="1800" b="1" dirty="0" err="1" smtClean="0"/>
              <a:t>September</a:t>
            </a:r>
            <a:r>
              <a:rPr lang="fr-FR" sz="1800" b="1" dirty="0" smtClean="0"/>
              <a:t> 2019</a:t>
            </a:r>
            <a:endParaRPr lang="fr-FR" sz="1800" b="1" dirty="0"/>
          </a:p>
        </p:txBody>
      </p:sp>
    </p:spTree>
    <p:extLst>
      <p:ext uri="{BB962C8B-B14F-4D97-AF65-F5344CB8AC3E}">
        <p14:creationId xmlns:p14="http://schemas.microsoft.com/office/powerpoint/2010/main" val="1695372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smtClean="0"/>
              <a:t>New Management Framework for C2Cs (2) </a:t>
            </a:r>
            <a:r>
              <a:rPr lang="en-US" sz="3200" b="1" dirty="0"/>
              <a:t/>
            </a:r>
            <a:br>
              <a:rPr lang="en-US" sz="3200" b="1" dirty="0"/>
            </a:br>
            <a:endParaRPr lang="fr-FR" sz="3200" b="1" dirty="0"/>
          </a:p>
        </p:txBody>
      </p:sp>
      <p:sp>
        <p:nvSpPr>
          <p:cNvPr id="7" name="Content Placeholder 2"/>
          <p:cNvSpPr txBox="1">
            <a:spLocks/>
          </p:cNvSpPr>
          <p:nvPr/>
        </p:nvSpPr>
        <p:spPr bwMode="auto">
          <a:xfrm>
            <a:off x="482818" y="1196314"/>
            <a:ext cx="7655342" cy="3603336"/>
          </a:xfrm>
          <a:prstGeom prst="rect">
            <a:avLst/>
          </a:prstGeom>
          <a:ln>
            <a:miter lim="800000"/>
            <a:headEnd/>
            <a:tailEnd/>
          </a:ln>
        </p:spPr>
        <p:txBody>
          <a:bodyPr/>
          <a:lstStyle/>
          <a:p>
            <a:pPr marL="342900" indent="-342900" defTabSz="354013">
              <a:spcBef>
                <a:spcPts val="1000"/>
              </a:spcBef>
              <a:buClr>
                <a:srgbClr val="339966"/>
              </a:buClr>
              <a:buSzPct val="80000"/>
              <a:buFont typeface="Arial" panose="020B0604020202020204" pitchFamily="34" charset="0"/>
              <a:buChar char="•"/>
              <a:defRPr/>
            </a:pPr>
            <a:r>
              <a:rPr lang="en-US" sz="2800" dirty="0" smtClean="0">
                <a:ea typeface="+mj-ea"/>
                <a:cs typeface="Arial" panose="020B0604020202020204" pitchFamily="34" charset="0"/>
              </a:rPr>
              <a:t>Requests </a:t>
            </a:r>
            <a:r>
              <a:rPr lang="en-US" sz="2800" dirty="0">
                <a:ea typeface="+mj-ea"/>
                <a:cs typeface="Arial" panose="020B0604020202020204" pitchFamily="34" charset="0"/>
              </a:rPr>
              <a:t>for renewals </a:t>
            </a:r>
            <a:r>
              <a:rPr lang="en-US" sz="2800" dirty="0" smtClean="0">
                <a:ea typeface="+mj-ea"/>
                <a:cs typeface="Arial" panose="020B0604020202020204" pitchFamily="34" charset="0"/>
              </a:rPr>
              <a:t>to </a:t>
            </a:r>
            <a:r>
              <a:rPr lang="en-US" sz="2800" dirty="0">
                <a:ea typeface="+mj-ea"/>
                <a:cs typeface="Arial" panose="020B0604020202020204" pitchFamily="34" charset="0"/>
              </a:rPr>
              <a:t>be submitted </a:t>
            </a:r>
            <a:r>
              <a:rPr lang="en-US" sz="2800" u="sng" dirty="0">
                <a:ea typeface="+mj-ea"/>
                <a:cs typeface="Arial" panose="020B0604020202020204" pitchFamily="34" charset="0"/>
              </a:rPr>
              <a:t>by the Member State </a:t>
            </a:r>
            <a:r>
              <a:rPr lang="en-US" sz="2800" dirty="0">
                <a:ea typeface="+mj-ea"/>
                <a:cs typeface="Arial" panose="020B0604020202020204" pitchFamily="34" charset="0"/>
              </a:rPr>
              <a:t>concerned at least 24 months prior to the expiration of the agreement; </a:t>
            </a:r>
          </a:p>
          <a:p>
            <a:pPr marL="342900" indent="-342900" defTabSz="354013">
              <a:spcBef>
                <a:spcPts val="1000"/>
              </a:spcBef>
              <a:buClr>
                <a:srgbClr val="339966"/>
              </a:buClr>
              <a:buSzPct val="80000"/>
              <a:buFont typeface="Arial" panose="020B0604020202020204" pitchFamily="34" charset="0"/>
              <a:buChar char="•"/>
              <a:defRPr/>
            </a:pPr>
            <a:r>
              <a:rPr lang="en-US" sz="2800" dirty="0" smtClean="0">
                <a:ea typeface="+mj-ea"/>
                <a:cs typeface="Arial" panose="020B0604020202020204" pitchFamily="34" charset="0"/>
              </a:rPr>
              <a:t>Renewal </a:t>
            </a:r>
            <a:r>
              <a:rPr lang="en-US" sz="2800" dirty="0">
                <a:ea typeface="+mj-ea"/>
                <a:cs typeface="Arial" panose="020B0604020202020204" pitchFamily="34" charset="0"/>
              </a:rPr>
              <a:t>assessments </a:t>
            </a:r>
            <a:r>
              <a:rPr lang="en-US" sz="2800" dirty="0" smtClean="0">
                <a:ea typeface="+mj-ea"/>
                <a:cs typeface="Arial" panose="020B0604020202020204" pitchFamily="34" charset="0"/>
              </a:rPr>
              <a:t>are </a:t>
            </a:r>
            <a:r>
              <a:rPr lang="en-US" sz="2800" dirty="0">
                <a:ea typeface="+mj-ea"/>
                <a:cs typeface="Arial" panose="020B0604020202020204" pitchFamily="34" charset="0"/>
              </a:rPr>
              <a:t>considered by an </a:t>
            </a:r>
            <a:r>
              <a:rPr lang="en-US" sz="2800" i="1" dirty="0" err="1">
                <a:ea typeface="+mj-ea"/>
                <a:cs typeface="Arial" panose="020B0604020202020204" pitchFamily="34" charset="0"/>
              </a:rPr>
              <a:t>Intersectoral</a:t>
            </a:r>
            <a:r>
              <a:rPr lang="en-US" sz="2800" i="1" dirty="0">
                <a:ea typeface="+mj-ea"/>
                <a:cs typeface="Arial" panose="020B0604020202020204" pitchFamily="34" charset="0"/>
              </a:rPr>
              <a:t> Review </a:t>
            </a:r>
            <a:r>
              <a:rPr lang="en-US" sz="2800" i="1" dirty="0" smtClean="0">
                <a:ea typeface="+mj-ea"/>
                <a:cs typeface="Arial" panose="020B0604020202020204" pitchFamily="34" charset="0"/>
              </a:rPr>
              <a:t>Committee</a:t>
            </a:r>
            <a:r>
              <a:rPr lang="en-US" sz="2800" dirty="0" smtClean="0">
                <a:ea typeface="+mj-ea"/>
                <a:cs typeface="Arial" panose="020B0604020202020204" pitchFamily="34" charset="0"/>
              </a:rPr>
              <a:t>, </a:t>
            </a:r>
            <a:r>
              <a:rPr lang="en-US" sz="2800" dirty="0">
                <a:ea typeface="+mj-ea"/>
                <a:cs typeface="Arial" panose="020B0604020202020204" pitchFamily="34" charset="0"/>
              </a:rPr>
              <a:t>which will recommend to the Director-General if an agreement should be renewed;</a:t>
            </a:r>
          </a:p>
          <a:p>
            <a:pPr marL="342900" indent="-342900" defTabSz="354013">
              <a:spcBef>
                <a:spcPts val="1000"/>
              </a:spcBef>
              <a:buClr>
                <a:srgbClr val="339966"/>
              </a:buClr>
              <a:buSzPct val="80000"/>
              <a:buFont typeface="Arial" panose="020B0604020202020204" pitchFamily="34" charset="0"/>
              <a:buChar char="•"/>
              <a:defRPr/>
            </a:pPr>
            <a:r>
              <a:rPr lang="en-US" sz="2800" dirty="0" smtClean="0">
                <a:ea typeface="+mj-ea"/>
                <a:cs typeface="Arial" panose="020B0604020202020204" pitchFamily="34" charset="0"/>
              </a:rPr>
              <a:t>The </a:t>
            </a:r>
            <a:r>
              <a:rPr lang="en-US" sz="2800" dirty="0">
                <a:ea typeface="+mj-ea"/>
                <a:cs typeface="Arial" panose="020B0604020202020204" pitchFamily="34" charset="0"/>
              </a:rPr>
              <a:t>duration of agreements is proposed to be increased to maximum </a:t>
            </a:r>
            <a:r>
              <a:rPr lang="en-US" sz="2800" u="sng" dirty="0">
                <a:ea typeface="+mj-ea"/>
                <a:cs typeface="Arial" panose="020B0604020202020204" pitchFamily="34" charset="0"/>
              </a:rPr>
              <a:t>eight</a:t>
            </a:r>
            <a:r>
              <a:rPr lang="en-US" sz="2800" dirty="0">
                <a:ea typeface="+mj-ea"/>
                <a:cs typeface="Arial" panose="020B0604020202020204" pitchFamily="34" charset="0"/>
              </a:rPr>
              <a:t> years;</a:t>
            </a:r>
          </a:p>
          <a:p>
            <a:pPr marL="342900" indent="-342900" defTabSz="354013">
              <a:spcBef>
                <a:spcPts val="1000"/>
              </a:spcBef>
              <a:buClr>
                <a:srgbClr val="339966"/>
              </a:buClr>
              <a:buSzPct val="80000"/>
              <a:buFont typeface="Arial" panose="020B0604020202020204" pitchFamily="34" charset="0"/>
              <a:buChar char="•"/>
              <a:defRPr/>
            </a:pPr>
            <a:endParaRPr lang="en-US" sz="2800" dirty="0">
              <a:ea typeface="+mj-ea"/>
              <a:cs typeface="Arial" panose="020B0604020202020204" pitchFamily="34" charset="0"/>
            </a:endParaRPr>
          </a:p>
          <a:p>
            <a:pPr marL="342900" indent="-342900" defTabSz="354013">
              <a:spcBef>
                <a:spcPts val="1000"/>
              </a:spcBef>
              <a:buClr>
                <a:srgbClr val="339966"/>
              </a:buClr>
              <a:buSzPct val="80000"/>
              <a:buFont typeface="Wingdings" panose="05000000000000000000" pitchFamily="2" charset="2"/>
              <a:buChar char="§"/>
              <a:defRPr/>
            </a:pPr>
            <a:endParaRPr lang="en-GB" sz="2800" dirty="0">
              <a:latin typeface="Arial" panose="020B0604020202020204" pitchFamily="34" charset="0"/>
              <a:ea typeface="+mj-ea"/>
              <a:cs typeface="Arial" panose="020B0604020202020204" pitchFamily="34" charset="0"/>
            </a:endParaRPr>
          </a:p>
        </p:txBody>
      </p:sp>
      <p:sp>
        <p:nvSpPr>
          <p:cNvPr id="6"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8"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Tree>
    <p:extLst>
      <p:ext uri="{BB962C8B-B14F-4D97-AF65-F5344CB8AC3E}">
        <p14:creationId xmlns:p14="http://schemas.microsoft.com/office/powerpoint/2010/main" val="4270162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smtClean="0"/>
              <a:t>New Management Framework for C2Cs (3) </a:t>
            </a:r>
            <a:r>
              <a:rPr lang="en-US" sz="3200" b="1" dirty="0"/>
              <a:t/>
            </a:r>
            <a:br>
              <a:rPr lang="en-US" sz="3200" b="1" dirty="0"/>
            </a:br>
            <a:endParaRPr lang="fr-FR" sz="3200" b="1" dirty="0"/>
          </a:p>
        </p:txBody>
      </p:sp>
      <p:sp>
        <p:nvSpPr>
          <p:cNvPr id="7" name="Content Placeholder 2"/>
          <p:cNvSpPr txBox="1">
            <a:spLocks/>
          </p:cNvSpPr>
          <p:nvPr/>
        </p:nvSpPr>
        <p:spPr bwMode="auto">
          <a:xfrm>
            <a:off x="482818" y="1196314"/>
            <a:ext cx="7797581" cy="3603336"/>
          </a:xfrm>
          <a:prstGeom prst="rect">
            <a:avLst/>
          </a:prstGeom>
          <a:ln>
            <a:miter lim="800000"/>
            <a:headEnd/>
            <a:tailEnd/>
          </a:ln>
        </p:spPr>
        <p:txBody>
          <a:bodyPr/>
          <a:lstStyle/>
          <a:p>
            <a:pPr marL="342900" indent="-342900" defTabSz="354013">
              <a:spcBef>
                <a:spcPts val="1000"/>
              </a:spcBef>
              <a:buClr>
                <a:srgbClr val="339966"/>
              </a:buClr>
              <a:buSzPct val="80000"/>
              <a:buFont typeface="Arial" panose="020B0604020202020204" pitchFamily="34" charset="0"/>
              <a:buChar char="•"/>
              <a:defRPr/>
            </a:pPr>
            <a:r>
              <a:rPr lang="en-US" sz="3200" dirty="0" smtClean="0">
                <a:ea typeface="+mj-ea"/>
                <a:cs typeface="Arial" panose="020B0604020202020204" pitchFamily="34" charset="0"/>
              </a:rPr>
              <a:t>Entry </a:t>
            </a:r>
            <a:r>
              <a:rPr lang="en-US" sz="3200" dirty="0">
                <a:ea typeface="+mj-ea"/>
                <a:cs typeface="Arial" panose="020B0604020202020204" pitchFamily="34" charset="0"/>
              </a:rPr>
              <a:t>in force of agreements </a:t>
            </a:r>
            <a:r>
              <a:rPr lang="en-US" sz="3200" dirty="0" smtClean="0">
                <a:ea typeface="+mj-ea"/>
                <a:cs typeface="Arial" panose="020B0604020202020204" pitchFamily="34" charset="0"/>
              </a:rPr>
              <a:t>on </a:t>
            </a:r>
            <a:r>
              <a:rPr lang="en-US" sz="3200" dirty="0">
                <a:ea typeface="+mj-ea"/>
                <a:cs typeface="Arial" panose="020B0604020202020204" pitchFamily="34" charset="0"/>
              </a:rPr>
              <a:t>the date of </a:t>
            </a:r>
            <a:r>
              <a:rPr lang="en-US" sz="3200" dirty="0" smtClean="0">
                <a:ea typeface="+mj-ea"/>
                <a:cs typeface="Arial" panose="020B0604020202020204" pitchFamily="34" charset="0"/>
              </a:rPr>
              <a:t>signature;</a:t>
            </a:r>
          </a:p>
          <a:p>
            <a:pPr marL="342900" indent="-342900" defTabSz="354013">
              <a:spcBef>
                <a:spcPts val="1000"/>
              </a:spcBef>
              <a:buClr>
                <a:srgbClr val="339966"/>
              </a:buClr>
              <a:buSzPct val="80000"/>
              <a:buFont typeface="Arial" panose="020B0604020202020204" pitchFamily="34" charset="0"/>
              <a:buChar char="•"/>
              <a:defRPr/>
            </a:pPr>
            <a:r>
              <a:rPr lang="en-US" sz="3200" dirty="0" smtClean="0">
                <a:ea typeface="+mj-ea"/>
                <a:cs typeface="Arial" panose="020B0604020202020204" pitchFamily="34" charset="0"/>
              </a:rPr>
              <a:t>Annual contribution of $1,000 per </a:t>
            </a:r>
            <a:r>
              <a:rPr lang="en-US" sz="3200" dirty="0" err="1" smtClean="0">
                <a:ea typeface="+mj-ea"/>
                <a:cs typeface="Arial" panose="020B0604020202020204" pitchFamily="34" charset="0"/>
              </a:rPr>
              <a:t>centre</a:t>
            </a:r>
            <a:r>
              <a:rPr lang="en-US" sz="3200" dirty="0" smtClean="0">
                <a:ea typeface="+mj-ea"/>
                <a:cs typeface="Arial" panose="020B0604020202020204" pitchFamily="34" charset="0"/>
              </a:rPr>
              <a:t> </a:t>
            </a:r>
            <a:r>
              <a:rPr lang="en-US" sz="3200" dirty="0" smtClean="0">
                <a:ea typeface="+mj-ea"/>
                <a:cs typeface="Arial" panose="020B0604020202020204" pitchFamily="34" charset="0"/>
              </a:rPr>
              <a:t>Agreements </a:t>
            </a:r>
            <a:r>
              <a:rPr lang="en-US" sz="3200" dirty="0" smtClean="0">
                <a:ea typeface="+mj-ea"/>
                <a:cs typeface="Arial" panose="020B0604020202020204" pitchFamily="34" charset="0"/>
              </a:rPr>
              <a:t>are tripartite - signed by 2 parties and the </a:t>
            </a:r>
            <a:r>
              <a:rPr lang="en-US" sz="3200" dirty="0" err="1" smtClean="0">
                <a:ea typeface="+mj-ea"/>
                <a:cs typeface="Arial" panose="020B0604020202020204" pitchFamily="34" charset="0"/>
              </a:rPr>
              <a:t>centre</a:t>
            </a:r>
            <a:r>
              <a:rPr lang="en-US" sz="3200" dirty="0" smtClean="0">
                <a:ea typeface="+mj-ea"/>
                <a:cs typeface="Arial" panose="020B0604020202020204" pitchFamily="34" charset="0"/>
              </a:rPr>
              <a:t>/institute </a:t>
            </a:r>
            <a:r>
              <a:rPr lang="en-US" sz="3200" dirty="0" smtClean="0">
                <a:ea typeface="+mj-ea"/>
                <a:cs typeface="Arial" panose="020B0604020202020204" pitchFamily="34" charset="0"/>
              </a:rPr>
              <a:t>concerned </a:t>
            </a:r>
            <a:endParaRPr lang="en-US" sz="3200" dirty="0" smtClean="0">
              <a:ea typeface="+mj-ea"/>
              <a:cs typeface="Arial" panose="020B0604020202020204" pitchFamily="34" charset="0"/>
            </a:endParaRPr>
          </a:p>
          <a:p>
            <a:pPr marL="342900" indent="-342900" defTabSz="354013">
              <a:spcBef>
                <a:spcPts val="1000"/>
              </a:spcBef>
              <a:buClr>
                <a:srgbClr val="339966"/>
              </a:buClr>
              <a:buSzPct val="80000"/>
              <a:buFont typeface="Arial" panose="020B0604020202020204" pitchFamily="34" charset="0"/>
              <a:buChar char="•"/>
              <a:defRPr/>
            </a:pPr>
            <a:endParaRPr lang="en-US" sz="2400" i="1" dirty="0" smtClean="0"/>
          </a:p>
          <a:p>
            <a:pPr defTabSz="354013">
              <a:spcBef>
                <a:spcPts val="1000"/>
              </a:spcBef>
              <a:buClr>
                <a:srgbClr val="339966"/>
              </a:buClr>
              <a:buSzPct val="80000"/>
              <a:defRPr/>
            </a:pPr>
            <a:endParaRPr lang="en-US" sz="3200" dirty="0">
              <a:ea typeface="+mj-ea"/>
              <a:cs typeface="Arial" panose="020B0604020202020204" pitchFamily="34" charset="0"/>
            </a:endParaRPr>
          </a:p>
          <a:p>
            <a:pPr marL="342900" indent="-342900" defTabSz="354013">
              <a:spcBef>
                <a:spcPts val="1000"/>
              </a:spcBef>
              <a:buClr>
                <a:srgbClr val="339966"/>
              </a:buClr>
              <a:buSzPct val="80000"/>
              <a:buFont typeface="Wingdings" panose="05000000000000000000" pitchFamily="2" charset="2"/>
              <a:buChar char="§"/>
              <a:defRPr/>
            </a:pPr>
            <a:endParaRPr lang="en-GB" sz="3200" dirty="0">
              <a:latin typeface="Arial" panose="020B0604020202020204" pitchFamily="34" charset="0"/>
              <a:ea typeface="+mj-ea"/>
              <a:cs typeface="Arial" panose="020B0604020202020204" pitchFamily="34" charset="0"/>
            </a:endParaRPr>
          </a:p>
        </p:txBody>
      </p:sp>
      <p:sp>
        <p:nvSpPr>
          <p:cNvPr id="6"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8"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Tree>
    <p:extLst>
      <p:ext uri="{BB962C8B-B14F-4D97-AF65-F5344CB8AC3E}">
        <p14:creationId xmlns:p14="http://schemas.microsoft.com/office/powerpoint/2010/main" val="1382880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smtClean="0"/>
              <a:t>New Management Framework for C2Cs (4) </a:t>
            </a:r>
            <a:r>
              <a:rPr lang="en-US" sz="3200" b="1" dirty="0"/>
              <a:t/>
            </a:r>
            <a:br>
              <a:rPr lang="en-US" sz="3200" b="1" dirty="0"/>
            </a:br>
            <a:endParaRPr lang="fr-FR" sz="3200" b="1" dirty="0"/>
          </a:p>
        </p:txBody>
      </p:sp>
      <p:sp>
        <p:nvSpPr>
          <p:cNvPr id="7" name="Content Placeholder 2"/>
          <p:cNvSpPr txBox="1">
            <a:spLocks/>
          </p:cNvSpPr>
          <p:nvPr/>
        </p:nvSpPr>
        <p:spPr bwMode="auto">
          <a:xfrm>
            <a:off x="482818" y="1196314"/>
            <a:ext cx="7797581" cy="3603336"/>
          </a:xfrm>
          <a:prstGeom prst="rect">
            <a:avLst/>
          </a:prstGeom>
          <a:ln>
            <a:miter lim="800000"/>
            <a:headEnd/>
            <a:tailEnd/>
          </a:ln>
        </p:spPr>
        <p:txBody>
          <a:bodyPr/>
          <a:lstStyle/>
          <a:p>
            <a:pPr marL="342900" indent="-342900" defTabSz="354013">
              <a:spcBef>
                <a:spcPts val="1000"/>
              </a:spcBef>
              <a:buClr>
                <a:srgbClr val="339966"/>
              </a:buClr>
              <a:buSzPct val="80000"/>
              <a:buFont typeface="Arial" panose="020B0604020202020204" pitchFamily="34" charset="0"/>
              <a:buChar char="•"/>
              <a:defRPr/>
            </a:pPr>
            <a:r>
              <a:rPr lang="en-US" sz="3200" dirty="0" smtClean="0">
                <a:ea typeface="+mj-ea"/>
                <a:cs typeface="Arial" panose="020B0604020202020204" pitchFamily="34" charset="0"/>
              </a:rPr>
              <a:t>Up to two years to sign the agreement after the decision of the UNESCO Executive Board;</a:t>
            </a:r>
          </a:p>
          <a:p>
            <a:pPr marL="342900" indent="-342900" defTabSz="354013">
              <a:spcBef>
                <a:spcPts val="1000"/>
              </a:spcBef>
              <a:buClr>
                <a:srgbClr val="339966"/>
              </a:buClr>
              <a:buSzPct val="80000"/>
              <a:buFont typeface="Arial" panose="020B0604020202020204" pitchFamily="34" charset="0"/>
              <a:buChar char="•"/>
              <a:defRPr/>
            </a:pPr>
            <a:r>
              <a:rPr lang="en-US" sz="3200" dirty="0" smtClean="0">
                <a:ea typeface="+mj-ea"/>
                <a:cs typeface="Arial" panose="020B0604020202020204" pitchFamily="34" charset="0"/>
              </a:rPr>
              <a:t>Annual reporting from C2Cs to UNESCO and a standard template for such reporting.</a:t>
            </a:r>
          </a:p>
          <a:p>
            <a:pPr marL="342900" indent="-342900" defTabSz="354013">
              <a:spcBef>
                <a:spcPts val="1000"/>
              </a:spcBef>
              <a:buClr>
                <a:srgbClr val="339966"/>
              </a:buClr>
              <a:buSzPct val="80000"/>
              <a:buFont typeface="Arial" panose="020B0604020202020204" pitchFamily="34" charset="0"/>
              <a:buChar char="•"/>
              <a:defRPr/>
            </a:pPr>
            <a:r>
              <a:rPr lang="en-US" sz="3200" dirty="0" smtClean="0">
                <a:ea typeface="+mj-ea"/>
                <a:cs typeface="Arial" panose="020B0604020202020204" pitchFamily="34" charset="0"/>
              </a:rPr>
              <a:t>Model agreements for establishment and renewal </a:t>
            </a:r>
          </a:p>
          <a:p>
            <a:pPr marL="342900" indent="-342900" defTabSz="354013">
              <a:spcBef>
                <a:spcPts val="1000"/>
              </a:spcBef>
              <a:buClr>
                <a:srgbClr val="339966"/>
              </a:buClr>
              <a:buSzPct val="80000"/>
              <a:buFont typeface="Arial" panose="020B0604020202020204" pitchFamily="34" charset="0"/>
              <a:buChar char="•"/>
              <a:defRPr/>
            </a:pPr>
            <a:endParaRPr lang="en-US" sz="2400" i="1" dirty="0" smtClean="0"/>
          </a:p>
          <a:p>
            <a:pPr defTabSz="354013">
              <a:spcBef>
                <a:spcPts val="1000"/>
              </a:spcBef>
              <a:buClr>
                <a:srgbClr val="339966"/>
              </a:buClr>
              <a:buSzPct val="80000"/>
              <a:defRPr/>
            </a:pPr>
            <a:endParaRPr lang="en-US" sz="3200" dirty="0">
              <a:ea typeface="+mj-ea"/>
              <a:cs typeface="Arial" panose="020B0604020202020204" pitchFamily="34" charset="0"/>
            </a:endParaRPr>
          </a:p>
          <a:p>
            <a:pPr marL="342900" indent="-342900" defTabSz="354013">
              <a:spcBef>
                <a:spcPts val="1000"/>
              </a:spcBef>
              <a:buClr>
                <a:srgbClr val="339966"/>
              </a:buClr>
              <a:buSzPct val="80000"/>
              <a:buFont typeface="Wingdings" panose="05000000000000000000" pitchFamily="2" charset="2"/>
              <a:buChar char="§"/>
              <a:defRPr/>
            </a:pPr>
            <a:endParaRPr lang="en-GB" sz="3200" dirty="0">
              <a:latin typeface="Arial" panose="020B0604020202020204" pitchFamily="34" charset="0"/>
              <a:ea typeface="+mj-ea"/>
              <a:cs typeface="Arial" panose="020B0604020202020204" pitchFamily="34" charset="0"/>
            </a:endParaRPr>
          </a:p>
        </p:txBody>
      </p:sp>
      <p:sp>
        <p:nvSpPr>
          <p:cNvPr id="6"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8"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Tree>
    <p:extLst>
      <p:ext uri="{BB962C8B-B14F-4D97-AF65-F5344CB8AC3E}">
        <p14:creationId xmlns:p14="http://schemas.microsoft.com/office/powerpoint/2010/main" val="1965743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smtClean="0"/>
              <a:t>New Management Framework for C2Cs (5) </a:t>
            </a:r>
            <a:r>
              <a:rPr lang="en-US" sz="3200" b="1" dirty="0"/>
              <a:t/>
            </a:r>
            <a:br>
              <a:rPr lang="en-US" sz="3200" b="1" dirty="0"/>
            </a:br>
            <a:endParaRPr lang="fr-FR" sz="3200" b="1" dirty="0"/>
          </a:p>
        </p:txBody>
      </p:sp>
      <p:sp>
        <p:nvSpPr>
          <p:cNvPr id="7" name="Content Placeholder 2"/>
          <p:cNvSpPr txBox="1">
            <a:spLocks/>
          </p:cNvSpPr>
          <p:nvPr/>
        </p:nvSpPr>
        <p:spPr bwMode="auto">
          <a:xfrm>
            <a:off x="482818" y="1196314"/>
            <a:ext cx="7086381" cy="3603336"/>
          </a:xfrm>
          <a:prstGeom prst="rect">
            <a:avLst/>
          </a:prstGeom>
          <a:ln>
            <a:miter lim="800000"/>
            <a:headEnd/>
            <a:tailEnd/>
          </a:ln>
        </p:spPr>
        <p:txBody>
          <a:bodyPr/>
          <a:lstStyle/>
          <a:p>
            <a:pPr marL="342900" indent="-342900" defTabSz="354013">
              <a:spcBef>
                <a:spcPts val="1000"/>
              </a:spcBef>
              <a:buClr>
                <a:srgbClr val="339966"/>
              </a:buClr>
              <a:buSzPct val="80000"/>
              <a:buFont typeface="Arial" panose="020B0604020202020204" pitchFamily="34" charset="0"/>
              <a:buChar char="•"/>
              <a:defRPr/>
            </a:pPr>
            <a:r>
              <a:rPr lang="en-US" sz="2800" dirty="0" smtClean="0"/>
              <a:t>C2Cs </a:t>
            </a:r>
            <a:r>
              <a:rPr lang="en-US" sz="2800" dirty="0"/>
              <a:t>whose renewal processes have started prior to the decision of the 40th session of the General Conference on the 2019 strategy, will have their agreements renewed according to the current 2013 Strategy. </a:t>
            </a:r>
            <a:endParaRPr lang="en-US" sz="2800" dirty="0" smtClean="0"/>
          </a:p>
          <a:p>
            <a:pPr marL="342900" indent="-342900" defTabSz="354013">
              <a:spcBef>
                <a:spcPts val="1000"/>
              </a:spcBef>
              <a:buClr>
                <a:srgbClr val="339966"/>
              </a:buClr>
              <a:buSzPct val="80000"/>
              <a:buFont typeface="Arial" panose="020B0604020202020204" pitchFamily="34" charset="0"/>
              <a:buChar char="•"/>
              <a:defRPr/>
            </a:pPr>
            <a:r>
              <a:rPr lang="en-US" sz="2800" dirty="0"/>
              <a:t>C2Cs whose renewal process is due to be launched after the 40th session of the General Conference, will have their agreements renewed in accordance with the 2019 strategy, as adopted by the General Conference. </a:t>
            </a:r>
            <a:endParaRPr lang="en-US" sz="3600" dirty="0" smtClean="0">
              <a:ea typeface="+mj-ea"/>
              <a:cs typeface="Arial" panose="020B0604020202020204" pitchFamily="34" charset="0"/>
            </a:endParaRPr>
          </a:p>
          <a:p>
            <a:pPr marL="342900" indent="-342900" defTabSz="354013">
              <a:spcBef>
                <a:spcPts val="1000"/>
              </a:spcBef>
              <a:buClr>
                <a:srgbClr val="339966"/>
              </a:buClr>
              <a:buSzPct val="80000"/>
              <a:buFont typeface="Arial" panose="020B0604020202020204" pitchFamily="34" charset="0"/>
              <a:buChar char="•"/>
              <a:defRPr/>
            </a:pPr>
            <a:endParaRPr lang="en-US" sz="2800" dirty="0">
              <a:ea typeface="+mj-ea"/>
              <a:cs typeface="Arial" panose="020B0604020202020204" pitchFamily="34" charset="0"/>
            </a:endParaRPr>
          </a:p>
          <a:p>
            <a:pPr marL="342900" indent="-342900" defTabSz="354013">
              <a:spcBef>
                <a:spcPts val="1000"/>
              </a:spcBef>
              <a:buClr>
                <a:srgbClr val="339966"/>
              </a:buClr>
              <a:buSzPct val="80000"/>
              <a:buFont typeface="Wingdings" panose="05000000000000000000" pitchFamily="2" charset="2"/>
              <a:buChar char="§"/>
              <a:defRPr/>
            </a:pPr>
            <a:endParaRPr lang="en-GB" sz="2800" dirty="0">
              <a:latin typeface="Arial" panose="020B0604020202020204" pitchFamily="34" charset="0"/>
              <a:ea typeface="+mj-ea"/>
              <a:cs typeface="Arial" panose="020B0604020202020204" pitchFamily="34" charset="0"/>
            </a:endParaRPr>
          </a:p>
        </p:txBody>
      </p:sp>
      <p:sp>
        <p:nvSpPr>
          <p:cNvPr id="6"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8"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Tree>
    <p:extLst>
      <p:ext uri="{BB962C8B-B14F-4D97-AF65-F5344CB8AC3E}">
        <p14:creationId xmlns:p14="http://schemas.microsoft.com/office/powerpoint/2010/main" val="1831619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smtClean="0"/>
              <a:t>Status of agreements and upcoming renewals</a:t>
            </a:r>
            <a:r>
              <a:rPr lang="en-US" sz="3200" b="1" dirty="0"/>
              <a:t/>
            </a:r>
            <a:br>
              <a:rPr lang="en-US" sz="3200" b="1" dirty="0"/>
            </a:br>
            <a:endParaRPr lang="fr-FR" sz="32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43508369"/>
              </p:ext>
            </p:extLst>
          </p:nvPr>
        </p:nvGraphicFramePr>
        <p:xfrm>
          <a:off x="112258" y="812870"/>
          <a:ext cx="8917881" cy="5470029"/>
        </p:xfrm>
        <a:graphic>
          <a:graphicData uri="http://schemas.openxmlformats.org/drawingml/2006/table">
            <a:tbl>
              <a:tblPr>
                <a:tableStyleId>{5C22544A-7EE6-4342-B048-85BDC9FD1C3A}</a:tableStyleId>
              </a:tblPr>
              <a:tblGrid>
                <a:gridCol w="2133624">
                  <a:extLst>
                    <a:ext uri="{9D8B030D-6E8A-4147-A177-3AD203B41FA5}">
                      <a16:colId xmlns:a16="http://schemas.microsoft.com/office/drawing/2014/main" val="1480111822"/>
                    </a:ext>
                  </a:extLst>
                </a:gridCol>
                <a:gridCol w="1347019">
                  <a:extLst>
                    <a:ext uri="{9D8B030D-6E8A-4147-A177-3AD203B41FA5}">
                      <a16:colId xmlns:a16="http://schemas.microsoft.com/office/drawing/2014/main" val="1332167932"/>
                    </a:ext>
                  </a:extLst>
                </a:gridCol>
                <a:gridCol w="1160207">
                  <a:extLst>
                    <a:ext uri="{9D8B030D-6E8A-4147-A177-3AD203B41FA5}">
                      <a16:colId xmlns:a16="http://schemas.microsoft.com/office/drawing/2014/main" val="3255836831"/>
                    </a:ext>
                  </a:extLst>
                </a:gridCol>
                <a:gridCol w="1563329">
                  <a:extLst>
                    <a:ext uri="{9D8B030D-6E8A-4147-A177-3AD203B41FA5}">
                      <a16:colId xmlns:a16="http://schemas.microsoft.com/office/drawing/2014/main" val="492449817"/>
                    </a:ext>
                  </a:extLst>
                </a:gridCol>
                <a:gridCol w="1012723">
                  <a:extLst>
                    <a:ext uri="{9D8B030D-6E8A-4147-A177-3AD203B41FA5}">
                      <a16:colId xmlns:a16="http://schemas.microsoft.com/office/drawing/2014/main" val="3232669090"/>
                    </a:ext>
                  </a:extLst>
                </a:gridCol>
                <a:gridCol w="1700979">
                  <a:extLst>
                    <a:ext uri="{9D8B030D-6E8A-4147-A177-3AD203B41FA5}">
                      <a16:colId xmlns:a16="http://schemas.microsoft.com/office/drawing/2014/main" val="461273557"/>
                    </a:ext>
                  </a:extLst>
                </a:gridCol>
              </a:tblGrid>
              <a:tr h="472656">
                <a:tc rowSpan="2">
                  <a:txBody>
                    <a:bodyPr/>
                    <a:lstStyle/>
                    <a:p>
                      <a:pPr algn="ctr">
                        <a:lnSpc>
                          <a:spcPct val="107000"/>
                        </a:lnSpc>
                        <a:spcAft>
                          <a:spcPts val="0"/>
                        </a:spcAft>
                      </a:pPr>
                      <a:r>
                        <a:rPr lang="en-US" sz="2000" b="1" dirty="0" smtClean="0">
                          <a:solidFill>
                            <a:srgbClr val="0070C0"/>
                          </a:solidFill>
                          <a:effectLst/>
                        </a:rPr>
                        <a:t>C2C</a:t>
                      </a:r>
                      <a:endParaRPr lang="en-US"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3">
                  <a:txBody>
                    <a:bodyPr/>
                    <a:lstStyle/>
                    <a:p>
                      <a:pPr algn="ctr">
                        <a:lnSpc>
                          <a:spcPct val="107000"/>
                        </a:lnSpc>
                        <a:spcAft>
                          <a:spcPts val="0"/>
                        </a:spcAft>
                      </a:pPr>
                      <a:r>
                        <a:rPr lang="en-US" sz="1800" b="1" dirty="0">
                          <a:solidFill>
                            <a:srgbClr val="0070C0"/>
                          </a:solidFill>
                          <a:effectLst/>
                        </a:rPr>
                        <a:t>Agreement</a:t>
                      </a: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a:lnSpc>
                          <a:spcPct val="107000"/>
                        </a:lnSpc>
                        <a:spcAft>
                          <a:spcPts val="0"/>
                        </a:spcAft>
                      </a:pPr>
                      <a:r>
                        <a:rPr lang="en-US" sz="1800" b="1" dirty="0">
                          <a:solidFill>
                            <a:srgbClr val="0070C0"/>
                          </a:solidFill>
                          <a:effectLst/>
                        </a:rPr>
                        <a:t>Next </a:t>
                      </a:r>
                      <a:r>
                        <a:rPr lang="en-US" sz="1800" b="1" dirty="0" smtClean="0">
                          <a:solidFill>
                            <a:srgbClr val="0070C0"/>
                          </a:solidFill>
                          <a:effectLst/>
                        </a:rPr>
                        <a:t>renewal</a:t>
                      </a: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73408473"/>
                  </a:ext>
                </a:extLst>
              </a:tr>
              <a:tr h="1386349">
                <a:tc vMerge="1">
                  <a:txBody>
                    <a:bodyPr/>
                    <a:lstStyle/>
                    <a:p>
                      <a:endParaRPr lang="en-US"/>
                    </a:p>
                  </a:txBody>
                  <a:tcPr/>
                </a:tc>
                <a:tc>
                  <a:txBody>
                    <a:bodyPr/>
                    <a:lstStyle/>
                    <a:p>
                      <a:pPr algn="ctr">
                        <a:lnSpc>
                          <a:spcPct val="107000"/>
                        </a:lnSpc>
                        <a:spcAft>
                          <a:spcPts val="0"/>
                        </a:spcAft>
                      </a:pPr>
                      <a:r>
                        <a:rPr lang="en-US" sz="1600" b="1" dirty="0" smtClean="0">
                          <a:solidFill>
                            <a:srgbClr val="0070C0"/>
                          </a:solidFill>
                          <a:effectLst/>
                        </a:rPr>
                        <a:t>Latest agreement</a:t>
                      </a:r>
                      <a:r>
                        <a:rPr lang="en-US" sz="1600" b="1" baseline="0" dirty="0" smtClean="0">
                          <a:solidFill>
                            <a:srgbClr val="0070C0"/>
                          </a:solidFill>
                          <a:effectLst/>
                        </a:rPr>
                        <a:t> singed on</a:t>
                      </a:r>
                      <a:endParaRPr lang="en-US"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600" b="1" dirty="0">
                          <a:solidFill>
                            <a:srgbClr val="0070C0"/>
                          </a:solidFill>
                          <a:effectLst/>
                        </a:rPr>
                        <a:t>Date of entry into force</a:t>
                      </a:r>
                      <a:endParaRPr lang="en-US"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600" b="1" dirty="0">
                          <a:solidFill>
                            <a:srgbClr val="0070C0"/>
                          </a:solidFill>
                          <a:effectLst/>
                        </a:rPr>
                        <a:t>Date of expiry</a:t>
                      </a:r>
                      <a:endParaRPr lang="en-US"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600" b="1" dirty="0" smtClean="0">
                          <a:solidFill>
                            <a:srgbClr val="0070C0"/>
                          </a:solidFill>
                          <a:effectLst/>
                        </a:rPr>
                        <a:t>Evaluation to </a:t>
                      </a:r>
                      <a:r>
                        <a:rPr lang="en-US" sz="1600" b="1" dirty="0">
                          <a:solidFill>
                            <a:srgbClr val="0070C0"/>
                          </a:solidFill>
                          <a:effectLst/>
                        </a:rPr>
                        <a:t>happen</a:t>
                      </a:r>
                      <a:endParaRPr lang="en-US"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600" b="1" dirty="0" smtClean="0">
                          <a:solidFill>
                            <a:srgbClr val="0070C0"/>
                          </a:solidFill>
                          <a:effectLst/>
                        </a:rPr>
                        <a:t>Session of the UNESCO Executive Board</a:t>
                      </a:r>
                      <a:r>
                        <a:rPr lang="en-US" sz="1600" b="1" baseline="0" dirty="0" smtClean="0">
                          <a:solidFill>
                            <a:srgbClr val="0070C0"/>
                          </a:solidFill>
                          <a:effectLst/>
                        </a:rPr>
                        <a:t> that will examine the evaluation</a:t>
                      </a:r>
                    </a:p>
                  </a:txBody>
                  <a:tcPr marL="50652" marR="50652"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7504317"/>
                  </a:ext>
                </a:extLst>
              </a:tr>
              <a:tr h="494183">
                <a:tc>
                  <a:txBody>
                    <a:bodyPr/>
                    <a:lstStyle/>
                    <a:p>
                      <a:pPr algn="ctr">
                        <a:lnSpc>
                          <a:spcPct val="100000"/>
                        </a:lnSpc>
                        <a:spcBef>
                          <a:spcPts val="600"/>
                        </a:spcBef>
                        <a:spcAft>
                          <a:spcPts val="600"/>
                        </a:spcAft>
                      </a:pPr>
                      <a:r>
                        <a:rPr lang="en-US" sz="2000" dirty="0" smtClean="0">
                          <a:solidFill>
                            <a:srgbClr val="0070C0"/>
                          </a:solidFill>
                          <a:effectLst/>
                        </a:rPr>
                        <a:t>CRESPIAF</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28 February 2014</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10 February 2016</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10 February 2022</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2021</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Autumn session </a:t>
                      </a:r>
                      <a:r>
                        <a:rPr lang="en-US" sz="1400" dirty="0" smtClean="0">
                          <a:solidFill>
                            <a:srgbClr val="0070C0"/>
                          </a:solidFill>
                          <a:effectLst/>
                        </a:rPr>
                        <a:t>in </a:t>
                      </a:r>
                      <a:r>
                        <a:rPr lang="en-US" sz="1400" dirty="0">
                          <a:solidFill>
                            <a:srgbClr val="0070C0"/>
                          </a:solidFill>
                          <a:effectLst/>
                        </a:rPr>
                        <a:t>2021</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6284746"/>
                  </a:ext>
                </a:extLst>
              </a:tr>
              <a:tr h="540774">
                <a:tc>
                  <a:txBody>
                    <a:bodyPr/>
                    <a:lstStyle/>
                    <a:p>
                      <a:pPr algn="ctr">
                        <a:lnSpc>
                          <a:spcPct val="100000"/>
                        </a:lnSpc>
                        <a:spcBef>
                          <a:spcPts val="600"/>
                        </a:spcBef>
                        <a:spcAft>
                          <a:spcPts val="600"/>
                        </a:spcAft>
                      </a:pPr>
                      <a:r>
                        <a:rPr lang="en-US" sz="2000" dirty="0" smtClean="0">
                          <a:solidFill>
                            <a:srgbClr val="0070C0"/>
                          </a:solidFill>
                          <a:effectLst/>
                        </a:rPr>
                        <a:t>Sofia Centre</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10 November </a:t>
                      </a:r>
                      <a:r>
                        <a:rPr lang="en-US" sz="1400" dirty="0" smtClean="0">
                          <a:solidFill>
                            <a:srgbClr val="0070C0"/>
                          </a:solidFill>
                          <a:effectLst/>
                        </a:rPr>
                        <a:t>2017</a:t>
                      </a:r>
                      <a:endParaRPr lang="en-US" sz="1600" dirty="0">
                        <a:solidFill>
                          <a:srgbClr val="0070C0"/>
                        </a:solidFill>
                        <a:effectLst/>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14 June 2018</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14 June 2024</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2023</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Spring session </a:t>
                      </a:r>
                      <a:r>
                        <a:rPr lang="en-US" sz="1400" dirty="0" smtClean="0">
                          <a:solidFill>
                            <a:srgbClr val="0070C0"/>
                          </a:solidFill>
                          <a:effectLst/>
                        </a:rPr>
                        <a:t>in </a:t>
                      </a:r>
                      <a:r>
                        <a:rPr lang="en-US" sz="1400" dirty="0">
                          <a:solidFill>
                            <a:srgbClr val="0070C0"/>
                          </a:solidFill>
                          <a:effectLst/>
                        </a:rPr>
                        <a:t>2024</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5536644"/>
                  </a:ext>
                </a:extLst>
              </a:tr>
              <a:tr h="432619">
                <a:tc>
                  <a:txBody>
                    <a:bodyPr/>
                    <a:lstStyle/>
                    <a:p>
                      <a:pPr algn="ctr">
                        <a:lnSpc>
                          <a:spcPct val="100000"/>
                        </a:lnSpc>
                        <a:spcBef>
                          <a:spcPts val="600"/>
                        </a:spcBef>
                        <a:spcAft>
                          <a:spcPts val="600"/>
                        </a:spcAft>
                      </a:pPr>
                      <a:r>
                        <a:rPr lang="en-US" sz="2000" dirty="0" smtClean="0">
                          <a:solidFill>
                            <a:srgbClr val="0070C0"/>
                          </a:solidFill>
                          <a:effectLst/>
                        </a:rPr>
                        <a:t>CRIHAP</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16 August </a:t>
                      </a:r>
                      <a:r>
                        <a:rPr lang="en-US" sz="1400" dirty="0" smtClean="0">
                          <a:solidFill>
                            <a:srgbClr val="0070C0"/>
                          </a:solidFill>
                          <a:effectLst/>
                        </a:rPr>
                        <a:t>2018</a:t>
                      </a:r>
                      <a:endParaRPr lang="en-US" sz="1600" dirty="0">
                        <a:solidFill>
                          <a:srgbClr val="0070C0"/>
                        </a:solidFill>
                        <a:effectLst/>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16 August 2018</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16 August 2024</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2023</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Spring session </a:t>
                      </a:r>
                      <a:r>
                        <a:rPr lang="en-US" sz="1400" dirty="0" smtClean="0">
                          <a:solidFill>
                            <a:srgbClr val="0070C0"/>
                          </a:solidFill>
                          <a:effectLst/>
                        </a:rPr>
                        <a:t>in </a:t>
                      </a:r>
                      <a:r>
                        <a:rPr lang="en-US" sz="1400" dirty="0">
                          <a:solidFill>
                            <a:srgbClr val="0070C0"/>
                          </a:solidFill>
                          <a:effectLst/>
                        </a:rPr>
                        <a:t>2024</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8108026"/>
                  </a:ext>
                </a:extLst>
              </a:tr>
              <a:tr h="571970">
                <a:tc>
                  <a:txBody>
                    <a:bodyPr/>
                    <a:lstStyle/>
                    <a:p>
                      <a:pPr algn="ctr">
                        <a:lnSpc>
                          <a:spcPct val="100000"/>
                        </a:lnSpc>
                        <a:spcBef>
                          <a:spcPts val="600"/>
                        </a:spcBef>
                        <a:spcAft>
                          <a:spcPts val="600"/>
                        </a:spcAft>
                      </a:pPr>
                      <a:r>
                        <a:rPr lang="en-US" sz="2000" dirty="0" smtClean="0">
                          <a:solidFill>
                            <a:srgbClr val="0070C0"/>
                          </a:solidFill>
                          <a:effectLst/>
                        </a:rPr>
                        <a:t>Tehran Centre</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28 April 2010</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8 November 2012</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smtClean="0">
                          <a:solidFill>
                            <a:srgbClr val="0070C0"/>
                          </a:solidFill>
                          <a:effectLst/>
                        </a:rPr>
                        <a:t>31 December 2019 (extended</a:t>
                      </a:r>
                      <a:r>
                        <a:rPr lang="en-US" sz="1400" baseline="0" dirty="0" smtClean="0">
                          <a:solidFill>
                            <a:srgbClr val="0070C0"/>
                          </a:solidFill>
                          <a:effectLst/>
                        </a:rPr>
                        <a:t> by UNESCO Ex. Board)</a:t>
                      </a:r>
                      <a:endParaRPr lang="en-US" sz="1600" dirty="0">
                        <a:solidFill>
                          <a:srgbClr val="0070C0"/>
                        </a:solidFill>
                        <a:effectLst/>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smtClean="0">
                          <a:solidFill>
                            <a:srgbClr val="0070C0"/>
                          </a:solidFill>
                          <a:effectLst/>
                        </a:rPr>
                        <a:t>Finalized in June 2019</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smtClean="0">
                          <a:solidFill>
                            <a:srgbClr val="0070C0"/>
                          </a:solidFill>
                          <a:effectLst/>
                        </a:rPr>
                        <a:t>207 </a:t>
                      </a:r>
                      <a:r>
                        <a:rPr lang="en-US" sz="1400" dirty="0">
                          <a:solidFill>
                            <a:srgbClr val="0070C0"/>
                          </a:solidFill>
                          <a:effectLst/>
                        </a:rPr>
                        <a:t>session </a:t>
                      </a:r>
                      <a:r>
                        <a:rPr lang="en-US" sz="1400" dirty="0" smtClean="0">
                          <a:solidFill>
                            <a:srgbClr val="0070C0"/>
                          </a:solidFill>
                          <a:effectLst/>
                        </a:rPr>
                        <a:t>(autumn</a:t>
                      </a:r>
                      <a:r>
                        <a:rPr lang="en-US" sz="1400" baseline="0" dirty="0" smtClean="0">
                          <a:solidFill>
                            <a:srgbClr val="0070C0"/>
                          </a:solidFill>
                          <a:effectLst/>
                        </a:rPr>
                        <a:t>) session in </a:t>
                      </a:r>
                      <a:r>
                        <a:rPr lang="en-US" sz="1400" dirty="0" smtClean="0">
                          <a:solidFill>
                            <a:srgbClr val="0070C0"/>
                          </a:solidFill>
                          <a:effectLst/>
                        </a:rPr>
                        <a:t>2019</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0111004"/>
                  </a:ext>
                </a:extLst>
              </a:tr>
              <a:tr h="476644">
                <a:tc>
                  <a:txBody>
                    <a:bodyPr/>
                    <a:lstStyle/>
                    <a:p>
                      <a:pPr algn="ctr">
                        <a:lnSpc>
                          <a:spcPct val="100000"/>
                        </a:lnSpc>
                        <a:spcBef>
                          <a:spcPts val="600"/>
                        </a:spcBef>
                        <a:spcAft>
                          <a:spcPts val="0"/>
                        </a:spcAft>
                      </a:pPr>
                      <a:r>
                        <a:rPr lang="en-US" sz="2000" dirty="0" smtClean="0">
                          <a:solidFill>
                            <a:srgbClr val="0070C0"/>
                          </a:solidFill>
                          <a:effectLst/>
                        </a:rPr>
                        <a:t>ICHCAP</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600"/>
                        </a:spcAft>
                      </a:pPr>
                      <a:r>
                        <a:rPr lang="en-US" sz="1400" i="1" dirty="0" smtClean="0">
                          <a:solidFill>
                            <a:srgbClr val="0070C0"/>
                          </a:solidFill>
                          <a:effectLst/>
                        </a:rPr>
                        <a:t>Agreement to be signed in 2019</a:t>
                      </a:r>
                      <a:endParaRPr lang="en-US" sz="1600" i="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smtClean="0">
                          <a:solidFill>
                            <a:srgbClr val="0070C0"/>
                          </a:solidFill>
                          <a:effectLst/>
                          <a:latin typeface="+mn-lt"/>
                          <a:ea typeface="+mn-ea"/>
                          <a:cs typeface="+mn-cs"/>
                        </a:rPr>
                        <a:t>-</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dirty="0">
                          <a:solidFill>
                            <a:srgbClr val="0070C0"/>
                          </a:solidFill>
                          <a:effectLst/>
                        </a:rPr>
                        <a:t>-</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4731914"/>
                  </a:ext>
                </a:extLst>
              </a:tr>
              <a:tr h="315173">
                <a:tc>
                  <a:txBody>
                    <a:bodyPr/>
                    <a:lstStyle/>
                    <a:p>
                      <a:pPr algn="ctr">
                        <a:lnSpc>
                          <a:spcPct val="100000"/>
                        </a:lnSpc>
                        <a:spcBef>
                          <a:spcPts val="600"/>
                        </a:spcBef>
                        <a:spcAft>
                          <a:spcPts val="600"/>
                        </a:spcAft>
                      </a:pPr>
                      <a:r>
                        <a:rPr lang="en-US" sz="2000" dirty="0" smtClean="0">
                          <a:solidFill>
                            <a:srgbClr val="0070C0"/>
                          </a:solidFill>
                          <a:effectLst/>
                        </a:rPr>
                        <a:t>IRCI</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600"/>
                        </a:spcAft>
                      </a:pPr>
                      <a:r>
                        <a:rPr lang="en-US" sz="1400" kern="1200" dirty="0" smtClean="0">
                          <a:solidFill>
                            <a:srgbClr val="0070C0"/>
                          </a:solidFill>
                          <a:effectLst/>
                          <a:latin typeface="+mn-lt"/>
                          <a:ea typeface="+mn-ea"/>
                          <a:cs typeface="+mn-cs"/>
                        </a:rPr>
                        <a:t>6 December 2018</a:t>
                      </a:r>
                      <a:endParaRPr lang="en-US" sz="1400" kern="1200" dirty="0">
                        <a:solidFill>
                          <a:srgbClr val="0070C0"/>
                        </a:solidFill>
                        <a:effectLst/>
                        <a:latin typeface="+mn-lt"/>
                        <a:ea typeface="+mn-ea"/>
                        <a:cs typeface="+mn-cs"/>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600"/>
                        </a:spcBef>
                        <a:spcAft>
                          <a:spcPts val="0"/>
                        </a:spcAft>
                        <a:buClrTx/>
                        <a:buSzTx/>
                        <a:buFontTx/>
                        <a:buNone/>
                        <a:tabLst/>
                        <a:defRPr/>
                      </a:pPr>
                      <a:r>
                        <a:rPr lang="en-US" sz="1400" kern="1200" dirty="0" smtClean="0">
                          <a:solidFill>
                            <a:srgbClr val="0070C0"/>
                          </a:solidFill>
                          <a:effectLst/>
                          <a:latin typeface="+mn-lt"/>
                          <a:ea typeface="+mn-ea"/>
                          <a:cs typeface="+mn-cs"/>
                        </a:rPr>
                        <a:t>6 December 2018</a:t>
                      </a: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600"/>
                        </a:spcBef>
                        <a:spcAft>
                          <a:spcPts val="0"/>
                        </a:spcAft>
                        <a:buClrTx/>
                        <a:buSzTx/>
                        <a:buFontTx/>
                        <a:buNone/>
                        <a:tabLst/>
                        <a:defRPr/>
                      </a:pPr>
                      <a:r>
                        <a:rPr lang="en-US" sz="1400" kern="1200" dirty="0" smtClean="0">
                          <a:solidFill>
                            <a:srgbClr val="0070C0"/>
                          </a:solidFill>
                          <a:effectLst/>
                          <a:latin typeface="+mn-lt"/>
                          <a:ea typeface="+mn-ea"/>
                          <a:cs typeface="+mn-cs"/>
                        </a:rPr>
                        <a:t>6 December 2024</a:t>
                      </a: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Bef>
                          <a:spcPts val="600"/>
                        </a:spcBef>
                        <a:spcAft>
                          <a:spcPts val="0"/>
                        </a:spcAft>
                      </a:pPr>
                      <a:r>
                        <a:rPr lang="en-US" sz="1400" kern="1200" dirty="0" smtClean="0">
                          <a:solidFill>
                            <a:srgbClr val="0070C0"/>
                          </a:solidFill>
                          <a:effectLst/>
                          <a:latin typeface="+mn-lt"/>
                          <a:ea typeface="+mn-ea"/>
                          <a:cs typeface="+mn-cs"/>
                        </a:rPr>
                        <a:t>2023-early 2024</a:t>
                      </a:r>
                      <a:endParaRPr lang="en-US" sz="1400" kern="1200" dirty="0">
                        <a:solidFill>
                          <a:srgbClr val="0070C0"/>
                        </a:solidFill>
                        <a:effectLst/>
                        <a:latin typeface="+mn-lt"/>
                        <a:ea typeface="+mn-ea"/>
                        <a:cs typeface="+mn-cs"/>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600"/>
                        </a:spcBef>
                        <a:spcAft>
                          <a:spcPts val="0"/>
                        </a:spcAft>
                        <a:buClrTx/>
                        <a:buSzTx/>
                        <a:buFontTx/>
                        <a:buNone/>
                        <a:tabLst/>
                        <a:defRPr/>
                      </a:pPr>
                      <a:r>
                        <a:rPr lang="en-US" sz="1400" kern="1200" dirty="0" smtClean="0">
                          <a:solidFill>
                            <a:srgbClr val="0070C0"/>
                          </a:solidFill>
                          <a:effectLst/>
                          <a:latin typeface="+mn-lt"/>
                          <a:ea typeface="+mn-ea"/>
                          <a:cs typeface="+mn-cs"/>
                        </a:rPr>
                        <a:t>Autumn session in 2024</a:t>
                      </a:r>
                    </a:p>
                  </a:txBody>
                  <a:tcPr marL="50652" marR="5065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9534814"/>
                  </a:ext>
                </a:extLst>
              </a:tr>
              <a:tr h="501445">
                <a:tc>
                  <a:txBody>
                    <a:bodyPr/>
                    <a:lstStyle/>
                    <a:p>
                      <a:pPr algn="ctr">
                        <a:lnSpc>
                          <a:spcPct val="100000"/>
                        </a:lnSpc>
                        <a:spcBef>
                          <a:spcPts val="600"/>
                        </a:spcBef>
                        <a:spcAft>
                          <a:spcPts val="600"/>
                        </a:spcAft>
                      </a:pPr>
                      <a:r>
                        <a:rPr lang="en-US" sz="2000" dirty="0" smtClean="0">
                          <a:solidFill>
                            <a:srgbClr val="0070C0"/>
                          </a:solidFill>
                          <a:effectLst/>
                        </a:rPr>
                        <a:t>CRESPIAL</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7000"/>
                        </a:lnSpc>
                        <a:spcBef>
                          <a:spcPts val="600"/>
                        </a:spcBef>
                        <a:spcAft>
                          <a:spcPts val="0"/>
                        </a:spcAft>
                      </a:pPr>
                      <a:r>
                        <a:rPr lang="en-US" sz="1400" dirty="0">
                          <a:solidFill>
                            <a:srgbClr val="0070C0"/>
                          </a:solidFill>
                          <a:effectLst/>
                        </a:rPr>
                        <a:t>21 July </a:t>
                      </a:r>
                      <a:r>
                        <a:rPr lang="en-US" sz="1400" dirty="0" smtClean="0">
                          <a:solidFill>
                            <a:srgbClr val="0070C0"/>
                          </a:solidFill>
                          <a:effectLst/>
                        </a:rPr>
                        <a:t>2014</a:t>
                      </a:r>
                      <a:endParaRPr lang="en-US" sz="1600" dirty="0">
                        <a:solidFill>
                          <a:srgbClr val="0070C0"/>
                        </a:solidFill>
                        <a:effectLst/>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7000"/>
                        </a:lnSpc>
                        <a:spcBef>
                          <a:spcPts val="600"/>
                        </a:spcBef>
                        <a:spcAft>
                          <a:spcPts val="0"/>
                        </a:spcAft>
                      </a:pPr>
                      <a:r>
                        <a:rPr lang="en-US" sz="1400" dirty="0">
                          <a:solidFill>
                            <a:srgbClr val="0070C0"/>
                          </a:solidFill>
                          <a:effectLst/>
                        </a:rPr>
                        <a:t>22 January 2015</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7000"/>
                        </a:lnSpc>
                        <a:spcBef>
                          <a:spcPts val="600"/>
                        </a:spcBef>
                        <a:spcAft>
                          <a:spcPts val="0"/>
                        </a:spcAft>
                      </a:pPr>
                      <a:r>
                        <a:rPr lang="en-US" sz="1400" dirty="0">
                          <a:solidFill>
                            <a:srgbClr val="0070C0"/>
                          </a:solidFill>
                          <a:effectLst/>
                        </a:rPr>
                        <a:t>22 January 2021</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7000"/>
                        </a:lnSpc>
                        <a:spcBef>
                          <a:spcPts val="600"/>
                        </a:spcBef>
                        <a:spcAft>
                          <a:spcPts val="0"/>
                        </a:spcAft>
                      </a:pPr>
                      <a:r>
                        <a:rPr lang="en-US" sz="1400" dirty="0">
                          <a:solidFill>
                            <a:srgbClr val="0070C0"/>
                          </a:solidFill>
                          <a:effectLst/>
                        </a:rPr>
                        <a:t>First half of 2020</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7000"/>
                        </a:lnSpc>
                        <a:spcBef>
                          <a:spcPts val="600"/>
                        </a:spcBef>
                        <a:spcAft>
                          <a:spcPts val="0"/>
                        </a:spcAft>
                      </a:pPr>
                      <a:r>
                        <a:rPr lang="en-US" sz="1400" dirty="0">
                          <a:solidFill>
                            <a:srgbClr val="0070C0"/>
                          </a:solidFill>
                          <a:effectLst/>
                        </a:rPr>
                        <a:t>Autumn session of EXB in 2020</a:t>
                      </a:r>
                      <a:endParaRPr lang="en-US" sz="1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50652" marR="5065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42104454"/>
                  </a:ext>
                </a:extLst>
              </a:tr>
            </a:tbl>
          </a:graphicData>
        </a:graphic>
      </p:graphicFrame>
      <p:sp>
        <p:nvSpPr>
          <p:cNvPr id="8"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9"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Tree>
    <p:extLst>
      <p:ext uri="{BB962C8B-B14F-4D97-AF65-F5344CB8AC3E}">
        <p14:creationId xmlns:p14="http://schemas.microsoft.com/office/powerpoint/2010/main" val="422343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en-US" sz="4000" dirty="0" smtClean="0"/>
              <a:t>Recent developments in the life of the 2003 Convention </a:t>
            </a:r>
            <a:endParaRPr lang="en-US" sz="4000" dirty="0"/>
          </a:p>
        </p:txBody>
      </p:sp>
      <p:sp>
        <p:nvSpPr>
          <p:cNvPr id="5" name="Text Placeholder 4"/>
          <p:cNvSpPr>
            <a:spLocks noGrp="1"/>
          </p:cNvSpPr>
          <p:nvPr>
            <p:ph type="body" sz="quarter" idx="17"/>
          </p:nvPr>
        </p:nvSpPr>
        <p:spPr/>
        <p:txBody>
          <a:bodyPr/>
          <a:lstStyle/>
          <a:p>
            <a:endParaRPr lang="en-US" dirty="0"/>
          </a:p>
        </p:txBody>
      </p:sp>
      <p:sp>
        <p:nvSpPr>
          <p:cNvPr id="6" name="Text Placeholder 5"/>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1870293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a:t>13.COM, Port Louis, </a:t>
            </a:r>
            <a:r>
              <a:rPr lang="en-US" sz="3200" b="1" dirty="0" smtClean="0"/>
              <a:t>Mauritius 2018</a:t>
            </a:r>
            <a:endParaRPr lang="fr-FR" sz="32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47167" y="910213"/>
            <a:ext cx="4776430" cy="5505931"/>
          </a:xfrm>
          <a:prstGeom prst="rect">
            <a:avLst/>
          </a:prstGeom>
        </p:spPr>
        <p:txBody>
          <a:bodyPr wrap="square">
            <a:spAutoFit/>
          </a:bodyPr>
          <a:lstStyle/>
          <a:p>
            <a:pPr marL="1028700" lvl="1" indent="-571500">
              <a:spcAft>
                <a:spcPts val="800"/>
              </a:spcAft>
              <a:buFont typeface="Arial" panose="020B0604020202020204" pitchFamily="34" charset="0"/>
              <a:buChar char="•"/>
              <a:defRPr/>
            </a:pPr>
            <a:r>
              <a:rPr lang="en-US" sz="2800" dirty="0">
                <a:ea typeface="+mj-ea"/>
                <a:cs typeface="Arial" panose="020B0604020202020204" pitchFamily="34" charset="0"/>
              </a:rPr>
              <a:t>Reform of the periodic reporting mechanism</a:t>
            </a:r>
          </a:p>
          <a:p>
            <a:pPr marL="1028700" lvl="1" indent="-571500">
              <a:spcAft>
                <a:spcPts val="800"/>
              </a:spcAft>
              <a:buFont typeface="Arial" panose="020B0604020202020204" pitchFamily="34" charset="0"/>
              <a:buChar char="•"/>
              <a:defRPr/>
            </a:pPr>
            <a:r>
              <a:rPr lang="en-US" sz="2800" dirty="0" smtClean="0">
                <a:ea typeface="+mj-ea"/>
                <a:cs typeface="Arial" panose="020B0604020202020204" pitchFamily="34" charset="0"/>
              </a:rPr>
              <a:t>Follow-up </a:t>
            </a:r>
            <a:r>
              <a:rPr lang="en-US" sz="2800" dirty="0">
                <a:ea typeface="+mj-ea"/>
                <a:cs typeface="Arial" panose="020B0604020202020204" pitchFamily="34" charset="0"/>
              </a:rPr>
              <a:t>of inscribed elements on the Lists of the Convention</a:t>
            </a:r>
          </a:p>
          <a:p>
            <a:pPr marL="1028700" lvl="1" indent="-571500">
              <a:spcAft>
                <a:spcPts val="800"/>
              </a:spcAft>
              <a:buFont typeface="Arial" panose="020B0604020202020204" pitchFamily="34" charset="0"/>
              <a:buChar char="•"/>
              <a:defRPr/>
            </a:pPr>
            <a:r>
              <a:rPr lang="en-US" sz="2800" dirty="0">
                <a:ea typeface="+mj-ea"/>
                <a:cs typeface="Arial" panose="020B0604020202020204" pitchFamily="34" charset="0"/>
              </a:rPr>
              <a:t>Reflection on the participation of NGOs in the implementation of the Convention</a:t>
            </a:r>
            <a:endParaRPr lang="en-US" altLang="fr-FR" sz="2800" dirty="0">
              <a:ea typeface="+mj-ea"/>
              <a:cs typeface="Arial" panose="020B0604020202020204" pitchFamily="34" charset="0"/>
            </a:endParaRPr>
          </a:p>
          <a:p>
            <a:pPr marL="1028700" lvl="1" indent="-571500">
              <a:spcAft>
                <a:spcPts val="800"/>
              </a:spcAft>
              <a:buFont typeface="Arial" panose="020B0604020202020204" pitchFamily="34" charset="0"/>
              <a:buChar char="•"/>
              <a:defRPr/>
            </a:pPr>
            <a:r>
              <a:rPr lang="en-GB" altLang="fr-FR" sz="2800" dirty="0">
                <a:ea typeface="+mj-ea"/>
                <a:cs typeface="Arial" panose="020B0604020202020204" pitchFamily="34" charset="0"/>
              </a:rPr>
              <a:t>Intangible cultural heritage in emergencies</a:t>
            </a:r>
          </a:p>
          <a:p>
            <a:pPr marL="342900" lvl="0" indent="-342900" algn="just">
              <a:lnSpc>
                <a:spcPct val="107000"/>
              </a:lnSpc>
              <a:spcAft>
                <a:spcPts val="800"/>
              </a:spcAft>
              <a:buFont typeface="Arial" panose="020B0604020202020204" pitchFamily="34" charset="0"/>
              <a:buChar char="-"/>
            </a:pP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10"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11"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pic>
        <p:nvPicPr>
          <p:cNvPr id="12" name="Picture 1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173" y="1215748"/>
            <a:ext cx="3112194" cy="4591665"/>
          </a:xfrm>
          <a:prstGeom prst="rect">
            <a:avLst/>
          </a:prstGeom>
        </p:spPr>
      </p:pic>
    </p:spTree>
    <p:extLst>
      <p:ext uri="{BB962C8B-B14F-4D97-AF65-F5344CB8AC3E}">
        <p14:creationId xmlns:p14="http://schemas.microsoft.com/office/powerpoint/2010/main" val="338903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smtClean="0"/>
              <a:t>Overall results framework</a:t>
            </a:r>
            <a:endParaRPr lang="fr-FR" sz="32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489565" y="1088159"/>
            <a:ext cx="7816646" cy="5351401"/>
          </a:xfrm>
          <a:prstGeom prst="rect">
            <a:avLst/>
          </a:prstGeom>
        </p:spPr>
        <p:txBody>
          <a:bodyPr wrap="square">
            <a:spAutoFit/>
          </a:bodyPr>
          <a:lstStyle/>
          <a:p>
            <a:pPr marL="285750" lvl="0" indent="-285750" algn="just">
              <a:lnSpc>
                <a:spcPct val="107000"/>
              </a:lnSpc>
              <a:spcAft>
                <a:spcPts val="800"/>
              </a:spcAft>
              <a:buFont typeface="Arial" panose="020B0604020202020204" pitchFamily="34" charset="0"/>
              <a:buChar char="•"/>
            </a:pPr>
            <a:r>
              <a:rPr lang="en-US" sz="2800" dirty="0"/>
              <a:t>Approved by </a:t>
            </a:r>
            <a:r>
              <a:rPr lang="en-US" sz="2800" dirty="0" smtClean="0"/>
              <a:t>7.GA in 2018</a:t>
            </a:r>
            <a:endParaRPr lang="en-US" sz="2800" dirty="0"/>
          </a:p>
          <a:p>
            <a:pPr lvl="0"/>
            <a:endParaRPr lang="en-US" sz="2800" dirty="0" smtClean="0"/>
          </a:p>
          <a:p>
            <a:pPr lvl="0"/>
            <a:endParaRPr lang="en-US" sz="2800" dirty="0"/>
          </a:p>
          <a:p>
            <a:pPr lvl="0"/>
            <a:endParaRPr lang="en-US" sz="2800" dirty="0" smtClean="0"/>
          </a:p>
          <a:p>
            <a:pPr lvl="0"/>
            <a:endParaRPr lang="en-US" sz="2800" dirty="0"/>
          </a:p>
          <a:p>
            <a:pPr lvl="0"/>
            <a:endParaRPr lang="en-US" sz="2800" dirty="0" smtClean="0"/>
          </a:p>
          <a:p>
            <a:pPr lvl="0"/>
            <a:endParaRPr lang="en-US" sz="2800" dirty="0"/>
          </a:p>
          <a:p>
            <a:pPr marL="285750" lvl="0" indent="-285750">
              <a:buFont typeface="Arial" panose="020B0604020202020204" pitchFamily="34" charset="0"/>
              <a:buChar char="•"/>
            </a:pPr>
            <a:endParaRPr lang="en-US" sz="2400" dirty="0" smtClean="0"/>
          </a:p>
          <a:p>
            <a:pPr marL="285750" lvl="0" indent="-285750">
              <a:buFont typeface="Arial" panose="020B0604020202020204" pitchFamily="34" charset="0"/>
              <a:buChar char="•"/>
            </a:pPr>
            <a:r>
              <a:rPr lang="en-US" sz="2400" dirty="0" smtClean="0"/>
              <a:t>Making periodic </a:t>
            </a:r>
            <a:r>
              <a:rPr lang="en-US" sz="2400" dirty="0"/>
              <a:t>reporting process </a:t>
            </a:r>
            <a:r>
              <a:rPr lang="en-US" sz="2400" dirty="0" smtClean="0"/>
              <a:t>a </a:t>
            </a:r>
            <a:r>
              <a:rPr lang="en-US" sz="2400" dirty="0"/>
              <a:t>learning opportunity for States Parties to take stock periodically of their own achievements and challenges and to define or redefine their national priorities for safeguarding </a:t>
            </a:r>
            <a:r>
              <a:rPr lang="en-US" sz="2400" dirty="0" smtClean="0"/>
              <a:t>ICH</a:t>
            </a:r>
            <a:endParaRPr lang="en-US" sz="2400" dirty="0"/>
          </a:p>
          <a:p>
            <a:pPr lvl="0" algn="just">
              <a:lnSpc>
                <a:spcPct val="107000"/>
              </a:lnSpc>
              <a:spcAft>
                <a:spcPts val="800"/>
              </a:spcAft>
            </a:pPr>
            <a:endParaRPr lang="en-US" sz="1600" b="1" dirty="0">
              <a:latin typeface="Calibri" panose="020F0502020204030204" pitchFamily="34" charset="0"/>
              <a:ea typeface="Calibri" panose="020F0502020204030204" pitchFamily="34" charset="0"/>
              <a:cs typeface="Arial" panose="020B0604020202020204" pitchFamily="34" charset="0"/>
            </a:endParaRPr>
          </a:p>
        </p:txBody>
      </p:sp>
      <p:sp>
        <p:nvSpPr>
          <p:cNvPr id="8"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9"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
        <p:nvSpPr>
          <p:cNvPr id="10" name="Espace réservé du contenu 2"/>
          <p:cNvSpPr txBox="1">
            <a:spLocks/>
          </p:cNvSpPr>
          <p:nvPr/>
        </p:nvSpPr>
        <p:spPr>
          <a:xfrm>
            <a:off x="1999931" y="1721168"/>
            <a:ext cx="6480175" cy="3429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b="1" dirty="0" smtClean="0">
                <a:solidFill>
                  <a:srgbClr val="0070C0"/>
                </a:solidFill>
              </a:rPr>
              <a:t>8 thematic areas</a:t>
            </a:r>
          </a:p>
          <a:p>
            <a:endParaRPr lang="en-US" altLang="en-US" sz="2400" b="1" dirty="0" smtClean="0">
              <a:solidFill>
                <a:srgbClr val="0070C0"/>
              </a:solidFill>
            </a:endParaRPr>
          </a:p>
          <a:p>
            <a:endParaRPr lang="en-US" altLang="en-US" sz="2400" dirty="0" smtClean="0">
              <a:solidFill>
                <a:srgbClr val="0070C0"/>
              </a:solidFill>
            </a:endParaRPr>
          </a:p>
          <a:p>
            <a:endParaRPr lang="en-US" altLang="en-US" sz="2400" dirty="0" smtClean="0">
              <a:solidFill>
                <a:srgbClr val="0070C0"/>
              </a:solidFill>
            </a:endParaRPr>
          </a:p>
          <a:p>
            <a:r>
              <a:rPr lang="en-US" altLang="en-US" sz="2400" b="1" dirty="0" smtClean="0">
                <a:solidFill>
                  <a:srgbClr val="0070C0"/>
                </a:solidFill>
              </a:rPr>
              <a:t>26 core indicators </a:t>
            </a:r>
          </a:p>
          <a:p>
            <a:r>
              <a:rPr lang="en-US" altLang="en-US" sz="2400" b="1" dirty="0" smtClean="0">
                <a:solidFill>
                  <a:srgbClr val="0070C0"/>
                </a:solidFill>
              </a:rPr>
              <a:t>86 assessment factors</a:t>
            </a:r>
            <a:endParaRPr lang="en-US" altLang="en-US" sz="2400" b="1" dirty="0">
              <a:solidFill>
                <a:srgbClr val="0070C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931281377"/>
              </p:ext>
            </p:extLst>
          </p:nvPr>
        </p:nvGraphicFramePr>
        <p:xfrm>
          <a:off x="471715" y="2249747"/>
          <a:ext cx="8356600" cy="1280160"/>
        </p:xfrm>
        <a:graphic>
          <a:graphicData uri="http://schemas.openxmlformats.org/drawingml/2006/table">
            <a:tbl>
              <a:tblPr firstRow="1" firstCol="1" bandRow="1"/>
              <a:tblGrid>
                <a:gridCol w="752094">
                  <a:extLst>
                    <a:ext uri="{9D8B030D-6E8A-4147-A177-3AD203B41FA5}">
                      <a16:colId xmlns:a16="http://schemas.microsoft.com/office/drawing/2014/main" val="1781615983"/>
                    </a:ext>
                  </a:extLst>
                </a:gridCol>
                <a:gridCol w="950981">
                  <a:extLst>
                    <a:ext uri="{9D8B030D-6E8A-4147-A177-3AD203B41FA5}">
                      <a16:colId xmlns:a16="http://schemas.microsoft.com/office/drawing/2014/main" val="63550916"/>
                    </a:ext>
                  </a:extLst>
                </a:gridCol>
                <a:gridCol w="950981">
                  <a:extLst>
                    <a:ext uri="{9D8B030D-6E8A-4147-A177-3AD203B41FA5}">
                      <a16:colId xmlns:a16="http://schemas.microsoft.com/office/drawing/2014/main" val="942330816"/>
                    </a:ext>
                  </a:extLst>
                </a:gridCol>
                <a:gridCol w="950981">
                  <a:extLst>
                    <a:ext uri="{9D8B030D-6E8A-4147-A177-3AD203B41FA5}">
                      <a16:colId xmlns:a16="http://schemas.microsoft.com/office/drawing/2014/main" val="2597233878"/>
                    </a:ext>
                  </a:extLst>
                </a:gridCol>
                <a:gridCol w="950981">
                  <a:extLst>
                    <a:ext uri="{9D8B030D-6E8A-4147-A177-3AD203B41FA5}">
                      <a16:colId xmlns:a16="http://schemas.microsoft.com/office/drawing/2014/main" val="2906111197"/>
                    </a:ext>
                  </a:extLst>
                </a:gridCol>
                <a:gridCol w="950981">
                  <a:extLst>
                    <a:ext uri="{9D8B030D-6E8A-4147-A177-3AD203B41FA5}">
                      <a16:colId xmlns:a16="http://schemas.microsoft.com/office/drawing/2014/main" val="140580337"/>
                    </a:ext>
                  </a:extLst>
                </a:gridCol>
                <a:gridCol w="950981">
                  <a:extLst>
                    <a:ext uri="{9D8B030D-6E8A-4147-A177-3AD203B41FA5}">
                      <a16:colId xmlns:a16="http://schemas.microsoft.com/office/drawing/2014/main" val="2227282348"/>
                    </a:ext>
                  </a:extLst>
                </a:gridCol>
                <a:gridCol w="950981">
                  <a:extLst>
                    <a:ext uri="{9D8B030D-6E8A-4147-A177-3AD203B41FA5}">
                      <a16:colId xmlns:a16="http://schemas.microsoft.com/office/drawing/2014/main" val="459191773"/>
                    </a:ext>
                  </a:extLst>
                </a:gridCol>
                <a:gridCol w="947639">
                  <a:extLst>
                    <a:ext uri="{9D8B030D-6E8A-4147-A177-3AD203B41FA5}">
                      <a16:colId xmlns:a16="http://schemas.microsoft.com/office/drawing/2014/main" val="2258685346"/>
                    </a:ext>
                  </a:extLst>
                </a:gridCol>
              </a:tblGrid>
              <a:tr h="1279525">
                <a:tc>
                  <a:txBody>
                    <a:bodyPr/>
                    <a:lstStyle/>
                    <a:p>
                      <a:pPr>
                        <a:spcBef>
                          <a:spcPts val="300"/>
                        </a:spcBef>
                        <a:spcAft>
                          <a:spcPts val="300"/>
                        </a:spcAft>
                      </a:pPr>
                      <a:r>
                        <a:rPr lang="en-GB" sz="1200" b="1" dirty="0">
                          <a:effectLst/>
                          <a:latin typeface="Arial Narrow" panose="020B0606020202030204" pitchFamily="34" charset="0"/>
                          <a:ea typeface="Times New Roman" panose="02020603050405020304" pitchFamily="18" charset="0"/>
                          <a:cs typeface="Arial" panose="020B0604020202020204" pitchFamily="34" charset="0"/>
                        </a:rPr>
                        <a:t>Thematic Areas</a:t>
                      </a:r>
                      <a:endParaRPr lang="fr-F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300"/>
                        </a:spcBef>
                        <a:spcAft>
                          <a:spcPts val="300"/>
                        </a:spcAft>
                      </a:pPr>
                      <a:r>
                        <a:rPr lang="en-GB" sz="1200" dirty="0">
                          <a:effectLst/>
                          <a:latin typeface="Arial Narrow" panose="020B0606020202030204" pitchFamily="34" charset="0"/>
                          <a:ea typeface="Times New Roman" panose="02020603050405020304" pitchFamily="18" charset="0"/>
                          <a:cs typeface="Arial" panose="020B0604020202020204" pitchFamily="34" charset="0"/>
                        </a:rPr>
                        <a:t>Institutional and human capacities </a:t>
                      </a:r>
                      <a:endParaRPr lang="fr-F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pPr>
                      <a:r>
                        <a:rPr lang="en-GB" sz="1200" dirty="0">
                          <a:effectLst/>
                          <a:latin typeface="Arial Narrow" panose="020B0606020202030204" pitchFamily="34" charset="0"/>
                          <a:ea typeface="Times New Roman" panose="02020603050405020304" pitchFamily="18" charset="0"/>
                          <a:cs typeface="Arial" panose="020B0604020202020204" pitchFamily="34" charset="0"/>
                        </a:rPr>
                        <a:t>Transmission and </a:t>
                      </a:r>
                      <a:r>
                        <a:rPr lang="en-GB" sz="1200" dirty="0">
                          <a:effectLst/>
                          <a:latin typeface="DengXian"/>
                          <a:ea typeface="Times New Roman" panose="02020603050405020304" pitchFamily="18" charset="0"/>
                          <a:cs typeface="Arial" panose="020B0604020202020204" pitchFamily="34" charset="0"/>
                        </a:rPr>
                        <a:t> </a:t>
                      </a:r>
                      <a:r>
                        <a:rPr lang="en-GB" sz="1200" dirty="0">
                          <a:effectLst/>
                          <a:latin typeface="Arial Narrow" panose="020B0606020202030204" pitchFamily="34" charset="0"/>
                          <a:ea typeface="Times New Roman" panose="02020603050405020304" pitchFamily="18" charset="0"/>
                          <a:cs typeface="Arial" panose="020B0604020202020204" pitchFamily="34" charset="0"/>
                        </a:rPr>
                        <a:t>education </a:t>
                      </a:r>
                      <a:endParaRPr lang="fr-F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pPr>
                      <a:r>
                        <a:rPr lang="en-GB" sz="1200" dirty="0">
                          <a:effectLst/>
                          <a:latin typeface="Arial Narrow" panose="020B0606020202030204" pitchFamily="34" charset="0"/>
                          <a:ea typeface="Times New Roman" panose="02020603050405020304" pitchFamily="18" charset="0"/>
                          <a:cs typeface="Arial" panose="020B0604020202020204" pitchFamily="34" charset="0"/>
                        </a:rPr>
                        <a:t>Inventorying and research</a:t>
                      </a:r>
                      <a:endParaRPr lang="fr-F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pPr>
                      <a:r>
                        <a:rPr lang="en-GB" sz="1200" dirty="0">
                          <a:effectLst/>
                          <a:latin typeface="Arial Narrow" panose="020B0606020202030204" pitchFamily="34" charset="0"/>
                          <a:ea typeface="Times New Roman" panose="02020603050405020304" pitchFamily="18" charset="0"/>
                          <a:cs typeface="Arial" panose="020B0604020202020204" pitchFamily="34" charset="0"/>
                        </a:rPr>
                        <a:t>Policies as well as legal and administrative measures</a:t>
                      </a:r>
                      <a:endParaRPr lang="fr-F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pPr>
                      <a:r>
                        <a:rPr lang="en-GB" sz="1200" dirty="0">
                          <a:effectLst/>
                          <a:latin typeface="Arial Narrow" panose="020B0606020202030204" pitchFamily="34" charset="0"/>
                          <a:ea typeface="Times New Roman" panose="02020603050405020304" pitchFamily="18" charset="0"/>
                          <a:cs typeface="Arial" panose="020B0604020202020204" pitchFamily="34" charset="0"/>
                        </a:rPr>
                        <a:t>Role of intangible cultural heritage and its safeguarding in society</a:t>
                      </a:r>
                      <a:endParaRPr lang="fr-F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pPr>
                      <a:r>
                        <a:rPr lang="en-GB" sz="1200" dirty="0">
                          <a:effectLst/>
                          <a:latin typeface="Arial Narrow" panose="020B0606020202030204" pitchFamily="34" charset="0"/>
                          <a:ea typeface="Times New Roman" panose="02020603050405020304" pitchFamily="18" charset="0"/>
                          <a:cs typeface="Arial" panose="020B0604020202020204" pitchFamily="34" charset="0"/>
                        </a:rPr>
                        <a:t>Awareness raising</a:t>
                      </a:r>
                      <a:endParaRPr lang="fr-F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pPr>
                      <a:r>
                        <a:rPr lang="en-GB" sz="1200" dirty="0">
                          <a:effectLst/>
                          <a:latin typeface="Arial Narrow" panose="020B0606020202030204" pitchFamily="34" charset="0"/>
                          <a:ea typeface="Times New Roman" panose="02020603050405020304" pitchFamily="18" charset="0"/>
                          <a:cs typeface="Arial" panose="020B0604020202020204" pitchFamily="34" charset="0"/>
                        </a:rPr>
                        <a:t>Engagement of communities, groups and individuals as well as other stakeholders</a:t>
                      </a:r>
                      <a:endParaRPr lang="fr-F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pPr>
                      <a:r>
                        <a:rPr lang="en-GB" sz="1200" dirty="0">
                          <a:effectLst/>
                          <a:latin typeface="Arial Narrow" panose="020B0606020202030204" pitchFamily="34" charset="0"/>
                          <a:ea typeface="Times New Roman" panose="02020603050405020304" pitchFamily="18" charset="0"/>
                          <a:cs typeface="Arial" panose="020B0604020202020204" pitchFamily="34" charset="0"/>
                        </a:rPr>
                        <a:t>International engagement</a:t>
                      </a:r>
                      <a:endParaRPr lang="fr-F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62252"/>
                  </a:ext>
                </a:extLst>
              </a:tr>
            </a:tbl>
          </a:graphicData>
        </a:graphic>
      </p:graphicFrame>
    </p:spTree>
    <p:extLst>
      <p:ext uri="{BB962C8B-B14F-4D97-AF65-F5344CB8AC3E}">
        <p14:creationId xmlns:p14="http://schemas.microsoft.com/office/powerpoint/2010/main" val="2442578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a:xfrm>
            <a:off x="304800" y="151609"/>
            <a:ext cx="8523515" cy="455408"/>
          </a:xfrm>
        </p:spPr>
        <p:txBody>
          <a:bodyPr/>
          <a:lstStyle/>
          <a:p>
            <a:r>
              <a:rPr lang="en-US" sz="3200" b="1" dirty="0"/>
              <a:t>Reform of the periodic reporting </a:t>
            </a:r>
            <a:r>
              <a:rPr lang="en-US" sz="3200" b="1" dirty="0" smtClean="0"/>
              <a:t>mechanism (1) </a:t>
            </a:r>
            <a:endParaRPr lang="fr-FR" sz="32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3060999" y="1019333"/>
            <a:ext cx="6054624" cy="5157117"/>
          </a:xfrm>
          <a:prstGeom prst="rect">
            <a:avLst/>
          </a:prstGeom>
        </p:spPr>
        <p:txBody>
          <a:bodyPr wrap="square">
            <a:spAutoFit/>
          </a:bodyPr>
          <a:lstStyle/>
          <a:p>
            <a:pPr marL="285750" lvl="0" indent="-285750">
              <a:buFont typeface="Arial" panose="020B0604020202020204" pitchFamily="34" charset="0"/>
              <a:buChar char="•"/>
            </a:pPr>
            <a:r>
              <a:rPr lang="en-US" sz="2400" dirty="0"/>
              <a:t>States Parties </a:t>
            </a:r>
            <a:r>
              <a:rPr lang="en-US" sz="2400" dirty="0" smtClean="0"/>
              <a:t>submit </a:t>
            </a:r>
            <a:r>
              <a:rPr lang="en-US" sz="2400" dirty="0"/>
              <a:t>their report on the implementation of the 2003 Convention every six years based on a system of regional rotation </a:t>
            </a:r>
            <a:endParaRPr lang="en-US" sz="2400" dirty="0" smtClean="0"/>
          </a:p>
          <a:p>
            <a:pPr marL="285750" lvl="0" indent="-285750">
              <a:buFont typeface="Arial" panose="020B0604020202020204" pitchFamily="34" charset="0"/>
              <a:buChar char="•"/>
            </a:pPr>
            <a:r>
              <a:rPr lang="en-US" sz="2400" dirty="0" smtClean="0"/>
              <a:t>The Committee (2019) established </a:t>
            </a:r>
            <a:r>
              <a:rPr lang="en-US" sz="2400" dirty="0"/>
              <a:t>the calendar for the first regional cycle of national reporting </a:t>
            </a:r>
            <a:r>
              <a:rPr lang="en-US" sz="2400" dirty="0" smtClean="0"/>
              <a:t>in </a:t>
            </a:r>
            <a:r>
              <a:rPr lang="en-US" sz="2400" dirty="0"/>
              <a:t>the following sequence:</a:t>
            </a:r>
          </a:p>
          <a:p>
            <a:pPr marL="742950" lvl="1" indent="-285750">
              <a:buFont typeface="Arial" panose="020B0604020202020204" pitchFamily="34" charset="0"/>
              <a:buChar char="•"/>
            </a:pPr>
            <a:r>
              <a:rPr lang="en-US" sz="2400" dirty="0"/>
              <a:t>2020: Latin America and the Caribbean</a:t>
            </a:r>
          </a:p>
          <a:p>
            <a:pPr marL="742950" lvl="1" indent="-285750">
              <a:buFont typeface="Arial" panose="020B0604020202020204" pitchFamily="34" charset="0"/>
              <a:buChar char="•"/>
            </a:pPr>
            <a:r>
              <a:rPr lang="en-US" sz="2400" dirty="0"/>
              <a:t>2021: Europe</a:t>
            </a:r>
          </a:p>
          <a:p>
            <a:pPr marL="742950" lvl="1" indent="-285750">
              <a:buFont typeface="Arial" panose="020B0604020202020204" pitchFamily="34" charset="0"/>
              <a:buChar char="•"/>
            </a:pPr>
            <a:r>
              <a:rPr lang="en-US" sz="2400" dirty="0"/>
              <a:t>2022: Arab States</a:t>
            </a:r>
          </a:p>
          <a:p>
            <a:pPr marL="742950" lvl="1" indent="-285750">
              <a:buFont typeface="Arial" panose="020B0604020202020204" pitchFamily="34" charset="0"/>
              <a:buChar char="•"/>
            </a:pPr>
            <a:r>
              <a:rPr lang="en-US" sz="2400" dirty="0"/>
              <a:t>2023: Africa</a:t>
            </a:r>
          </a:p>
          <a:p>
            <a:pPr marL="742950" lvl="1" indent="-285750">
              <a:buFont typeface="Arial" panose="020B0604020202020204" pitchFamily="34" charset="0"/>
              <a:buChar char="•"/>
            </a:pPr>
            <a:r>
              <a:rPr lang="en-US" sz="2400" dirty="0"/>
              <a:t>2024: Asia and the Pacific</a:t>
            </a:r>
          </a:p>
          <a:p>
            <a:pPr marL="742950" lvl="1" indent="-285750">
              <a:buFont typeface="Arial" panose="020B0604020202020204" pitchFamily="34" charset="0"/>
              <a:buChar char="•"/>
            </a:pPr>
            <a:r>
              <a:rPr lang="en-US" sz="2400" dirty="0"/>
              <a:t>2025: Reflection year</a:t>
            </a:r>
          </a:p>
          <a:p>
            <a:pPr lvl="0" algn="just">
              <a:lnSpc>
                <a:spcPct val="107000"/>
              </a:lnSpc>
              <a:spcAft>
                <a:spcPts val="800"/>
              </a:spcAft>
            </a:pP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8"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9"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1723" y="1304425"/>
            <a:ext cx="2729276" cy="4129548"/>
          </a:xfrm>
          <a:prstGeom prst="rect">
            <a:avLst/>
          </a:prstGeom>
        </p:spPr>
      </p:pic>
    </p:spTree>
    <p:extLst>
      <p:ext uri="{BB962C8B-B14F-4D97-AF65-F5344CB8AC3E}">
        <p14:creationId xmlns:p14="http://schemas.microsoft.com/office/powerpoint/2010/main" val="2434995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a:xfrm>
            <a:off x="304800" y="151609"/>
            <a:ext cx="8523515" cy="455408"/>
          </a:xfrm>
        </p:spPr>
        <p:txBody>
          <a:bodyPr/>
          <a:lstStyle/>
          <a:p>
            <a:r>
              <a:rPr lang="en-US" sz="3200" b="1" dirty="0"/>
              <a:t>Reform of the periodic reporting </a:t>
            </a:r>
            <a:r>
              <a:rPr lang="en-US" sz="3200" b="1" dirty="0" smtClean="0"/>
              <a:t>mechanism (2)</a:t>
            </a:r>
            <a:endParaRPr lang="fr-FR" sz="32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658234" y="1481450"/>
            <a:ext cx="6175185" cy="3970318"/>
          </a:xfrm>
          <a:prstGeom prst="rect">
            <a:avLst/>
          </a:prstGeom>
        </p:spPr>
        <p:txBody>
          <a:bodyPr wrap="square">
            <a:spAutoFit/>
          </a:bodyPr>
          <a:lstStyle/>
          <a:p>
            <a:pPr marL="285750" lvl="0" indent="-285750">
              <a:buFont typeface="Arial" panose="020B0604020202020204" pitchFamily="34" charset="0"/>
              <a:buChar char="•"/>
            </a:pPr>
            <a:r>
              <a:rPr lang="en-US" sz="2800" dirty="0" smtClean="0"/>
              <a:t>The ICH-10 Form currently being aligned to ensure that the information solicited contributes to the overall results framework; </a:t>
            </a:r>
          </a:p>
          <a:p>
            <a:pPr marL="285750" lvl="0" indent="-285750">
              <a:buFont typeface="Arial" panose="020B0604020202020204" pitchFamily="34" charset="0"/>
              <a:buChar char="•"/>
            </a:pPr>
            <a:r>
              <a:rPr lang="en-US" sz="2800" b="1" dirty="0" smtClean="0"/>
              <a:t>Guidance Notes </a:t>
            </a:r>
            <a:r>
              <a:rPr lang="en-US" sz="2800" dirty="0" smtClean="0"/>
              <a:t>and </a:t>
            </a:r>
            <a:r>
              <a:rPr lang="en-US" sz="2800" b="1" dirty="0" smtClean="0"/>
              <a:t>Capacity building materials </a:t>
            </a:r>
            <a:r>
              <a:rPr lang="en-US" sz="2800" dirty="0" smtClean="0"/>
              <a:t>are being developed to assist states in the implementation of the Overall results framework as well as in periodic reporting</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8"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9"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Tree>
    <p:extLst>
      <p:ext uri="{BB962C8B-B14F-4D97-AF65-F5344CB8AC3E}">
        <p14:creationId xmlns:p14="http://schemas.microsoft.com/office/powerpoint/2010/main" val="3956621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smtClean="0"/>
              <a:t>Objectives of the meeting</a:t>
            </a:r>
            <a:r>
              <a:rPr lang="en-US" sz="3200" b="1" dirty="0"/>
              <a:t/>
            </a:r>
            <a:br>
              <a:rPr lang="en-US" sz="3200" b="1" dirty="0"/>
            </a:br>
            <a:endParaRPr lang="fr-FR" sz="32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315670" y="798383"/>
            <a:ext cx="5579807" cy="5632311"/>
          </a:xfrm>
          <a:prstGeom prst="rect">
            <a:avLst/>
          </a:prstGeom>
        </p:spPr>
        <p:txBody>
          <a:bodyPr wrap="square">
            <a:spAutoFit/>
          </a:bodyPr>
          <a:lstStyle/>
          <a:p>
            <a:pPr>
              <a:defRPr/>
            </a:pPr>
            <a:r>
              <a:rPr lang="en-US" altLang="fr-FR" sz="2400" i="1" dirty="0" smtClean="0"/>
              <a:t>Presentation and debate on</a:t>
            </a:r>
            <a:r>
              <a:rPr lang="en-US" altLang="fr-FR" sz="2400" i="1" dirty="0"/>
              <a:t>: </a:t>
            </a:r>
          </a:p>
          <a:p>
            <a:pPr marL="719138" indent="-452438">
              <a:buFont typeface="Arial" panose="020B0604020202020204" pitchFamily="34" charset="0"/>
              <a:buAutoNum type="arabicPeriod"/>
              <a:defRPr/>
            </a:pPr>
            <a:r>
              <a:rPr lang="en-US" altLang="fr-FR" sz="2400" dirty="0" smtClean="0"/>
              <a:t>Recent developments </a:t>
            </a:r>
            <a:r>
              <a:rPr lang="en-US" altLang="fr-FR" sz="2400" smtClean="0"/>
              <a:t>concerning C2Cs </a:t>
            </a:r>
          </a:p>
          <a:p>
            <a:pPr marL="719138" indent="-452438">
              <a:buFont typeface="Arial" panose="020B0604020202020204" pitchFamily="34" charset="0"/>
              <a:buAutoNum type="arabicPeriod"/>
              <a:defRPr/>
            </a:pPr>
            <a:r>
              <a:rPr lang="en-US" altLang="fr-FR" sz="2400" smtClean="0"/>
              <a:t>Recent </a:t>
            </a:r>
            <a:r>
              <a:rPr lang="en-US" altLang="fr-FR" sz="2400" dirty="0" smtClean="0"/>
              <a:t>developments in the life of the 2003 Convention </a:t>
            </a:r>
          </a:p>
          <a:p>
            <a:pPr marL="719138" indent="-452438">
              <a:buFont typeface="Arial" panose="020B0604020202020204" pitchFamily="34" charset="0"/>
              <a:buAutoNum type="arabicPeriod"/>
              <a:defRPr/>
            </a:pPr>
            <a:r>
              <a:rPr lang="en-US" altLang="fr-FR" sz="2400" dirty="0"/>
              <a:t>Two funding priorities</a:t>
            </a:r>
          </a:p>
          <a:p>
            <a:pPr marL="266700">
              <a:defRPr/>
            </a:pPr>
            <a:endParaRPr lang="en-US" altLang="fr-FR" sz="2400" dirty="0"/>
          </a:p>
          <a:p>
            <a:pPr>
              <a:defRPr/>
            </a:pPr>
            <a:r>
              <a:rPr lang="en-US" altLang="fr-FR" sz="2400" i="1" dirty="0"/>
              <a:t>General </a:t>
            </a:r>
            <a:r>
              <a:rPr lang="en-US" altLang="fr-FR" sz="2400" i="1" dirty="0" smtClean="0"/>
              <a:t>debate: </a:t>
            </a:r>
            <a:endParaRPr lang="en-US" altLang="fr-FR" sz="2400" i="1" dirty="0"/>
          </a:p>
          <a:p>
            <a:pPr marL="719138" indent="-358775">
              <a:buFont typeface="Arial" panose="020B0604020202020204" pitchFamily="34" charset="0"/>
              <a:buAutoNum type="arabicPeriod"/>
              <a:defRPr/>
            </a:pPr>
            <a:r>
              <a:rPr lang="en-US" altLang="fr-FR" sz="2400" dirty="0" smtClean="0"/>
              <a:t>Upcoming </a:t>
            </a:r>
            <a:r>
              <a:rPr lang="en-US" altLang="fr-FR" sz="2400" dirty="0" err="1" smtClean="0"/>
              <a:t>workplans</a:t>
            </a:r>
            <a:endParaRPr lang="en-US" altLang="fr-FR" sz="2400" dirty="0" smtClean="0"/>
          </a:p>
          <a:p>
            <a:pPr marL="719138" indent="-358775">
              <a:buFont typeface="Arial" panose="020B0604020202020204" pitchFamily="34" charset="0"/>
              <a:buAutoNum type="arabicPeriod"/>
              <a:defRPr/>
            </a:pPr>
            <a:r>
              <a:rPr lang="en-US" altLang="fr-FR" sz="2400" dirty="0" smtClean="0"/>
              <a:t>Synergies </a:t>
            </a:r>
            <a:r>
              <a:rPr lang="en-US" altLang="fr-FR" sz="2400" dirty="0"/>
              <a:t>and cooperation amongst the Centres and with UNESCO Secretariat</a:t>
            </a:r>
          </a:p>
          <a:p>
            <a:pPr marL="719138" indent="-358775">
              <a:buFont typeface="Arial" panose="020B0604020202020204" pitchFamily="34" charset="0"/>
              <a:buAutoNum type="arabicPeriod"/>
              <a:defRPr/>
            </a:pPr>
            <a:r>
              <a:rPr lang="en-US" altLang="fr-FR" sz="2400" dirty="0"/>
              <a:t>Current challenges faced by the Centres in implementing the </a:t>
            </a:r>
            <a:r>
              <a:rPr lang="en-US" altLang="fr-FR" sz="2400" dirty="0" smtClean="0"/>
              <a:t>Convention</a:t>
            </a:r>
            <a:endParaRPr lang="en-US" altLang="fr-FR" sz="2400" dirty="0"/>
          </a:p>
        </p:txBody>
      </p:sp>
      <p:sp>
        <p:nvSpPr>
          <p:cNvPr id="10"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11"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pic>
        <p:nvPicPr>
          <p:cNvPr id="12" name="Picture 1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52379" y="1125854"/>
            <a:ext cx="3219556" cy="4829334"/>
          </a:xfrm>
          <a:prstGeom prst="rect">
            <a:avLst/>
          </a:prstGeom>
        </p:spPr>
      </p:pic>
    </p:spTree>
    <p:extLst>
      <p:ext uri="{BB962C8B-B14F-4D97-AF65-F5344CB8AC3E}">
        <p14:creationId xmlns:p14="http://schemas.microsoft.com/office/powerpoint/2010/main" val="3398207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670" y="218284"/>
            <a:ext cx="8512645" cy="455408"/>
          </a:xfrm>
        </p:spPr>
        <p:txBody>
          <a:bodyPr/>
          <a:lstStyle/>
          <a:p>
            <a:r>
              <a:rPr lang="en-US" sz="3200" b="1" dirty="0"/>
              <a:t>Reform of the periodic reporting mechanism </a:t>
            </a:r>
            <a:r>
              <a:rPr lang="en-US" sz="3200" b="1" dirty="0" smtClean="0"/>
              <a:t>(3)</a:t>
            </a:r>
            <a:endParaRPr lang="fr-FR" sz="3200" b="1" dirty="0"/>
          </a:p>
        </p:txBody>
      </p:sp>
      <p:sp>
        <p:nvSpPr>
          <p:cNvPr id="3" name="Text Placeholder 2"/>
          <p:cNvSpPr>
            <a:spLocks noGrp="1"/>
          </p:cNvSpPr>
          <p:nvPr>
            <p:ph type="body" sz="quarter" idx="16"/>
          </p:nvPr>
        </p:nvSpPr>
        <p:spPr>
          <a:xfrm>
            <a:off x="590962" y="959561"/>
            <a:ext cx="6457647" cy="5140820"/>
          </a:xfrm>
        </p:spPr>
        <p:txBody>
          <a:bodyPr/>
          <a:lstStyle/>
          <a:p>
            <a:pPr marL="457200" indent="-457200">
              <a:buFont typeface="Wingdings" panose="05000000000000000000" pitchFamily="2" charset="2"/>
              <a:buChar char="Ø"/>
            </a:pPr>
            <a:endParaRPr lang="en-GB" sz="3200" dirty="0" smtClean="0">
              <a:solidFill>
                <a:schemeClr val="tx1"/>
              </a:solidFill>
            </a:endParaRPr>
          </a:p>
          <a:p>
            <a:pPr marL="457200" indent="-457200">
              <a:buFont typeface="Wingdings" panose="05000000000000000000" pitchFamily="2" charset="2"/>
              <a:buChar char="Ø"/>
            </a:pPr>
            <a:r>
              <a:rPr lang="en-GB" sz="2800" b="0" dirty="0" smtClean="0">
                <a:solidFill>
                  <a:schemeClr val="tx1"/>
                </a:solidFill>
              </a:rPr>
              <a:t>Regional </a:t>
            </a:r>
            <a:r>
              <a:rPr lang="en-GB" sz="2800" b="0" dirty="0">
                <a:solidFill>
                  <a:schemeClr val="tx1"/>
                </a:solidFill>
              </a:rPr>
              <a:t>introductory workshops</a:t>
            </a:r>
          </a:p>
          <a:p>
            <a:pPr marL="457200" indent="-457200">
              <a:buFont typeface="Wingdings" panose="05000000000000000000" pitchFamily="2" charset="2"/>
              <a:buChar char="Ø"/>
            </a:pPr>
            <a:r>
              <a:rPr lang="en-GB" sz="2800" b="0" dirty="0" smtClean="0">
                <a:solidFill>
                  <a:schemeClr val="tx1"/>
                </a:solidFill>
              </a:rPr>
              <a:t>Sub-regional </a:t>
            </a:r>
            <a:r>
              <a:rPr lang="en-GB" sz="2800" b="0" dirty="0">
                <a:solidFill>
                  <a:schemeClr val="tx1"/>
                </a:solidFill>
              </a:rPr>
              <a:t>or national working sessions</a:t>
            </a:r>
          </a:p>
          <a:p>
            <a:pPr lvl="3" algn="l"/>
            <a:r>
              <a:rPr lang="en-GB" sz="2800" dirty="0"/>
              <a:t>How to establish national baselines</a:t>
            </a:r>
          </a:p>
          <a:p>
            <a:pPr lvl="3" algn="l"/>
            <a:r>
              <a:rPr lang="en-GB" sz="2800" dirty="0"/>
              <a:t>How to involve non-State actors and integrate complementary information</a:t>
            </a:r>
          </a:p>
          <a:p>
            <a:pPr marL="457200" indent="-457200">
              <a:buFont typeface="Wingdings" panose="05000000000000000000" pitchFamily="2" charset="2"/>
              <a:buChar char="Ø"/>
            </a:pPr>
            <a:r>
              <a:rPr lang="en-GB" sz="2800" b="0" dirty="0">
                <a:solidFill>
                  <a:schemeClr val="tx1"/>
                </a:solidFill>
              </a:rPr>
              <a:t>Individual </a:t>
            </a:r>
            <a:r>
              <a:rPr lang="en-GB" sz="2800" b="0" dirty="0" smtClean="0">
                <a:solidFill>
                  <a:schemeClr val="tx1"/>
                </a:solidFill>
              </a:rPr>
              <a:t>consultation</a:t>
            </a:r>
            <a:endParaRPr lang="fr-FR" sz="3200" dirty="0">
              <a:solidFill>
                <a:srgbClr val="C00000"/>
              </a:solidFill>
            </a:endParaRPr>
          </a:p>
        </p:txBody>
      </p:sp>
      <p:sp>
        <p:nvSpPr>
          <p:cNvPr id="6"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7"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Tree>
    <p:extLst>
      <p:ext uri="{BB962C8B-B14F-4D97-AF65-F5344CB8AC3E}">
        <p14:creationId xmlns:p14="http://schemas.microsoft.com/office/powerpoint/2010/main" val="100701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smtClean="0"/>
              <a:t>ICH and emergencies. Experiences so far.</a:t>
            </a:r>
            <a:r>
              <a:rPr lang="en-US" sz="3200" dirty="0"/>
              <a:t/>
            </a:r>
            <a:br>
              <a:rPr lang="en-US" sz="3200" dirty="0"/>
            </a:br>
            <a:endParaRPr lang="fr-FR" sz="3200"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8"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9"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
        <p:nvSpPr>
          <p:cNvPr id="10" name="Text Placeholder 2"/>
          <p:cNvSpPr>
            <a:spLocks noGrp="1"/>
          </p:cNvSpPr>
          <p:nvPr>
            <p:ph type="body" sz="quarter" idx="16"/>
          </p:nvPr>
        </p:nvSpPr>
        <p:spPr>
          <a:xfrm>
            <a:off x="0" y="1000164"/>
            <a:ext cx="6017342" cy="5140820"/>
          </a:xfrm>
        </p:spPr>
        <p:txBody>
          <a:bodyPr/>
          <a:lstStyle/>
          <a:p>
            <a:pPr marL="452438" lvl="3" indent="-330200" algn="l">
              <a:lnSpc>
                <a:spcPct val="100000"/>
              </a:lnSpc>
              <a:spcBef>
                <a:spcPts val="0"/>
              </a:spcBef>
              <a:spcAft>
                <a:spcPts val="300"/>
              </a:spcAft>
              <a:buClr>
                <a:srgbClr val="339966"/>
              </a:buClr>
            </a:pPr>
            <a:r>
              <a:rPr lang="en-AU" sz="2200" dirty="0" smtClean="0">
                <a:cs typeface="Arial" charset="0"/>
              </a:rPr>
              <a:t>Sample </a:t>
            </a:r>
            <a:r>
              <a:rPr lang="en-AU" sz="2200" dirty="0">
                <a:cs typeface="Arial" charset="0"/>
              </a:rPr>
              <a:t>survey with displaced Syrians </a:t>
            </a:r>
            <a:r>
              <a:rPr lang="en-AU" sz="2200" dirty="0" smtClean="0">
                <a:cs typeface="Arial" charset="0"/>
              </a:rPr>
              <a:t>(2016</a:t>
            </a:r>
            <a:r>
              <a:rPr lang="en-AU" sz="2200" dirty="0">
                <a:cs typeface="Arial" charset="0"/>
              </a:rPr>
              <a:t>)</a:t>
            </a:r>
          </a:p>
          <a:p>
            <a:pPr marL="452438" lvl="3" indent="-330200" algn="l">
              <a:lnSpc>
                <a:spcPct val="100000"/>
              </a:lnSpc>
              <a:spcBef>
                <a:spcPts val="0"/>
              </a:spcBef>
              <a:spcAft>
                <a:spcPts val="300"/>
              </a:spcAft>
              <a:buClr>
                <a:srgbClr val="339966"/>
              </a:buClr>
            </a:pPr>
            <a:r>
              <a:rPr lang="en-AU" sz="2200" dirty="0">
                <a:cs typeface="Arial" charset="0"/>
              </a:rPr>
              <a:t>Community-based needs identification in Nord-Kivu (Democratic Republic of Congo) </a:t>
            </a:r>
            <a:r>
              <a:rPr lang="en-AU" sz="2200" dirty="0" smtClean="0">
                <a:cs typeface="Arial" charset="0"/>
              </a:rPr>
              <a:t>(2017</a:t>
            </a:r>
            <a:r>
              <a:rPr lang="en-AU" sz="2200" dirty="0">
                <a:cs typeface="Arial" charset="0"/>
              </a:rPr>
              <a:t>)</a:t>
            </a:r>
          </a:p>
          <a:p>
            <a:pPr marL="452438" lvl="3" indent="-330200" algn="l">
              <a:lnSpc>
                <a:spcPct val="100000"/>
              </a:lnSpc>
              <a:spcBef>
                <a:spcPts val="0"/>
              </a:spcBef>
              <a:spcAft>
                <a:spcPts val="300"/>
              </a:spcAft>
              <a:buClr>
                <a:srgbClr val="339966"/>
              </a:buClr>
            </a:pPr>
            <a:r>
              <a:rPr lang="en-US" sz="2200" dirty="0">
                <a:cs typeface="Arial" charset="0"/>
              </a:rPr>
              <a:t>Emergency Project for the reintegration of ex-</a:t>
            </a:r>
            <a:r>
              <a:rPr lang="en-US" sz="2200" dirty="0" err="1">
                <a:cs typeface="Arial" charset="0"/>
              </a:rPr>
              <a:t>combattants</a:t>
            </a:r>
            <a:r>
              <a:rPr lang="en-US" sz="2200" dirty="0">
                <a:cs typeface="Arial" charset="0"/>
              </a:rPr>
              <a:t> in Colombia using ICH as a basis for reconciliation (July 2018)</a:t>
            </a:r>
          </a:p>
          <a:p>
            <a:pPr marL="452438" lvl="3" indent="-330200" algn="l">
              <a:lnSpc>
                <a:spcPct val="100000"/>
              </a:lnSpc>
              <a:spcBef>
                <a:spcPts val="0"/>
              </a:spcBef>
              <a:spcAft>
                <a:spcPts val="300"/>
              </a:spcAft>
              <a:buClr>
                <a:srgbClr val="339966"/>
              </a:buClr>
            </a:pPr>
            <a:r>
              <a:rPr lang="en-AU" sz="2200" dirty="0">
                <a:cs typeface="Arial" charset="0"/>
              </a:rPr>
              <a:t>Desk study on </a:t>
            </a:r>
            <a:r>
              <a:rPr lang="en-US" sz="2200" dirty="0">
                <a:cs typeface="Arial" charset="0"/>
              </a:rPr>
              <a:t> Safeguarding and </a:t>
            </a:r>
            <a:r>
              <a:rPr lang="en-US" sz="2200" dirty="0" err="1">
                <a:cs typeface="Arial" charset="0"/>
              </a:rPr>
              <a:t>Mobilising</a:t>
            </a:r>
            <a:r>
              <a:rPr lang="en-US" sz="2200" dirty="0">
                <a:cs typeface="Arial" charset="0"/>
              </a:rPr>
              <a:t> </a:t>
            </a:r>
            <a:r>
              <a:rPr lang="en-US" sz="2200" dirty="0" smtClean="0">
                <a:cs typeface="Arial" charset="0"/>
              </a:rPr>
              <a:t>ICH in </a:t>
            </a:r>
            <a:r>
              <a:rPr lang="en-US" sz="2200" dirty="0">
                <a:cs typeface="Arial" charset="0"/>
              </a:rPr>
              <a:t>the Context of Natural and Human-induced Hazards (Sept 2017)</a:t>
            </a:r>
          </a:p>
          <a:p>
            <a:pPr marL="452438" lvl="3" indent="-330200" algn="l">
              <a:lnSpc>
                <a:spcPct val="100000"/>
              </a:lnSpc>
              <a:spcBef>
                <a:spcPts val="0"/>
              </a:spcBef>
              <a:spcAft>
                <a:spcPts val="300"/>
              </a:spcAft>
              <a:buClr>
                <a:srgbClr val="339966"/>
              </a:buClr>
            </a:pPr>
            <a:r>
              <a:rPr lang="en-US" sz="2200" dirty="0">
                <a:cs typeface="Arial" charset="0"/>
              </a:rPr>
              <a:t>Brainstorming meeting on ICH and emergencies, Beirut, October 2018</a:t>
            </a:r>
          </a:p>
          <a:p>
            <a:pPr marL="452438" lvl="3" indent="-330200" algn="l">
              <a:lnSpc>
                <a:spcPct val="100000"/>
              </a:lnSpc>
              <a:spcBef>
                <a:spcPts val="0"/>
              </a:spcBef>
              <a:spcAft>
                <a:spcPts val="300"/>
              </a:spcAft>
              <a:buClr>
                <a:srgbClr val="339966"/>
              </a:buClr>
            </a:pPr>
            <a:r>
              <a:rPr lang="en-US" sz="2200" dirty="0">
                <a:cs typeface="Arial" charset="0"/>
              </a:rPr>
              <a:t>Cooperation between UNESCO and UNHCR in mapping cultural resources of displaced Syrians in North Lebanon (June-September 2019)</a:t>
            </a:r>
          </a:p>
        </p:txBody>
      </p:sp>
      <p:pic>
        <p:nvPicPr>
          <p:cNvPr id="11" name="Picture 10" descr="https://en.unesco.org/sites/default/files/styles/extra_large_1600x1600/public/featured_photos/dsc08255-2-2-2.jpg?itok=TRNZ2l68"/>
          <p:cNvPicPr/>
          <p:nvPr/>
        </p:nvPicPr>
        <p:blipFill rotWithShape="1">
          <a:blip r:embed="rId2" cstate="print">
            <a:extLst>
              <a:ext uri="{28A0092B-C50C-407E-A947-70E740481C1C}">
                <a14:useLocalDpi xmlns:a14="http://schemas.microsoft.com/office/drawing/2010/main" val="0"/>
              </a:ext>
            </a:extLst>
          </a:blip>
          <a:srcRect l="40365"/>
          <a:stretch/>
        </p:blipFill>
        <p:spPr bwMode="auto">
          <a:xfrm>
            <a:off x="5982640" y="1436749"/>
            <a:ext cx="2971799" cy="3399601"/>
          </a:xfrm>
          <a:prstGeom prst="rect">
            <a:avLst/>
          </a:prstGeom>
          <a:noFill/>
          <a:ln>
            <a:noFill/>
          </a:ln>
        </p:spPr>
      </p:pic>
    </p:spTree>
    <p:extLst>
      <p:ext uri="{BB962C8B-B14F-4D97-AF65-F5344CB8AC3E}">
        <p14:creationId xmlns:p14="http://schemas.microsoft.com/office/powerpoint/2010/main" val="924644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smtClean="0"/>
              <a:t>Expert meeting on ICH and emergencies, 2019</a:t>
            </a:r>
            <a:r>
              <a:rPr lang="en-US" sz="3200" dirty="0"/>
              <a:t/>
            </a:r>
            <a:br>
              <a:rPr lang="en-US" sz="3200" dirty="0"/>
            </a:br>
            <a:endParaRPr lang="fr-FR" sz="3200"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315670" y="955807"/>
            <a:ext cx="7225672" cy="5352684"/>
          </a:xfrm>
          <a:prstGeom prst="rect">
            <a:avLst/>
          </a:prstGeom>
        </p:spPr>
        <p:txBody>
          <a:bodyPr wrap="square">
            <a:spAutoFit/>
          </a:bodyPr>
          <a:lstStyle/>
          <a:p>
            <a:pPr marL="285750" lvl="0" indent="-285750" algn="just">
              <a:lnSpc>
                <a:spcPct val="107000"/>
              </a:lnSpc>
              <a:buFont typeface="Arial" panose="020B0604020202020204" pitchFamily="34" charset="0"/>
              <a:buChar char="•"/>
            </a:pPr>
            <a:r>
              <a:rPr lang="en-US" sz="2400" dirty="0" smtClean="0">
                <a:ea typeface="Calibri" panose="020F0502020204030204" pitchFamily="34" charset="0"/>
                <a:cs typeface="Arial" panose="020B0604020202020204" pitchFamily="34" charset="0"/>
              </a:rPr>
              <a:t>Committee </a:t>
            </a:r>
            <a:r>
              <a:rPr lang="en-US" sz="2400" dirty="0">
                <a:ea typeface="Calibri" panose="020F0502020204030204" pitchFamily="34" charset="0"/>
                <a:cs typeface="Arial" panose="020B0604020202020204" pitchFamily="34" charset="0"/>
              </a:rPr>
              <a:t>requested </a:t>
            </a:r>
            <a:r>
              <a:rPr lang="en-US" sz="2400" dirty="0" smtClean="0">
                <a:ea typeface="Calibri" panose="020F0502020204030204" pitchFamily="34" charset="0"/>
                <a:cs typeface="Arial" panose="020B0604020202020204" pitchFamily="34" charset="0"/>
              </a:rPr>
              <a:t>to </a:t>
            </a:r>
            <a:r>
              <a:rPr lang="en-US" sz="2400" dirty="0">
                <a:ea typeface="Calibri" panose="020F0502020204030204" pitchFamily="34" charset="0"/>
                <a:cs typeface="Arial" panose="020B0604020202020204" pitchFamily="34" charset="0"/>
              </a:rPr>
              <a:t>organize an expert meeting on </a:t>
            </a:r>
            <a:r>
              <a:rPr lang="en-US" sz="2400" dirty="0" smtClean="0">
                <a:ea typeface="Calibri" panose="020F0502020204030204" pitchFamily="34" charset="0"/>
                <a:cs typeface="Arial" panose="020B0604020202020204" pitchFamily="34" charset="0"/>
              </a:rPr>
              <a:t>ICH in </a:t>
            </a:r>
            <a:r>
              <a:rPr lang="en-US" sz="2400" dirty="0">
                <a:ea typeface="Calibri" panose="020F0502020204030204" pitchFamily="34" charset="0"/>
                <a:cs typeface="Arial" panose="020B0604020202020204" pitchFamily="34" charset="0"/>
              </a:rPr>
              <a:t>emergencies in </a:t>
            </a:r>
            <a:r>
              <a:rPr lang="en-US" sz="2400" dirty="0" smtClean="0">
                <a:ea typeface="Calibri" panose="020F0502020204030204" pitchFamily="34" charset="0"/>
                <a:cs typeface="Arial" panose="020B0604020202020204" pitchFamily="34" charset="0"/>
              </a:rPr>
              <a:t>2019</a:t>
            </a:r>
            <a:r>
              <a:rPr lang="en-US" sz="2400" dirty="0">
                <a:ea typeface="Calibri" panose="020F0502020204030204" pitchFamily="34" charset="0"/>
                <a:cs typeface="Arial" panose="020B0604020202020204" pitchFamily="34" charset="0"/>
              </a:rPr>
              <a:t>;</a:t>
            </a:r>
          </a:p>
          <a:p>
            <a:pPr marL="285750" lvl="0" indent="-285750" algn="just">
              <a:lnSpc>
                <a:spcPct val="107000"/>
              </a:lnSpc>
              <a:spcAft>
                <a:spcPts val="800"/>
              </a:spcAft>
              <a:buFont typeface="Arial" panose="020B0604020202020204" pitchFamily="34" charset="0"/>
              <a:buChar char="•"/>
            </a:pPr>
            <a:r>
              <a:rPr lang="en-US" sz="2400" dirty="0" smtClean="0">
                <a:ea typeface="Calibri" panose="020F0502020204030204" pitchFamily="34" charset="0"/>
                <a:cs typeface="Arial" panose="020B0604020202020204" pitchFamily="34" charset="0"/>
              </a:rPr>
              <a:t>“To </a:t>
            </a:r>
            <a:r>
              <a:rPr lang="en-US" sz="2400" dirty="0">
                <a:ea typeface="Calibri" panose="020F0502020204030204" pitchFamily="34" charset="0"/>
                <a:cs typeface="Arial" panose="020B0604020202020204" pitchFamily="34" charset="0"/>
              </a:rPr>
              <a:t>conceptualize and transform the knowledge and experience acquired into methodological guidance for States Parties, or for any other relevant national or international </a:t>
            </a:r>
            <a:r>
              <a:rPr lang="en-US" sz="2400" dirty="0" smtClean="0">
                <a:ea typeface="Calibri" panose="020F0502020204030204" pitchFamily="34" charset="0"/>
                <a:cs typeface="Arial" panose="020B0604020202020204" pitchFamily="34" charset="0"/>
              </a:rPr>
              <a:t>stakeholders.’ </a:t>
            </a:r>
            <a:r>
              <a:rPr lang="en-US" sz="2400" dirty="0">
                <a:ea typeface="Calibri" panose="020F0502020204030204" pitchFamily="34" charset="0"/>
                <a:cs typeface="Arial" panose="020B0604020202020204" pitchFamily="34" charset="0"/>
              </a:rPr>
              <a:t>(Decision 13.COM 11</a:t>
            </a:r>
            <a:r>
              <a:rPr lang="en-US" sz="2400" dirty="0" smtClean="0">
                <a:ea typeface="Calibri" panose="020F0502020204030204" pitchFamily="34" charset="0"/>
                <a:cs typeface="Arial" panose="020B0604020202020204" pitchFamily="34" charset="0"/>
              </a:rPr>
              <a:t>).</a:t>
            </a:r>
          </a:p>
          <a:p>
            <a:pPr lvl="0" algn="just">
              <a:lnSpc>
                <a:spcPct val="107000"/>
              </a:lnSpc>
              <a:spcAft>
                <a:spcPts val="800"/>
              </a:spcAft>
            </a:pPr>
            <a:endParaRPr lang="en-US" sz="600" dirty="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400" dirty="0" smtClean="0">
                <a:ea typeface="Calibri" panose="020F0502020204030204" pitchFamily="34" charset="0"/>
              </a:rPr>
              <a:t>The </a:t>
            </a:r>
            <a:r>
              <a:rPr lang="en-US" sz="2400" b="1" dirty="0" smtClean="0">
                <a:ea typeface="Calibri" panose="020F0502020204030204" pitchFamily="34" charset="0"/>
              </a:rPr>
              <a:t>expert </a:t>
            </a:r>
            <a:r>
              <a:rPr lang="en-US" sz="2400" b="1" dirty="0">
                <a:ea typeface="Calibri" panose="020F0502020204030204" pitchFamily="34" charset="0"/>
              </a:rPr>
              <a:t>meeting </a:t>
            </a:r>
            <a:r>
              <a:rPr lang="en-US" sz="2400" dirty="0" smtClean="0">
                <a:ea typeface="Calibri" panose="020F0502020204030204" pitchFamily="34" charset="0"/>
              </a:rPr>
              <a:t>was held on 21-22 </a:t>
            </a:r>
            <a:r>
              <a:rPr lang="en-US" sz="2400" dirty="0">
                <a:ea typeface="Calibri" panose="020F0502020204030204" pitchFamily="34" charset="0"/>
              </a:rPr>
              <a:t>May </a:t>
            </a:r>
            <a:r>
              <a:rPr lang="en-US" sz="2400" dirty="0" smtClean="0">
                <a:ea typeface="Calibri" panose="020F0502020204030204" pitchFamily="34" charset="0"/>
              </a:rPr>
              <a:t>2019</a:t>
            </a:r>
          </a:p>
          <a:p>
            <a:pPr marL="742950" lvl="1" indent="-285750">
              <a:buFont typeface="Arial" panose="020B0604020202020204" pitchFamily="34" charset="0"/>
              <a:buChar char="•"/>
            </a:pPr>
            <a:r>
              <a:rPr lang="en-US" sz="2400" dirty="0" smtClean="0">
                <a:ea typeface="Calibri" panose="020F0502020204030204" pitchFamily="34" charset="0"/>
              </a:rPr>
              <a:t>20</a:t>
            </a:r>
            <a:r>
              <a:rPr lang="en-US" sz="2400" dirty="0">
                <a:ea typeface="Calibri" panose="020F0502020204030204" pitchFamily="34" charset="0"/>
              </a:rPr>
              <a:t> experts from different </a:t>
            </a:r>
            <a:r>
              <a:rPr lang="en-US" sz="2400" dirty="0" smtClean="0">
                <a:ea typeface="Calibri" panose="020F0502020204030204" pitchFamily="34" charset="0"/>
              </a:rPr>
              <a:t>regions</a:t>
            </a:r>
          </a:p>
          <a:p>
            <a:pPr marL="742950" lvl="1" indent="-285750">
              <a:buFont typeface="Arial" panose="020B0604020202020204" pitchFamily="34" charset="0"/>
              <a:buChar char="•"/>
            </a:pPr>
            <a:r>
              <a:rPr lang="en-US" sz="2400" dirty="0" smtClean="0">
                <a:ea typeface="Calibri" panose="020F0502020204030204" pitchFamily="34" charset="0"/>
              </a:rPr>
              <a:t>Operational principles and modalities under preparation </a:t>
            </a:r>
          </a:p>
          <a:p>
            <a:pPr marL="742950" lvl="1" indent="-285750">
              <a:buFont typeface="Arial" panose="020B0604020202020204" pitchFamily="34" charset="0"/>
              <a:buChar char="•"/>
            </a:pPr>
            <a:r>
              <a:rPr lang="en-US" sz="2400" dirty="0" smtClean="0">
                <a:ea typeface="Calibri" panose="020F0502020204030204" pitchFamily="34" charset="0"/>
              </a:rPr>
              <a:t>Outcomes to be </a:t>
            </a:r>
            <a:r>
              <a:rPr lang="en-US" sz="2400" dirty="0">
                <a:ea typeface="Calibri" panose="020F0502020204030204" pitchFamily="34" charset="0"/>
              </a:rPr>
              <a:t>presented </a:t>
            </a:r>
            <a:r>
              <a:rPr lang="en-US" sz="2400" dirty="0" smtClean="0">
                <a:ea typeface="Calibri" panose="020F0502020204030204" pitchFamily="34" charset="0"/>
              </a:rPr>
              <a:t>at 14.COM in </a:t>
            </a:r>
            <a:r>
              <a:rPr lang="en-US" sz="2400" dirty="0">
                <a:ea typeface="Calibri" panose="020F0502020204030204" pitchFamily="34" charset="0"/>
              </a:rPr>
              <a:t>December </a:t>
            </a:r>
            <a:r>
              <a:rPr lang="en-US" sz="2400" dirty="0" smtClean="0">
                <a:ea typeface="Calibri" panose="020F0502020204030204" pitchFamily="34" charset="0"/>
              </a:rPr>
              <a:t>2019</a:t>
            </a:r>
          </a:p>
          <a:p>
            <a:pPr lvl="1"/>
            <a:endParaRPr lang="en-US" sz="2400" dirty="0" smtClean="0"/>
          </a:p>
        </p:txBody>
      </p:sp>
      <p:sp>
        <p:nvSpPr>
          <p:cNvPr id="8"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9"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Tree>
    <p:extLst>
      <p:ext uri="{BB962C8B-B14F-4D97-AF65-F5344CB8AC3E}">
        <p14:creationId xmlns:p14="http://schemas.microsoft.com/office/powerpoint/2010/main" val="2155329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smtClean="0"/>
              <a:t>ICH and emergencies. </a:t>
            </a:r>
            <a:endParaRPr lang="fr-FR" sz="32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315669" y="1026376"/>
            <a:ext cx="8512645" cy="461665"/>
          </a:xfrm>
          <a:prstGeom prst="rect">
            <a:avLst/>
          </a:prstGeom>
        </p:spPr>
        <p:txBody>
          <a:bodyPr wrap="square">
            <a:spAutoFit/>
          </a:bodyPr>
          <a:lstStyle/>
          <a:p>
            <a:pPr lvl="1"/>
            <a:endParaRPr lang="en-US" sz="2400" dirty="0" smtClean="0"/>
          </a:p>
        </p:txBody>
      </p:sp>
      <p:sp>
        <p:nvSpPr>
          <p:cNvPr id="8"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9"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
        <p:nvSpPr>
          <p:cNvPr id="6" name="Rectangle 5"/>
          <p:cNvSpPr/>
          <p:nvPr/>
        </p:nvSpPr>
        <p:spPr>
          <a:xfrm>
            <a:off x="457048" y="1102090"/>
            <a:ext cx="5353817" cy="5893921"/>
          </a:xfrm>
          <a:prstGeom prst="rect">
            <a:avLst/>
          </a:prstGeom>
        </p:spPr>
        <p:txBody>
          <a:bodyPr wrap="square">
            <a:spAutoFit/>
          </a:bodyPr>
          <a:lstStyle/>
          <a:p>
            <a:pPr marL="0" lvl="3" indent="0">
              <a:spcBef>
                <a:spcPts val="600"/>
              </a:spcBef>
              <a:spcAft>
                <a:spcPts val="1200"/>
              </a:spcAft>
              <a:buClr>
                <a:srgbClr val="339966"/>
              </a:buClr>
              <a:buNone/>
            </a:pPr>
            <a:r>
              <a:rPr lang="en-AU" sz="2400" dirty="0">
                <a:latin typeface="Arial" charset="0"/>
                <a:cs typeface="Arial" charset="0"/>
              </a:rPr>
              <a:t>Dual approach:</a:t>
            </a:r>
          </a:p>
          <a:p>
            <a:pPr marL="628650" lvl="4" indent="-342900">
              <a:spcBef>
                <a:spcPts val="600"/>
              </a:spcBef>
              <a:spcAft>
                <a:spcPts val="1200"/>
              </a:spcAft>
              <a:buClr>
                <a:srgbClr val="339966"/>
              </a:buClr>
              <a:buFont typeface="Arial" panose="020B0604020202020204" pitchFamily="34" charset="0"/>
              <a:buChar char="•"/>
            </a:pPr>
            <a:r>
              <a:rPr lang="en-AU" sz="2400" dirty="0">
                <a:latin typeface="Arial" charset="0"/>
                <a:cs typeface="Arial" charset="0"/>
              </a:rPr>
              <a:t>the impact of emergencies on </a:t>
            </a:r>
            <a:r>
              <a:rPr lang="en-AU" sz="2400" dirty="0" smtClean="0">
                <a:latin typeface="Arial" charset="0"/>
                <a:cs typeface="Arial" charset="0"/>
              </a:rPr>
              <a:t>ICH; </a:t>
            </a:r>
            <a:endParaRPr lang="en-AU" sz="2400" dirty="0">
              <a:latin typeface="Arial" charset="0"/>
              <a:cs typeface="Arial" charset="0"/>
            </a:endParaRPr>
          </a:p>
          <a:p>
            <a:pPr marL="628650" lvl="4" indent="-342900">
              <a:spcBef>
                <a:spcPts val="600"/>
              </a:spcBef>
              <a:spcAft>
                <a:spcPts val="1200"/>
              </a:spcAft>
              <a:buClr>
                <a:srgbClr val="339966"/>
              </a:buClr>
              <a:buFont typeface="Arial" panose="020B0604020202020204" pitchFamily="34" charset="0"/>
              <a:buChar char="•"/>
            </a:pPr>
            <a:r>
              <a:rPr lang="en-AU" sz="2400" dirty="0" smtClean="0">
                <a:latin typeface="Arial" charset="0"/>
                <a:cs typeface="Arial" charset="0"/>
              </a:rPr>
              <a:t>ICH </a:t>
            </a:r>
            <a:r>
              <a:rPr lang="en-AU" sz="2400" dirty="0">
                <a:latin typeface="Arial" charset="0"/>
                <a:cs typeface="Arial" charset="0"/>
              </a:rPr>
              <a:t>as a tool for preparedness, recovery and reconciliation	</a:t>
            </a:r>
            <a:endParaRPr lang="en-AU" sz="2400" dirty="0" smtClean="0">
              <a:latin typeface="Arial" charset="0"/>
              <a:cs typeface="Arial" charset="0"/>
            </a:endParaRPr>
          </a:p>
          <a:p>
            <a:pPr marL="628650" lvl="4" indent="-342900">
              <a:spcBef>
                <a:spcPts val="600"/>
              </a:spcBef>
              <a:spcAft>
                <a:spcPts val="1200"/>
              </a:spcAft>
              <a:buClr>
                <a:srgbClr val="339966"/>
              </a:buClr>
              <a:buFont typeface="Arial" panose="020B0604020202020204" pitchFamily="34" charset="0"/>
              <a:buChar char="•"/>
            </a:pPr>
            <a:endParaRPr lang="en-AU" sz="1200" dirty="0">
              <a:latin typeface="Arial" charset="0"/>
              <a:cs typeface="Arial" charset="0"/>
            </a:endParaRPr>
          </a:p>
          <a:p>
            <a:pPr marL="628650" lvl="4" indent="-342900">
              <a:spcBef>
                <a:spcPts val="600"/>
              </a:spcBef>
              <a:spcAft>
                <a:spcPts val="1200"/>
              </a:spcAft>
              <a:buClr>
                <a:srgbClr val="339966"/>
              </a:buClr>
              <a:buFont typeface="Arial" panose="020B0604020202020204" pitchFamily="34" charset="0"/>
              <a:buChar char="•"/>
            </a:pPr>
            <a:r>
              <a:rPr lang="en-AU" sz="2000" dirty="0" smtClean="0">
                <a:latin typeface="Arial" charset="0"/>
                <a:cs typeface="Arial" charset="0"/>
              </a:rPr>
              <a:t>CAP materials are being prepared on disaster risk reduction and ICH, and integrating </a:t>
            </a:r>
            <a:r>
              <a:rPr lang="en-AU" sz="2000" dirty="0">
                <a:latin typeface="Arial" charset="0"/>
                <a:cs typeface="Arial" charset="0"/>
              </a:rPr>
              <a:t>disaster risk reduction</a:t>
            </a:r>
            <a:r>
              <a:rPr lang="en-AU" sz="2000" dirty="0" smtClean="0">
                <a:latin typeface="Arial" charset="0"/>
                <a:cs typeface="Arial" charset="0"/>
              </a:rPr>
              <a:t> into inventorying of ICH</a:t>
            </a:r>
          </a:p>
          <a:p>
            <a:pPr marL="628650" lvl="4" indent="-342900">
              <a:spcBef>
                <a:spcPts val="600"/>
              </a:spcBef>
              <a:spcAft>
                <a:spcPts val="1200"/>
              </a:spcAft>
              <a:buClr>
                <a:srgbClr val="339966"/>
              </a:buClr>
              <a:buFont typeface="Arial" panose="020B0604020202020204" pitchFamily="34" charset="0"/>
              <a:buChar char="•"/>
            </a:pPr>
            <a:r>
              <a:rPr lang="en-AU" sz="2000" i="1" dirty="0" smtClean="0">
                <a:latin typeface="Arial" charset="0"/>
                <a:cs typeface="Arial" charset="0"/>
              </a:rPr>
              <a:t>Experiences from C2Cs…</a:t>
            </a:r>
          </a:p>
          <a:p>
            <a:pPr marL="285750" lvl="4">
              <a:spcBef>
                <a:spcPts val="600"/>
              </a:spcBef>
              <a:spcAft>
                <a:spcPts val="1200"/>
              </a:spcAft>
              <a:buClr>
                <a:srgbClr val="339966"/>
              </a:buClr>
            </a:pPr>
            <a:endParaRPr lang="en-AU" sz="2000" dirty="0">
              <a:latin typeface="Arial" charset="0"/>
              <a:cs typeface="Arial" charset="0"/>
            </a:endParaRPr>
          </a:p>
          <a:p>
            <a:pPr marL="285750" lvl="4">
              <a:spcBef>
                <a:spcPts val="600"/>
              </a:spcBef>
              <a:spcAft>
                <a:spcPts val="1200"/>
              </a:spcAft>
              <a:buClr>
                <a:srgbClr val="339966"/>
              </a:buClr>
            </a:pPr>
            <a:endParaRPr lang="en-AU" sz="2000" dirty="0" smtClean="0">
              <a:latin typeface="Arial" charset="0"/>
              <a:cs typeface="Arial" charset="0"/>
            </a:endParaRPr>
          </a:p>
        </p:txBody>
      </p:sp>
      <p:pic>
        <p:nvPicPr>
          <p:cNvPr id="10" name="Picture Placeholder 4"/>
          <p:cNvPicPr>
            <a:picLocks noChangeAspect="1"/>
          </p:cNvPicPr>
          <p:nvPr/>
        </p:nvPicPr>
        <p:blipFill rotWithShape="1">
          <a:blip r:embed="rId2" cstate="hqprint">
            <a:extLst>
              <a:ext uri="{28A0092B-C50C-407E-A947-70E740481C1C}">
                <a14:useLocalDpi xmlns:a14="http://schemas.microsoft.com/office/drawing/2010/main" val="0"/>
              </a:ext>
            </a:extLst>
          </a:blip>
          <a:srcRect l="32126" r="17338"/>
          <a:stretch/>
        </p:blipFill>
        <p:spPr>
          <a:xfrm>
            <a:off x="5810865" y="1549824"/>
            <a:ext cx="2970327" cy="3918455"/>
          </a:xfrm>
          <a:prstGeom prst="rect">
            <a:avLst/>
          </a:prstGeom>
        </p:spPr>
      </p:pic>
    </p:spTree>
    <p:extLst>
      <p:ext uri="{BB962C8B-B14F-4D97-AF65-F5344CB8AC3E}">
        <p14:creationId xmlns:p14="http://schemas.microsoft.com/office/powerpoint/2010/main" val="858129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smtClean="0"/>
              <a:t>The role of NGOs (1)</a:t>
            </a:r>
            <a:r>
              <a:rPr lang="en-US" sz="3200" dirty="0"/>
              <a:t/>
            </a:r>
            <a:br>
              <a:rPr lang="en-US" sz="3200" dirty="0"/>
            </a:br>
            <a:endParaRPr lang="fr-FR" sz="3200"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757083" y="1101061"/>
            <a:ext cx="7344697" cy="4893647"/>
          </a:xfrm>
          <a:prstGeom prst="rect">
            <a:avLst/>
          </a:prstGeom>
        </p:spPr>
        <p:txBody>
          <a:bodyPr wrap="square">
            <a:spAutoFit/>
          </a:bodyPr>
          <a:lstStyle/>
          <a:p>
            <a:r>
              <a:rPr lang="fr-FR" sz="2400" b="1" dirty="0"/>
              <a:t>Challenges</a:t>
            </a:r>
          </a:p>
          <a:p>
            <a:pPr marL="285750" indent="-285750">
              <a:buFont typeface="Arial" panose="020B0604020202020204" pitchFamily="34" charset="0"/>
              <a:buChar char="•"/>
            </a:pPr>
            <a:r>
              <a:rPr lang="fr-FR" sz="2400" dirty="0" err="1"/>
              <a:t>Lack</a:t>
            </a:r>
            <a:r>
              <a:rPr lang="fr-FR" sz="2400" dirty="0"/>
              <a:t> of </a:t>
            </a:r>
            <a:r>
              <a:rPr lang="fr-FR" sz="2400" dirty="0" err="1"/>
              <a:t>clear</a:t>
            </a:r>
            <a:r>
              <a:rPr lang="fr-FR" sz="2400" dirty="0"/>
              <a:t> </a:t>
            </a:r>
            <a:r>
              <a:rPr lang="fr-FR" sz="2400" dirty="0" err="1"/>
              <a:t>definition</a:t>
            </a:r>
            <a:r>
              <a:rPr lang="fr-FR" sz="2400" dirty="0"/>
              <a:t> of </a:t>
            </a:r>
            <a:r>
              <a:rPr lang="fr-FR" sz="2400" i="1" dirty="0"/>
              <a:t>inter alia </a:t>
            </a:r>
            <a:r>
              <a:rPr lang="fr-FR" sz="2400" dirty="0" err="1"/>
              <a:t>advisory</a:t>
            </a:r>
            <a:r>
              <a:rPr lang="fr-FR" sz="2400" dirty="0"/>
              <a:t> </a:t>
            </a:r>
            <a:r>
              <a:rPr lang="fr-FR" sz="2400" dirty="0" err="1"/>
              <a:t>functions</a:t>
            </a:r>
            <a:endParaRPr lang="fr-FR" sz="2400" dirty="0"/>
          </a:p>
          <a:p>
            <a:pPr marL="285750" indent="-285750">
              <a:buFont typeface="Arial" panose="020B0604020202020204" pitchFamily="34" charset="0"/>
              <a:buChar char="•"/>
            </a:pPr>
            <a:r>
              <a:rPr lang="fr-FR" sz="2400" dirty="0" err="1"/>
              <a:t>Assymetry</a:t>
            </a:r>
            <a:r>
              <a:rPr lang="fr-FR" sz="2400" dirty="0"/>
              <a:t> of </a:t>
            </a:r>
            <a:r>
              <a:rPr lang="fr-FR" sz="2400" dirty="0" err="1"/>
              <a:t>criteria</a:t>
            </a:r>
            <a:r>
              <a:rPr lang="fr-FR" sz="2400" dirty="0"/>
              <a:t> </a:t>
            </a:r>
            <a:r>
              <a:rPr lang="fr-FR" sz="2400" dirty="0" err="1"/>
              <a:t>applied</a:t>
            </a:r>
            <a:r>
              <a:rPr lang="fr-FR" sz="2400" dirty="0"/>
              <a:t> in </a:t>
            </a:r>
            <a:r>
              <a:rPr lang="fr-FR" sz="2400" dirty="0" err="1"/>
              <a:t>accreditation</a:t>
            </a:r>
            <a:r>
              <a:rPr lang="fr-FR" sz="2400" dirty="0"/>
              <a:t> and </a:t>
            </a:r>
            <a:r>
              <a:rPr lang="fr-FR" sz="2400" dirty="0" err="1"/>
              <a:t>review</a:t>
            </a:r>
            <a:r>
              <a:rPr lang="fr-FR" sz="2400" dirty="0"/>
              <a:t> </a:t>
            </a:r>
            <a:r>
              <a:rPr lang="fr-FR" sz="2400" dirty="0" err="1"/>
              <a:t>processes</a:t>
            </a:r>
            <a:endParaRPr lang="fr-FR" sz="2400" dirty="0"/>
          </a:p>
          <a:p>
            <a:pPr marL="285750" indent="-285750">
              <a:buFont typeface="Arial" panose="020B0604020202020204" pitchFamily="34" charset="0"/>
              <a:buChar char="•"/>
            </a:pPr>
            <a:r>
              <a:rPr lang="fr-FR" sz="2400" dirty="0" err="1"/>
              <a:t>Imbalance</a:t>
            </a:r>
            <a:r>
              <a:rPr lang="fr-FR" sz="2400" dirty="0"/>
              <a:t> in </a:t>
            </a:r>
            <a:r>
              <a:rPr lang="fr-FR" sz="2400" dirty="0" err="1"/>
              <a:t>geographical</a:t>
            </a:r>
            <a:r>
              <a:rPr lang="fr-FR" sz="2400" dirty="0"/>
              <a:t> </a:t>
            </a:r>
            <a:r>
              <a:rPr lang="fr-FR" sz="2400" dirty="0" err="1"/>
              <a:t>representation</a:t>
            </a:r>
            <a:r>
              <a:rPr lang="fr-FR" sz="2400" dirty="0"/>
              <a:t> </a:t>
            </a:r>
          </a:p>
          <a:p>
            <a:pPr marL="285750" indent="-285750">
              <a:buFont typeface="Arial" panose="020B0604020202020204" pitchFamily="34" charset="0"/>
              <a:buChar char="•"/>
            </a:pPr>
            <a:r>
              <a:rPr lang="fr-FR" sz="2400" dirty="0" err="1"/>
              <a:t>Workload</a:t>
            </a:r>
            <a:r>
              <a:rPr lang="fr-FR" sz="2400" dirty="0"/>
              <a:t> of the </a:t>
            </a:r>
            <a:r>
              <a:rPr lang="fr-FR" sz="2400" dirty="0" err="1"/>
              <a:t>governing</a:t>
            </a:r>
            <a:r>
              <a:rPr lang="fr-FR" sz="2400" dirty="0"/>
              <a:t> bodies and of the </a:t>
            </a:r>
            <a:r>
              <a:rPr lang="fr-FR" sz="2400" dirty="0" err="1"/>
              <a:t>Secretariat</a:t>
            </a:r>
            <a:r>
              <a:rPr lang="fr-FR" sz="2400" dirty="0"/>
              <a:t> </a:t>
            </a:r>
            <a:endParaRPr lang="en-US" sz="2400" dirty="0"/>
          </a:p>
          <a:p>
            <a:pPr marL="285750" indent="-285750">
              <a:buFont typeface="Arial" panose="020B0604020202020204" pitchFamily="34" charset="0"/>
              <a:buChar char="•"/>
            </a:pPr>
            <a:endParaRPr lang="fr-FR" sz="2400" dirty="0"/>
          </a:p>
          <a:p>
            <a:r>
              <a:rPr lang="fr-FR" sz="2400" b="1" dirty="0" err="1"/>
              <a:t>Other</a:t>
            </a:r>
            <a:r>
              <a:rPr lang="fr-FR" sz="2400" b="1" dirty="0"/>
              <a:t> issues to </a:t>
            </a:r>
            <a:r>
              <a:rPr lang="fr-FR" sz="2400" b="1" dirty="0" err="1"/>
              <a:t>be</a:t>
            </a:r>
            <a:r>
              <a:rPr lang="fr-FR" sz="2400" b="1" dirty="0"/>
              <a:t> </a:t>
            </a:r>
            <a:r>
              <a:rPr lang="fr-FR" sz="2400" b="1" dirty="0" err="1"/>
              <a:t>considered</a:t>
            </a:r>
            <a:r>
              <a:rPr lang="fr-FR" sz="2400" b="1" dirty="0"/>
              <a:t> </a:t>
            </a:r>
          </a:p>
          <a:p>
            <a:pPr marL="285750" indent="-285750">
              <a:buFont typeface="Arial" panose="020B0604020202020204" pitchFamily="34" charset="0"/>
              <a:buChar char="•"/>
            </a:pPr>
            <a:r>
              <a:rPr lang="fr-FR" sz="2400" dirty="0"/>
              <a:t>Regular </a:t>
            </a:r>
            <a:r>
              <a:rPr lang="fr-FR" sz="2400" dirty="0" err="1"/>
              <a:t>increase</a:t>
            </a:r>
            <a:r>
              <a:rPr lang="fr-FR" sz="2400" dirty="0"/>
              <a:t> in the </a:t>
            </a:r>
            <a:r>
              <a:rPr lang="fr-FR" sz="2400" dirty="0" err="1"/>
              <a:t>number</a:t>
            </a:r>
            <a:r>
              <a:rPr lang="fr-FR" sz="2400" dirty="0"/>
              <a:t> of </a:t>
            </a:r>
            <a:r>
              <a:rPr lang="fr-FR" sz="2400" dirty="0" err="1"/>
              <a:t>accredited</a:t>
            </a:r>
            <a:r>
              <a:rPr lang="fr-FR" sz="2400" dirty="0"/>
              <a:t> </a:t>
            </a:r>
            <a:r>
              <a:rPr lang="fr-FR" sz="2400" dirty="0" err="1"/>
              <a:t>NGOs</a:t>
            </a:r>
            <a:endParaRPr lang="fr-FR" sz="2400" dirty="0"/>
          </a:p>
          <a:p>
            <a:pPr marL="285750" indent="-285750">
              <a:buFont typeface="Arial" panose="020B0604020202020204" pitchFamily="34" charset="0"/>
              <a:buChar char="•"/>
            </a:pPr>
            <a:r>
              <a:rPr lang="fr-FR" sz="2400" dirty="0" err="1"/>
              <a:t>Diversity</a:t>
            </a:r>
            <a:r>
              <a:rPr lang="fr-FR" sz="2400" dirty="0"/>
              <a:t> of profiles and expertise </a:t>
            </a:r>
            <a:r>
              <a:rPr lang="fr-FR" sz="2400" dirty="0" err="1"/>
              <a:t>among</a:t>
            </a:r>
            <a:r>
              <a:rPr lang="fr-FR" sz="2400" dirty="0"/>
              <a:t> </a:t>
            </a:r>
            <a:r>
              <a:rPr lang="fr-FR" sz="2400" dirty="0" err="1"/>
              <a:t>accredited</a:t>
            </a:r>
            <a:r>
              <a:rPr lang="fr-FR" sz="2400" dirty="0"/>
              <a:t> </a:t>
            </a:r>
            <a:r>
              <a:rPr lang="fr-FR" sz="2400" dirty="0" err="1"/>
              <a:t>NGOs</a:t>
            </a:r>
            <a:endParaRPr lang="fr-FR" sz="2400" dirty="0"/>
          </a:p>
          <a:p>
            <a:pPr marL="285750" indent="-285750">
              <a:buFont typeface="Arial" panose="020B0604020202020204" pitchFamily="34" charset="0"/>
              <a:buChar char="•"/>
            </a:pPr>
            <a:r>
              <a:rPr lang="fr-FR" sz="2400" dirty="0" err="1"/>
              <a:t>Role</a:t>
            </a:r>
            <a:r>
              <a:rPr lang="fr-FR" sz="2400" dirty="0"/>
              <a:t> of the ICH NGO Forum </a:t>
            </a:r>
          </a:p>
        </p:txBody>
      </p:sp>
      <p:sp>
        <p:nvSpPr>
          <p:cNvPr id="8"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9"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Tree>
    <p:extLst>
      <p:ext uri="{BB962C8B-B14F-4D97-AF65-F5344CB8AC3E}">
        <p14:creationId xmlns:p14="http://schemas.microsoft.com/office/powerpoint/2010/main" val="4149264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smtClean="0"/>
              <a:t>The role of NGOs (2)</a:t>
            </a:r>
            <a:r>
              <a:rPr lang="en-US" sz="3200" dirty="0"/>
              <a:t/>
            </a:r>
            <a:br>
              <a:rPr lang="en-US" sz="3200" dirty="0"/>
            </a:br>
            <a:endParaRPr lang="fr-FR" sz="3200"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3421625" y="959553"/>
            <a:ext cx="5406689" cy="5262979"/>
          </a:xfrm>
          <a:prstGeom prst="rect">
            <a:avLst/>
          </a:prstGeom>
        </p:spPr>
        <p:txBody>
          <a:bodyPr wrap="square">
            <a:spAutoFit/>
          </a:bodyPr>
          <a:lstStyle/>
          <a:p>
            <a:pPr marL="285750" lvl="0" indent="-285750">
              <a:buFont typeface="Arial" panose="020B0604020202020204" pitchFamily="34" charset="0"/>
              <a:buChar char="•"/>
            </a:pPr>
            <a:r>
              <a:rPr lang="en-US" sz="2400" b="1" dirty="0">
                <a:ea typeface="Calibri" panose="020F0502020204030204" pitchFamily="34" charset="0"/>
                <a:cs typeface="Arial" panose="020B0604020202020204" pitchFamily="34" charset="0"/>
              </a:rPr>
              <a:t>Consultation meeting </a:t>
            </a:r>
            <a:r>
              <a:rPr lang="en-US" sz="2400" dirty="0">
                <a:ea typeface="Calibri" panose="020F0502020204030204" pitchFamily="34" charset="0"/>
                <a:cs typeface="Arial" panose="020B0604020202020204" pitchFamily="34" charset="0"/>
              </a:rPr>
              <a:t>on the Role of accredited NGOs under the 2003 Convention (18 April, 2019</a:t>
            </a:r>
            <a:r>
              <a:rPr lang="en-US" sz="2400" dirty="0" smtClean="0">
                <a:ea typeface="Calibri" panose="020F0502020204030204" pitchFamily="34" charset="0"/>
                <a:cs typeface="Arial" panose="020B0604020202020204" pitchFamily="34" charset="0"/>
              </a:rPr>
              <a:t>)</a:t>
            </a:r>
          </a:p>
          <a:p>
            <a:pPr marL="742950" lvl="1" indent="-285750">
              <a:buFont typeface="Arial" panose="020B0604020202020204" pitchFamily="34" charset="0"/>
              <a:buChar char="•"/>
            </a:pPr>
            <a:r>
              <a:rPr lang="fr-FR" sz="2400" i="1" dirty="0" err="1"/>
              <a:t>Towards</a:t>
            </a:r>
            <a:r>
              <a:rPr lang="fr-FR" sz="2400" i="1" dirty="0"/>
              <a:t> a </a:t>
            </a:r>
            <a:r>
              <a:rPr lang="fr-FR" sz="2400" i="1" dirty="0" err="1"/>
              <a:t>revision</a:t>
            </a:r>
            <a:r>
              <a:rPr lang="fr-FR" sz="2400" i="1" dirty="0"/>
              <a:t> of the </a:t>
            </a:r>
            <a:r>
              <a:rPr lang="fr-FR" sz="2400" i="1" dirty="0" err="1"/>
              <a:t>accreditation</a:t>
            </a:r>
            <a:r>
              <a:rPr lang="fr-FR" sz="2400" i="1" dirty="0"/>
              <a:t> </a:t>
            </a:r>
            <a:r>
              <a:rPr lang="fr-FR" sz="2400" i="1" dirty="0" err="1"/>
              <a:t>process</a:t>
            </a:r>
            <a:r>
              <a:rPr lang="fr-FR" sz="2400" i="1" dirty="0"/>
              <a:t>?</a:t>
            </a:r>
          </a:p>
          <a:p>
            <a:pPr marL="742950" lvl="1" indent="-285750">
              <a:buFont typeface="Arial" panose="020B0604020202020204" pitchFamily="34" charset="0"/>
              <a:buChar char="•"/>
            </a:pPr>
            <a:r>
              <a:rPr lang="fr-FR" sz="2400" i="1" dirty="0"/>
              <a:t>Relation </a:t>
            </a:r>
            <a:r>
              <a:rPr lang="fr-FR" sz="2400" i="1" dirty="0" err="1"/>
              <a:t>between</a:t>
            </a:r>
            <a:r>
              <a:rPr lang="fr-FR" sz="2400" i="1" dirty="0"/>
              <a:t> the </a:t>
            </a:r>
            <a:r>
              <a:rPr lang="fr-FR" sz="2400" i="1" dirty="0" err="1"/>
              <a:t>Committee</a:t>
            </a:r>
            <a:r>
              <a:rPr lang="fr-FR" sz="2400" i="1" dirty="0"/>
              <a:t> and </a:t>
            </a:r>
            <a:r>
              <a:rPr lang="fr-FR" sz="2400" i="1" dirty="0" err="1"/>
              <a:t>accredited</a:t>
            </a:r>
            <a:r>
              <a:rPr lang="fr-FR" sz="2400" i="1" dirty="0"/>
              <a:t> </a:t>
            </a:r>
            <a:r>
              <a:rPr lang="fr-FR" sz="2400" i="1" dirty="0" err="1"/>
              <a:t>NGOs</a:t>
            </a:r>
            <a:endParaRPr lang="fr-FR" sz="2400" i="1" dirty="0"/>
          </a:p>
          <a:p>
            <a:pPr marL="742950" lvl="1" indent="-285750">
              <a:buFont typeface="Arial" panose="020B0604020202020204" pitchFamily="34" charset="0"/>
              <a:buChar char="•"/>
            </a:pPr>
            <a:r>
              <a:rPr lang="fr-FR" sz="2400" i="1" dirty="0"/>
              <a:t>Relations </a:t>
            </a:r>
            <a:r>
              <a:rPr lang="fr-FR" sz="2400" i="1" dirty="0" err="1"/>
              <a:t>between</a:t>
            </a:r>
            <a:r>
              <a:rPr lang="fr-FR" sz="2400" i="1" dirty="0"/>
              <a:t> States and </a:t>
            </a:r>
            <a:r>
              <a:rPr lang="fr-FR" sz="2400" i="1" dirty="0" err="1"/>
              <a:t>accredited</a:t>
            </a:r>
            <a:r>
              <a:rPr lang="fr-FR" sz="2400" i="1" dirty="0"/>
              <a:t> </a:t>
            </a:r>
            <a:r>
              <a:rPr lang="fr-FR" sz="2400" i="1" dirty="0" err="1"/>
              <a:t>NGOs</a:t>
            </a:r>
            <a:endParaRPr lang="fr-FR" sz="2400" i="1" dirty="0"/>
          </a:p>
          <a:p>
            <a:pPr lvl="1"/>
            <a:endParaRPr lang="en-US" sz="2400" dirty="0" smtClean="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fr-FR" sz="2400" dirty="0" err="1" smtClean="0">
                <a:ea typeface="Calibri" panose="020F0502020204030204" pitchFamily="34" charset="0"/>
                <a:cs typeface="Arial" panose="020B0604020202020204" pitchFamily="34" charset="0"/>
              </a:rPr>
              <a:t>Results</a:t>
            </a:r>
            <a:r>
              <a:rPr lang="fr-FR" sz="2400" dirty="0" smtClean="0">
                <a:ea typeface="Calibri" panose="020F0502020204030204" pitchFamily="34" charset="0"/>
                <a:cs typeface="Arial" panose="020B0604020202020204" pitchFamily="34" charset="0"/>
              </a:rPr>
              <a:t> </a:t>
            </a:r>
            <a:r>
              <a:rPr lang="fr-FR" sz="2400" dirty="0">
                <a:ea typeface="Calibri" panose="020F0502020204030204" pitchFamily="34" charset="0"/>
                <a:cs typeface="Arial" panose="020B0604020202020204" pitchFamily="34" charset="0"/>
              </a:rPr>
              <a:t>to </a:t>
            </a:r>
            <a:r>
              <a:rPr lang="fr-FR" sz="2400" dirty="0" err="1">
                <a:ea typeface="Calibri" panose="020F0502020204030204" pitchFamily="34" charset="0"/>
                <a:cs typeface="Arial" panose="020B0604020202020204" pitchFamily="34" charset="0"/>
              </a:rPr>
              <a:t>be</a:t>
            </a:r>
            <a:r>
              <a:rPr lang="fr-FR" sz="2400" dirty="0">
                <a:ea typeface="Calibri" panose="020F0502020204030204" pitchFamily="34" charset="0"/>
                <a:cs typeface="Arial" panose="020B0604020202020204" pitchFamily="34" charset="0"/>
              </a:rPr>
              <a:t> </a:t>
            </a:r>
            <a:r>
              <a:rPr lang="fr-FR" sz="2400" dirty="0" err="1">
                <a:ea typeface="Calibri" panose="020F0502020204030204" pitchFamily="34" charset="0"/>
                <a:cs typeface="Arial" panose="020B0604020202020204" pitchFamily="34" charset="0"/>
              </a:rPr>
              <a:t>presented</a:t>
            </a:r>
            <a:r>
              <a:rPr lang="fr-FR" sz="2400" dirty="0">
                <a:ea typeface="Calibri" panose="020F0502020204030204" pitchFamily="34" charset="0"/>
                <a:cs typeface="Arial" panose="020B0604020202020204" pitchFamily="34" charset="0"/>
              </a:rPr>
              <a:t> to 14.COM in </a:t>
            </a:r>
            <a:r>
              <a:rPr lang="fr-FR" sz="2400" dirty="0" err="1">
                <a:ea typeface="Calibri" panose="020F0502020204030204" pitchFamily="34" charset="0"/>
                <a:cs typeface="Arial" panose="020B0604020202020204" pitchFamily="34" charset="0"/>
              </a:rPr>
              <a:t>December</a:t>
            </a:r>
            <a:r>
              <a:rPr lang="fr-FR" sz="2400" dirty="0">
                <a:ea typeface="Calibri" panose="020F0502020204030204" pitchFamily="34" charset="0"/>
                <a:cs typeface="Arial" panose="020B0604020202020204" pitchFamily="34" charset="0"/>
              </a:rPr>
              <a:t> 2019  </a:t>
            </a:r>
          </a:p>
          <a:p>
            <a:endParaRPr lang="fr-FR" sz="2400" dirty="0"/>
          </a:p>
          <a:p>
            <a:pPr marL="342900" indent="-342900">
              <a:buFont typeface="Arial" panose="020B0604020202020204" pitchFamily="34" charset="0"/>
              <a:buChar char="•"/>
            </a:pPr>
            <a:r>
              <a:rPr lang="fr-FR" sz="2400" i="1" dirty="0" smtClean="0"/>
              <a:t>Support to </a:t>
            </a:r>
            <a:r>
              <a:rPr lang="fr-FR" sz="2400" i="1" dirty="0" err="1" smtClean="0"/>
              <a:t>NGOs</a:t>
            </a:r>
            <a:r>
              <a:rPr lang="fr-FR" sz="2400" i="1" dirty="0" smtClean="0"/>
              <a:t> </a:t>
            </a:r>
            <a:r>
              <a:rPr lang="fr-FR" sz="2400" i="1" dirty="0" err="1" smtClean="0"/>
              <a:t>from</a:t>
            </a:r>
            <a:r>
              <a:rPr lang="fr-FR" sz="2400" i="1" dirty="0" smtClean="0"/>
              <a:t> C2Cs…</a:t>
            </a:r>
            <a:endParaRPr lang="fr-FR" sz="2400" i="1" dirty="0"/>
          </a:p>
        </p:txBody>
      </p:sp>
      <p:sp>
        <p:nvSpPr>
          <p:cNvPr id="8"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9"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pic>
        <p:nvPicPr>
          <p:cNvPr id="10" name="Picture Placeholder 4"/>
          <p:cNvPicPr>
            <a:picLocks noChangeAspect="1"/>
          </p:cNvPicPr>
          <p:nvPr/>
        </p:nvPicPr>
        <p:blipFill>
          <a:blip r:embed="rId2" cstate="hqprint">
            <a:extLst>
              <a:ext uri="{28A0092B-C50C-407E-A947-70E740481C1C}">
                <a14:useLocalDpi xmlns:a14="http://schemas.microsoft.com/office/drawing/2010/main" val="0"/>
              </a:ext>
            </a:extLst>
          </a:blip>
          <a:srcRect l="24772" r="24772"/>
          <a:stretch>
            <a:fillRect/>
          </a:stretch>
        </p:blipFill>
        <p:spPr>
          <a:xfrm>
            <a:off x="315670" y="1489288"/>
            <a:ext cx="3007692" cy="3967726"/>
          </a:xfrm>
          <a:prstGeom prst="rect">
            <a:avLst/>
          </a:prstGeom>
        </p:spPr>
      </p:pic>
    </p:spTree>
    <p:extLst>
      <p:ext uri="{BB962C8B-B14F-4D97-AF65-F5344CB8AC3E}">
        <p14:creationId xmlns:p14="http://schemas.microsoft.com/office/powerpoint/2010/main" val="3135692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smtClean="0"/>
              <a:t>Important meetings in 2019</a:t>
            </a:r>
            <a:endParaRPr lang="en-US" sz="3200" b="1" dirty="0"/>
          </a:p>
        </p:txBody>
      </p:sp>
      <p:sp>
        <p:nvSpPr>
          <p:cNvPr id="3" name="Text Placeholder 2"/>
          <p:cNvSpPr>
            <a:spLocks noGrp="1"/>
          </p:cNvSpPr>
          <p:nvPr>
            <p:ph type="body" sz="quarter" idx="16"/>
          </p:nvPr>
        </p:nvSpPr>
        <p:spPr>
          <a:xfrm>
            <a:off x="845573" y="959561"/>
            <a:ext cx="7982741" cy="5140820"/>
          </a:xfrm>
        </p:spPr>
        <p:txBody>
          <a:bodyPr/>
          <a:lstStyle/>
          <a:p>
            <a:r>
              <a:rPr lang="en-US" sz="2400" dirty="0">
                <a:solidFill>
                  <a:schemeClr val="tx1"/>
                </a:solidFill>
                <a:ea typeface="Calibri" panose="020F0502020204030204" pitchFamily="34" charset="0"/>
                <a:cs typeface="Arial" panose="020B0604020202020204" pitchFamily="34" charset="0"/>
              </a:rPr>
              <a:t>Statutory meetings</a:t>
            </a:r>
          </a:p>
          <a:p>
            <a:pPr marL="285750" lvl="0" indent="-285750">
              <a:buFont typeface="Arial" panose="020B0604020202020204" pitchFamily="34" charset="0"/>
              <a:buChar char="•"/>
            </a:pPr>
            <a:r>
              <a:rPr lang="en-US" sz="2400" b="0" dirty="0">
                <a:solidFill>
                  <a:schemeClr val="tx1"/>
                </a:solidFill>
                <a:ea typeface="Calibri" panose="020F0502020204030204" pitchFamily="34" charset="0"/>
                <a:cs typeface="Arial" panose="020B0604020202020204" pitchFamily="34" charset="0"/>
              </a:rPr>
              <a:t>Consultation meeting on the Role of accredited NGOs under the 2003 Convention (18 April, 2019)</a:t>
            </a:r>
          </a:p>
          <a:p>
            <a:pPr marL="285750" lvl="0" indent="-285750">
              <a:buFont typeface="Arial" panose="020B0604020202020204" pitchFamily="34" charset="0"/>
              <a:buChar char="•"/>
            </a:pPr>
            <a:r>
              <a:rPr lang="en-US" sz="2400" b="0" dirty="0">
                <a:solidFill>
                  <a:schemeClr val="tx1"/>
                </a:solidFill>
                <a:ea typeface="Calibri" panose="020F0502020204030204" pitchFamily="34" charset="0"/>
                <a:cs typeface="Arial" panose="020B0604020202020204" pitchFamily="34" charset="0"/>
              </a:rPr>
              <a:t>Expert meeting on ICH in Emergencies (21-22 May 2019)</a:t>
            </a:r>
          </a:p>
          <a:p>
            <a:pPr marL="285750" lvl="0" indent="-285750">
              <a:buFont typeface="Arial" panose="020B0604020202020204" pitchFamily="34" charset="0"/>
              <a:buChar char="•"/>
            </a:pPr>
            <a:r>
              <a:rPr lang="en-US" sz="2400" b="0" dirty="0" smtClean="0">
                <a:solidFill>
                  <a:schemeClr val="tx1"/>
                </a:solidFill>
                <a:ea typeface="Calibri" panose="020F0502020204030204" pitchFamily="34" charset="0"/>
                <a:cs typeface="Arial" panose="020B0604020202020204" pitchFamily="34" charset="0"/>
              </a:rPr>
              <a:t>14.COM </a:t>
            </a:r>
            <a:r>
              <a:rPr lang="en-US" sz="2400" b="0" dirty="0">
                <a:solidFill>
                  <a:schemeClr val="tx1"/>
                </a:solidFill>
                <a:ea typeface="Calibri" panose="020F0502020204030204" pitchFamily="34" charset="0"/>
                <a:cs typeface="Arial" panose="020B0604020202020204" pitchFamily="34" charset="0"/>
              </a:rPr>
              <a:t>in Bogotá, Colombia, from 9 to 14 December 2019</a:t>
            </a:r>
          </a:p>
          <a:p>
            <a:pPr marL="285750" lvl="0" indent="-285750">
              <a:buFont typeface="Arial" panose="020B0604020202020204" pitchFamily="34" charset="0"/>
              <a:buChar char="•"/>
            </a:pPr>
            <a:endParaRPr lang="en-US" sz="2400" b="0" dirty="0">
              <a:solidFill>
                <a:schemeClr val="tx1"/>
              </a:solidFill>
              <a:ea typeface="Calibri" panose="020F0502020204030204" pitchFamily="34" charset="0"/>
              <a:cs typeface="Arial" panose="020B0604020202020204" pitchFamily="34" charset="0"/>
            </a:endParaRPr>
          </a:p>
          <a:p>
            <a:r>
              <a:rPr lang="en-US" sz="2400" dirty="0">
                <a:solidFill>
                  <a:schemeClr val="tx1"/>
                </a:solidFill>
                <a:ea typeface="Calibri" panose="020F0502020204030204" pitchFamily="34" charset="0"/>
                <a:cs typeface="Arial" panose="020B0604020202020204" pitchFamily="34" charset="0"/>
              </a:rPr>
              <a:t>Capacity-building activities </a:t>
            </a:r>
            <a:r>
              <a:rPr lang="en-US" sz="2400" dirty="0" smtClean="0">
                <a:solidFill>
                  <a:schemeClr val="tx1"/>
                </a:solidFill>
                <a:ea typeface="Calibri" panose="020F0502020204030204" pitchFamily="34" charset="0"/>
                <a:cs typeface="Arial" panose="020B0604020202020204" pitchFamily="34" charset="0"/>
              </a:rPr>
              <a:t>(Trainings of trainers)</a:t>
            </a:r>
          </a:p>
          <a:p>
            <a:pPr marL="285750" lvl="0" indent="-285750">
              <a:buFont typeface="Arial" panose="020B0604020202020204" pitchFamily="34" charset="0"/>
              <a:buChar char="•"/>
            </a:pPr>
            <a:r>
              <a:rPr lang="en-US" sz="2400" b="0" dirty="0" smtClean="0">
                <a:solidFill>
                  <a:schemeClr val="tx1"/>
                </a:solidFill>
                <a:ea typeface="Calibri" panose="020F0502020204030204" pitchFamily="34" charset="0"/>
                <a:cs typeface="Arial" panose="020B0604020202020204" pitchFamily="34" charset="0"/>
              </a:rPr>
              <a:t>Central Asia – 8-12 April 2019, with support of CRIHAP</a:t>
            </a:r>
          </a:p>
          <a:p>
            <a:pPr marL="285750" indent="-285750">
              <a:buFont typeface="Arial" panose="020B0604020202020204" pitchFamily="34" charset="0"/>
              <a:buChar char="•"/>
            </a:pPr>
            <a:r>
              <a:rPr lang="en-US" sz="2400" b="0" dirty="0">
                <a:solidFill>
                  <a:schemeClr val="tx1"/>
                </a:solidFill>
                <a:ea typeface="Calibri" panose="020F0502020204030204" pitchFamily="34" charset="0"/>
                <a:cs typeface="Arial" panose="020B0604020202020204" pitchFamily="34" charset="0"/>
              </a:rPr>
              <a:t>Africa – </a:t>
            </a:r>
            <a:r>
              <a:rPr lang="en-US" sz="2400" b="0" dirty="0" smtClean="0">
                <a:solidFill>
                  <a:schemeClr val="tx1"/>
                </a:solidFill>
                <a:ea typeface="Calibri" panose="020F0502020204030204" pitchFamily="34" charset="0"/>
                <a:cs typeface="Arial" panose="020B0604020202020204" pitchFamily="34" charset="0"/>
              </a:rPr>
              <a:t>9-13 July 2019</a:t>
            </a:r>
            <a:r>
              <a:rPr lang="en-US" sz="2400" b="0" dirty="0">
                <a:solidFill>
                  <a:schemeClr val="tx1"/>
                </a:solidFill>
                <a:ea typeface="Calibri" panose="020F0502020204030204" pitchFamily="34" charset="0"/>
                <a:cs typeface="Arial" panose="020B0604020202020204" pitchFamily="34" charset="0"/>
              </a:rPr>
              <a:t>, with support of CRESPIAF</a:t>
            </a:r>
          </a:p>
          <a:p>
            <a:pPr marL="285750" lvl="0" indent="-285750">
              <a:buFont typeface="Arial" panose="020B0604020202020204" pitchFamily="34" charset="0"/>
              <a:buChar char="•"/>
            </a:pPr>
            <a:r>
              <a:rPr lang="en-US" sz="2400" b="0" dirty="0" smtClean="0">
                <a:solidFill>
                  <a:schemeClr val="tx1"/>
                </a:solidFill>
                <a:ea typeface="Calibri" panose="020F0502020204030204" pitchFamily="34" charset="0"/>
                <a:cs typeface="Arial" panose="020B0604020202020204" pitchFamily="34" charset="0"/>
              </a:rPr>
              <a:t>Europe </a:t>
            </a:r>
            <a:r>
              <a:rPr lang="en-US" sz="2400" b="0" dirty="0">
                <a:solidFill>
                  <a:schemeClr val="tx1"/>
                </a:solidFill>
                <a:ea typeface="Calibri" panose="020F0502020204030204" pitchFamily="34" charset="0"/>
                <a:cs typeface="Arial" panose="020B0604020202020204" pitchFamily="34" charset="0"/>
              </a:rPr>
              <a:t>– </a:t>
            </a:r>
            <a:r>
              <a:rPr lang="en-US" sz="2400" b="0" dirty="0" smtClean="0">
                <a:solidFill>
                  <a:schemeClr val="tx1"/>
                </a:solidFill>
                <a:ea typeface="Calibri" panose="020F0502020204030204" pitchFamily="34" charset="0"/>
                <a:cs typeface="Arial" panose="020B0604020202020204" pitchFamily="34" charset="0"/>
              </a:rPr>
              <a:t>1-3 October, 2019, with support of the Sofia Centre</a:t>
            </a:r>
            <a:endParaRPr lang="en-US" sz="2400" b="0" dirty="0">
              <a:solidFill>
                <a:schemeClr val="tx1"/>
              </a:solidFill>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US" sz="2400" b="0" dirty="0">
                <a:solidFill>
                  <a:schemeClr val="tx1"/>
                </a:solidFill>
                <a:ea typeface="Calibri" panose="020F0502020204030204" pitchFamily="34" charset="0"/>
                <a:cs typeface="Arial" panose="020B0604020202020204" pitchFamily="34" charset="0"/>
              </a:rPr>
              <a:t>Arab States </a:t>
            </a:r>
            <a:r>
              <a:rPr lang="en-US" sz="2400" b="0" dirty="0" smtClean="0">
                <a:solidFill>
                  <a:schemeClr val="tx1"/>
                </a:solidFill>
                <a:ea typeface="Calibri" panose="020F0502020204030204" pitchFamily="34" charset="0"/>
                <a:cs typeface="Arial" panose="020B0604020202020204" pitchFamily="34" charset="0"/>
              </a:rPr>
              <a:t>– 4-8 November </a:t>
            </a:r>
            <a:r>
              <a:rPr lang="en-US" sz="2400" b="0" dirty="0">
                <a:solidFill>
                  <a:schemeClr val="tx1"/>
                </a:solidFill>
                <a:ea typeface="Calibri" panose="020F0502020204030204" pitchFamily="34" charset="0"/>
                <a:cs typeface="Arial" panose="020B0604020202020204" pitchFamily="34" charset="0"/>
              </a:rPr>
              <a:t>2019</a:t>
            </a:r>
          </a:p>
          <a:p>
            <a:endParaRPr lang="en-US" dirty="0"/>
          </a:p>
        </p:txBody>
      </p:sp>
      <p:sp>
        <p:nvSpPr>
          <p:cNvPr id="6"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7"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Tree>
    <p:extLst>
      <p:ext uri="{BB962C8B-B14F-4D97-AF65-F5344CB8AC3E}">
        <p14:creationId xmlns:p14="http://schemas.microsoft.com/office/powerpoint/2010/main" val="2147197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en-US" sz="4000" dirty="0" smtClean="0"/>
              <a:t>Funding priorities of the 2003 Convention </a:t>
            </a:r>
            <a:endParaRPr lang="en-US" sz="4000" dirty="0"/>
          </a:p>
        </p:txBody>
      </p:sp>
      <p:sp>
        <p:nvSpPr>
          <p:cNvPr id="5" name="Text Placeholder 4"/>
          <p:cNvSpPr>
            <a:spLocks noGrp="1"/>
          </p:cNvSpPr>
          <p:nvPr>
            <p:ph type="body" sz="quarter" idx="17"/>
          </p:nvPr>
        </p:nvSpPr>
        <p:spPr/>
        <p:txBody>
          <a:bodyPr/>
          <a:lstStyle/>
          <a:p>
            <a:endParaRPr lang="en-US"/>
          </a:p>
        </p:txBody>
      </p:sp>
      <p:sp>
        <p:nvSpPr>
          <p:cNvPr id="6" name="Text Placeholder 5"/>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443954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600" b="1" dirty="0" smtClean="0"/>
              <a:t>Two funding </a:t>
            </a:r>
            <a:r>
              <a:rPr lang="en-US" sz="3600" b="1" dirty="0"/>
              <a:t>priorities</a:t>
            </a:r>
            <a:r>
              <a:rPr lang="en-US" sz="3600" dirty="0"/>
              <a:t/>
            </a:r>
            <a:br>
              <a:rPr lang="en-US" sz="3600" dirty="0"/>
            </a:br>
            <a:endParaRPr lang="fr-FR" sz="3600"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634179" y="1353997"/>
            <a:ext cx="7408608" cy="4308872"/>
          </a:xfrm>
          <a:prstGeom prst="rect">
            <a:avLst/>
          </a:prstGeom>
        </p:spPr>
        <p:txBody>
          <a:bodyPr wrap="square">
            <a:spAutoFit/>
          </a:bodyPr>
          <a:lstStyle/>
          <a:p>
            <a:r>
              <a:rPr lang="en-US" sz="3200" b="1" dirty="0"/>
              <a:t>Priority 1</a:t>
            </a:r>
          </a:p>
          <a:p>
            <a:r>
              <a:rPr lang="en-US" sz="3200" dirty="0"/>
              <a:t>Strengthening capacities to safeguard intangible cultural heritage and contribute to sustainable development </a:t>
            </a:r>
            <a:endParaRPr lang="en-US" sz="3200" dirty="0" smtClean="0"/>
          </a:p>
          <a:p>
            <a:pPr marL="285750" indent="-285750">
              <a:buFont typeface="Arial" panose="020B0604020202020204" pitchFamily="34" charset="0"/>
              <a:buChar char="•"/>
            </a:pPr>
            <a:endParaRPr lang="en-US" sz="3200" dirty="0" smtClean="0"/>
          </a:p>
          <a:p>
            <a:r>
              <a:rPr lang="en-US" sz="3200" b="1" dirty="0"/>
              <a:t>Priority 2</a:t>
            </a:r>
          </a:p>
          <a:p>
            <a:r>
              <a:rPr lang="en-GB" sz="3200" dirty="0"/>
              <a:t>Safeguarding intangible cultural heritage in formal and non-formal education</a:t>
            </a:r>
            <a:endParaRPr lang="fr-FR" sz="3200" dirty="0"/>
          </a:p>
          <a:p>
            <a:endParaRPr lang="en-US" dirty="0"/>
          </a:p>
        </p:txBody>
      </p:sp>
      <p:sp>
        <p:nvSpPr>
          <p:cNvPr id="8"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9"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Tree>
    <p:extLst>
      <p:ext uri="{BB962C8B-B14F-4D97-AF65-F5344CB8AC3E}">
        <p14:creationId xmlns:p14="http://schemas.microsoft.com/office/powerpoint/2010/main" val="26940059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a:xfrm>
            <a:off x="315670" y="233265"/>
            <a:ext cx="8512645" cy="373752"/>
          </a:xfrm>
        </p:spPr>
        <p:txBody>
          <a:bodyPr/>
          <a:lstStyle/>
          <a:p>
            <a:r>
              <a:rPr lang="en-US" sz="3200" b="1" dirty="0" smtClean="0"/>
              <a:t>Priority 1. Capacity building. </a:t>
            </a:r>
            <a:endParaRPr lang="fr-FR" sz="3200" b="1" dirty="0"/>
          </a:p>
        </p:txBody>
      </p:sp>
      <p:sp>
        <p:nvSpPr>
          <p:cNvPr id="5" name="Espace réservé du texte 4">
            <a:extLst>
              <a:ext uri="{FF2B5EF4-FFF2-40B4-BE49-F238E27FC236}">
                <a16:creationId xmlns:a16="http://schemas.microsoft.com/office/drawing/2014/main" id="{E1B212A1-18A5-46C7-ADAA-344BF2A637AD}"/>
              </a:ext>
            </a:extLst>
          </p:cNvPr>
          <p:cNvSpPr>
            <a:spLocks noGrp="1"/>
          </p:cNvSpPr>
          <p:nvPr>
            <p:ph type="body" sz="quarter" idx="16"/>
          </p:nvPr>
        </p:nvSpPr>
        <p:spPr>
          <a:xfrm>
            <a:off x="315670" y="1186568"/>
            <a:ext cx="8512656" cy="4635475"/>
          </a:xfrm>
        </p:spPr>
        <p:txBody>
          <a:bodyPr/>
          <a:lstStyle/>
          <a:p>
            <a:pPr lvl="0"/>
            <a:r>
              <a:rPr lang="en-GB" sz="2400" i="1" dirty="0" smtClean="0"/>
              <a:t>Focus on:</a:t>
            </a:r>
          </a:p>
          <a:p>
            <a:pPr marL="342900" lvl="0" indent="-342900">
              <a:buFont typeface="Wingdings" panose="05000000000000000000" pitchFamily="2" charset="2"/>
              <a:buChar char="ü"/>
            </a:pPr>
            <a:r>
              <a:rPr lang="en-GB" sz="2400" b="0" dirty="0" smtClean="0"/>
              <a:t>DEVELOPING </a:t>
            </a:r>
            <a:r>
              <a:rPr lang="en-GB" sz="2400" b="0" dirty="0"/>
              <a:t>community-based inventorying and safeguarding methods</a:t>
            </a:r>
          </a:p>
          <a:p>
            <a:pPr marL="342900" lvl="0" indent="-342900">
              <a:buFont typeface="Wingdings" panose="05000000000000000000" pitchFamily="2" charset="2"/>
              <a:buChar char="ü"/>
            </a:pPr>
            <a:r>
              <a:rPr lang="en-GB" sz="2400" b="0" dirty="0" smtClean="0"/>
              <a:t>SUPPORTING </a:t>
            </a:r>
            <a:r>
              <a:rPr lang="en-GB" sz="2400" b="0" dirty="0"/>
              <a:t>the ability of States to effectively implement the Convention </a:t>
            </a:r>
          </a:p>
          <a:p>
            <a:pPr marL="342900" lvl="0" indent="-342900">
              <a:buFont typeface="Wingdings" panose="05000000000000000000" pitchFamily="2" charset="2"/>
              <a:buChar char="ü"/>
            </a:pPr>
            <a:r>
              <a:rPr lang="en-GB" sz="2400" b="0" dirty="0" smtClean="0"/>
              <a:t>INTEGRATING the </a:t>
            </a:r>
            <a:r>
              <a:rPr lang="en-GB" sz="2400" b="0" dirty="0"/>
              <a:t>safeguarding of intangible cultural heritage into sustainable development plans, policies and programmes at all levels </a:t>
            </a:r>
          </a:p>
          <a:p>
            <a:pPr marL="342900" lvl="0" indent="-342900">
              <a:buFont typeface="Wingdings" panose="05000000000000000000" pitchFamily="2" charset="2"/>
              <a:buChar char="ü"/>
            </a:pPr>
            <a:r>
              <a:rPr lang="en-GB" sz="2400" b="0" dirty="0" smtClean="0"/>
              <a:t>STRENGTHENING </a:t>
            </a:r>
            <a:r>
              <a:rPr lang="en-GB" sz="2400" b="0" dirty="0"/>
              <a:t>institutional frameworks to help safeguard intangible cultural heritage </a:t>
            </a:r>
          </a:p>
          <a:p>
            <a:pPr marL="342900" indent="-342900">
              <a:buFont typeface="Wingdings" panose="05000000000000000000" pitchFamily="2" charset="2"/>
              <a:buChar char="ü"/>
            </a:pPr>
            <a:r>
              <a:rPr lang="en-GB" sz="2400" b="0" dirty="0" smtClean="0"/>
              <a:t>ENHANCING </a:t>
            </a:r>
            <a:r>
              <a:rPr lang="en-GB" sz="2400" b="0" dirty="0"/>
              <a:t>monitoring for the implementation of the Convention</a:t>
            </a:r>
            <a:endParaRPr lang="fr-FR" sz="2400" b="0" dirty="0"/>
          </a:p>
          <a:p>
            <a:endParaRPr lang="fr-FR" dirty="0"/>
          </a:p>
        </p:txBody>
      </p:sp>
      <p:sp>
        <p:nvSpPr>
          <p:cNvPr id="13"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14"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Tree>
    <p:extLst>
      <p:ext uri="{BB962C8B-B14F-4D97-AF65-F5344CB8AC3E}">
        <p14:creationId xmlns:p14="http://schemas.microsoft.com/office/powerpoint/2010/main" val="2040529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882805" y="2376475"/>
            <a:ext cx="7204105" cy="1401071"/>
          </a:xfrm>
        </p:spPr>
        <p:txBody>
          <a:bodyPr/>
          <a:lstStyle/>
          <a:p>
            <a:r>
              <a:rPr lang="en-US" sz="4000" dirty="0" smtClean="0"/>
              <a:t>Recent developments concerning category 2 centres. </a:t>
            </a:r>
            <a:r>
              <a:rPr lang="en-US" sz="4000" dirty="0" smtClean="0"/>
              <a:t>Renewals.</a:t>
            </a:r>
            <a:endParaRPr lang="en-US" sz="4000" dirty="0"/>
          </a:p>
        </p:txBody>
      </p:sp>
      <p:sp>
        <p:nvSpPr>
          <p:cNvPr id="5" name="Text Placeholder 4"/>
          <p:cNvSpPr>
            <a:spLocks noGrp="1"/>
          </p:cNvSpPr>
          <p:nvPr>
            <p:ph type="body" sz="quarter" idx="17"/>
          </p:nvPr>
        </p:nvSpPr>
        <p:spPr/>
        <p:txBody>
          <a:bodyPr/>
          <a:lstStyle/>
          <a:p>
            <a:endParaRPr lang="en-US"/>
          </a:p>
        </p:txBody>
      </p:sp>
      <p:sp>
        <p:nvSpPr>
          <p:cNvPr id="6" name="Text Placeholder 5"/>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4043020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a:xfrm>
            <a:off x="315670" y="233265"/>
            <a:ext cx="8512645" cy="373752"/>
          </a:xfrm>
        </p:spPr>
        <p:txBody>
          <a:bodyPr/>
          <a:lstStyle/>
          <a:p>
            <a:r>
              <a:rPr lang="en-US" sz="3200" b="1" dirty="0" smtClean="0"/>
              <a:t>Capacity building: four axes</a:t>
            </a:r>
            <a:endParaRPr lang="fr-FR" sz="3200" b="1" dirty="0"/>
          </a:p>
        </p:txBody>
      </p:sp>
      <p:sp>
        <p:nvSpPr>
          <p:cNvPr id="13"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14"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
        <p:nvSpPr>
          <p:cNvPr id="8" name="Espace réservé du contenu 2"/>
          <p:cNvSpPr txBox="1">
            <a:spLocks/>
          </p:cNvSpPr>
          <p:nvPr/>
        </p:nvSpPr>
        <p:spPr>
          <a:xfrm>
            <a:off x="497105" y="1903340"/>
            <a:ext cx="4101400" cy="2435920"/>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lvl="1" indent="-385763">
              <a:spcAft>
                <a:spcPts val="900"/>
              </a:spcAft>
              <a:buClr>
                <a:schemeClr val="tx1"/>
              </a:buClr>
              <a:buFont typeface="Arial" panose="020B0604020202020204" pitchFamily="34" charset="0"/>
              <a:buAutoNum type="arabicPeriod"/>
            </a:pPr>
            <a:r>
              <a:rPr lang="en-GB" altLang="fr-FR" sz="2800" b="1" dirty="0" smtClean="0">
                <a:ea typeface="ＭＳ Ｐゴシック" panose="020B0600070205080204" pitchFamily="34" charset="-128"/>
              </a:rPr>
              <a:t>Content and materials</a:t>
            </a:r>
            <a:endParaRPr lang="fr-FR" altLang="fr-FR" sz="2800" b="1" dirty="0" smtClean="0">
              <a:ea typeface="ＭＳ Ｐゴシック" panose="020B0600070205080204" pitchFamily="34" charset="-128"/>
            </a:endParaRPr>
          </a:p>
          <a:p>
            <a:pPr marL="385763" lvl="1" indent="-385763">
              <a:spcAft>
                <a:spcPts val="900"/>
              </a:spcAft>
              <a:buClr>
                <a:schemeClr val="tx1"/>
              </a:buClr>
              <a:buFont typeface="Arial" panose="020B0604020202020204" pitchFamily="34" charset="0"/>
              <a:buAutoNum type="arabicPeriod"/>
            </a:pPr>
            <a:r>
              <a:rPr lang="en-GB" altLang="fr-FR" sz="2800" b="1" dirty="0" smtClean="0">
                <a:ea typeface="ＭＳ Ｐゴシック" panose="020B0600070205080204" pitchFamily="34" charset="-128"/>
              </a:rPr>
              <a:t>Network of facilitators</a:t>
            </a:r>
            <a:endParaRPr lang="fr-FR" altLang="fr-FR" sz="2800" b="1" dirty="0" smtClean="0">
              <a:ea typeface="ＭＳ Ｐゴシック" panose="020B0600070205080204" pitchFamily="34" charset="-128"/>
            </a:endParaRPr>
          </a:p>
          <a:p>
            <a:pPr marL="385763" lvl="1" indent="-385763">
              <a:spcAft>
                <a:spcPts val="900"/>
              </a:spcAft>
              <a:buClr>
                <a:schemeClr val="tx1"/>
              </a:buClr>
              <a:buFont typeface="Arial" panose="020B0604020202020204" pitchFamily="34" charset="0"/>
              <a:buAutoNum type="arabicPeriod"/>
            </a:pPr>
            <a:r>
              <a:rPr lang="en-GB" altLang="fr-FR" sz="2800" b="1" dirty="0" smtClean="0">
                <a:ea typeface="ＭＳ Ｐゴシック" panose="020B0600070205080204" pitchFamily="34" charset="-128"/>
              </a:rPr>
              <a:t>Delivery at country level</a:t>
            </a:r>
          </a:p>
          <a:p>
            <a:pPr marL="385763" lvl="1" indent="-385763">
              <a:spcAft>
                <a:spcPts val="900"/>
              </a:spcAft>
              <a:buClr>
                <a:schemeClr val="tx1"/>
              </a:buClr>
              <a:buFont typeface="Arial" panose="020B0604020202020204" pitchFamily="34" charset="0"/>
              <a:buAutoNum type="arabicPeriod"/>
            </a:pPr>
            <a:r>
              <a:rPr lang="fr-FR" altLang="fr-FR" sz="2800" b="1" dirty="0" smtClean="0">
                <a:ea typeface="ＭＳ Ｐゴシック" panose="020B0600070205080204" pitchFamily="34" charset="-128"/>
              </a:rPr>
              <a:t>Monitoring and </a:t>
            </a:r>
            <a:r>
              <a:rPr lang="fr-FR" altLang="fr-FR" sz="2800" b="1" dirty="0" err="1" smtClean="0">
                <a:ea typeface="ＭＳ Ｐゴシック" panose="020B0600070205080204" pitchFamily="34" charset="-128"/>
              </a:rPr>
              <a:t>evaluation</a:t>
            </a:r>
            <a:endParaRPr lang="fr-FR" altLang="fr-FR" sz="2800" b="1" dirty="0">
              <a:ea typeface="ＭＳ Ｐゴシック" panose="020B0600070205080204" pitchFamily="34" charset="-128"/>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13194"/>
          <a:stretch/>
        </p:blipFill>
        <p:spPr>
          <a:xfrm>
            <a:off x="5200393" y="1550655"/>
            <a:ext cx="3016450" cy="3500748"/>
          </a:xfrm>
          <a:prstGeom prst="rect">
            <a:avLst/>
          </a:prstGeom>
        </p:spPr>
      </p:pic>
    </p:spTree>
    <p:extLst>
      <p:ext uri="{BB962C8B-B14F-4D97-AF65-F5344CB8AC3E}">
        <p14:creationId xmlns:p14="http://schemas.microsoft.com/office/powerpoint/2010/main" val="3212925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a:xfrm>
            <a:off x="315677" y="236934"/>
            <a:ext cx="8512645" cy="455408"/>
          </a:xfrm>
        </p:spPr>
        <p:txBody>
          <a:bodyPr/>
          <a:lstStyle/>
          <a:p>
            <a:r>
              <a:rPr lang="en-US" sz="3600" b="1" dirty="0" smtClean="0"/>
              <a:t>Priority 1. Capacity building. </a:t>
            </a:r>
            <a:r>
              <a:rPr lang="en-US" sz="3200" b="1" dirty="0"/>
              <a:t/>
            </a:r>
            <a:br>
              <a:rPr lang="en-US" sz="3200" b="1" dirty="0"/>
            </a:br>
            <a:endParaRPr lang="fr-FR" sz="32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1019294" y="1644507"/>
            <a:ext cx="4122976" cy="3908762"/>
          </a:xfrm>
          <a:prstGeom prst="rect">
            <a:avLst/>
          </a:prstGeom>
        </p:spPr>
        <p:txBody>
          <a:bodyPr wrap="square">
            <a:spAutoFit/>
          </a:bodyPr>
          <a:lstStyle/>
          <a:p>
            <a:r>
              <a:rPr lang="en-GB" sz="2800" dirty="0"/>
              <a:t>What is new</a:t>
            </a:r>
            <a:r>
              <a:rPr lang="en-GB" sz="2800" dirty="0" smtClean="0"/>
              <a:t>?</a:t>
            </a:r>
          </a:p>
          <a:p>
            <a:endParaRPr lang="en-GB" sz="2800" dirty="0"/>
          </a:p>
          <a:p>
            <a:pPr marL="342900" indent="-342900">
              <a:buFont typeface="Arial" panose="020B0604020202020204" pitchFamily="34" charset="0"/>
              <a:buChar char="•"/>
            </a:pPr>
            <a:r>
              <a:rPr lang="en-GB" sz="2800" dirty="0" smtClean="0"/>
              <a:t>Building </a:t>
            </a:r>
            <a:r>
              <a:rPr lang="en-GB" sz="2800" dirty="0"/>
              <a:t>national networks of trainers</a:t>
            </a:r>
          </a:p>
          <a:p>
            <a:pPr marL="342900" indent="-342900">
              <a:buFont typeface="Arial" panose="020B0604020202020204" pitchFamily="34" charset="0"/>
              <a:buChar char="•"/>
            </a:pPr>
            <a:r>
              <a:rPr lang="en-GB" sz="2800" dirty="0"/>
              <a:t>Stronger partnerships with relevant institutions at national </a:t>
            </a:r>
            <a:r>
              <a:rPr lang="en-GB" sz="2800" dirty="0" smtClean="0"/>
              <a:t>level</a:t>
            </a:r>
          </a:p>
          <a:p>
            <a:pPr marL="342900" indent="-342900">
              <a:buFont typeface="Arial" panose="020B0604020202020204" pitchFamily="34" charset="0"/>
              <a:buChar char="•"/>
            </a:pPr>
            <a:endParaRPr lang="en-GB" sz="2400" dirty="0"/>
          </a:p>
        </p:txBody>
      </p:sp>
      <p:sp>
        <p:nvSpPr>
          <p:cNvPr id="8"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9"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676" y="1018656"/>
            <a:ext cx="2245727" cy="4821706"/>
          </a:xfrm>
          <a:prstGeom prst="rect">
            <a:avLst/>
          </a:prstGeom>
        </p:spPr>
      </p:pic>
    </p:spTree>
    <p:extLst>
      <p:ext uri="{BB962C8B-B14F-4D97-AF65-F5344CB8AC3E}">
        <p14:creationId xmlns:p14="http://schemas.microsoft.com/office/powerpoint/2010/main" val="25358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5670" y="221068"/>
            <a:ext cx="8512645" cy="455408"/>
          </a:xfrm>
        </p:spPr>
        <p:txBody>
          <a:bodyPr/>
          <a:lstStyle/>
          <a:p>
            <a:r>
              <a:rPr lang="en-US" sz="3600" b="1" dirty="0" smtClean="0"/>
              <a:t>Higher education networking</a:t>
            </a:r>
            <a:endParaRPr lang="en-GB" sz="3600" b="1" dirty="0"/>
          </a:p>
        </p:txBody>
      </p:sp>
      <p:sp>
        <p:nvSpPr>
          <p:cNvPr id="7" name="Text Placeholder 2"/>
          <p:cNvSpPr>
            <a:spLocks noGrp="1"/>
          </p:cNvSpPr>
          <p:nvPr>
            <p:ph type="body" sz="quarter" idx="16"/>
          </p:nvPr>
        </p:nvSpPr>
        <p:spPr>
          <a:xfrm>
            <a:off x="252170" y="1251661"/>
            <a:ext cx="4591679" cy="5140820"/>
          </a:xfrm>
        </p:spPr>
        <p:txBody>
          <a:bodyPr/>
          <a:lstStyle/>
          <a:p>
            <a:pPr marL="342900" indent="-342900">
              <a:buFont typeface="Arial" panose="020B0604020202020204" pitchFamily="34" charset="0"/>
              <a:buChar char="•"/>
            </a:pPr>
            <a:r>
              <a:rPr lang="en-US" sz="2400" b="0" dirty="0" smtClean="0"/>
              <a:t>Higher education institutions are training future decision-makers, planners and administrators</a:t>
            </a:r>
          </a:p>
          <a:p>
            <a:pPr marL="342900" indent="-342900">
              <a:buFont typeface="Arial" panose="020B0604020202020204" pitchFamily="34" charset="0"/>
              <a:buChar char="•"/>
            </a:pPr>
            <a:r>
              <a:rPr lang="en-US" sz="2400" b="0" dirty="0" smtClean="0"/>
              <a:t>Teaching about ICH is highly dispersed throughout different disciplines</a:t>
            </a:r>
          </a:p>
          <a:p>
            <a:pPr marL="342900" indent="-342900">
              <a:buFont typeface="Arial" panose="020B0604020202020204" pitchFamily="34" charset="0"/>
              <a:buChar char="•"/>
            </a:pPr>
            <a:r>
              <a:rPr lang="en-US" sz="2400" b="0" dirty="0" smtClean="0"/>
              <a:t>Undertaking surveys and encouraging networking activities in different regions</a:t>
            </a:r>
          </a:p>
          <a:p>
            <a:endParaRPr lang="en-US" sz="2400" b="0" dirty="0" smtClean="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500" t="7467"/>
          <a:stretch/>
        </p:blipFill>
        <p:spPr>
          <a:xfrm>
            <a:off x="-6169227" y="4575629"/>
            <a:ext cx="4334391" cy="31171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147240" y="2047244"/>
            <a:ext cx="5158497" cy="2980209"/>
          </a:xfrm>
          <a:prstGeom prst="rect">
            <a:avLst/>
          </a:prstGeom>
        </p:spPr>
      </p:pic>
      <p:sp>
        <p:nvSpPr>
          <p:cNvPr id="12"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13"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Tree>
    <p:extLst>
      <p:ext uri="{BB962C8B-B14F-4D97-AF65-F5344CB8AC3E}">
        <p14:creationId xmlns:p14="http://schemas.microsoft.com/office/powerpoint/2010/main" val="6719505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600" b="1" dirty="0" smtClean="0"/>
              <a:t>Capacity building</a:t>
            </a:r>
            <a:endParaRPr lang="fr-FR" sz="32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655502" y="1101061"/>
            <a:ext cx="7731414" cy="5693866"/>
          </a:xfrm>
          <a:prstGeom prst="rect">
            <a:avLst/>
          </a:prstGeom>
        </p:spPr>
        <p:txBody>
          <a:bodyPr wrap="square">
            <a:spAutoFit/>
          </a:bodyPr>
          <a:lstStyle/>
          <a:p>
            <a:r>
              <a:rPr lang="en-GB" sz="2800" b="1" i="1" dirty="0" smtClean="0"/>
              <a:t>Recent achievements</a:t>
            </a:r>
          </a:p>
          <a:p>
            <a:pPr marL="342900" indent="-342900">
              <a:buFont typeface="Arial" panose="020B0604020202020204" pitchFamily="34" charset="0"/>
              <a:buChar char="•"/>
            </a:pPr>
            <a:r>
              <a:rPr lang="en-GB" sz="2800" dirty="0" smtClean="0"/>
              <a:t>Toolbox on Sustainable Development and ICH released</a:t>
            </a:r>
          </a:p>
          <a:p>
            <a:pPr marL="342900" indent="-342900">
              <a:buFont typeface="Arial" panose="020B0604020202020204" pitchFamily="34" charset="0"/>
              <a:buChar char="•"/>
            </a:pPr>
            <a:r>
              <a:rPr lang="en-GB" sz="2800" dirty="0" smtClean="0"/>
              <a:t>Expanding the network of facilitators in Central Asia and Africa</a:t>
            </a:r>
          </a:p>
          <a:p>
            <a:endParaRPr lang="en-GB" sz="2800" dirty="0" smtClean="0"/>
          </a:p>
          <a:p>
            <a:pPr marL="342900" indent="-342900">
              <a:buFont typeface="Arial" panose="020B0604020202020204" pitchFamily="34" charset="0"/>
              <a:buChar char="•"/>
            </a:pPr>
            <a:r>
              <a:rPr lang="en-GB" sz="2800" dirty="0"/>
              <a:t>Feasibility study on sustainability of the CAP </a:t>
            </a:r>
            <a:r>
              <a:rPr lang="en-GB" sz="2800" dirty="0" smtClean="0"/>
              <a:t>programme (ongoing): a stronger role of C2Cs</a:t>
            </a:r>
          </a:p>
          <a:p>
            <a:pPr marL="342900" indent="-342900">
              <a:buFont typeface="Arial" panose="020B0604020202020204" pitchFamily="34" charset="0"/>
              <a:buChar char="•"/>
            </a:pPr>
            <a:r>
              <a:rPr lang="en-GB" sz="2800" dirty="0"/>
              <a:t>Ongoing work on developing CAP for emerging priorities (periodic reporting, INV in cities, emergencies, …)</a:t>
            </a:r>
          </a:p>
          <a:p>
            <a:endParaRPr lang="en-GB" sz="3200" dirty="0" smtClean="0"/>
          </a:p>
          <a:p>
            <a:pPr marL="342900" indent="-342900">
              <a:buFont typeface="Arial" panose="020B0604020202020204" pitchFamily="34" charset="0"/>
              <a:buChar char="•"/>
            </a:pPr>
            <a:endParaRPr lang="en-GB" sz="2400" dirty="0"/>
          </a:p>
        </p:txBody>
      </p:sp>
      <p:sp>
        <p:nvSpPr>
          <p:cNvPr id="8"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9"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Tree>
    <p:extLst>
      <p:ext uri="{BB962C8B-B14F-4D97-AF65-F5344CB8AC3E}">
        <p14:creationId xmlns:p14="http://schemas.microsoft.com/office/powerpoint/2010/main" val="32311129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a:xfrm>
            <a:off x="315670" y="196727"/>
            <a:ext cx="8512645" cy="455408"/>
          </a:xfrm>
        </p:spPr>
        <p:txBody>
          <a:bodyPr/>
          <a:lstStyle/>
          <a:p>
            <a:r>
              <a:rPr lang="en-US" sz="3600" b="1" dirty="0"/>
              <a:t>Priority </a:t>
            </a:r>
            <a:r>
              <a:rPr lang="en-US" sz="3600" b="1" dirty="0" smtClean="0"/>
              <a:t>2 - ICH and education. Context.</a:t>
            </a:r>
            <a:r>
              <a:rPr lang="en-US" sz="3600" b="1" dirty="0"/>
              <a:t/>
            </a:r>
            <a:br>
              <a:rPr lang="en-US" sz="3600" b="1" dirty="0"/>
            </a:br>
            <a:endParaRPr lang="fr-FR" sz="36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3909360" y="971899"/>
            <a:ext cx="4438228" cy="4755148"/>
          </a:xfrm>
          <a:prstGeom prst="rect">
            <a:avLst/>
          </a:prstGeom>
        </p:spPr>
        <p:txBody>
          <a:bodyPr wrap="square">
            <a:spAutoFit/>
          </a:bodyPr>
          <a:lstStyle/>
          <a:p>
            <a:pPr marL="176213" indent="-176213">
              <a:spcAft>
                <a:spcPts val="900"/>
              </a:spcAft>
              <a:buClr>
                <a:schemeClr val="tx1"/>
              </a:buClr>
              <a:buFont typeface="Arial" panose="020B0604020202020204" pitchFamily="34" charset="0"/>
              <a:buChar char="•"/>
            </a:pPr>
            <a:r>
              <a:rPr lang="en-GB" sz="2400" dirty="0" smtClean="0">
                <a:cs typeface="Arial" panose="020B0604020202020204" pitchFamily="34" charset="0"/>
              </a:rPr>
              <a:t>Transmission </a:t>
            </a:r>
            <a:r>
              <a:rPr lang="en-GB" sz="2400" dirty="0">
                <a:cs typeface="Arial" panose="020B0604020202020204" pitchFamily="34" charset="0"/>
              </a:rPr>
              <a:t>is often interrupted for many reasons, including through education systems </a:t>
            </a:r>
          </a:p>
          <a:p>
            <a:pPr marL="176213" indent="-176213">
              <a:spcAft>
                <a:spcPts val="900"/>
              </a:spcAft>
              <a:buClr>
                <a:schemeClr val="tx1"/>
              </a:buClr>
              <a:buFont typeface="Arial" panose="020B0604020202020204" pitchFamily="34" charset="0"/>
              <a:buChar char="•"/>
            </a:pPr>
            <a:r>
              <a:rPr lang="en-GB" sz="2400" dirty="0">
                <a:cs typeface="Arial" panose="020B0604020202020204" pitchFamily="34" charset="0"/>
              </a:rPr>
              <a:t>Education is looking for ways to facilitate relevant and meaningful learning and to address development challenges </a:t>
            </a:r>
            <a:r>
              <a:rPr lang="en-GB" sz="2400" dirty="0" smtClean="0">
                <a:cs typeface="Arial" panose="020B0604020202020204" pitchFamily="34" charset="0"/>
              </a:rPr>
              <a:t>and promote mutual understanding </a:t>
            </a:r>
          </a:p>
          <a:p>
            <a:pPr marL="176213" indent="-176213">
              <a:spcAft>
                <a:spcPts val="900"/>
              </a:spcAft>
              <a:buClr>
                <a:schemeClr val="tx1"/>
              </a:buClr>
              <a:buFont typeface="Arial" panose="020B0604020202020204" pitchFamily="34" charset="0"/>
              <a:buChar char="•"/>
            </a:pPr>
            <a:r>
              <a:rPr lang="en-GB" sz="2400" dirty="0" smtClean="0">
                <a:cs typeface="Arial" panose="020B0604020202020204" pitchFamily="34" charset="0"/>
              </a:rPr>
              <a:t>Thus </a:t>
            </a:r>
            <a:r>
              <a:rPr lang="en-GB" sz="2400" b="1" u="sng" dirty="0" smtClean="0">
                <a:solidFill>
                  <a:srgbClr val="0070C0"/>
                </a:solidFill>
                <a:cs typeface="Arial" panose="020B0604020202020204" pitchFamily="34" charset="0"/>
              </a:rPr>
              <a:t>schools and non-formal education programmes can be places of transmission</a:t>
            </a:r>
            <a:endParaRPr lang="en-GB" sz="2400" b="1" u="sng" dirty="0">
              <a:solidFill>
                <a:srgbClr val="0070C0"/>
              </a:solidFill>
              <a:cs typeface="Arial" panose="020B0604020202020204" pitchFamily="34" charset="0"/>
            </a:endParaRPr>
          </a:p>
        </p:txBody>
      </p:sp>
      <p:pic>
        <p:nvPicPr>
          <p:cNvPr id="8" name="Picture 2" descr="https://ich.unesco.org/img/photo/thumb/10264-BIG.jpg"/>
          <p:cNvPicPr>
            <a:picLocks noChangeAspect="1" noChangeArrowheads="1"/>
          </p:cNvPicPr>
          <p:nvPr/>
        </p:nvPicPr>
        <p:blipFill rotWithShape="1">
          <a:blip r:embed="rId2">
            <a:extLst>
              <a:ext uri="{28A0092B-C50C-407E-A947-70E740481C1C}">
                <a14:useLocalDpi xmlns:a14="http://schemas.microsoft.com/office/drawing/2010/main" val="0"/>
              </a:ext>
            </a:extLst>
          </a:blip>
          <a:srcRect r="1915"/>
          <a:stretch/>
        </p:blipFill>
        <p:spPr bwMode="auto">
          <a:xfrm>
            <a:off x="910263" y="1088159"/>
            <a:ext cx="2416834" cy="1848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ich.unesco.org/img/photo/thumb/07922-BIG.jpg"/>
          <p:cNvPicPr>
            <a:picLocks noChangeAspect="1" noChangeArrowheads="1"/>
          </p:cNvPicPr>
          <p:nvPr/>
        </p:nvPicPr>
        <p:blipFill rotWithShape="1">
          <a:blip r:embed="rId3">
            <a:extLst>
              <a:ext uri="{28A0092B-C50C-407E-A947-70E740481C1C}">
                <a14:useLocalDpi xmlns:a14="http://schemas.microsoft.com/office/drawing/2010/main" val="0"/>
              </a:ext>
            </a:extLst>
          </a:blip>
          <a:srcRect b="4715"/>
          <a:stretch/>
        </p:blipFill>
        <p:spPr bwMode="auto">
          <a:xfrm>
            <a:off x="907799" y="3660744"/>
            <a:ext cx="2409431" cy="18045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11"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Tree>
    <p:extLst>
      <p:ext uri="{BB962C8B-B14F-4D97-AF65-F5344CB8AC3E}">
        <p14:creationId xmlns:p14="http://schemas.microsoft.com/office/powerpoint/2010/main" val="18559875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a:xfrm>
            <a:off x="315670" y="196727"/>
            <a:ext cx="8512645" cy="455408"/>
          </a:xfrm>
        </p:spPr>
        <p:txBody>
          <a:bodyPr/>
          <a:lstStyle/>
          <a:p>
            <a:r>
              <a:rPr lang="en-US" sz="3600" b="1" dirty="0" smtClean="0"/>
              <a:t>ICH and education</a:t>
            </a:r>
            <a:r>
              <a:rPr lang="en-US" sz="3600" b="1" dirty="0"/>
              <a:t/>
            </a:r>
            <a:br>
              <a:rPr lang="en-US" sz="3600" b="1" dirty="0"/>
            </a:br>
            <a:endParaRPr lang="fr-FR" sz="36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10"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11"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
        <p:nvSpPr>
          <p:cNvPr id="12" name="Content Placeholder 2"/>
          <p:cNvSpPr txBox="1">
            <a:spLocks/>
          </p:cNvSpPr>
          <p:nvPr/>
        </p:nvSpPr>
        <p:spPr>
          <a:xfrm>
            <a:off x="216693" y="1142339"/>
            <a:ext cx="6378784" cy="5122993"/>
          </a:xfr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indent="-268288">
              <a:lnSpc>
                <a:spcPct val="120000"/>
              </a:lnSpc>
              <a:spcAft>
                <a:spcPts val="2400"/>
              </a:spcAft>
              <a:buClr>
                <a:schemeClr val="tx1"/>
              </a:buClr>
            </a:pPr>
            <a:r>
              <a:rPr lang="en-US" sz="3375" b="1" dirty="0" smtClean="0">
                <a:cs typeface="Arial" panose="020B0604020202020204" pitchFamily="34" charset="0"/>
              </a:rPr>
              <a:t>Addresses a key safeguarding measure </a:t>
            </a:r>
            <a:r>
              <a:rPr lang="en-US" sz="3375" dirty="0" smtClean="0">
                <a:cs typeface="Arial" panose="020B0604020202020204" pitchFamily="34" charset="0"/>
              </a:rPr>
              <a:t>of the Convention</a:t>
            </a:r>
            <a:r>
              <a:rPr lang="en-GB" sz="3375" dirty="0" smtClean="0">
                <a:cs typeface="Arial" panose="020B0604020202020204" pitchFamily="34" charset="0"/>
              </a:rPr>
              <a:t>, namely the transmission of intangible cultural heritage ‘through formal and non-formal education’ (see Articles 2.3 and 14).</a:t>
            </a:r>
          </a:p>
          <a:p>
            <a:pPr marL="268288" indent="-268288">
              <a:lnSpc>
                <a:spcPct val="120000"/>
              </a:lnSpc>
              <a:spcAft>
                <a:spcPts val="450"/>
              </a:spcAft>
              <a:buClr>
                <a:schemeClr val="tx1"/>
              </a:buClr>
            </a:pPr>
            <a:r>
              <a:rPr lang="en-ZA" altLang="en-US" sz="3375" b="1" dirty="0" smtClean="0">
                <a:cs typeface="Arial" panose="020B0604020202020204" pitchFamily="34" charset="0"/>
              </a:rPr>
              <a:t>In line with the new focus on relevance in education</a:t>
            </a:r>
            <a:r>
              <a:rPr lang="en-ZA" altLang="en-US" sz="3375" dirty="0" smtClean="0">
                <a:cs typeface="Arial" panose="020B0604020202020204" pitchFamily="34" charset="0"/>
              </a:rPr>
              <a:t> and </a:t>
            </a:r>
            <a:r>
              <a:rPr lang="en-ZA" altLang="en-US" sz="3375" b="1" dirty="0" smtClean="0">
                <a:cs typeface="Arial" panose="020B0604020202020204" pitchFamily="34" charset="0"/>
              </a:rPr>
              <a:t>recognition of the importance of culture </a:t>
            </a:r>
            <a:r>
              <a:rPr lang="en-ZA" altLang="en-US" sz="3375" dirty="0" smtClean="0">
                <a:cs typeface="Arial" panose="020B0604020202020204" pitchFamily="34" charset="0"/>
              </a:rPr>
              <a:t>in </a:t>
            </a:r>
            <a:r>
              <a:rPr lang="en-GB" sz="3375" dirty="0" smtClean="0">
                <a:cs typeface="Arial" panose="020B0604020202020204" pitchFamily="34" charset="0"/>
              </a:rPr>
              <a:t>Target 4.7</a:t>
            </a:r>
          </a:p>
          <a:p>
            <a:pPr marL="717550" lvl="1" indent="0">
              <a:lnSpc>
                <a:spcPct val="120000"/>
              </a:lnSpc>
              <a:spcAft>
                <a:spcPts val="450"/>
              </a:spcAft>
              <a:buClr>
                <a:schemeClr val="tx1"/>
              </a:buClr>
              <a:buFont typeface="Arial" panose="020B0604020202020204" pitchFamily="34" charset="0"/>
              <a:buNone/>
            </a:pPr>
            <a:r>
              <a:rPr lang="en-GB" sz="3375" dirty="0" smtClean="0">
                <a:cs typeface="Arial" panose="020B0604020202020204" pitchFamily="34" charset="0"/>
              </a:rPr>
              <a:t>‘…promotion of a culture of peace and non-violence, global citizenship and appreciation of cultural diversity and of culture’s contribution to sustainable development.’</a:t>
            </a:r>
          </a:p>
          <a:p>
            <a:pPr marL="204788" indent="-204788">
              <a:lnSpc>
                <a:spcPct val="120000"/>
              </a:lnSpc>
              <a:spcAft>
                <a:spcPts val="450"/>
              </a:spcAft>
              <a:buClr>
                <a:srgbClr val="CD3E29"/>
              </a:buClr>
              <a:buFont typeface="Wingdings" panose="05000000000000000000" pitchFamily="2" charset="2"/>
              <a:buChar char="§"/>
            </a:pPr>
            <a:endParaRPr lang="en-GB" sz="3000" dirty="0" smtClean="0">
              <a:latin typeface="Arial" panose="020B0604020202020204" pitchFamily="34" charset="0"/>
              <a:cs typeface="Arial" panose="020B0604020202020204" pitchFamily="34" charset="0"/>
            </a:endParaRPr>
          </a:p>
          <a:p>
            <a:pPr>
              <a:spcAft>
                <a:spcPts val="900"/>
              </a:spcAft>
            </a:pPr>
            <a:endParaRPr lang="en-GB" sz="2250" dirty="0" smtClean="0">
              <a:latin typeface="Arial" panose="020B0604020202020204" pitchFamily="34" charset="0"/>
              <a:cs typeface="Arial" panose="020B0604020202020204" pitchFamily="34" charset="0"/>
            </a:endParaRPr>
          </a:p>
          <a:p>
            <a:pPr>
              <a:spcAft>
                <a:spcPts val="900"/>
              </a:spcAft>
            </a:pPr>
            <a:endParaRPr lang="en-GB" sz="2250" dirty="0" smtClean="0">
              <a:latin typeface="Arial" panose="020B0604020202020204" pitchFamily="34" charset="0"/>
              <a:cs typeface="Arial" panose="020B0604020202020204" pitchFamily="34" charset="0"/>
            </a:endParaRPr>
          </a:p>
          <a:p>
            <a:pPr>
              <a:spcAft>
                <a:spcPts val="900"/>
              </a:spcAft>
            </a:pPr>
            <a:endParaRPr lang="en-GB" dirty="0"/>
          </a:p>
        </p:txBody>
      </p:sp>
      <p:pic>
        <p:nvPicPr>
          <p:cNvPr id="14" name="Picture 2" descr="C:\Users\ae_cunningham\Desktop\Global-Goal-4.jpg">
            <a:extLst>
              <a:ext uri="{FF2B5EF4-FFF2-40B4-BE49-F238E27FC236}">
                <a16:creationId xmlns:a16="http://schemas.microsoft.com/office/drawing/2014/main" id="{2C5D7D2D-58C0-8D4F-AABA-43D9837E92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1676" y="3429000"/>
            <a:ext cx="2231541" cy="22168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9124" y="927780"/>
            <a:ext cx="1883571" cy="2415188"/>
          </a:xfrm>
          <a:prstGeom prst="rect">
            <a:avLst/>
          </a:prstGeom>
        </p:spPr>
      </p:pic>
    </p:spTree>
    <p:extLst>
      <p:ext uri="{BB962C8B-B14F-4D97-AF65-F5344CB8AC3E}">
        <p14:creationId xmlns:p14="http://schemas.microsoft.com/office/powerpoint/2010/main" val="31183800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smtClean="0"/>
              <a:t>Activities by UNESCO Field offices 2018-2019</a:t>
            </a:r>
            <a:endParaRPr lang="en-US" sz="3200" b="1" dirty="0"/>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4"/>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426" t="13794" r="10944" b="20234"/>
          <a:stretch/>
        </p:blipFill>
        <p:spPr>
          <a:xfrm>
            <a:off x="144855" y="742384"/>
            <a:ext cx="8981038" cy="6029607"/>
          </a:xfrm>
          <a:prstGeom prst="rect">
            <a:avLst/>
          </a:prstGeom>
        </p:spPr>
      </p:pic>
      <p:sp>
        <p:nvSpPr>
          <p:cNvPr id="7" name="Rounded Rectangle 6"/>
          <p:cNvSpPr/>
          <p:nvPr/>
        </p:nvSpPr>
        <p:spPr>
          <a:xfrm>
            <a:off x="1602463" y="3757187"/>
            <a:ext cx="923454"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Havana</a:t>
            </a:r>
            <a:endParaRPr lang="en-GB" dirty="0">
              <a:solidFill>
                <a:schemeClr val="tx1"/>
              </a:solidFill>
            </a:endParaRPr>
          </a:p>
        </p:txBody>
      </p:sp>
      <p:sp>
        <p:nvSpPr>
          <p:cNvPr id="8" name="Rounded Rectangle 7"/>
          <p:cNvSpPr/>
          <p:nvPr/>
        </p:nvSpPr>
        <p:spPr>
          <a:xfrm>
            <a:off x="1510419" y="5330981"/>
            <a:ext cx="1087926"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Santiago</a:t>
            </a:r>
            <a:endParaRPr lang="en-GB" dirty="0">
              <a:solidFill>
                <a:schemeClr val="tx1"/>
              </a:solidFill>
            </a:endParaRPr>
          </a:p>
        </p:txBody>
      </p:sp>
      <p:sp>
        <p:nvSpPr>
          <p:cNvPr id="9" name="Rounded Rectangle 8"/>
          <p:cNvSpPr/>
          <p:nvPr/>
        </p:nvSpPr>
        <p:spPr>
          <a:xfrm>
            <a:off x="1602463" y="4831811"/>
            <a:ext cx="698627"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Lima</a:t>
            </a:r>
            <a:endParaRPr lang="en-GB" dirty="0">
              <a:solidFill>
                <a:schemeClr val="tx1"/>
              </a:solidFill>
            </a:endParaRPr>
          </a:p>
        </p:txBody>
      </p:sp>
      <p:sp>
        <p:nvSpPr>
          <p:cNvPr id="10" name="Rounded Rectangle 9"/>
          <p:cNvSpPr/>
          <p:nvPr/>
        </p:nvSpPr>
        <p:spPr>
          <a:xfrm>
            <a:off x="5229534" y="3476006"/>
            <a:ext cx="980224"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Amman</a:t>
            </a:r>
            <a:endParaRPr lang="en-GB" dirty="0">
              <a:solidFill>
                <a:schemeClr val="tx1"/>
              </a:solidFill>
            </a:endParaRPr>
          </a:p>
        </p:txBody>
      </p:sp>
      <p:sp>
        <p:nvSpPr>
          <p:cNvPr id="11" name="Rounded Rectangle 10"/>
          <p:cNvSpPr/>
          <p:nvPr/>
        </p:nvSpPr>
        <p:spPr>
          <a:xfrm>
            <a:off x="3082704" y="3804768"/>
            <a:ext cx="820848"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Dakar</a:t>
            </a:r>
            <a:endParaRPr lang="en-GB" dirty="0">
              <a:solidFill>
                <a:schemeClr val="tx1"/>
              </a:solidFill>
            </a:endParaRPr>
          </a:p>
        </p:txBody>
      </p:sp>
      <p:sp>
        <p:nvSpPr>
          <p:cNvPr id="12" name="Rounded Rectangle 11"/>
          <p:cNvSpPr/>
          <p:nvPr/>
        </p:nvSpPr>
        <p:spPr>
          <a:xfrm>
            <a:off x="4525526" y="5034233"/>
            <a:ext cx="940051"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Harare</a:t>
            </a:r>
            <a:endParaRPr lang="en-GB" dirty="0">
              <a:solidFill>
                <a:schemeClr val="tx1"/>
              </a:solidFill>
            </a:endParaRPr>
          </a:p>
        </p:txBody>
      </p:sp>
      <p:sp>
        <p:nvSpPr>
          <p:cNvPr id="13" name="Rounded Rectangle 12"/>
          <p:cNvSpPr/>
          <p:nvPr/>
        </p:nvSpPr>
        <p:spPr>
          <a:xfrm>
            <a:off x="5143877" y="4332641"/>
            <a:ext cx="921945"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Nairobi</a:t>
            </a:r>
            <a:endParaRPr lang="en-GB" dirty="0">
              <a:solidFill>
                <a:schemeClr val="tx1"/>
              </a:solidFill>
            </a:endParaRPr>
          </a:p>
        </p:txBody>
      </p:sp>
      <p:sp>
        <p:nvSpPr>
          <p:cNvPr id="14" name="Rounded Rectangle 13"/>
          <p:cNvSpPr/>
          <p:nvPr/>
        </p:nvSpPr>
        <p:spPr>
          <a:xfrm>
            <a:off x="3747230" y="4259964"/>
            <a:ext cx="778296"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Abuja</a:t>
            </a:r>
            <a:endParaRPr lang="en-GB" dirty="0">
              <a:solidFill>
                <a:schemeClr val="tx1"/>
              </a:solidFill>
            </a:endParaRPr>
          </a:p>
        </p:txBody>
      </p:sp>
      <p:sp>
        <p:nvSpPr>
          <p:cNvPr id="15" name="Rounded Rectangle 14"/>
          <p:cNvSpPr/>
          <p:nvPr/>
        </p:nvSpPr>
        <p:spPr>
          <a:xfrm>
            <a:off x="3663183" y="2594883"/>
            <a:ext cx="1724685"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HQ – EU project</a:t>
            </a:r>
            <a:endParaRPr lang="en-GB" dirty="0">
              <a:solidFill>
                <a:schemeClr val="tx1"/>
              </a:solidFill>
            </a:endParaRPr>
          </a:p>
        </p:txBody>
      </p:sp>
      <p:sp>
        <p:nvSpPr>
          <p:cNvPr id="16" name="Rounded Rectangle 15"/>
          <p:cNvSpPr/>
          <p:nvPr/>
        </p:nvSpPr>
        <p:spPr>
          <a:xfrm>
            <a:off x="4525222" y="3040289"/>
            <a:ext cx="836693"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Beirut</a:t>
            </a:r>
            <a:endParaRPr lang="en-GB" dirty="0">
              <a:solidFill>
                <a:schemeClr val="tx1"/>
              </a:solidFill>
            </a:endParaRPr>
          </a:p>
        </p:txBody>
      </p:sp>
      <p:sp>
        <p:nvSpPr>
          <p:cNvPr id="17" name="Rounded Rectangle 16"/>
          <p:cNvSpPr/>
          <p:nvPr/>
        </p:nvSpPr>
        <p:spPr>
          <a:xfrm>
            <a:off x="5845579" y="2649214"/>
            <a:ext cx="920438"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Almaty</a:t>
            </a:r>
            <a:endParaRPr lang="en-GB" dirty="0">
              <a:solidFill>
                <a:schemeClr val="tx1"/>
              </a:solidFill>
            </a:endParaRPr>
          </a:p>
        </p:txBody>
      </p:sp>
      <p:sp>
        <p:nvSpPr>
          <p:cNvPr id="18" name="Rounded Rectangle 17"/>
          <p:cNvSpPr/>
          <p:nvPr/>
        </p:nvSpPr>
        <p:spPr>
          <a:xfrm>
            <a:off x="5548421" y="3040289"/>
            <a:ext cx="1055108"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Tashkent</a:t>
            </a:r>
            <a:endParaRPr lang="en-GB" dirty="0">
              <a:solidFill>
                <a:schemeClr val="tx1"/>
              </a:solidFill>
            </a:endParaRPr>
          </a:p>
        </p:txBody>
      </p:sp>
      <p:sp>
        <p:nvSpPr>
          <p:cNvPr id="19" name="Rounded Rectangle 18"/>
          <p:cNvSpPr/>
          <p:nvPr/>
        </p:nvSpPr>
        <p:spPr>
          <a:xfrm>
            <a:off x="7818317" y="2244370"/>
            <a:ext cx="873961"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Beijing</a:t>
            </a:r>
            <a:endParaRPr lang="en-GB" dirty="0">
              <a:solidFill>
                <a:schemeClr val="tx1"/>
              </a:solidFill>
            </a:endParaRPr>
          </a:p>
        </p:txBody>
      </p:sp>
      <p:sp>
        <p:nvSpPr>
          <p:cNvPr id="20" name="Rounded Rectangle 19"/>
          <p:cNvSpPr/>
          <p:nvPr/>
        </p:nvSpPr>
        <p:spPr>
          <a:xfrm>
            <a:off x="6618160" y="3554765"/>
            <a:ext cx="842351"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Dhaka</a:t>
            </a:r>
            <a:endParaRPr lang="en-GB" dirty="0">
              <a:solidFill>
                <a:schemeClr val="tx1"/>
              </a:solidFill>
            </a:endParaRPr>
          </a:p>
        </p:txBody>
      </p:sp>
      <p:sp>
        <p:nvSpPr>
          <p:cNvPr id="21" name="Rounded Rectangle 20"/>
          <p:cNvSpPr/>
          <p:nvPr/>
        </p:nvSpPr>
        <p:spPr>
          <a:xfrm>
            <a:off x="7039335" y="4009907"/>
            <a:ext cx="1088566"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Bangkok</a:t>
            </a:r>
            <a:endParaRPr lang="en-GB" dirty="0">
              <a:solidFill>
                <a:schemeClr val="tx1"/>
              </a:solidFill>
            </a:endParaRPr>
          </a:p>
        </p:txBody>
      </p:sp>
      <p:sp>
        <p:nvSpPr>
          <p:cNvPr id="22" name="Rounded Rectangle 21"/>
          <p:cNvSpPr/>
          <p:nvPr/>
        </p:nvSpPr>
        <p:spPr>
          <a:xfrm>
            <a:off x="4145262" y="3476006"/>
            <a:ext cx="980224" cy="4048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Cairo</a:t>
            </a:r>
            <a:endParaRPr lang="en-GB" dirty="0">
              <a:solidFill>
                <a:schemeClr val="tx1"/>
              </a:solidFill>
            </a:endParaRPr>
          </a:p>
        </p:txBody>
      </p:sp>
    </p:spTree>
    <p:extLst>
      <p:ext uri="{BB962C8B-B14F-4D97-AF65-F5344CB8AC3E}">
        <p14:creationId xmlns:p14="http://schemas.microsoft.com/office/powerpoint/2010/main" val="7745596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600" b="1" dirty="0" smtClean="0"/>
              <a:t>ICH and education</a:t>
            </a:r>
            <a:endParaRPr lang="fr-FR" sz="3200" b="1" dirty="0"/>
          </a:p>
        </p:txBody>
      </p:sp>
      <p:sp>
        <p:nvSpPr>
          <p:cNvPr id="5" name="Rectangle 4"/>
          <p:cNvSpPr/>
          <p:nvPr/>
        </p:nvSpPr>
        <p:spPr>
          <a:xfrm>
            <a:off x="315670" y="825757"/>
            <a:ext cx="5745298" cy="7345601"/>
          </a:xfrm>
          <a:prstGeom prst="rect">
            <a:avLst/>
          </a:prstGeom>
        </p:spPr>
        <p:txBody>
          <a:bodyPr wrap="square">
            <a:spAutoFit/>
          </a:bodyPr>
          <a:lstStyle/>
          <a:p>
            <a:r>
              <a:rPr lang="en-GB" sz="2400" b="1" i="1" dirty="0" smtClean="0"/>
              <a:t>Recent achievements </a:t>
            </a:r>
          </a:p>
          <a:p>
            <a:pPr marL="342900" indent="-342900">
              <a:buFont typeface="Arial" panose="020B0604020202020204" pitchFamily="34" charset="0"/>
              <a:buChar char="•"/>
            </a:pPr>
            <a:r>
              <a:rPr lang="en-GB" sz="2400" dirty="0"/>
              <a:t>TVET virtual conference</a:t>
            </a:r>
          </a:p>
          <a:p>
            <a:pPr marL="342900" indent="-342900">
              <a:buFont typeface="Arial" panose="020B0604020202020204" pitchFamily="34" charset="0"/>
              <a:buChar char="•"/>
            </a:pPr>
            <a:r>
              <a:rPr lang="en-GB" sz="2400" dirty="0"/>
              <a:t>ESD Webinar</a:t>
            </a:r>
          </a:p>
          <a:p>
            <a:pPr marL="342900" indent="-342900">
              <a:spcAft>
                <a:spcPts val="1400"/>
              </a:spcAft>
              <a:buFont typeface="Arial" panose="020B0604020202020204" pitchFamily="34" charset="0"/>
              <a:buChar char="•"/>
            </a:pPr>
            <a:r>
              <a:rPr lang="en-GB" sz="2400" i="1" dirty="0"/>
              <a:t>Support from C2Cs to </a:t>
            </a:r>
            <a:r>
              <a:rPr lang="en-GB" sz="2400" i="1" dirty="0" err="1"/>
              <a:t>intersectoral</a:t>
            </a:r>
            <a:r>
              <a:rPr lang="en-GB" sz="2400" i="1" dirty="0"/>
              <a:t> </a:t>
            </a:r>
            <a:r>
              <a:rPr lang="en-GB" sz="2400" i="1" dirty="0" err="1"/>
              <a:t>subregional</a:t>
            </a:r>
            <a:r>
              <a:rPr lang="en-GB" sz="2400" i="1" dirty="0"/>
              <a:t> meetings. </a:t>
            </a:r>
          </a:p>
          <a:p>
            <a:pPr>
              <a:spcAft>
                <a:spcPts val="1400"/>
              </a:spcAft>
            </a:pPr>
            <a:r>
              <a:rPr lang="en-US" sz="2800" dirty="0" smtClean="0">
                <a:cs typeface="Arial" panose="020B0604020202020204" pitchFamily="34" charset="0"/>
              </a:rPr>
              <a:t>To </a:t>
            </a:r>
            <a:r>
              <a:rPr lang="en-US" sz="2800" dirty="0">
                <a:cs typeface="Arial" panose="020B0604020202020204" pitchFamily="34" charset="0"/>
              </a:rPr>
              <a:t>come …</a:t>
            </a:r>
          </a:p>
          <a:p>
            <a:pPr marL="457200" indent="-457200">
              <a:spcAft>
                <a:spcPts val="600"/>
              </a:spcAft>
              <a:buFont typeface="Arial" panose="020B0604020202020204" pitchFamily="34" charset="0"/>
              <a:buChar char="•"/>
            </a:pPr>
            <a:r>
              <a:rPr lang="en-US" sz="2400" dirty="0">
                <a:cs typeface="Arial" panose="020B0604020202020204" pitchFamily="34" charset="0"/>
              </a:rPr>
              <a:t>Clearinghouse (ongoing)</a:t>
            </a:r>
          </a:p>
          <a:p>
            <a:pPr marL="457200" indent="-457200">
              <a:spcAft>
                <a:spcPts val="600"/>
              </a:spcAft>
              <a:buFont typeface="Arial" panose="020B0604020202020204" pitchFamily="34" charset="0"/>
              <a:buChar char="•"/>
            </a:pPr>
            <a:r>
              <a:rPr lang="en-US" sz="2400" dirty="0">
                <a:cs typeface="Arial" panose="020B0604020202020204" pitchFamily="34" charset="0"/>
              </a:rPr>
              <a:t>Policy brief (ongoing)</a:t>
            </a:r>
            <a:endParaRPr lang="en-GB" sz="2400" dirty="0">
              <a:cs typeface="Arial" panose="020B0604020202020204" pitchFamily="34" charset="0"/>
            </a:endParaRPr>
          </a:p>
          <a:p>
            <a:pPr marL="457200" indent="-457200">
              <a:spcAft>
                <a:spcPts val="600"/>
              </a:spcAft>
              <a:buFont typeface="Arial" panose="020B0604020202020204" pitchFamily="34" charset="0"/>
              <a:buChar char="•"/>
            </a:pPr>
            <a:r>
              <a:rPr lang="en-US" sz="2400" dirty="0">
                <a:cs typeface="Arial" panose="020B0604020202020204" pitchFamily="34" charset="0"/>
              </a:rPr>
              <a:t>Side event 14.COM: Safeguarding indigenous heritage &amp; languages through education </a:t>
            </a:r>
            <a:r>
              <a:rPr lang="en-US" sz="2400" dirty="0" err="1" smtClean="0">
                <a:cs typeface="Arial" panose="020B0604020202020204" pitchFamily="34" charset="0"/>
              </a:rPr>
              <a:t>programmes</a:t>
            </a:r>
            <a:endParaRPr lang="en-US" sz="2400" dirty="0" smtClean="0">
              <a:cs typeface="Arial" panose="020B0604020202020204" pitchFamily="34" charset="0"/>
            </a:endParaRPr>
          </a:p>
          <a:p>
            <a:pPr marL="457200" indent="-457200">
              <a:spcAft>
                <a:spcPts val="600"/>
              </a:spcAft>
              <a:buFont typeface="Arial" panose="020B0604020202020204" pitchFamily="34" charset="0"/>
              <a:buChar char="•"/>
            </a:pPr>
            <a:r>
              <a:rPr lang="en-US" sz="2400" dirty="0" smtClean="0">
                <a:cs typeface="Arial" panose="020B0604020202020204" pitchFamily="34" charset="0"/>
              </a:rPr>
              <a:t>2nd internal </a:t>
            </a:r>
            <a:r>
              <a:rPr lang="en-US" sz="2400" dirty="0" err="1" smtClean="0">
                <a:cs typeface="Arial" panose="020B0604020202020204" pitchFamily="34" charset="0"/>
              </a:rPr>
              <a:t>intersectoral</a:t>
            </a:r>
            <a:r>
              <a:rPr lang="en-US" sz="2400" dirty="0" smtClean="0">
                <a:cs typeface="Arial" panose="020B0604020202020204" pitchFamily="34" charset="0"/>
              </a:rPr>
              <a:t> </a:t>
            </a:r>
            <a:r>
              <a:rPr lang="en-US" sz="2400" dirty="0" err="1" smtClean="0">
                <a:cs typeface="Arial" panose="020B0604020202020204" pitchFamily="34" charset="0"/>
              </a:rPr>
              <a:t>programme</a:t>
            </a:r>
            <a:r>
              <a:rPr lang="en-US" sz="2400" dirty="0" smtClean="0">
                <a:cs typeface="Arial" panose="020B0604020202020204" pitchFamily="34" charset="0"/>
              </a:rPr>
              <a:t> meeting </a:t>
            </a:r>
            <a:r>
              <a:rPr lang="en-US" sz="2400" dirty="0">
                <a:cs typeface="Arial" panose="020B0604020202020204" pitchFamily="34" charset="0"/>
              </a:rPr>
              <a:t>7-8 October, 2019</a:t>
            </a:r>
          </a:p>
          <a:p>
            <a:pPr marL="342900" indent="-342900">
              <a:buFont typeface="Arial" panose="020B0604020202020204" pitchFamily="34" charset="0"/>
              <a:buChar char="•"/>
            </a:pPr>
            <a:endParaRPr lang="en-GB" sz="2800" i="1" dirty="0" smtClean="0"/>
          </a:p>
          <a:p>
            <a:pPr marL="342900" indent="-342900">
              <a:buFont typeface="Arial" panose="020B0604020202020204" pitchFamily="34" charset="0"/>
              <a:buChar char="•"/>
            </a:pPr>
            <a:endParaRPr lang="en-GB" sz="2800" i="1" dirty="0"/>
          </a:p>
          <a:p>
            <a:pPr marL="342900" indent="-342900">
              <a:buFont typeface="Arial" panose="020B0604020202020204" pitchFamily="34" charset="0"/>
              <a:buChar char="•"/>
            </a:pPr>
            <a:endParaRPr lang="en-GB" sz="3200" dirty="0" smtClean="0"/>
          </a:p>
          <a:p>
            <a:pPr marL="342900" indent="-342900">
              <a:buFont typeface="Arial" panose="020B0604020202020204" pitchFamily="34" charset="0"/>
              <a:buChar char="•"/>
            </a:pPr>
            <a:endParaRPr lang="en-GB" sz="2400" dirty="0"/>
          </a:p>
        </p:txBody>
      </p:sp>
      <p:sp>
        <p:nvSpPr>
          <p:cNvPr id="8"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9"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pic>
        <p:nvPicPr>
          <p:cNvPr id="11" name="Picture 10"/>
          <p:cNvPicPr>
            <a:picLocks noChangeAspect="1"/>
          </p:cNvPicPr>
          <p:nvPr/>
        </p:nvPicPr>
        <p:blipFill rotWithShape="1">
          <a:blip r:embed="rId2"/>
          <a:srcRect l="5113" t="7293" r="54587" b="3444"/>
          <a:stretch/>
        </p:blipFill>
        <p:spPr>
          <a:xfrm>
            <a:off x="6400800" y="1154055"/>
            <a:ext cx="2743200" cy="1898744"/>
          </a:xfrm>
          <a:prstGeom prst="rect">
            <a:avLst/>
          </a:prstGeom>
        </p:spPr>
      </p:pic>
      <p:pic>
        <p:nvPicPr>
          <p:cNvPr id="12" name="Picture 11"/>
          <p:cNvPicPr>
            <a:picLocks noChangeAspect="1"/>
          </p:cNvPicPr>
          <p:nvPr/>
        </p:nvPicPr>
        <p:blipFill rotWithShape="1">
          <a:blip r:embed="rId3" cstate="hqprint">
            <a:extLst>
              <a:ext uri="{28A0092B-C50C-407E-A947-70E740481C1C}">
                <a14:useLocalDpi xmlns:a14="http://schemas.microsoft.com/office/drawing/2010/main" val="0"/>
              </a:ext>
            </a:extLst>
          </a:blip>
          <a:srcRect b="2403"/>
          <a:stretch/>
        </p:blipFill>
        <p:spPr>
          <a:xfrm>
            <a:off x="6708618" y="3321543"/>
            <a:ext cx="2128326" cy="2937136"/>
          </a:xfrm>
          <a:prstGeom prst="rect">
            <a:avLst/>
          </a:prstGeom>
        </p:spPr>
      </p:pic>
    </p:spTree>
    <p:extLst>
      <p:ext uri="{BB962C8B-B14F-4D97-AF65-F5344CB8AC3E}">
        <p14:creationId xmlns:p14="http://schemas.microsoft.com/office/powerpoint/2010/main" val="3008914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872972" y="1934024"/>
            <a:ext cx="7204105" cy="1401071"/>
          </a:xfrm>
        </p:spPr>
        <p:txBody>
          <a:bodyPr/>
          <a:lstStyle/>
          <a:p>
            <a:r>
              <a:rPr lang="en-US" sz="4000" dirty="0" smtClean="0"/>
              <a:t>Discussion on upcoming </a:t>
            </a:r>
            <a:r>
              <a:rPr lang="en-US" sz="4000" dirty="0" err="1" smtClean="0"/>
              <a:t>workplans</a:t>
            </a:r>
            <a:r>
              <a:rPr lang="en-US" sz="4000" dirty="0" smtClean="0"/>
              <a:t> and possible collaboration amongst the centres and UNESCO </a:t>
            </a:r>
            <a:endParaRPr lang="en-US" sz="4000" dirty="0"/>
          </a:p>
        </p:txBody>
      </p:sp>
      <p:sp>
        <p:nvSpPr>
          <p:cNvPr id="5" name="Text Placeholder 4"/>
          <p:cNvSpPr>
            <a:spLocks noGrp="1"/>
          </p:cNvSpPr>
          <p:nvPr>
            <p:ph type="body" sz="quarter" idx="17"/>
          </p:nvPr>
        </p:nvSpPr>
        <p:spPr/>
        <p:txBody>
          <a:bodyPr/>
          <a:lstStyle/>
          <a:p>
            <a:endParaRPr lang="en-US"/>
          </a:p>
        </p:txBody>
      </p:sp>
      <p:sp>
        <p:nvSpPr>
          <p:cNvPr id="6" name="Text Placeholder 5"/>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146581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600" dirty="0"/>
              <a:t>General debate on:</a:t>
            </a:r>
            <a:r>
              <a:rPr lang="en-US" sz="3200" dirty="0"/>
              <a:t/>
            </a:r>
            <a:br>
              <a:rPr lang="en-US" sz="3200" dirty="0"/>
            </a:br>
            <a:endParaRPr lang="fr-FR" sz="3200"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203586" y="1095534"/>
            <a:ext cx="5116033" cy="4832092"/>
          </a:xfrm>
          <a:prstGeom prst="rect">
            <a:avLst/>
          </a:prstGeom>
        </p:spPr>
        <p:txBody>
          <a:bodyPr wrap="square">
            <a:spAutoFit/>
          </a:bodyPr>
          <a:lstStyle/>
          <a:p>
            <a:pPr marL="817563" indent="-457200">
              <a:buFont typeface="Arial" panose="020B0604020202020204" pitchFamily="34" charset="0"/>
              <a:buChar char="•"/>
              <a:defRPr/>
            </a:pPr>
            <a:r>
              <a:rPr lang="en-US" altLang="fr-FR" sz="2800" dirty="0"/>
              <a:t>Upcoming </a:t>
            </a:r>
            <a:r>
              <a:rPr lang="en-US" altLang="fr-FR" sz="2800" dirty="0" err="1" smtClean="0"/>
              <a:t>workplans</a:t>
            </a:r>
            <a:endParaRPr lang="en-US" altLang="fr-FR" sz="2800" dirty="0" smtClean="0"/>
          </a:p>
          <a:p>
            <a:pPr marL="360363">
              <a:defRPr/>
            </a:pPr>
            <a:endParaRPr lang="en-US" altLang="fr-FR" sz="2800" dirty="0"/>
          </a:p>
          <a:p>
            <a:pPr marL="817563" indent="-457200">
              <a:buFont typeface="Arial" panose="020B0604020202020204" pitchFamily="34" charset="0"/>
              <a:buChar char="•"/>
              <a:defRPr/>
            </a:pPr>
            <a:r>
              <a:rPr lang="en-US" altLang="fr-FR" sz="2800" dirty="0"/>
              <a:t>Synergies and cooperation amongst the Centres and with UNESCO </a:t>
            </a:r>
            <a:r>
              <a:rPr lang="en-US" altLang="fr-FR" sz="2800" dirty="0" smtClean="0"/>
              <a:t>Secretariat</a:t>
            </a:r>
          </a:p>
          <a:p>
            <a:pPr marL="360363">
              <a:defRPr/>
            </a:pPr>
            <a:endParaRPr lang="en-US" altLang="fr-FR" sz="2800" dirty="0"/>
          </a:p>
          <a:p>
            <a:pPr marL="817563" indent="-457200">
              <a:buFont typeface="Arial" panose="020B0604020202020204" pitchFamily="34" charset="0"/>
              <a:buChar char="•"/>
              <a:defRPr/>
            </a:pPr>
            <a:r>
              <a:rPr lang="en-US" altLang="fr-FR" sz="2800" dirty="0"/>
              <a:t>Current challenges faced by the Centres in implementing the Convention</a:t>
            </a:r>
          </a:p>
          <a:p>
            <a:pPr marL="342900" indent="-342900">
              <a:buFont typeface="Arial" panose="020B0604020202020204" pitchFamily="34" charset="0"/>
              <a:buChar char="•"/>
            </a:pPr>
            <a:endParaRPr lang="en-GB" sz="3200" dirty="0" smtClean="0"/>
          </a:p>
          <a:p>
            <a:pPr marL="342900" indent="-342900">
              <a:buFont typeface="Arial" panose="020B0604020202020204" pitchFamily="34" charset="0"/>
              <a:buChar char="•"/>
            </a:pPr>
            <a:endParaRPr lang="en-GB" sz="2400" dirty="0"/>
          </a:p>
        </p:txBody>
      </p:sp>
      <p:sp>
        <p:nvSpPr>
          <p:cNvPr id="8"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9"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pic>
        <p:nvPicPr>
          <p:cNvPr id="10" name="Picture 9"/>
          <p:cNvPicPr>
            <a:picLocks noChangeAspect="1"/>
          </p:cNvPicPr>
          <p:nvPr/>
        </p:nvPicPr>
        <p:blipFill rotWithShape="1">
          <a:blip r:embed="rId2" cstate="hqprint">
            <a:extLst>
              <a:ext uri="{28A0092B-C50C-407E-A947-70E740481C1C}">
                <a14:useLocalDpi xmlns:a14="http://schemas.microsoft.com/office/drawing/2010/main" val="0"/>
              </a:ext>
            </a:extLst>
          </a:blip>
          <a:srcRect l="21241" r="7016" b="-110"/>
          <a:stretch/>
        </p:blipFill>
        <p:spPr>
          <a:xfrm>
            <a:off x="5875671" y="1101061"/>
            <a:ext cx="2206445" cy="4530876"/>
          </a:xfrm>
          <a:prstGeom prst="rect">
            <a:avLst/>
          </a:prstGeom>
        </p:spPr>
      </p:pic>
    </p:spTree>
    <p:extLst>
      <p:ext uri="{BB962C8B-B14F-4D97-AF65-F5344CB8AC3E}">
        <p14:creationId xmlns:p14="http://schemas.microsoft.com/office/powerpoint/2010/main" val="1479779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smtClean="0"/>
              <a:t>39 C/5 (2018-2021</a:t>
            </a:r>
            <a:r>
              <a:rPr lang="en-US" sz="3200" dirty="0" smtClean="0"/>
              <a:t>)</a:t>
            </a:r>
            <a:r>
              <a:rPr lang="en-US" sz="3200" dirty="0"/>
              <a:t/>
            </a:r>
            <a:br>
              <a:rPr lang="en-US" sz="3200" dirty="0"/>
            </a:br>
            <a:endParaRPr lang="fr-FR" sz="3200"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565354" y="1540442"/>
            <a:ext cx="5245511" cy="4339650"/>
          </a:xfrm>
          <a:prstGeom prst="rect">
            <a:avLst/>
          </a:prstGeom>
        </p:spPr>
        <p:txBody>
          <a:bodyPr wrap="square">
            <a:spAutoFit/>
          </a:bodyPr>
          <a:lstStyle/>
          <a:p>
            <a:pPr marL="342900" indent="-342900">
              <a:buFont typeface="Arial" panose="020B0604020202020204" pitchFamily="34" charset="0"/>
              <a:buChar char="•"/>
            </a:pPr>
            <a:r>
              <a:rPr lang="en-US" altLang="fr-FR" sz="2800" dirty="0" smtClean="0"/>
              <a:t>Adopted </a:t>
            </a:r>
            <a:r>
              <a:rPr lang="en-US" altLang="fr-FR" sz="2800" dirty="0"/>
              <a:t>at the 39</a:t>
            </a:r>
            <a:r>
              <a:rPr lang="en-US" altLang="fr-FR" sz="2800" baseline="30000" dirty="0"/>
              <a:t>th</a:t>
            </a:r>
            <a:r>
              <a:rPr lang="en-US" altLang="fr-FR" sz="2800" dirty="0"/>
              <a:t> session of the General Conference </a:t>
            </a:r>
            <a:r>
              <a:rPr lang="en-US" altLang="fr-FR" sz="2800" dirty="0" smtClean="0"/>
              <a:t>in 2017</a:t>
            </a:r>
            <a:endParaRPr lang="en-US" altLang="fr-FR" sz="2800" dirty="0"/>
          </a:p>
          <a:p>
            <a:pPr marL="342900" indent="-342900">
              <a:buFont typeface="Arial" panose="020B0604020202020204" pitchFamily="34" charset="0"/>
              <a:buChar char="•"/>
            </a:pPr>
            <a:r>
              <a:rPr lang="en-US" altLang="fr-FR" sz="2800" dirty="0" smtClean="0"/>
              <a:t>Covers </a:t>
            </a:r>
            <a:r>
              <a:rPr lang="en-US" altLang="fr-FR" sz="2800" dirty="0"/>
              <a:t>the second and final </a:t>
            </a:r>
            <a:r>
              <a:rPr lang="en-US" altLang="fr-FR" sz="2800" dirty="0" err="1"/>
              <a:t>quadrennium</a:t>
            </a:r>
            <a:r>
              <a:rPr lang="en-US" altLang="fr-FR" sz="2800" dirty="0"/>
              <a:t> of the UNESCO’s Medium-Term Strategy for 2014-2021 (document 37 C/4)</a:t>
            </a:r>
          </a:p>
          <a:p>
            <a:pPr marL="342900" indent="-342900">
              <a:buFont typeface="Arial" panose="020B0604020202020204" pitchFamily="34" charset="0"/>
              <a:buChar char="•"/>
            </a:pPr>
            <a:r>
              <a:rPr lang="en-US" altLang="fr-FR" sz="2800" dirty="0"/>
              <a:t>First biennium 2018-2019 (39 C/5) and second biennium 2020-2021 (40 C/5)</a:t>
            </a:r>
          </a:p>
          <a:p>
            <a:pPr marL="719138" indent="-452438">
              <a:buFont typeface="Arial" panose="020B0604020202020204" pitchFamily="34" charset="0"/>
              <a:buAutoNum type="arabicPeriod"/>
              <a:defRPr/>
            </a:pPr>
            <a:endParaRPr lang="en-GB" altLang="fr-FR" sz="2400" dirty="0"/>
          </a:p>
        </p:txBody>
      </p:sp>
      <p:sp>
        <p:nvSpPr>
          <p:cNvPr id="8"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9"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0549" y="1402986"/>
            <a:ext cx="2591162" cy="3839111"/>
          </a:xfrm>
          <a:prstGeom prst="rect">
            <a:avLst/>
          </a:prstGeom>
        </p:spPr>
      </p:pic>
    </p:spTree>
    <p:extLst>
      <p:ext uri="{BB962C8B-B14F-4D97-AF65-F5344CB8AC3E}">
        <p14:creationId xmlns:p14="http://schemas.microsoft.com/office/powerpoint/2010/main" val="9310616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853308" y="2435469"/>
            <a:ext cx="7204105" cy="1401071"/>
          </a:xfrm>
        </p:spPr>
        <p:txBody>
          <a:bodyPr/>
          <a:lstStyle/>
          <a:p>
            <a:r>
              <a:rPr lang="en-US" sz="4000" dirty="0" smtClean="0"/>
              <a:t>Other business</a:t>
            </a:r>
            <a:endParaRPr lang="en-US" sz="4000" dirty="0"/>
          </a:p>
        </p:txBody>
      </p:sp>
      <p:sp>
        <p:nvSpPr>
          <p:cNvPr id="5" name="Text Placeholder 4"/>
          <p:cNvSpPr>
            <a:spLocks noGrp="1"/>
          </p:cNvSpPr>
          <p:nvPr>
            <p:ph type="body" sz="quarter" idx="17"/>
          </p:nvPr>
        </p:nvSpPr>
        <p:spPr/>
        <p:txBody>
          <a:bodyPr/>
          <a:lstStyle/>
          <a:p>
            <a:endParaRPr lang="en-US"/>
          </a:p>
        </p:txBody>
      </p:sp>
      <p:sp>
        <p:nvSpPr>
          <p:cNvPr id="6" name="Text Placeholder 5"/>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12829056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smtClean="0"/>
              <a:t>Annual meeting of C2Cs</a:t>
            </a:r>
            <a:endParaRPr lang="en-US" sz="3200" b="1" dirty="0"/>
          </a:p>
        </p:txBody>
      </p:sp>
      <p:sp>
        <p:nvSpPr>
          <p:cNvPr id="3" name="Text Placeholder 2"/>
          <p:cNvSpPr>
            <a:spLocks noGrp="1"/>
          </p:cNvSpPr>
          <p:nvPr>
            <p:ph type="body" sz="quarter" idx="16"/>
          </p:nvPr>
        </p:nvSpPr>
        <p:spPr>
          <a:xfrm>
            <a:off x="1209368" y="1154923"/>
            <a:ext cx="8512656" cy="5140820"/>
          </a:xfrm>
        </p:spPr>
        <p:txBody>
          <a:bodyPr/>
          <a:lstStyle/>
          <a:p>
            <a:pPr lvl="3" indent="-457200" algn="l">
              <a:lnSpc>
                <a:spcPct val="100000"/>
              </a:lnSpc>
              <a:spcBef>
                <a:spcPts val="600"/>
              </a:spcBef>
              <a:spcAft>
                <a:spcPts val="600"/>
              </a:spcAft>
              <a:buClr>
                <a:srgbClr val="339966"/>
              </a:buClr>
              <a:buFont typeface="Wingdings" panose="05000000000000000000" pitchFamily="2" charset="2"/>
              <a:buChar char="Ø"/>
            </a:pPr>
            <a:r>
              <a:rPr lang="en-US" sz="2400" dirty="0">
                <a:cs typeface="Arial" charset="0"/>
              </a:rPr>
              <a:t>1st in </a:t>
            </a:r>
            <a:r>
              <a:rPr lang="en-US" sz="2400" dirty="0" err="1">
                <a:cs typeface="Arial" charset="0"/>
              </a:rPr>
              <a:t>Sozopol</a:t>
            </a:r>
            <a:r>
              <a:rPr lang="en-US" sz="2400" dirty="0">
                <a:cs typeface="Arial" charset="0"/>
              </a:rPr>
              <a:t>, Bulgaria, July 2013</a:t>
            </a:r>
          </a:p>
          <a:p>
            <a:pPr lvl="3" indent="-457200" algn="l">
              <a:lnSpc>
                <a:spcPct val="100000"/>
              </a:lnSpc>
              <a:spcBef>
                <a:spcPts val="600"/>
              </a:spcBef>
              <a:spcAft>
                <a:spcPts val="600"/>
              </a:spcAft>
              <a:buClr>
                <a:srgbClr val="339966"/>
              </a:buClr>
              <a:buFont typeface="Wingdings" panose="05000000000000000000" pitchFamily="2" charset="2"/>
              <a:buChar char="Ø"/>
            </a:pPr>
            <a:r>
              <a:rPr lang="en-US" sz="2400" dirty="0">
                <a:cs typeface="Arial" charset="0"/>
              </a:rPr>
              <a:t>2nd in Paris, UNESCO HQ, June 2014 </a:t>
            </a:r>
          </a:p>
          <a:p>
            <a:pPr lvl="3" indent="-457200" algn="l">
              <a:lnSpc>
                <a:spcPct val="100000"/>
              </a:lnSpc>
              <a:spcBef>
                <a:spcPts val="600"/>
              </a:spcBef>
              <a:spcAft>
                <a:spcPts val="600"/>
              </a:spcAft>
              <a:buClr>
                <a:srgbClr val="339966"/>
              </a:buClr>
              <a:buFont typeface="Wingdings" panose="05000000000000000000" pitchFamily="2" charset="2"/>
              <a:buChar char="Ø"/>
            </a:pPr>
            <a:r>
              <a:rPr lang="en-US" sz="2400" dirty="0">
                <a:cs typeface="Arial" charset="0"/>
              </a:rPr>
              <a:t>3rd in Guiyang, China, July 2015</a:t>
            </a:r>
          </a:p>
          <a:p>
            <a:pPr lvl="3" indent="-457200" algn="l">
              <a:lnSpc>
                <a:spcPct val="100000"/>
              </a:lnSpc>
              <a:spcBef>
                <a:spcPts val="600"/>
              </a:spcBef>
              <a:spcAft>
                <a:spcPts val="600"/>
              </a:spcAft>
              <a:buClr>
                <a:srgbClr val="339966"/>
              </a:buClr>
              <a:buFont typeface="Wingdings" panose="05000000000000000000" pitchFamily="2" charset="2"/>
              <a:buChar char="Ø"/>
            </a:pPr>
            <a:r>
              <a:rPr lang="en-US" sz="2400" dirty="0">
                <a:cs typeface="Arial" charset="0"/>
              </a:rPr>
              <a:t>4th in Paris, UNESCO HQ, June 2016</a:t>
            </a:r>
          </a:p>
          <a:p>
            <a:pPr lvl="3" indent="-457200" algn="l">
              <a:lnSpc>
                <a:spcPct val="100000"/>
              </a:lnSpc>
              <a:spcBef>
                <a:spcPts val="600"/>
              </a:spcBef>
              <a:spcAft>
                <a:spcPts val="600"/>
              </a:spcAft>
              <a:buClr>
                <a:srgbClr val="339966"/>
              </a:buClr>
              <a:buFont typeface="Wingdings" panose="05000000000000000000" pitchFamily="2" charset="2"/>
              <a:buChar char="Ø"/>
            </a:pPr>
            <a:r>
              <a:rPr lang="en-US" sz="2400" dirty="0">
                <a:cs typeface="Arial" charset="0"/>
              </a:rPr>
              <a:t>5th in Shiraz, Iran, September 2017</a:t>
            </a:r>
          </a:p>
          <a:p>
            <a:pPr lvl="3" indent="-457200" algn="l">
              <a:lnSpc>
                <a:spcPct val="100000"/>
              </a:lnSpc>
              <a:spcBef>
                <a:spcPts val="600"/>
              </a:spcBef>
              <a:spcAft>
                <a:spcPts val="600"/>
              </a:spcAft>
              <a:buClr>
                <a:srgbClr val="339966"/>
              </a:buClr>
              <a:buFont typeface="Wingdings" panose="05000000000000000000" pitchFamily="2" charset="2"/>
              <a:buChar char="Ø"/>
            </a:pPr>
            <a:r>
              <a:rPr lang="en-US" sz="2400" dirty="0">
                <a:cs typeface="Arial" charset="0"/>
              </a:rPr>
              <a:t>6th in Paris, UNESCO HQ, June 2018</a:t>
            </a:r>
          </a:p>
          <a:p>
            <a:pPr lvl="3" indent="-457200" algn="l">
              <a:lnSpc>
                <a:spcPct val="100000"/>
              </a:lnSpc>
              <a:spcBef>
                <a:spcPts val="600"/>
              </a:spcBef>
              <a:spcAft>
                <a:spcPts val="600"/>
              </a:spcAft>
              <a:buClr>
                <a:srgbClr val="339966"/>
              </a:buClr>
              <a:buFont typeface="Wingdings" panose="05000000000000000000" pitchFamily="2" charset="2"/>
              <a:buChar char="Ø"/>
            </a:pPr>
            <a:r>
              <a:rPr lang="en-US" sz="2400" dirty="0" smtClean="0">
                <a:cs typeface="Arial" charset="0"/>
              </a:rPr>
              <a:t>7</a:t>
            </a:r>
            <a:r>
              <a:rPr lang="en-US" sz="2400" baseline="30000" dirty="0" smtClean="0">
                <a:cs typeface="Arial" charset="0"/>
              </a:rPr>
              <a:t>th</a:t>
            </a:r>
            <a:r>
              <a:rPr lang="en-US" sz="2400" dirty="0" smtClean="0">
                <a:cs typeface="Arial" charset="0"/>
              </a:rPr>
              <a:t> in Algiers, Algeria, September 2019</a:t>
            </a:r>
          </a:p>
          <a:p>
            <a:pPr lvl="3" indent="-457200" algn="l">
              <a:lnSpc>
                <a:spcPct val="100000"/>
              </a:lnSpc>
              <a:spcBef>
                <a:spcPts val="600"/>
              </a:spcBef>
              <a:spcAft>
                <a:spcPts val="600"/>
              </a:spcAft>
              <a:buClr>
                <a:srgbClr val="339966"/>
              </a:buClr>
              <a:buFont typeface="Wingdings" panose="05000000000000000000" pitchFamily="2" charset="2"/>
              <a:buChar char="Ø"/>
            </a:pPr>
            <a:r>
              <a:rPr lang="en-US" sz="2400" b="1" dirty="0" smtClean="0">
                <a:solidFill>
                  <a:srgbClr val="FF0000"/>
                </a:solidFill>
                <a:cs typeface="Arial" charset="0"/>
              </a:rPr>
              <a:t>8</a:t>
            </a:r>
            <a:r>
              <a:rPr lang="en-US" sz="2400" b="1" baseline="30000" dirty="0" smtClean="0">
                <a:solidFill>
                  <a:srgbClr val="FF0000"/>
                </a:solidFill>
                <a:cs typeface="Arial" charset="0"/>
              </a:rPr>
              <a:t>th</a:t>
            </a:r>
            <a:r>
              <a:rPr lang="en-US" sz="2400" b="1" dirty="0" smtClean="0">
                <a:solidFill>
                  <a:srgbClr val="FF0000"/>
                </a:solidFill>
                <a:cs typeface="Arial" charset="0"/>
              </a:rPr>
              <a:t> in Paris, UNESCO HQ, June 2020</a:t>
            </a:r>
            <a:endParaRPr lang="en-US" sz="2400" b="1" dirty="0">
              <a:solidFill>
                <a:srgbClr val="FF0000"/>
              </a:solidFill>
              <a:cs typeface="Arial" charset="0"/>
            </a:endParaRPr>
          </a:p>
        </p:txBody>
      </p:sp>
      <p:sp>
        <p:nvSpPr>
          <p:cNvPr id="6"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7"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Tree>
    <p:extLst>
      <p:ext uri="{BB962C8B-B14F-4D97-AF65-F5344CB8AC3E}">
        <p14:creationId xmlns:p14="http://schemas.microsoft.com/office/powerpoint/2010/main" val="1238958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dirty="0"/>
              <a:t>MLA 2: </a:t>
            </a:r>
            <a:r>
              <a:rPr lang="en-US" sz="2800" b="1" dirty="0" smtClean="0"/>
              <a:t>Creativity</a:t>
            </a:r>
            <a:r>
              <a:rPr lang="en-US" sz="2800" b="1" dirty="0"/>
              <a:t>, Expected result </a:t>
            </a:r>
            <a:r>
              <a:rPr lang="en-US" sz="2800" b="1" dirty="0" smtClean="0"/>
              <a:t>6</a:t>
            </a:r>
            <a:endParaRPr lang="en-US" sz="2800" b="1" dirty="0"/>
          </a:p>
        </p:txBody>
      </p:sp>
      <p:sp>
        <p:nvSpPr>
          <p:cNvPr id="3" name="Text Placeholder 2"/>
          <p:cNvSpPr>
            <a:spLocks noGrp="1"/>
          </p:cNvSpPr>
          <p:nvPr>
            <p:ph type="body" sz="quarter" idx="16"/>
          </p:nvPr>
        </p:nvSpPr>
        <p:spPr/>
        <p:txBody>
          <a:bodyPr/>
          <a:lstStyle/>
          <a:p>
            <a:r>
              <a:rPr lang="en-US" sz="2800" dirty="0" smtClean="0"/>
              <a:t>MLA 2</a:t>
            </a:r>
          </a:p>
          <a:p>
            <a:r>
              <a:rPr lang="en-GB" altLang="fr-FR" sz="2800" b="0" dirty="0">
                <a:solidFill>
                  <a:schemeClr val="tx1"/>
                </a:solidFill>
              </a:rPr>
              <a:t>‘</a:t>
            </a:r>
            <a:r>
              <a:rPr lang="en-US" altLang="fr-FR" sz="2800" b="0" dirty="0">
                <a:solidFill>
                  <a:schemeClr val="tx1"/>
                </a:solidFill>
              </a:rPr>
              <a:t>Fostering creativity and the diversity of cultural expressions, as well as the safeguarding of intangible cultural heritage for sustainable development</a:t>
            </a:r>
            <a:r>
              <a:rPr lang="en-GB" altLang="fr-FR" sz="2800" b="0" dirty="0">
                <a:solidFill>
                  <a:schemeClr val="tx1"/>
                </a:solidFill>
              </a:rPr>
              <a:t>’</a:t>
            </a:r>
            <a:endParaRPr lang="fr-FR" altLang="fr-FR" sz="2800" b="0" dirty="0">
              <a:solidFill>
                <a:schemeClr val="tx1"/>
              </a:solidFill>
            </a:endParaRPr>
          </a:p>
          <a:p>
            <a:r>
              <a:rPr lang="en-US" altLang="fr-FR" sz="2800" dirty="0" smtClean="0">
                <a:solidFill>
                  <a:schemeClr val="tx1"/>
                </a:solidFill>
              </a:rPr>
              <a:t>Expected result 6 </a:t>
            </a:r>
          </a:p>
          <a:p>
            <a:r>
              <a:rPr lang="en-US" altLang="fr-FR" sz="2800" b="0" dirty="0" smtClean="0">
                <a:solidFill>
                  <a:schemeClr val="tx1"/>
                </a:solidFill>
              </a:rPr>
              <a:t>Intangible </a:t>
            </a:r>
            <a:r>
              <a:rPr lang="en-US" altLang="fr-FR" sz="2800" b="0" dirty="0">
                <a:solidFill>
                  <a:schemeClr val="tx1"/>
                </a:solidFill>
              </a:rPr>
              <a:t>cultural heritage identified and safeguarded by Member States and communities, in particular through the effective implementation of the 2003 </a:t>
            </a:r>
            <a:r>
              <a:rPr lang="en-US" altLang="fr-FR" sz="2800" b="0" dirty="0" smtClean="0">
                <a:solidFill>
                  <a:schemeClr val="tx1"/>
                </a:solidFill>
              </a:rPr>
              <a:t>Convention</a:t>
            </a:r>
          </a:p>
          <a:p>
            <a:endParaRPr lang="en-US" sz="2000" b="0" dirty="0">
              <a:solidFill>
                <a:schemeClr val="tx1"/>
              </a:solidFill>
            </a:endParaRPr>
          </a:p>
          <a:p>
            <a:r>
              <a:rPr lang="en-US" sz="2800" b="0" dirty="0" smtClean="0">
                <a:solidFill>
                  <a:schemeClr val="tx1"/>
                </a:solidFill>
              </a:rPr>
              <a:t>+ Two </a:t>
            </a:r>
            <a:r>
              <a:rPr lang="en-US" sz="2800" b="0" dirty="0">
                <a:solidFill>
                  <a:schemeClr val="tx1"/>
                </a:solidFill>
              </a:rPr>
              <a:t>additional cross-cutting ERs </a:t>
            </a:r>
            <a:r>
              <a:rPr lang="en-US" sz="2800" b="0" dirty="0" smtClean="0">
                <a:solidFill>
                  <a:schemeClr val="tx1"/>
                </a:solidFill>
              </a:rPr>
              <a:t>on </a:t>
            </a:r>
            <a:r>
              <a:rPr lang="en-US" sz="2800" dirty="0" smtClean="0">
                <a:solidFill>
                  <a:schemeClr val="tx1"/>
                </a:solidFill>
              </a:rPr>
              <a:t>emergencies </a:t>
            </a:r>
            <a:r>
              <a:rPr lang="en-US" sz="2800" b="0" dirty="0" smtClean="0">
                <a:solidFill>
                  <a:schemeClr val="tx1"/>
                </a:solidFill>
              </a:rPr>
              <a:t>and on </a:t>
            </a:r>
            <a:r>
              <a:rPr lang="en-US" sz="2800" b="0" dirty="0">
                <a:solidFill>
                  <a:schemeClr val="tx1"/>
                </a:solidFill>
              </a:rPr>
              <a:t>the </a:t>
            </a:r>
            <a:r>
              <a:rPr lang="en-US" sz="2800" dirty="0">
                <a:solidFill>
                  <a:schemeClr val="tx1"/>
                </a:solidFill>
              </a:rPr>
              <a:t>2030 </a:t>
            </a:r>
            <a:r>
              <a:rPr lang="en-US" sz="2800" dirty="0" smtClean="0">
                <a:solidFill>
                  <a:schemeClr val="tx1"/>
                </a:solidFill>
              </a:rPr>
              <a:t>Sustainable Development Agenda</a:t>
            </a:r>
            <a:endParaRPr lang="en-US" altLang="fr-FR" sz="2800" b="0" dirty="0">
              <a:solidFill>
                <a:schemeClr val="tx1"/>
              </a:solidFill>
            </a:endParaRPr>
          </a:p>
          <a:p>
            <a:endParaRPr lang="en-US" altLang="fr-FR" sz="2800" b="0" dirty="0" smtClean="0">
              <a:solidFill>
                <a:schemeClr val="tx1"/>
              </a:solidFill>
            </a:endParaRPr>
          </a:p>
          <a:p>
            <a:endParaRPr lang="en-US" sz="2800" b="0" dirty="0">
              <a:solidFill>
                <a:schemeClr val="tx1"/>
              </a:solidFill>
            </a:endParaRPr>
          </a:p>
          <a:p>
            <a:endParaRPr lang="en-US" sz="2800" b="0" dirty="0"/>
          </a:p>
        </p:txBody>
      </p:sp>
      <p:sp>
        <p:nvSpPr>
          <p:cNvPr id="6"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7"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Tree>
    <p:extLst>
      <p:ext uri="{BB962C8B-B14F-4D97-AF65-F5344CB8AC3E}">
        <p14:creationId xmlns:p14="http://schemas.microsoft.com/office/powerpoint/2010/main" val="2879628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smtClean="0"/>
              <a:t>ER 6, Performance indicators (1) </a:t>
            </a:r>
            <a:r>
              <a:rPr lang="en-US" sz="3200" b="1" dirty="0"/>
              <a:t/>
            </a:r>
            <a:br>
              <a:rPr lang="en-US" sz="3200" b="1" dirty="0"/>
            </a:br>
            <a:endParaRPr lang="fr-FR" sz="32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703005" y="1088159"/>
            <a:ext cx="8125309" cy="5586145"/>
          </a:xfrm>
          <a:prstGeom prst="rect">
            <a:avLst/>
          </a:prstGeom>
        </p:spPr>
        <p:txBody>
          <a:bodyPr wrap="square">
            <a:spAutoFit/>
          </a:bodyPr>
          <a:lstStyle/>
          <a:p>
            <a:pPr marL="342900" indent="-342900">
              <a:buFont typeface="Arial" panose="020B0604020202020204" pitchFamily="34" charset="0"/>
              <a:buChar char="•"/>
            </a:pPr>
            <a:r>
              <a:rPr lang="en-US" altLang="fr-FR" sz="2600" dirty="0"/>
              <a:t>PI 1: Sound governance exercised through the adoption and implementation of strategic resolutions/decisions of the governing bodies of the 2003 </a:t>
            </a:r>
            <a:r>
              <a:rPr lang="en-US" altLang="fr-FR" sz="2600" dirty="0" smtClean="0"/>
              <a:t>Convention</a:t>
            </a:r>
          </a:p>
          <a:p>
            <a:endParaRPr lang="en-US" altLang="fr-FR" sz="1200" dirty="0"/>
          </a:p>
          <a:p>
            <a:pPr marL="342900" indent="-342900">
              <a:buFont typeface="Arial" panose="020B0604020202020204" pitchFamily="34" charset="0"/>
              <a:buChar char="•"/>
            </a:pPr>
            <a:r>
              <a:rPr lang="en-US" altLang="fr-FR" sz="2600" dirty="0"/>
              <a:t>PI 2: Number of supported Member States utilizing strengthened human and institutional resources for the safeguarding of intangible cultural </a:t>
            </a:r>
            <a:r>
              <a:rPr lang="en-US" altLang="fr-FR" sz="2600" dirty="0" smtClean="0"/>
              <a:t>heritage</a:t>
            </a:r>
          </a:p>
          <a:p>
            <a:endParaRPr lang="en-US" altLang="fr-FR" sz="1100" dirty="0" smtClean="0"/>
          </a:p>
          <a:p>
            <a:pPr marL="342900" indent="-342900">
              <a:buFont typeface="Arial" panose="020B0604020202020204" pitchFamily="34" charset="0"/>
              <a:buChar char="•"/>
            </a:pPr>
            <a:r>
              <a:rPr lang="en-US" altLang="fr-FR" sz="2600" dirty="0"/>
              <a:t>PI 3: Number of supported Member States which have integrated intangible cultural heritage into their plans, policies and </a:t>
            </a:r>
            <a:r>
              <a:rPr lang="en-US" altLang="fr-FR" sz="2600" dirty="0" err="1"/>
              <a:t>programmes</a:t>
            </a:r>
            <a:r>
              <a:rPr lang="en-US" altLang="fr-FR" sz="2600" dirty="0"/>
              <a:t>, in particular as a contribution towards the achievement of SDGs in a gender-responsive </a:t>
            </a:r>
            <a:r>
              <a:rPr lang="en-US" altLang="fr-FR" sz="2600" dirty="0" smtClean="0"/>
              <a:t>manner</a:t>
            </a:r>
          </a:p>
          <a:p>
            <a:pPr marL="342900" indent="-342900">
              <a:buFont typeface="Arial" panose="020B0604020202020204" pitchFamily="34" charset="0"/>
              <a:buChar char="•"/>
            </a:pPr>
            <a:endParaRPr lang="en-US" altLang="fr-FR" sz="2400" dirty="0" smtClean="0"/>
          </a:p>
          <a:p>
            <a:pPr marL="342900" indent="-342900">
              <a:buFont typeface="Arial" panose="020B0604020202020204" pitchFamily="34" charset="0"/>
              <a:buChar char="•"/>
            </a:pPr>
            <a:endParaRPr lang="en-US" altLang="fr-FR" sz="2400" dirty="0"/>
          </a:p>
        </p:txBody>
      </p:sp>
      <p:sp>
        <p:nvSpPr>
          <p:cNvPr id="8"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9"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Tree>
    <p:extLst>
      <p:ext uri="{BB962C8B-B14F-4D97-AF65-F5344CB8AC3E}">
        <p14:creationId xmlns:p14="http://schemas.microsoft.com/office/powerpoint/2010/main" val="1343799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smtClean="0"/>
              <a:t>ER 6, Performance indicators (2) </a:t>
            </a:r>
            <a:r>
              <a:rPr lang="en-US" sz="3200" b="1" dirty="0"/>
              <a:t/>
            </a:r>
            <a:br>
              <a:rPr lang="en-US" sz="3200" b="1" dirty="0"/>
            </a:br>
            <a:endParaRPr lang="fr-FR" sz="3200" b="1" dirty="0"/>
          </a:p>
        </p:txBody>
      </p:sp>
      <p:sp>
        <p:nvSpPr>
          <p:cNvPr id="7" name="Content Placeholder 2"/>
          <p:cNvSpPr txBox="1">
            <a:spLocks/>
          </p:cNvSpPr>
          <p:nvPr/>
        </p:nvSpPr>
        <p:spPr bwMode="auto">
          <a:xfrm>
            <a:off x="315670" y="1088159"/>
            <a:ext cx="7152870" cy="3603336"/>
          </a:xfrm>
          <a:prstGeom prst="rect">
            <a:avLst/>
          </a:prstGeom>
          <a:ln>
            <a:miter lim="800000"/>
            <a:headEnd/>
            <a:tailEnd/>
          </a:ln>
        </p:spPr>
        <p:txBody>
          <a:bodyPr/>
          <a:lstStyle/>
          <a:p>
            <a:pPr marL="274320" indent="-274320">
              <a:spcBef>
                <a:spcPts val="600"/>
              </a:spcBef>
              <a:buClr>
                <a:schemeClr val="accent1">
                  <a:lumMod val="60000"/>
                  <a:lumOff val="40000"/>
                </a:schemeClr>
              </a:buClr>
              <a:defRPr/>
            </a:pPr>
            <a:endParaRPr lang="en-GB" sz="2800" dirty="0">
              <a:solidFill>
                <a:srgbClr val="FF6600"/>
              </a:solidFill>
              <a:latin typeface="Aharoni" panose="02010803020104030203" pitchFamily="2" charset="-79"/>
              <a:cs typeface="Aharoni" panose="02010803020104030203" pitchFamily="2" charset="-79"/>
            </a:endParaRPr>
          </a:p>
          <a:p>
            <a:pPr marL="342900" indent="-342900" defTabSz="354013">
              <a:spcBef>
                <a:spcPts val="1000"/>
              </a:spcBef>
              <a:buClr>
                <a:srgbClr val="339966"/>
              </a:buClr>
              <a:buSzPct val="80000"/>
              <a:buFont typeface="Wingdings" panose="05000000000000000000" pitchFamily="2" charset="2"/>
              <a:buChar char="§"/>
              <a:defRPr/>
            </a:pPr>
            <a:endParaRPr lang="en-GB" sz="2400" dirty="0">
              <a:latin typeface="Arial" panose="020B0604020202020204" pitchFamily="34" charset="0"/>
              <a:ea typeface="+mj-ea"/>
              <a:cs typeface="Arial" panose="020B0604020202020204" pitchFamily="34" charset="0"/>
            </a:endParaRPr>
          </a:p>
        </p:txBody>
      </p:sp>
      <p:sp>
        <p:nvSpPr>
          <p:cNvPr id="5" name="Rectangle 4"/>
          <p:cNvSpPr/>
          <p:nvPr/>
        </p:nvSpPr>
        <p:spPr>
          <a:xfrm>
            <a:off x="703006" y="1088159"/>
            <a:ext cx="7762568" cy="4862870"/>
          </a:xfrm>
          <a:prstGeom prst="rect">
            <a:avLst/>
          </a:prstGeom>
        </p:spPr>
        <p:txBody>
          <a:bodyPr wrap="square">
            <a:spAutoFit/>
          </a:bodyPr>
          <a:lstStyle/>
          <a:p>
            <a:pPr marL="457200" indent="-457200">
              <a:buFont typeface="Arial" panose="020B0604020202020204" pitchFamily="34" charset="0"/>
              <a:buChar char="•"/>
            </a:pPr>
            <a:r>
              <a:rPr lang="en-US" altLang="fr-FR" sz="2600" dirty="0" smtClean="0"/>
              <a:t>PI </a:t>
            </a:r>
            <a:r>
              <a:rPr lang="en-US" altLang="fr-FR" sz="2600" dirty="0"/>
              <a:t>4: Number of States Parties who have effectively implemented international assistance, including from the Intangible Cultural Heritage Fund, complementing their national safeguarding </a:t>
            </a:r>
            <a:r>
              <a:rPr lang="en-US" altLang="fr-FR" sz="2600" dirty="0" smtClean="0"/>
              <a:t>efforts</a:t>
            </a:r>
          </a:p>
          <a:p>
            <a:endParaRPr lang="en-US" altLang="fr-FR" sz="2600" dirty="0" smtClean="0"/>
          </a:p>
          <a:p>
            <a:pPr marL="457200" indent="-457200">
              <a:buFont typeface="Arial" panose="020B0604020202020204" pitchFamily="34" charset="0"/>
              <a:buChar char="•"/>
            </a:pPr>
            <a:r>
              <a:rPr lang="en-US" altLang="fr-FR" sz="2600" dirty="0"/>
              <a:t>PI 5: Number of initiatives undertaken by supported Member States which have enhanced knowledge and understanding of intangible cultural heritage safeguarding and of the 2003 Convention</a:t>
            </a:r>
            <a:endParaRPr lang="fr-FR" altLang="fr-FR" sz="2600" dirty="0"/>
          </a:p>
          <a:p>
            <a:pPr marL="457200" indent="-457200">
              <a:buFont typeface="Arial" panose="020B0604020202020204" pitchFamily="34" charset="0"/>
              <a:buChar char="•"/>
            </a:pPr>
            <a:endParaRPr lang="en-US" altLang="fr-FR" sz="2800" dirty="0"/>
          </a:p>
          <a:p>
            <a:pPr marL="342900" indent="-342900">
              <a:buFont typeface="Arial" panose="020B0604020202020204" pitchFamily="34" charset="0"/>
              <a:buChar char="•"/>
            </a:pPr>
            <a:endParaRPr lang="en-US" altLang="fr-FR" sz="2400" dirty="0" smtClean="0"/>
          </a:p>
          <a:p>
            <a:pPr marL="342900" indent="-342900">
              <a:buFont typeface="Arial" panose="020B0604020202020204" pitchFamily="34" charset="0"/>
              <a:buChar char="•"/>
            </a:pPr>
            <a:endParaRPr lang="en-US" altLang="fr-FR" sz="2400" dirty="0"/>
          </a:p>
        </p:txBody>
      </p:sp>
      <p:sp>
        <p:nvSpPr>
          <p:cNvPr id="8"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9"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Tree>
    <p:extLst>
      <p:ext uri="{BB962C8B-B14F-4D97-AF65-F5344CB8AC3E}">
        <p14:creationId xmlns:p14="http://schemas.microsoft.com/office/powerpoint/2010/main" val="2235410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smtClean="0"/>
              <a:t>Current management framework for C2Cs</a:t>
            </a:r>
            <a:r>
              <a:rPr lang="en-US" sz="3200" b="1" dirty="0"/>
              <a:t/>
            </a:r>
            <a:br>
              <a:rPr lang="en-US" sz="3200" b="1" dirty="0"/>
            </a:br>
            <a:endParaRPr lang="fr-FR" sz="3200" b="1" dirty="0"/>
          </a:p>
        </p:txBody>
      </p:sp>
      <p:sp>
        <p:nvSpPr>
          <p:cNvPr id="7" name="Content Placeholder 2"/>
          <p:cNvSpPr txBox="1">
            <a:spLocks/>
          </p:cNvSpPr>
          <p:nvPr/>
        </p:nvSpPr>
        <p:spPr bwMode="auto">
          <a:xfrm>
            <a:off x="542479" y="1077622"/>
            <a:ext cx="7775611" cy="3603336"/>
          </a:xfrm>
          <a:prstGeom prst="rect">
            <a:avLst/>
          </a:prstGeom>
          <a:ln>
            <a:miter lim="800000"/>
            <a:headEnd/>
            <a:tailEnd/>
          </a:ln>
        </p:spPr>
        <p:txBody>
          <a:bodyPr/>
          <a:lstStyle/>
          <a:p>
            <a:pPr marL="342900" indent="-342900" defTabSz="354013">
              <a:spcBef>
                <a:spcPts val="1000"/>
              </a:spcBef>
              <a:buClr>
                <a:srgbClr val="339966"/>
              </a:buClr>
              <a:buSzPct val="80000"/>
              <a:buFont typeface="Wingdings" panose="05000000000000000000" pitchFamily="2" charset="2"/>
              <a:buChar char="§"/>
              <a:defRPr/>
            </a:pPr>
            <a:r>
              <a:rPr lang="en-US" altLang="fr-FR" sz="2800" dirty="0">
                <a:solidFill>
                  <a:schemeClr val="accent5">
                    <a:lumMod val="75000"/>
                  </a:schemeClr>
                </a:solidFill>
              </a:rPr>
              <a:t>37 GC</a:t>
            </a:r>
            <a:r>
              <a:rPr lang="en-GB" altLang="fr-FR" sz="2800" dirty="0">
                <a:solidFill>
                  <a:schemeClr val="accent5">
                    <a:lumMod val="75000"/>
                  </a:schemeClr>
                </a:solidFill>
              </a:rPr>
              <a:t>/Resolution 93 - </a:t>
            </a:r>
            <a:r>
              <a:rPr lang="en-US" altLang="fr-FR" sz="2800" dirty="0">
                <a:solidFill>
                  <a:schemeClr val="accent5">
                    <a:lumMod val="75000"/>
                  </a:schemeClr>
                </a:solidFill>
              </a:rPr>
              <a:t>Integrated Comprehensive </a:t>
            </a:r>
            <a:r>
              <a:rPr lang="en-US" altLang="fr-FR" sz="2800" dirty="0" smtClean="0">
                <a:solidFill>
                  <a:schemeClr val="accent5">
                    <a:lumMod val="75000"/>
                  </a:schemeClr>
                </a:solidFill>
              </a:rPr>
              <a:t>Strategy (2013): </a:t>
            </a:r>
            <a:endParaRPr lang="en-US" altLang="fr-FR" sz="2800" dirty="0">
              <a:solidFill>
                <a:schemeClr val="accent5">
                  <a:lumMod val="75000"/>
                </a:schemeClr>
              </a:solidFill>
            </a:endParaRPr>
          </a:p>
          <a:p>
            <a:r>
              <a:rPr lang="en-US" altLang="fr-FR" sz="2400" dirty="0" smtClean="0"/>
              <a:t>	Emphasis </a:t>
            </a:r>
            <a:r>
              <a:rPr lang="en-US" altLang="fr-FR" sz="2400" dirty="0"/>
              <a:t>on contributions of category 2 centres to:</a:t>
            </a:r>
          </a:p>
          <a:p>
            <a:pPr marL="874713" lvl="1" indent="-342900">
              <a:buFont typeface="Arial" panose="020B0604020202020204" pitchFamily="34" charset="0"/>
              <a:buChar char="•"/>
            </a:pPr>
            <a:r>
              <a:rPr lang="en-US" altLang="fr-FR" sz="2400" dirty="0"/>
              <a:t>strategic </a:t>
            </a:r>
            <a:r>
              <a:rPr lang="en-US" altLang="fr-FR" sz="2400" dirty="0" err="1"/>
              <a:t>programme</a:t>
            </a:r>
            <a:r>
              <a:rPr lang="en-US" altLang="fr-FR" sz="2400" dirty="0"/>
              <a:t> objectives and global priorities (C/4)</a:t>
            </a:r>
          </a:p>
          <a:p>
            <a:pPr marL="874713" lvl="1" indent="-342900">
              <a:buFont typeface="Arial" panose="020B0604020202020204" pitchFamily="34" charset="0"/>
              <a:buChar char="•"/>
            </a:pPr>
            <a:r>
              <a:rPr lang="en-GB" altLang="fr-FR" sz="2400" dirty="0"/>
              <a:t>sectoral or </a:t>
            </a:r>
            <a:r>
              <a:rPr lang="en-GB" altLang="fr-FR" sz="2400" dirty="0" err="1"/>
              <a:t>intersectoral</a:t>
            </a:r>
            <a:r>
              <a:rPr lang="en-GB" altLang="fr-FR" sz="2400" dirty="0"/>
              <a:t> programme priorities and themes (C/5)</a:t>
            </a:r>
          </a:p>
          <a:p>
            <a:pPr marL="342900" indent="-342900">
              <a:buFont typeface="Arial" panose="020B0604020202020204" pitchFamily="34" charset="0"/>
              <a:buChar char="•"/>
            </a:pPr>
            <a:r>
              <a:rPr lang="en-US" altLang="fr-FR" sz="2400" dirty="0" smtClean="0"/>
              <a:t>Agreements for six years, review process and evaluation</a:t>
            </a:r>
          </a:p>
          <a:p>
            <a:pPr marL="342900" indent="-342900">
              <a:buFont typeface="Arial" panose="020B0604020202020204" pitchFamily="34" charset="0"/>
              <a:buChar char="•"/>
            </a:pPr>
            <a:r>
              <a:rPr lang="en-US" altLang="fr-FR" sz="2400" dirty="0" smtClean="0"/>
              <a:t>Results of evaluations are presented to UNESCO Executive Board that has authority to authorize UNESCO Director-General to sign agreements on C2Cs</a:t>
            </a:r>
          </a:p>
          <a:p>
            <a:pPr marL="342900" indent="-342900">
              <a:buFont typeface="Arial" panose="020B0604020202020204" pitchFamily="34" charset="0"/>
              <a:buChar char="•"/>
            </a:pPr>
            <a:r>
              <a:rPr lang="en-US" altLang="fr-FR" sz="2400" dirty="0" smtClean="0"/>
              <a:t>Full </a:t>
            </a:r>
            <a:r>
              <a:rPr lang="en-US" altLang="fr-FR" sz="2400" dirty="0"/>
              <a:t>costs to be borne by category 2 centres and/or host countries</a:t>
            </a:r>
            <a:endParaRPr lang="en-GB" altLang="fr-FR" sz="2400" dirty="0"/>
          </a:p>
          <a:p>
            <a:pPr defTabSz="354013">
              <a:spcBef>
                <a:spcPts val="1000"/>
              </a:spcBef>
              <a:buClr>
                <a:srgbClr val="339966"/>
              </a:buClr>
              <a:buSzPct val="80000"/>
              <a:defRPr/>
            </a:pPr>
            <a:endParaRPr lang="en-GB" sz="2400" dirty="0">
              <a:latin typeface="Arial" panose="020B0604020202020204" pitchFamily="34" charset="0"/>
              <a:ea typeface="+mj-ea"/>
              <a:cs typeface="Arial" panose="020B0604020202020204" pitchFamily="34" charset="0"/>
            </a:endParaRPr>
          </a:p>
        </p:txBody>
      </p:sp>
      <p:sp>
        <p:nvSpPr>
          <p:cNvPr id="6"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8"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Tree>
    <p:extLst>
      <p:ext uri="{BB962C8B-B14F-4D97-AF65-F5344CB8AC3E}">
        <p14:creationId xmlns:p14="http://schemas.microsoft.com/office/powerpoint/2010/main" val="2190882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F39D0-724A-4DAA-ACED-FC6AD7B71FAF}"/>
              </a:ext>
            </a:extLst>
          </p:cNvPr>
          <p:cNvSpPr>
            <a:spLocks noGrp="1"/>
          </p:cNvSpPr>
          <p:nvPr>
            <p:ph type="ctrTitle"/>
          </p:nvPr>
        </p:nvSpPr>
        <p:spPr/>
        <p:txBody>
          <a:bodyPr/>
          <a:lstStyle/>
          <a:p>
            <a:r>
              <a:rPr lang="en-US" sz="3200" b="1" dirty="0" smtClean="0"/>
              <a:t>New Management Framework for C2Cs</a:t>
            </a:r>
            <a:r>
              <a:rPr lang="en-US" sz="3200" b="1" dirty="0"/>
              <a:t/>
            </a:r>
            <a:br>
              <a:rPr lang="en-US" sz="3200" b="1" dirty="0"/>
            </a:br>
            <a:endParaRPr lang="fr-FR" sz="3200" b="1" dirty="0"/>
          </a:p>
        </p:txBody>
      </p:sp>
      <p:sp>
        <p:nvSpPr>
          <p:cNvPr id="7" name="Content Placeholder 2"/>
          <p:cNvSpPr txBox="1">
            <a:spLocks/>
          </p:cNvSpPr>
          <p:nvPr/>
        </p:nvSpPr>
        <p:spPr bwMode="auto">
          <a:xfrm>
            <a:off x="552311" y="1264435"/>
            <a:ext cx="7775611" cy="3603336"/>
          </a:xfrm>
          <a:prstGeom prst="rect">
            <a:avLst/>
          </a:prstGeom>
          <a:ln>
            <a:miter lim="800000"/>
            <a:headEnd/>
            <a:tailEnd/>
          </a:ln>
        </p:spPr>
        <p:txBody>
          <a:bodyPr/>
          <a:lstStyle/>
          <a:p>
            <a:pPr marL="342900" indent="-342900" defTabSz="354013">
              <a:spcBef>
                <a:spcPts val="1000"/>
              </a:spcBef>
              <a:buClr>
                <a:srgbClr val="339966"/>
              </a:buClr>
              <a:buSzPct val="80000"/>
              <a:buFont typeface="Wingdings" panose="05000000000000000000" pitchFamily="2" charset="2"/>
              <a:buChar char="§"/>
              <a:defRPr/>
            </a:pPr>
            <a:r>
              <a:rPr lang="en-US" sz="2800" dirty="0" smtClean="0">
                <a:ea typeface="+mj-ea"/>
                <a:cs typeface="Arial" panose="020B0604020202020204" pitchFamily="34" charset="0"/>
              </a:rPr>
              <a:t>A new framework under discussion following </a:t>
            </a:r>
            <a:r>
              <a:rPr lang="en-US" sz="2800" dirty="0">
                <a:ea typeface="+mj-ea"/>
                <a:cs typeface="Arial" panose="020B0604020202020204" pitchFamily="34" charset="0"/>
              </a:rPr>
              <a:t>the audit of </a:t>
            </a:r>
            <a:r>
              <a:rPr lang="en-US" sz="2800" dirty="0" smtClean="0">
                <a:ea typeface="+mj-ea"/>
                <a:cs typeface="Arial" panose="020B0604020202020204" pitchFamily="34" charset="0"/>
              </a:rPr>
              <a:t>UNESCO Internal Oversight Service on </a:t>
            </a:r>
            <a:r>
              <a:rPr lang="en-US" sz="2800" dirty="0">
                <a:ea typeface="+mj-ea"/>
                <a:cs typeface="Arial" panose="020B0604020202020204" pitchFamily="34" charset="0"/>
              </a:rPr>
              <a:t>C2Cs </a:t>
            </a:r>
            <a:r>
              <a:rPr lang="en-US" sz="2800" dirty="0" smtClean="0">
                <a:ea typeface="+mj-ea"/>
                <a:cs typeface="Arial" panose="020B0604020202020204" pitchFamily="34" charset="0"/>
              </a:rPr>
              <a:t>(2017)</a:t>
            </a:r>
          </a:p>
          <a:p>
            <a:pPr marL="342900" indent="-342900" defTabSz="354013">
              <a:spcBef>
                <a:spcPts val="1000"/>
              </a:spcBef>
              <a:buClr>
                <a:srgbClr val="339966"/>
              </a:buClr>
              <a:buSzPct val="80000"/>
              <a:buFont typeface="Wingdings" panose="05000000000000000000" pitchFamily="2" charset="2"/>
              <a:buChar char="§"/>
              <a:defRPr/>
            </a:pPr>
            <a:r>
              <a:rPr lang="en-US" sz="2800" dirty="0" smtClean="0">
                <a:ea typeface="+mj-ea"/>
                <a:cs typeface="Arial" panose="020B0604020202020204" pitchFamily="34" charset="0"/>
              </a:rPr>
              <a:t>UNESCO Executive Board discussed the first draft in April 2019. The second draft will be presented to the Board in October 2019; </a:t>
            </a:r>
          </a:p>
          <a:p>
            <a:pPr marL="342900" indent="-342900" defTabSz="354013">
              <a:spcBef>
                <a:spcPts val="1000"/>
              </a:spcBef>
              <a:buClr>
                <a:srgbClr val="339966"/>
              </a:buClr>
              <a:buSzPct val="80000"/>
              <a:buFont typeface="Wingdings" panose="05000000000000000000" pitchFamily="2" charset="2"/>
              <a:buChar char="§"/>
              <a:defRPr/>
            </a:pPr>
            <a:r>
              <a:rPr lang="en-US" sz="2800" dirty="0">
                <a:ea typeface="+mj-ea"/>
                <a:cs typeface="Arial" panose="020B0604020202020204" pitchFamily="34" charset="0"/>
              </a:rPr>
              <a:t>I</a:t>
            </a:r>
            <a:r>
              <a:rPr lang="en-US" sz="2800" dirty="0" smtClean="0">
                <a:ea typeface="+mj-ea"/>
                <a:cs typeface="Arial" panose="020B0604020202020204" pitchFamily="34" charset="0"/>
              </a:rPr>
              <a:t>f </a:t>
            </a:r>
            <a:r>
              <a:rPr lang="en-US" sz="2800" dirty="0">
                <a:ea typeface="+mj-ea"/>
                <a:cs typeface="Arial" panose="020B0604020202020204" pitchFamily="34" charset="0"/>
              </a:rPr>
              <a:t>adopted by the 40th session of the General Conference this year, will replace the Integrated Comprehensive Strategy </a:t>
            </a:r>
            <a:r>
              <a:rPr lang="en-US" sz="2800" dirty="0" smtClean="0">
                <a:ea typeface="+mj-ea"/>
                <a:cs typeface="Arial" panose="020B0604020202020204" pitchFamily="34" charset="0"/>
              </a:rPr>
              <a:t>on C2Cs of 2013</a:t>
            </a:r>
          </a:p>
          <a:p>
            <a:pPr defTabSz="354013">
              <a:spcBef>
                <a:spcPts val="1000"/>
              </a:spcBef>
              <a:buClr>
                <a:srgbClr val="339966"/>
              </a:buClr>
              <a:buSzPct val="80000"/>
              <a:defRPr/>
            </a:pPr>
            <a:endParaRPr lang="en-GB" sz="2400" dirty="0">
              <a:latin typeface="Arial" panose="020B0604020202020204" pitchFamily="34" charset="0"/>
              <a:ea typeface="+mj-ea"/>
              <a:cs typeface="Arial" panose="020B0604020202020204" pitchFamily="34" charset="0"/>
            </a:endParaRPr>
          </a:p>
        </p:txBody>
      </p:sp>
      <p:sp>
        <p:nvSpPr>
          <p:cNvPr id="6" name="Text Placeholder 3"/>
          <p:cNvSpPr>
            <a:spLocks noGrp="1"/>
          </p:cNvSpPr>
          <p:nvPr>
            <p:ph type="body" sz="quarter" idx="14"/>
          </p:nvPr>
        </p:nvSpPr>
        <p:spPr>
          <a:xfrm>
            <a:off x="2435382" y="6430694"/>
            <a:ext cx="4273236" cy="322341"/>
          </a:xfrm>
        </p:spPr>
        <p:txBody>
          <a:bodyPr/>
          <a:lstStyle/>
          <a:p>
            <a:r>
              <a:rPr lang="en-US" sz="1200" dirty="0" smtClean="0"/>
              <a:t>Seventh Annual Coordination Meeting of C2Cs</a:t>
            </a:r>
            <a:endParaRPr lang="en-US" sz="1200" dirty="0"/>
          </a:p>
          <a:p>
            <a:endParaRPr lang="fr-FR" dirty="0"/>
          </a:p>
        </p:txBody>
      </p:sp>
      <p:sp>
        <p:nvSpPr>
          <p:cNvPr id="8" name="Text Placeholder 4"/>
          <p:cNvSpPr>
            <a:spLocks noGrp="1"/>
          </p:cNvSpPr>
          <p:nvPr>
            <p:ph type="body" sz="quarter" idx="15"/>
          </p:nvPr>
        </p:nvSpPr>
        <p:spPr>
          <a:xfrm>
            <a:off x="7048610" y="6416144"/>
            <a:ext cx="2067013" cy="322341"/>
          </a:xfrm>
        </p:spPr>
        <p:txBody>
          <a:bodyPr/>
          <a:lstStyle/>
          <a:p>
            <a:r>
              <a:rPr lang="fr-FR" dirty="0"/>
              <a:t> </a:t>
            </a:r>
            <a:r>
              <a:rPr lang="fr-FR" sz="1200" dirty="0" err="1"/>
              <a:t>Algiers</a:t>
            </a:r>
            <a:r>
              <a:rPr lang="fr-FR" sz="1200" dirty="0"/>
              <a:t>, </a:t>
            </a:r>
            <a:r>
              <a:rPr lang="fr-FR" sz="1200" dirty="0" smtClean="0"/>
              <a:t>2–3 </a:t>
            </a:r>
            <a:r>
              <a:rPr lang="fr-FR" sz="1200" dirty="0" err="1" smtClean="0"/>
              <a:t>September</a:t>
            </a:r>
            <a:r>
              <a:rPr lang="fr-FR" sz="1200" dirty="0" smtClean="0"/>
              <a:t>  </a:t>
            </a:r>
            <a:r>
              <a:rPr lang="fr-FR" sz="1200" dirty="0"/>
              <a:t>2019</a:t>
            </a:r>
          </a:p>
        </p:txBody>
      </p:sp>
    </p:spTree>
    <p:extLst>
      <p:ext uri="{BB962C8B-B14F-4D97-AF65-F5344CB8AC3E}">
        <p14:creationId xmlns:p14="http://schemas.microsoft.com/office/powerpoint/2010/main" val="2368088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FB4A109D0A7FF44D8B473E12E6789B1B" ma:contentTypeVersion="2" ma:contentTypeDescription="Create a new document." ma:contentTypeScope="" ma:versionID="3de8a62d6b9f6372581c342d379c9438">
  <xsd:schema xmlns:xsd="http://www.w3.org/2001/XMLSchema" xmlns:xs="http://www.w3.org/2001/XMLSchema" xmlns:p="http://schemas.microsoft.com/office/2006/metadata/properties" xmlns:ns1="http://schemas.microsoft.com/sharepoint/v3" xmlns:ns2="58e932d1-8919-4331-b239-5cc8cbf973ca" xmlns:ns3="24a0a721-48fc-4317-924f-0be8ca98da1b" targetNamespace="http://schemas.microsoft.com/office/2006/metadata/properties" ma:root="true" ma:fieldsID="54ec5c0c1d989b815dc6b611eb6a4484" ns1:_="" ns2:_="" ns3:_="">
    <xsd:import namespace="http://schemas.microsoft.com/sharepoint/v3"/>
    <xsd:import namespace="58e932d1-8919-4331-b239-5cc8cbf973ca"/>
    <xsd:import namespace="24a0a721-48fc-4317-924f-0be8ca98da1b"/>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e932d1-8919-4331-b239-5cc8cbf973c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4a0a721-48fc-4317-924f-0be8ca98da1b" elementFormDefault="qualified">
    <xsd:import namespace="http://schemas.microsoft.com/office/2006/documentManagement/types"/>
    <xsd:import namespace="http://schemas.microsoft.com/office/infopath/2007/PartnerControls"/>
    <xsd:element name="Category" ma:index="13" nillable="true" ma:displayName="Category" ma:format="Dropdown" ma:internalName="Category">
      <xsd:simpleType>
        <xsd:union memberTypes="dms:Text">
          <xsd:simpleType>
            <xsd:restriction base="dms:Choice">
              <xsd:enumeration value="Communication Guidelines"/>
              <xsd:enumeration value="Daily Press Review"/>
              <xsd:enumeration value="Logo"/>
              <xsd:enumeration value="Social Media"/>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24a0a721-48fc-4317-924f-0be8ca98da1b" xsi:nil="true"/>
    <PublishingExpirationDate xmlns="http://schemas.microsoft.com/sharepoint/v3" xsi:nil="true"/>
    <PublishingStartDate xmlns="http://schemas.microsoft.com/sharepoint/v3" xsi:nil="true"/>
    <_dlc_DocId xmlns="58e932d1-8919-4331-b239-5cc8cbf973ca">DN3HXZNSAUTS-3109-114</_dlc_DocId>
    <_dlc_DocIdUrl xmlns="58e932d1-8919-4331-b239-5cc8cbf973ca">
      <Url>https://teams.unesco.org/ORG/dpi/_layouts/15/DocIdRedir.aspx?ID=DN3HXZNSAUTS-3109-114</Url>
      <Description>DN3HXZNSAUTS-3109-114</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52A7CC-F908-4142-AF9B-BE0A1DD2F7B0}">
  <ds:schemaRefs>
    <ds:schemaRef ds:uri="http://schemas.microsoft.com/sharepoint/events"/>
  </ds:schemaRefs>
</ds:datastoreItem>
</file>

<file path=customXml/itemProps2.xml><?xml version="1.0" encoding="utf-8"?>
<ds:datastoreItem xmlns:ds="http://schemas.openxmlformats.org/officeDocument/2006/customXml" ds:itemID="{655F6295-3EE4-41ED-ACDB-B880CD5113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e932d1-8919-4331-b239-5cc8cbf973ca"/>
    <ds:schemaRef ds:uri="24a0a721-48fc-4317-924f-0be8ca98d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8DA934-8164-4282-9324-00E67DC53E7B}">
  <ds:schemaRefs>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24a0a721-48fc-4317-924f-0be8ca98da1b"/>
    <ds:schemaRef ds:uri="http://purl.org/dc/dcmitype/"/>
    <ds:schemaRef ds:uri="http://schemas.microsoft.com/office/infopath/2007/PartnerControls"/>
    <ds:schemaRef ds:uri="http://purl.org/dc/elements/1.1/"/>
    <ds:schemaRef ds:uri="58e932d1-8919-4331-b239-5cc8cbf973ca"/>
    <ds:schemaRef ds:uri="http://www.w3.org/XML/1998/namespace"/>
    <ds:schemaRef ds:uri="http://purl.org/dc/terms/"/>
  </ds:schemaRefs>
</ds:datastoreItem>
</file>

<file path=customXml/itemProps4.xml><?xml version="1.0" encoding="utf-8"?>
<ds:datastoreItem xmlns:ds="http://schemas.openxmlformats.org/officeDocument/2006/customXml" ds:itemID="{B4073901-E466-46DA-94A9-04A336FAD0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2973</TotalTime>
  <Words>2533</Words>
  <Application>Microsoft Office PowerPoint</Application>
  <PresentationFormat>On-screen Show (4:3)</PresentationFormat>
  <Paragraphs>406</Paragraphs>
  <Slides>41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ＭＳ Ｐゴシック</vt:lpstr>
      <vt:lpstr>Aharoni</vt:lpstr>
      <vt:lpstr>Arial</vt:lpstr>
      <vt:lpstr>Arial Narrow</vt:lpstr>
      <vt:lpstr>Calibri</vt:lpstr>
      <vt:lpstr>Calibri Light</vt:lpstr>
      <vt:lpstr>DengXian</vt:lpstr>
      <vt:lpstr>Times New Roman</vt:lpstr>
      <vt:lpstr>Wingdings</vt:lpstr>
      <vt:lpstr>Thème Office</vt:lpstr>
      <vt:lpstr>Seventh Annual Coordination Meeting of category 2 centres active in the field of intangible cultural heritage</vt:lpstr>
      <vt:lpstr>Objectives of the meeting </vt:lpstr>
      <vt:lpstr>PowerPoint Presentation</vt:lpstr>
      <vt:lpstr>39 C/5 (2018-2021) </vt:lpstr>
      <vt:lpstr>MLA 2: Creativity, Expected result 6</vt:lpstr>
      <vt:lpstr>ER 6, Performance indicators (1)  </vt:lpstr>
      <vt:lpstr>ER 6, Performance indicators (2)  </vt:lpstr>
      <vt:lpstr>Current management framework for C2Cs </vt:lpstr>
      <vt:lpstr>New Management Framework for C2Cs </vt:lpstr>
      <vt:lpstr>New Management Framework for C2Cs (2)  </vt:lpstr>
      <vt:lpstr>New Management Framework for C2Cs (3)  </vt:lpstr>
      <vt:lpstr>New Management Framework for C2Cs (4)  </vt:lpstr>
      <vt:lpstr>New Management Framework for C2Cs (5)  </vt:lpstr>
      <vt:lpstr>Status of agreements and upcoming renewals </vt:lpstr>
      <vt:lpstr>PowerPoint Presentation</vt:lpstr>
      <vt:lpstr>13.COM, Port Louis, Mauritius 2018</vt:lpstr>
      <vt:lpstr>Overall results framework</vt:lpstr>
      <vt:lpstr>Reform of the periodic reporting mechanism (1) </vt:lpstr>
      <vt:lpstr>Reform of the periodic reporting mechanism (2)</vt:lpstr>
      <vt:lpstr>Reform of the periodic reporting mechanism (3)</vt:lpstr>
      <vt:lpstr>ICH and emergencies. Experiences so far. </vt:lpstr>
      <vt:lpstr>Expert meeting on ICH and emergencies, 2019 </vt:lpstr>
      <vt:lpstr>ICH and emergencies. </vt:lpstr>
      <vt:lpstr>The role of NGOs (1) </vt:lpstr>
      <vt:lpstr>The role of NGOs (2) </vt:lpstr>
      <vt:lpstr>Important meetings in 2019</vt:lpstr>
      <vt:lpstr>PowerPoint Presentation</vt:lpstr>
      <vt:lpstr>Two funding priorities </vt:lpstr>
      <vt:lpstr>Priority 1. Capacity building. </vt:lpstr>
      <vt:lpstr>Capacity building: four axes</vt:lpstr>
      <vt:lpstr>Priority 1. Capacity building.  </vt:lpstr>
      <vt:lpstr>Higher education networking</vt:lpstr>
      <vt:lpstr>Capacity building</vt:lpstr>
      <vt:lpstr>Priority 2 - ICH and education. Context. </vt:lpstr>
      <vt:lpstr>ICH and education </vt:lpstr>
      <vt:lpstr>Activities by UNESCO Field offices 2018-2019</vt:lpstr>
      <vt:lpstr>ICH and education</vt:lpstr>
      <vt:lpstr>PowerPoint Presentation</vt:lpstr>
      <vt:lpstr>General debate on: </vt:lpstr>
      <vt:lpstr>PowerPoint Presentation</vt:lpstr>
      <vt:lpstr>Annual meeting of C2Cs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 W</dc:creator>
  <cp:lastModifiedBy>Samadov, Rasul</cp:lastModifiedBy>
  <cp:revision>288</cp:revision>
  <cp:lastPrinted>2019-08-29T15:18:32Z</cp:lastPrinted>
  <dcterms:created xsi:type="dcterms:W3CDTF">2019-03-22T15:49:46Z</dcterms:created>
  <dcterms:modified xsi:type="dcterms:W3CDTF">2019-08-31T12:01:07Z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0x010100FB4A109D0A7FF44D8B473E12E6789B1B</vt:lpwstr>
  </property>
  <property fmtid="{D5CDD505-2E9C-101B-9397-08002B2CF9AE}" pid="3" name="_dlc_DocIdItemGuid">
    <vt:lpwstr>f1296de9-58aa-4623-8a2d-0db4d10690a0</vt:lpwstr>
  </property>
</Properties>
</file>