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9" r:id="rId3"/>
    <p:sldId id="280" r:id="rId4"/>
    <p:sldId id="281" r:id="rId5"/>
    <p:sldId id="284" r:id="rId6"/>
    <p:sldId id="288" r:id="rId7"/>
    <p:sldId id="304" r:id="rId8"/>
    <p:sldId id="289" r:id="rId9"/>
    <p:sldId id="290" r:id="rId10"/>
    <p:sldId id="291" r:id="rId11"/>
    <p:sldId id="293" r:id="rId12"/>
    <p:sldId id="294" r:id="rId13"/>
    <p:sldId id="295" r:id="rId14"/>
    <p:sldId id="297" r:id="rId15"/>
    <p:sldId id="299" r:id="rId16"/>
    <p:sldId id="301" r:id="rId17"/>
    <p:sldId id="302" r:id="rId18"/>
    <p:sldId id="300" r:id="rId19"/>
    <p:sldId id="298" r:id="rId20"/>
    <p:sldId id="296" r:id="rId21"/>
    <p:sldId id="292" r:id="rId22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.leng" initials="KL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54" autoAdjust="0"/>
    <p:restoredTop sz="99610" autoAdjust="0"/>
  </p:normalViewPr>
  <p:slideViewPr>
    <p:cSldViewPr snapToGrid="0" snapToObjects="1">
      <p:cViewPr varScale="1">
        <p:scale>
          <a:sx n="107" d="100"/>
          <a:sy n="107" d="100"/>
        </p:scale>
        <p:origin x="-600" y="-17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outlineViewPr>
    <p:cViewPr>
      <p:scale>
        <a:sx n="33" d="100"/>
        <a:sy n="33" d="100"/>
      </p:scale>
      <p:origin x="54" y="9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88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4835635-44C3-4B29-876B-CAFF495EE6EB}" type="datetimeFigureOut">
              <a:rPr lang="fr-FR" altLang="fr-FR"/>
              <a:pPr/>
              <a:t>06/06/2016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FA01B7-A0A4-4591-ADC2-94852860C089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34440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85C9DEF-BB1F-4EA2-905C-F64B51B5D8ED}" type="datetimeFigureOut">
              <a:rPr lang="fr-FR" altLang="fr-FR"/>
              <a:pPr/>
              <a:t>06/06/2016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0CA8E25-5CB0-408B-ADEF-2912C4CA17C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4743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8E25-5CB0-408B-ADEF-2912C4CA17CB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205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8E25-5CB0-408B-ADEF-2912C4CA17CB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3467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8E25-5CB0-408B-ADEF-2912C4CA17CB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383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8E25-5CB0-408B-ADEF-2912C4CA17CB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593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8E25-5CB0-408B-ADEF-2912C4CA17CB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302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Char char="⁻"/>
            </a:pPr>
            <a:r>
              <a:rPr lang="en-US" dirty="0" smtClean="0"/>
              <a:t>The Committee on several occasions repeated that Inscription </a:t>
            </a:r>
            <a:r>
              <a:rPr lang="en-US" dirty="0"/>
              <a:t>of an element on the Representative List does not imply exclusivity or constitute a marker of intellectual property </a:t>
            </a:r>
            <a:r>
              <a:rPr lang="en-US" dirty="0" smtClean="0"/>
              <a:t>rights (Decision 9.COM 10)</a:t>
            </a:r>
          </a:p>
          <a:p>
            <a:pPr marL="171450" indent="-171450">
              <a:buFont typeface="Calibri" panose="020F0502020204030204" pitchFamily="34" charset="0"/>
              <a:buChar char="⁻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8E25-5CB0-408B-ADEF-2912C4CA17CB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92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fr-FR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r>
              <a:rPr lang="en-US" noProof="0" smtClean="0"/>
              <a:t>Click icon to add picture</a:t>
            </a:r>
            <a:endParaRPr lang="fr-FR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353" y="0"/>
            <a:ext cx="1720212" cy="129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3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3088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2034403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9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72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r>
              <a:rPr lang="en-US" noProof="0" smtClean="0"/>
              <a:t>Click icon to add picture</a:t>
            </a:r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835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r>
              <a:rPr lang="en-US" noProof="0" smtClean="0"/>
              <a:t>Click icon to add picture</a:t>
            </a:r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050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592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443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fr-FR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fr-FR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472AA7B-2BED-4D29-AAA8-B7F86B876CED}" type="slidenum">
              <a:rPr lang="fr-FR" altLang="fr-FR" sz="1400" b="1">
                <a:solidFill>
                  <a:schemeClr val="accent1"/>
                </a:solidFill>
              </a:rPr>
              <a:pPr/>
              <a:t>‹#›</a:t>
            </a:fld>
            <a:endParaRPr lang="fr-FR" altLang="fr-FR" sz="1400" b="1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81000" y="228600"/>
            <a:ext cx="1484745" cy="1118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8" r:id="rId2"/>
    <p:sldLayoutId id="2147483664" r:id="rId3"/>
    <p:sldLayoutId id="2147483659" r:id="rId4"/>
    <p:sldLayoutId id="2147483660" r:id="rId5"/>
    <p:sldLayoutId id="2147483661" r:id="rId6"/>
    <p:sldLayoutId id="2147483662" r:id="rId7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15900" indent="-215900" algn="l" defTabSz="457200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rgbClr val="07DEDB"/>
          </a:solidFill>
          <a:latin typeface="+mn-lt"/>
          <a:ea typeface="+mn-ea"/>
          <a:cs typeface="+mn-cs"/>
        </a:defRPr>
      </a:lvl1pPr>
      <a:lvl2pPr marL="215900" indent="-215900" algn="l" defTabSz="457200" rtl="0" eaLnBrk="1" fontAlgn="base" hangingPunct="1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rtl="0" eaLnBrk="1" fontAlgn="base" hangingPunct="1">
        <a:spcBef>
          <a:spcPts val="12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466725" indent="-215900" algn="l" defTabSz="457200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466725" algn="l" defTabSz="457200" rtl="0" eaLnBrk="1" fontAlgn="base" hangingPunct="1">
        <a:spcBef>
          <a:spcPts val="600"/>
        </a:spcBef>
        <a:spcAft>
          <a:spcPct val="0"/>
        </a:spcAft>
        <a:defRPr sz="2000" kern="1200">
          <a:solidFill>
            <a:srgbClr val="07DED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6"/>
            <a:ext cx="5626894" cy="3354765"/>
          </a:xfrm>
        </p:spPr>
        <p:txBody>
          <a:bodyPr/>
          <a:lstStyle/>
          <a:p>
            <a:r>
              <a:rPr lang="fr-FR" sz="3600" dirty="0"/>
              <a:t>Objectifs de la réunion et </a:t>
            </a:r>
            <a:r>
              <a:rPr lang="fr-FR" sz="3600" dirty="0" smtClean="0"/>
              <a:t>développements récents dans </a:t>
            </a:r>
            <a:r>
              <a:rPr lang="fr-FR" sz="3600" dirty="0"/>
              <a:t>la vie de la Convention de 2003 et </a:t>
            </a:r>
            <a:r>
              <a:rPr lang="fr-FR" sz="3600" dirty="0" smtClean="0"/>
              <a:t>de l'Organisation</a:t>
            </a:r>
            <a:r>
              <a:rPr lang="en-GB" sz="4000" dirty="0">
                <a:ea typeface="Arial Unicode MS" pitchFamily="34" charset="-128"/>
                <a:cs typeface="Arial" charset="0"/>
              </a:rPr>
              <a:t/>
            </a:r>
            <a:br>
              <a:rPr lang="en-GB" sz="4000" dirty="0">
                <a:ea typeface="Arial Unicode MS" pitchFamily="34" charset="-128"/>
                <a:cs typeface="Arial" charset="0"/>
              </a:rPr>
            </a:br>
            <a:endParaRPr lang="fr-FR" altLang="fr-FR" dirty="0" smtClean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5967413"/>
            <a:ext cx="2194832" cy="276999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altLang="fr-FR" sz="1200" b="1" dirty="0" smtClean="0">
                <a:latin typeface="Arial Bold"/>
                <a:ea typeface="Arial Bold"/>
                <a:cs typeface="Arial Bold"/>
              </a:rPr>
              <a:t>Paris – Siège de l’UNESCO</a:t>
            </a:r>
            <a:endParaRPr lang="fr-FR" altLang="fr-FR" sz="1200" b="1" dirty="0">
              <a:latin typeface="Arial Bold"/>
              <a:ea typeface="Arial Bold"/>
              <a:cs typeface="Arial Bold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0999" y="6243638"/>
            <a:ext cx="1874231" cy="276999"/>
          </a:xfrm>
          <a:prstGeom prst="rec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ZA" alt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old"/>
                <a:ea typeface="Arial Bold"/>
                <a:cs typeface="Arial Bold"/>
              </a:rPr>
              <a:t>3 </a:t>
            </a:r>
            <a:r>
              <a:rPr lang="fr-FR" alt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old"/>
                <a:ea typeface="Arial Bold"/>
                <a:cs typeface="Arial Bold"/>
              </a:rPr>
              <a:t>juin</a:t>
            </a:r>
            <a:r>
              <a:rPr lang="en-ZA" alt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old"/>
                <a:ea typeface="Arial Bold"/>
                <a:cs typeface="Arial Bold"/>
              </a:rPr>
              <a:t> 2016 </a:t>
            </a:r>
            <a:endParaRPr lang="en-GB" altLang="fr-FR" sz="1200" b="1" dirty="0">
              <a:solidFill>
                <a:schemeClr val="accent1">
                  <a:lumMod val="60000"/>
                  <a:lumOff val="40000"/>
                </a:schemeClr>
              </a:solidFill>
              <a:latin typeface="Arial Bold"/>
              <a:ea typeface="Arial Bold"/>
              <a:cs typeface="Arial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4592766"/>
            <a:ext cx="4442714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90000"/>
              </a:lnSpc>
              <a:buClr>
                <a:schemeClr val="tx1"/>
              </a:buClr>
            </a:pPr>
            <a:r>
              <a:rPr lang="fr-FR" altLang="fr-FR" b="1" dirty="0">
                <a:latin typeface="+mn-lt"/>
              </a:rPr>
              <a:t>Quatrième </a:t>
            </a:r>
            <a:r>
              <a:rPr lang="fr-FR" altLang="fr-FR" b="1" dirty="0" smtClean="0">
                <a:latin typeface="+mn-lt"/>
              </a:rPr>
              <a:t>réunion annuelle </a:t>
            </a:r>
            <a:r>
              <a:rPr lang="fr-FR" altLang="fr-FR" b="1" dirty="0">
                <a:latin typeface="+mn-lt"/>
              </a:rPr>
              <a:t>de coordination </a:t>
            </a:r>
            <a:r>
              <a:rPr lang="fr-FR" altLang="fr-FR" b="1" dirty="0" smtClean="0">
                <a:latin typeface="+mn-lt"/>
              </a:rPr>
              <a:t>des centres </a:t>
            </a:r>
            <a:r>
              <a:rPr lang="fr-FR" altLang="fr-FR" b="1" dirty="0">
                <a:latin typeface="+mn-lt"/>
              </a:rPr>
              <a:t>de </a:t>
            </a:r>
            <a:r>
              <a:rPr lang="fr-FR" altLang="fr-FR" b="1" dirty="0" smtClean="0">
                <a:latin typeface="+mn-lt"/>
              </a:rPr>
              <a:t>catégorie </a:t>
            </a:r>
            <a:r>
              <a:rPr lang="fr-FR" altLang="fr-FR" b="1" dirty="0">
                <a:latin typeface="+mn-lt"/>
              </a:rPr>
              <a:t>2 actifs dans le domaine du patrimoine culturel immatériel</a:t>
            </a:r>
            <a:endParaRPr lang="en-GB" altLang="fr-FR" b="1" dirty="0">
              <a:latin typeface="+mn-lt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9" name="Espace réservé pour une image  8" descr="gre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 bwMode="auto">
          <a:xfrm>
            <a:off x="6478588" y="0"/>
            <a:ext cx="266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738664"/>
          </a:xfrm>
        </p:spPr>
        <p:txBody>
          <a:bodyPr/>
          <a:lstStyle/>
          <a:p>
            <a:r>
              <a:rPr lang="fr-FR" altLang="fr-FR" sz="48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Amendements aux DO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256550"/>
          </a:xfrm>
        </p:spPr>
        <p:txBody>
          <a:bodyPr/>
          <a:lstStyle/>
          <a:p>
            <a:pPr marL="0" lvl="0" indent="0" defTabSz="257175" eaLnBrk="0" hangingPunct="0">
              <a:spcBef>
                <a:spcPts val="180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Amendements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adoptés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par la 6.GA :</a:t>
            </a:r>
            <a:endParaRPr lang="en-US" altLang="fr-FR" dirty="0">
              <a:solidFill>
                <a:srgbClr val="000000"/>
              </a:solidFill>
              <a:cs typeface="Arial" charset="0"/>
            </a:endParaRPr>
          </a:p>
          <a:p>
            <a:pPr marL="266700" lvl="0" indent="-185738" eaLnBrk="0" hangingPunct="0">
              <a:spcBef>
                <a:spcPts val="180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AI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jusqu’à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100 </a:t>
            </a:r>
            <a:r>
              <a:rPr lang="en-US" altLang="fr-FR" dirty="0">
                <a:solidFill>
                  <a:srgbClr val="000000"/>
                </a:solidFill>
                <a:cs typeface="Arial" charset="0"/>
              </a:rPr>
              <a:t>000 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dollars </a:t>
            </a:r>
            <a:r>
              <a:rPr lang="en-US" altLang="fr-FR" dirty="0">
                <a:solidFill>
                  <a:srgbClr val="000000"/>
                </a:solidFill>
                <a:cs typeface="Arial" charset="0"/>
              </a:rPr>
              <a:t>des 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États-Unis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examinée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par le Bureau du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Comité</a:t>
            </a:r>
          </a:p>
          <a:p>
            <a:pPr marL="266700" lvl="0" indent="-185738" eaLnBrk="0" hangingPunct="0">
              <a:spcBef>
                <a:spcPts val="180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Rapports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périodiques</a:t>
            </a:r>
            <a:r>
              <a:rPr lang="en-US" altLang="fr-FR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altLang="fr-FR" dirty="0">
              <a:solidFill>
                <a:srgbClr val="000000"/>
              </a:solidFill>
              <a:cs typeface="Arial" charset="0"/>
            </a:endParaRPr>
          </a:p>
          <a:p>
            <a:pPr marL="266700" lvl="0" indent="-185738" eaLnBrk="0" hangingPunct="0">
              <a:spcBef>
                <a:spcPts val="180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PCI et </a:t>
            </a:r>
            <a:r>
              <a:rPr lang="fr-FR" dirty="0" smtClean="0">
                <a:solidFill>
                  <a:srgbClr val="000000"/>
                </a:solidFill>
                <a:cs typeface="Arial" charset="0"/>
              </a:rPr>
              <a:t>développement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durable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marL="266700" lvl="0" indent="-185738" eaLnBrk="0" hangingPunct="0">
              <a:spcBef>
                <a:spcPts val="180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fr-FR" dirty="0" smtClean="0">
                <a:solidFill>
                  <a:srgbClr val="000000"/>
                </a:solidFill>
                <a:cs typeface="Arial" charset="0"/>
              </a:rPr>
              <a:t>Calendrier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cs typeface="Arial" charset="0"/>
              </a:rPr>
              <a:t>d’accréditation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des ONG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marL="266700" lvl="0" indent="-185738" eaLnBrk="0" hangingPunct="0">
              <a:spcBef>
                <a:spcPts val="180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Option de </a:t>
            </a:r>
            <a:r>
              <a:rPr lang="fr-FR" dirty="0" smtClean="0">
                <a:solidFill>
                  <a:srgbClr val="000000"/>
                </a:solidFill>
                <a:cs typeface="Arial" charset="0"/>
              </a:rPr>
              <a:t>renvoi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93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646331"/>
          </a:xfrm>
        </p:spPr>
        <p:txBody>
          <a:bodyPr/>
          <a:lstStyle/>
          <a:p>
            <a:r>
              <a:rPr lang="en-GB" altLang="fr-FR" sz="42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Nouveaux </a:t>
            </a:r>
            <a:r>
              <a:rPr lang="fr-FR" altLang="fr-FR" sz="42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matériels</a:t>
            </a:r>
            <a:r>
              <a:rPr lang="en-GB" altLang="fr-FR" sz="42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de </a:t>
            </a:r>
            <a:r>
              <a:rPr lang="fr-FR" altLang="fr-FR" sz="42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RC</a:t>
            </a:r>
            <a:endParaRPr lang="fr-FR" sz="4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1342352"/>
            <a:ext cx="6336074" cy="4955203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prstClr val="black"/>
              </a:buClr>
              <a:defRPr/>
            </a:pPr>
            <a:r>
              <a:rPr lang="fr-FR" altLang="en-US" sz="2800" b="1" dirty="0" smtClean="0">
                <a:solidFill>
                  <a:prstClr val="black"/>
                </a:solidFill>
              </a:rPr>
              <a:t>Matériels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sur le développement d</a:t>
            </a:r>
            <a:r>
              <a:rPr lang="en-US" altLang="en-US" sz="2800" b="1" dirty="0" err="1" smtClean="0">
                <a:solidFill>
                  <a:prstClr val="black"/>
                </a:solidFill>
              </a:rPr>
              <a:t>es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plans de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sauvegarde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prstClr val="black"/>
              </a:buClr>
              <a:defRPr/>
            </a:pPr>
            <a:r>
              <a:rPr lang="en-US" altLang="en-US" sz="2800" b="1" dirty="0" smtClean="0">
                <a:solidFill>
                  <a:prstClr val="black"/>
                </a:solidFill>
              </a:rPr>
              <a:t>Nouveaux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matériels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pour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les ateliers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sur les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politiques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et notes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d’orientation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des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politiques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prstClr val="black"/>
              </a:buClr>
              <a:defRPr/>
            </a:pPr>
            <a:r>
              <a:rPr lang="fr-FR" altLang="en-US" sz="2800" b="1" dirty="0" smtClean="0">
                <a:solidFill>
                  <a:prstClr val="black"/>
                </a:solidFill>
              </a:rPr>
              <a:t>Unité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sur le genre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dans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le PCI</a:t>
            </a:r>
            <a:endParaRPr lang="en-US" altLang="en-US" sz="2800" b="1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prstClr val="black"/>
              </a:buClr>
              <a:defRPr/>
            </a:pPr>
            <a:r>
              <a:rPr lang="fr-FR" altLang="en-US" sz="2800" b="1" dirty="0" smtClean="0">
                <a:solidFill>
                  <a:prstClr val="black"/>
                </a:solidFill>
              </a:rPr>
              <a:t>Unité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sur PCI et </a:t>
            </a:r>
            <a:r>
              <a:rPr lang="fr-FR" altLang="en-US" sz="2800" b="1" dirty="0" smtClean="0">
                <a:solidFill>
                  <a:prstClr val="black"/>
                </a:solidFill>
              </a:rPr>
              <a:t>développement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 durable</a:t>
            </a:r>
            <a:endParaRPr lang="en-US" altLang="en-US" sz="2800" b="1" dirty="0">
              <a:solidFill>
                <a:prstClr val="black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Dépliant sur le programme </a:t>
            </a:r>
            <a:r>
              <a:rPr lang="fr-FR" dirty="0" smtClean="0">
                <a:solidFill>
                  <a:schemeClr val="tx1"/>
                </a:solidFill>
              </a:rPr>
              <a:t>global de </a:t>
            </a:r>
            <a:r>
              <a:rPr lang="fr-FR" dirty="0">
                <a:solidFill>
                  <a:schemeClr val="tx1"/>
                </a:solidFill>
              </a:rPr>
              <a:t>renforcement des </a:t>
            </a:r>
            <a:r>
              <a:rPr lang="fr-FR" dirty="0" smtClean="0">
                <a:solidFill>
                  <a:schemeClr val="tx1"/>
                </a:solidFill>
              </a:rPr>
              <a:t>capacités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25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738664"/>
          </a:xfrm>
        </p:spPr>
        <p:txBody>
          <a:bodyPr/>
          <a:lstStyle/>
          <a:p>
            <a:r>
              <a:rPr lang="fr-FR" sz="48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Réunions</a:t>
            </a:r>
            <a:r>
              <a:rPr lang="en-GB" sz="48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fr-FR" sz="48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importantes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727448"/>
          </a:xfrm>
        </p:spPr>
        <p:txBody>
          <a:bodyPr/>
          <a:lstStyle/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fr-FR" altLang="fr-FR" dirty="0" smtClean="0">
                <a:solidFill>
                  <a:prstClr val="black"/>
                </a:solidFill>
              </a:rPr>
              <a:t>Réunion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d’experts</a:t>
            </a:r>
            <a:r>
              <a:rPr lang="en-US" altLang="fr-FR" dirty="0" smtClean="0">
                <a:solidFill>
                  <a:prstClr val="black"/>
                </a:solidFill>
              </a:rPr>
              <a:t> sur le cadre global de </a:t>
            </a:r>
            <a:r>
              <a:rPr lang="fr-FR" altLang="fr-FR" dirty="0" smtClean="0">
                <a:solidFill>
                  <a:prstClr val="black"/>
                </a:solidFill>
              </a:rPr>
              <a:t>résultats</a:t>
            </a:r>
            <a:r>
              <a:rPr lang="en-US" altLang="fr-FR" dirty="0" smtClean="0">
                <a:solidFill>
                  <a:prstClr val="black"/>
                </a:solidFill>
              </a:rPr>
              <a:t> (Chengdu</a:t>
            </a:r>
            <a:r>
              <a:rPr lang="en-US" altLang="fr-FR" dirty="0">
                <a:solidFill>
                  <a:prstClr val="black"/>
                </a:solidFill>
              </a:rPr>
              <a:t>, </a:t>
            </a:r>
            <a:r>
              <a:rPr lang="en-US" altLang="fr-FR" dirty="0" smtClean="0">
                <a:solidFill>
                  <a:prstClr val="black"/>
                </a:solidFill>
              </a:rPr>
              <a:t>         27 </a:t>
            </a:r>
            <a:r>
              <a:rPr lang="en-US" altLang="fr-FR" dirty="0">
                <a:solidFill>
                  <a:prstClr val="black"/>
                </a:solidFill>
              </a:rPr>
              <a:t>- 29 </a:t>
            </a:r>
            <a:r>
              <a:rPr lang="fr-FR" altLang="fr-FR" dirty="0" smtClean="0">
                <a:solidFill>
                  <a:prstClr val="black"/>
                </a:solidFill>
              </a:rPr>
              <a:t>juillet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2016)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11.COM  </a:t>
            </a:r>
            <a:r>
              <a:rPr lang="en-US" altLang="fr-FR" dirty="0">
                <a:solidFill>
                  <a:prstClr val="black"/>
                </a:solidFill>
              </a:rPr>
              <a:t>(28/11- </a:t>
            </a:r>
            <a:r>
              <a:rPr lang="en-US" altLang="fr-FR" dirty="0" smtClean="0">
                <a:solidFill>
                  <a:prstClr val="black"/>
                </a:solidFill>
              </a:rPr>
              <a:t>02/12 </a:t>
            </a:r>
            <a:r>
              <a:rPr lang="en-US" altLang="fr-FR" dirty="0">
                <a:solidFill>
                  <a:prstClr val="black"/>
                </a:solidFill>
              </a:rPr>
              <a:t>2016, </a:t>
            </a:r>
            <a:r>
              <a:rPr lang="en-US" altLang="fr-FR" dirty="0" smtClean="0">
                <a:solidFill>
                  <a:prstClr val="black"/>
                </a:solidFill>
              </a:rPr>
              <a:t>Addis-</a:t>
            </a:r>
            <a:r>
              <a:rPr lang="fr-FR" altLang="fr-FR" dirty="0" smtClean="0">
                <a:solidFill>
                  <a:prstClr val="black"/>
                </a:solidFill>
              </a:rPr>
              <a:t>Abeba</a:t>
            </a:r>
            <a:r>
              <a:rPr lang="en-US" altLang="fr-FR" dirty="0" smtClean="0">
                <a:solidFill>
                  <a:prstClr val="black"/>
                </a:solidFill>
              </a:rPr>
              <a:t>, </a:t>
            </a:r>
            <a:r>
              <a:rPr lang="fr-FR" altLang="fr-FR" dirty="0" smtClean="0">
                <a:solidFill>
                  <a:prstClr val="black"/>
                </a:solidFill>
              </a:rPr>
              <a:t>Éthiopie</a:t>
            </a:r>
            <a:r>
              <a:rPr lang="en-US" altLang="fr-FR" dirty="0" smtClean="0">
                <a:solidFill>
                  <a:prstClr val="black"/>
                </a:solidFill>
              </a:rPr>
              <a:t>)</a:t>
            </a:r>
            <a:endParaRPr lang="en-US" altLang="fr-FR" dirty="0">
              <a:solidFill>
                <a:prstClr val="black"/>
              </a:solidFill>
            </a:endParaRP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Formations des </a:t>
            </a:r>
            <a:r>
              <a:rPr lang="fr-FR" altLang="fr-FR" dirty="0" smtClean="0">
                <a:solidFill>
                  <a:prstClr val="black"/>
                </a:solidFill>
              </a:rPr>
              <a:t>formateurs</a:t>
            </a:r>
            <a:r>
              <a:rPr lang="en-US" altLang="fr-FR" dirty="0" smtClean="0">
                <a:solidFill>
                  <a:prstClr val="black"/>
                </a:solidFill>
              </a:rPr>
              <a:t> pour </a:t>
            </a:r>
            <a:r>
              <a:rPr lang="fr-FR" altLang="fr-FR" dirty="0" smtClean="0">
                <a:solidFill>
                  <a:prstClr val="black"/>
                </a:solidFill>
              </a:rPr>
              <a:t>facilitateurs</a:t>
            </a:r>
            <a:r>
              <a:rPr lang="en-US" altLang="fr-FR" dirty="0" smtClean="0">
                <a:solidFill>
                  <a:prstClr val="black"/>
                </a:solidFill>
              </a:rPr>
              <a:t> e</a:t>
            </a:r>
            <a:r>
              <a:rPr lang="fr-FR" altLang="fr-FR" dirty="0" smtClean="0">
                <a:solidFill>
                  <a:prstClr val="black"/>
                </a:solidFill>
              </a:rPr>
              <a:t>n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Amérique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latine</a:t>
            </a:r>
            <a:r>
              <a:rPr lang="en-US" altLang="fr-FR" dirty="0" smtClean="0">
                <a:solidFill>
                  <a:prstClr val="black"/>
                </a:solidFill>
              </a:rPr>
              <a:t> et  </a:t>
            </a:r>
            <a:r>
              <a:rPr lang="fr-FR" altLang="fr-FR" dirty="0" smtClean="0">
                <a:solidFill>
                  <a:prstClr val="black"/>
                </a:solidFill>
              </a:rPr>
              <a:t>dans</a:t>
            </a:r>
            <a:r>
              <a:rPr lang="en-US" altLang="fr-FR" dirty="0" smtClean="0">
                <a:solidFill>
                  <a:prstClr val="black"/>
                </a:solidFill>
              </a:rPr>
              <a:t> les </a:t>
            </a:r>
            <a:r>
              <a:rPr lang="fr-FR" altLang="fr-FR" dirty="0" smtClean="0">
                <a:solidFill>
                  <a:prstClr val="black"/>
                </a:solidFill>
              </a:rPr>
              <a:t>Caraïbes</a:t>
            </a:r>
            <a:r>
              <a:rPr lang="en-US" altLang="fr-FR" dirty="0" smtClean="0">
                <a:solidFill>
                  <a:prstClr val="black"/>
                </a:solidFill>
              </a:rPr>
              <a:t> (</a:t>
            </a:r>
            <a:r>
              <a:rPr lang="fr-FR" altLang="fr-FR" dirty="0" smtClean="0">
                <a:solidFill>
                  <a:prstClr val="black"/>
                </a:solidFill>
              </a:rPr>
              <a:t>octobre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2016, </a:t>
            </a:r>
            <a:r>
              <a:rPr lang="en-US" altLang="fr-FR" dirty="0" smtClean="0">
                <a:solidFill>
                  <a:prstClr val="black"/>
                </a:solidFill>
              </a:rPr>
              <a:t>Pérou), et </a:t>
            </a:r>
            <a:r>
              <a:rPr lang="fr-FR" altLang="fr-FR" dirty="0" smtClean="0">
                <a:solidFill>
                  <a:prstClr val="black"/>
                </a:solidFill>
              </a:rPr>
              <a:t>Asie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centrale</a:t>
            </a:r>
            <a:r>
              <a:rPr lang="en-US" altLang="fr-FR" dirty="0" smtClean="0">
                <a:solidFill>
                  <a:prstClr val="black"/>
                </a:solidFill>
              </a:rPr>
              <a:t> (</a:t>
            </a:r>
            <a:r>
              <a:rPr lang="fr-FR" altLang="fr-FR" dirty="0" smtClean="0">
                <a:solidFill>
                  <a:prstClr val="black"/>
                </a:solidFill>
              </a:rPr>
              <a:t>janvier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2017, </a:t>
            </a:r>
            <a:r>
              <a:rPr lang="fr-FR" altLang="fr-FR" dirty="0" smtClean="0">
                <a:solidFill>
                  <a:prstClr val="black"/>
                </a:solidFill>
              </a:rPr>
              <a:t>Kirghizistan</a:t>
            </a:r>
            <a:r>
              <a:rPr lang="en-US" altLang="fr-FR" dirty="0" smtClean="0">
                <a:solidFill>
                  <a:prstClr val="black"/>
                </a:solidFill>
              </a:rPr>
              <a:t>)</a:t>
            </a:r>
            <a:endParaRPr lang="en-US" alt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34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354217"/>
          </a:xfrm>
        </p:spPr>
        <p:txBody>
          <a:bodyPr/>
          <a:lstStyle/>
          <a:p>
            <a:r>
              <a:rPr lang="fr-FR" altLang="fr-FR" sz="4400" dirty="0" smtClean="0">
                <a:solidFill>
                  <a:prstClr val="black"/>
                </a:solidFill>
              </a:rPr>
              <a:t>Réunions annuelles </a:t>
            </a:r>
            <a:r>
              <a:rPr lang="en-US" altLang="fr-FR" sz="4400" dirty="0" smtClean="0">
                <a:solidFill>
                  <a:prstClr val="black"/>
                </a:solidFill>
              </a:rPr>
              <a:t>des C2C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17941"/>
          </a:xfrm>
        </p:spPr>
        <p:txBody>
          <a:bodyPr/>
          <a:lstStyle/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1</a:t>
            </a:r>
            <a:r>
              <a:rPr lang="en-US" altLang="fr-FR" baseline="30000" dirty="0" smtClean="0">
                <a:solidFill>
                  <a:prstClr val="black"/>
                </a:solidFill>
              </a:rPr>
              <a:t>ère</a:t>
            </a:r>
            <a:r>
              <a:rPr lang="en-US" altLang="fr-FR" dirty="0" smtClean="0">
                <a:solidFill>
                  <a:prstClr val="black"/>
                </a:solidFill>
              </a:rPr>
              <a:t> à </a:t>
            </a:r>
            <a:r>
              <a:rPr lang="fr-FR" altLang="fr-FR" dirty="0" smtClean="0">
                <a:solidFill>
                  <a:prstClr val="black"/>
                </a:solidFill>
              </a:rPr>
              <a:t>Sozopol</a:t>
            </a:r>
            <a:r>
              <a:rPr lang="en-US" altLang="fr-FR" dirty="0" smtClean="0">
                <a:solidFill>
                  <a:prstClr val="black"/>
                </a:solidFill>
              </a:rPr>
              <a:t>, Bulgarie, </a:t>
            </a:r>
            <a:r>
              <a:rPr lang="fr-FR" altLang="fr-FR" dirty="0" smtClean="0">
                <a:solidFill>
                  <a:prstClr val="black"/>
                </a:solidFill>
              </a:rPr>
              <a:t>juillet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2013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2</a:t>
            </a:r>
            <a:r>
              <a:rPr lang="en-US" altLang="fr-FR" baseline="30000" dirty="0" smtClean="0">
                <a:solidFill>
                  <a:prstClr val="black"/>
                </a:solidFill>
              </a:rPr>
              <a:t>ème</a:t>
            </a:r>
            <a:r>
              <a:rPr lang="en-US" altLang="fr-FR" dirty="0" smtClean="0">
                <a:solidFill>
                  <a:prstClr val="black"/>
                </a:solidFill>
              </a:rPr>
              <a:t> à Paris</a:t>
            </a:r>
            <a:r>
              <a:rPr lang="en-US" altLang="fr-FR" dirty="0">
                <a:solidFill>
                  <a:prstClr val="black"/>
                </a:solidFill>
              </a:rPr>
              <a:t>, </a:t>
            </a:r>
            <a:r>
              <a:rPr lang="fr-FR" altLang="fr-FR" dirty="0" smtClean="0">
                <a:solidFill>
                  <a:prstClr val="black"/>
                </a:solidFill>
              </a:rPr>
              <a:t>Siège</a:t>
            </a:r>
            <a:r>
              <a:rPr lang="en-US" altLang="fr-FR" dirty="0" smtClean="0">
                <a:solidFill>
                  <a:prstClr val="black"/>
                </a:solidFill>
              </a:rPr>
              <a:t> de </a:t>
            </a:r>
            <a:r>
              <a:rPr lang="fr-FR" altLang="fr-FR" dirty="0" smtClean="0">
                <a:solidFill>
                  <a:prstClr val="black"/>
                </a:solidFill>
              </a:rPr>
              <a:t>l’UNESCO</a:t>
            </a:r>
            <a:r>
              <a:rPr lang="en-US" altLang="fr-FR" dirty="0" smtClean="0">
                <a:solidFill>
                  <a:prstClr val="black"/>
                </a:solidFill>
              </a:rPr>
              <a:t>, </a:t>
            </a:r>
            <a:r>
              <a:rPr lang="fr-FR" altLang="fr-FR" dirty="0" smtClean="0">
                <a:solidFill>
                  <a:prstClr val="black"/>
                </a:solidFill>
              </a:rPr>
              <a:t>juin</a:t>
            </a:r>
            <a:r>
              <a:rPr lang="en-US" altLang="fr-FR" dirty="0" smtClean="0">
                <a:solidFill>
                  <a:prstClr val="black"/>
                </a:solidFill>
              </a:rPr>
              <a:t> 2014</a:t>
            </a:r>
            <a:endParaRPr lang="en-US" altLang="fr-FR" dirty="0">
              <a:solidFill>
                <a:prstClr val="black"/>
              </a:solidFill>
            </a:endParaRP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3</a:t>
            </a:r>
            <a:r>
              <a:rPr lang="en-US" altLang="fr-FR" baseline="30000" dirty="0" smtClean="0">
                <a:solidFill>
                  <a:prstClr val="black"/>
                </a:solidFill>
              </a:rPr>
              <a:t>ème</a:t>
            </a:r>
            <a:r>
              <a:rPr lang="en-US" altLang="fr-FR" dirty="0" smtClean="0">
                <a:solidFill>
                  <a:prstClr val="black"/>
                </a:solidFill>
              </a:rPr>
              <a:t> à </a:t>
            </a:r>
            <a:r>
              <a:rPr lang="fr-FR" dirty="0" smtClean="0">
                <a:solidFill>
                  <a:prstClr val="black"/>
                </a:solidFill>
              </a:rPr>
              <a:t>Guiyang</a:t>
            </a:r>
            <a:r>
              <a:rPr lang="en-US" altLang="fr-FR" dirty="0" smtClean="0">
                <a:solidFill>
                  <a:prstClr val="black"/>
                </a:solidFill>
              </a:rPr>
              <a:t>, Chine, </a:t>
            </a:r>
            <a:r>
              <a:rPr lang="fr-FR" altLang="fr-FR" dirty="0" smtClean="0">
                <a:solidFill>
                  <a:prstClr val="black"/>
                </a:solidFill>
              </a:rPr>
              <a:t>juillet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2015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4</a:t>
            </a:r>
            <a:r>
              <a:rPr lang="en-US" altLang="fr-FR" baseline="30000" dirty="0" smtClean="0">
                <a:solidFill>
                  <a:prstClr val="black"/>
                </a:solidFill>
              </a:rPr>
              <a:t>ème</a:t>
            </a:r>
            <a:r>
              <a:rPr lang="en-US" altLang="fr-FR" dirty="0" smtClean="0">
                <a:solidFill>
                  <a:prstClr val="black"/>
                </a:solidFill>
              </a:rPr>
              <a:t> à Paris, </a:t>
            </a:r>
            <a:r>
              <a:rPr lang="fr-FR" altLang="fr-FR" dirty="0" smtClean="0">
                <a:solidFill>
                  <a:prstClr val="black"/>
                </a:solidFill>
              </a:rPr>
              <a:t>Siège</a:t>
            </a:r>
            <a:r>
              <a:rPr lang="en-US" altLang="fr-FR" dirty="0" smtClean="0">
                <a:solidFill>
                  <a:prstClr val="black"/>
                </a:solidFill>
              </a:rPr>
              <a:t> de </a:t>
            </a:r>
            <a:r>
              <a:rPr lang="fr-FR" altLang="fr-FR" dirty="0" smtClean="0">
                <a:solidFill>
                  <a:prstClr val="black"/>
                </a:solidFill>
              </a:rPr>
              <a:t>l’UNESCO</a:t>
            </a:r>
            <a:r>
              <a:rPr lang="en-US" altLang="fr-FR" dirty="0" smtClean="0">
                <a:solidFill>
                  <a:prstClr val="black"/>
                </a:solidFill>
              </a:rPr>
              <a:t>, </a:t>
            </a:r>
            <a:r>
              <a:rPr lang="fr-FR" altLang="fr-FR" dirty="0" smtClean="0">
                <a:solidFill>
                  <a:prstClr val="black"/>
                </a:solidFill>
              </a:rPr>
              <a:t>juin 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2016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 smtClean="0">
                <a:solidFill>
                  <a:prstClr val="black"/>
                </a:solidFill>
              </a:rPr>
              <a:t>5</a:t>
            </a:r>
            <a:r>
              <a:rPr lang="en-US" altLang="fr-FR" baseline="30000" dirty="0" smtClean="0">
                <a:solidFill>
                  <a:prstClr val="black"/>
                </a:solidFill>
              </a:rPr>
              <a:t>ème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en-US" altLang="fr-FR" dirty="0">
                <a:solidFill>
                  <a:prstClr val="black"/>
                </a:solidFill>
              </a:rPr>
              <a:t>…</a:t>
            </a:r>
            <a:endParaRPr lang="en-GB" alt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19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738664"/>
          </a:xfrm>
        </p:spPr>
        <p:txBody>
          <a:bodyPr/>
          <a:lstStyle/>
          <a:p>
            <a:r>
              <a:rPr lang="fr-FR" altLang="fr-FR" sz="4800" dirty="0" smtClean="0">
                <a:solidFill>
                  <a:prstClr val="black"/>
                </a:solidFill>
              </a:rPr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1439502"/>
            <a:ext cx="6553357" cy="5269135"/>
          </a:xfrm>
        </p:spPr>
        <p:txBody>
          <a:bodyPr/>
          <a:lstStyle/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fr-FR" dirty="0" smtClean="0">
                <a:solidFill>
                  <a:prstClr val="black"/>
                </a:solidFill>
              </a:rPr>
              <a:t>Partage</a:t>
            </a:r>
            <a:r>
              <a:rPr lang="en-GB" dirty="0" smtClean="0">
                <a:solidFill>
                  <a:prstClr val="black"/>
                </a:solidFill>
              </a:rPr>
              <a:t> des </a:t>
            </a:r>
            <a:r>
              <a:rPr lang="fr-FR" dirty="0" smtClean="0">
                <a:solidFill>
                  <a:prstClr val="black"/>
                </a:solidFill>
              </a:rPr>
              <a:t>expériences</a:t>
            </a:r>
            <a:r>
              <a:rPr lang="en-GB" dirty="0" smtClean="0">
                <a:solidFill>
                  <a:prstClr val="black"/>
                </a:solidFill>
              </a:rPr>
              <a:t> et des </a:t>
            </a:r>
            <a:r>
              <a:rPr lang="fr-FR" dirty="0" smtClean="0">
                <a:solidFill>
                  <a:prstClr val="black"/>
                </a:solidFill>
              </a:rPr>
              <a:t>approches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dirty="0" smtClean="0">
                <a:solidFill>
                  <a:prstClr val="black"/>
                </a:solidFill>
              </a:rPr>
              <a:t>Discussion </a:t>
            </a:r>
            <a:r>
              <a:rPr lang="fr-FR" dirty="0" smtClean="0">
                <a:solidFill>
                  <a:prstClr val="black"/>
                </a:solidFill>
              </a:rPr>
              <a:t>générale</a:t>
            </a:r>
            <a:r>
              <a:rPr lang="en-US" dirty="0" smtClean="0">
                <a:solidFill>
                  <a:prstClr val="black"/>
                </a:solidFill>
              </a:rPr>
              <a:t> sur les : </a:t>
            </a:r>
            <a:endParaRPr lang="en-US" dirty="0">
              <a:solidFill>
                <a:prstClr val="black"/>
              </a:solidFill>
            </a:endParaRPr>
          </a:p>
          <a:p>
            <a:pPr marL="890588" lvl="0" indent="-51435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+mj-lt"/>
              <a:buAutoNum type="arabicPeriod"/>
              <a:defRPr/>
            </a:pPr>
            <a:r>
              <a:rPr lang="fr-FR" dirty="0" smtClean="0">
                <a:solidFill>
                  <a:prstClr val="black"/>
                </a:solidFill>
              </a:rPr>
              <a:t>nouvelles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perspectives </a:t>
            </a:r>
            <a:r>
              <a:rPr lang="en-US" dirty="0" smtClean="0">
                <a:solidFill>
                  <a:prstClr val="black"/>
                </a:solidFill>
              </a:rPr>
              <a:t>de la Convention de </a:t>
            </a:r>
            <a:r>
              <a:rPr lang="en-US" dirty="0">
                <a:solidFill>
                  <a:prstClr val="black"/>
                </a:solidFill>
              </a:rPr>
              <a:t>2003 </a:t>
            </a:r>
          </a:p>
          <a:p>
            <a:pPr marL="890588" lvl="0" indent="-51435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+mj-lt"/>
              <a:buAutoNum type="arabicPeriod"/>
              <a:defRPr/>
            </a:pPr>
            <a:r>
              <a:rPr lang="fr-FR" smtClean="0">
                <a:solidFill>
                  <a:prstClr val="black"/>
                </a:solidFill>
              </a:rPr>
              <a:t>nouveaux </a:t>
            </a:r>
            <a:r>
              <a:rPr lang="fr-FR" dirty="0" smtClean="0">
                <a:solidFill>
                  <a:prstClr val="black"/>
                </a:solidFill>
              </a:rPr>
              <a:t>domaines potentiels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fr-FR" dirty="0" smtClean="0">
                <a:solidFill>
                  <a:prstClr val="black"/>
                </a:solidFill>
              </a:rPr>
              <a:t>coopération</a:t>
            </a:r>
            <a:r>
              <a:rPr lang="en-US" dirty="0" smtClean="0">
                <a:solidFill>
                  <a:prstClr val="black"/>
                </a:solidFill>
              </a:rPr>
              <a:t> entre </a:t>
            </a:r>
            <a:r>
              <a:rPr lang="fr-FR" dirty="0" smtClean="0">
                <a:solidFill>
                  <a:prstClr val="black"/>
                </a:solidFill>
              </a:rPr>
              <a:t>l’UNESCO</a:t>
            </a:r>
            <a:r>
              <a:rPr lang="en-US" dirty="0" smtClean="0">
                <a:solidFill>
                  <a:prstClr val="black"/>
                </a:solidFill>
              </a:rPr>
              <a:t> et les </a:t>
            </a:r>
            <a:r>
              <a:rPr lang="fr-FR" dirty="0" smtClean="0">
                <a:solidFill>
                  <a:prstClr val="black"/>
                </a:solidFill>
              </a:rPr>
              <a:t>centres</a:t>
            </a:r>
          </a:p>
          <a:p>
            <a:pPr marL="890588" lvl="0" indent="-51435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prstClr val="black"/>
                </a:solidFill>
              </a:rPr>
              <a:t>synergies et </a:t>
            </a:r>
            <a:r>
              <a:rPr lang="fr-FR" dirty="0" smtClean="0">
                <a:solidFill>
                  <a:prstClr val="black"/>
                </a:solidFill>
              </a:rPr>
              <a:t>coopération</a:t>
            </a:r>
            <a:r>
              <a:rPr lang="en-US" dirty="0" smtClean="0">
                <a:solidFill>
                  <a:prstClr val="black"/>
                </a:solidFill>
              </a:rPr>
              <a:t> entre les </a:t>
            </a:r>
            <a:r>
              <a:rPr lang="fr-FR" dirty="0" smtClean="0">
                <a:solidFill>
                  <a:prstClr val="black"/>
                </a:solidFill>
              </a:rPr>
              <a:t>centres</a:t>
            </a:r>
            <a:r>
              <a:rPr lang="en-US" dirty="0" smtClean="0">
                <a:solidFill>
                  <a:prstClr val="black"/>
                </a:solidFill>
              </a:rPr>
              <a:t> et le </a:t>
            </a:r>
            <a:r>
              <a:rPr lang="fr-FR" dirty="0" smtClean="0">
                <a:solidFill>
                  <a:prstClr val="black"/>
                </a:solidFill>
              </a:rPr>
              <a:t>Secrétariat</a:t>
            </a:r>
            <a:r>
              <a:rPr lang="en-US" dirty="0" smtClean="0">
                <a:solidFill>
                  <a:prstClr val="black"/>
                </a:solidFill>
              </a:rPr>
              <a:t> de </a:t>
            </a:r>
            <a:r>
              <a:rPr lang="fr-FR" dirty="0" smtClean="0">
                <a:solidFill>
                  <a:prstClr val="black"/>
                </a:solidFill>
              </a:rPr>
              <a:t>l’UNESCO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098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615553"/>
          </a:xfrm>
        </p:spPr>
        <p:txBody>
          <a:bodyPr/>
          <a:lstStyle/>
          <a:p>
            <a:r>
              <a:rPr lang="fr-FR" altLang="fr-FR" sz="4000" dirty="0" smtClean="0">
                <a:solidFill>
                  <a:prstClr val="black"/>
                </a:solidFill>
              </a:rPr>
              <a:t>Nouvelles</a:t>
            </a:r>
            <a:r>
              <a:rPr lang="en-GB" altLang="fr-FR" sz="4000" dirty="0" smtClean="0">
                <a:solidFill>
                  <a:prstClr val="black"/>
                </a:solidFill>
              </a:rPr>
              <a:t> </a:t>
            </a:r>
            <a:r>
              <a:rPr lang="en-GB" altLang="fr-FR" sz="4000" dirty="0">
                <a:solidFill>
                  <a:prstClr val="black"/>
                </a:solidFill>
              </a:rPr>
              <a:t>perspectives (1)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330142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Assistance </a:t>
            </a:r>
            <a:r>
              <a:rPr lang="fr-FR" altLang="fr-FR" dirty="0" smtClean="0">
                <a:solidFill>
                  <a:prstClr val="black"/>
                </a:solidFill>
              </a:rPr>
              <a:t>internationale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élargie </a:t>
            </a:r>
            <a:r>
              <a:rPr lang="en-US" altLang="fr-FR" dirty="0" smtClean="0">
                <a:solidFill>
                  <a:prstClr val="black"/>
                </a:solidFill>
              </a:rPr>
              <a:t>:</a:t>
            </a:r>
            <a:endParaRPr lang="en-US" altLang="fr-FR" dirty="0">
              <a:solidFill>
                <a:prstClr val="black"/>
              </a:solidFill>
            </a:endParaRPr>
          </a:p>
          <a:p>
            <a:pPr marL="541338" lvl="0" indent="-541338" eaLnBrk="0" hangingPunct="0">
              <a:spcBef>
                <a:spcPts val="1200"/>
              </a:spcBef>
              <a:spcAft>
                <a:spcPts val="12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Comment </a:t>
            </a:r>
            <a:r>
              <a:rPr lang="fr-FR" altLang="fr-FR" dirty="0" smtClean="0">
                <a:solidFill>
                  <a:prstClr val="black"/>
                </a:solidFill>
              </a:rPr>
              <a:t>cela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va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t-il</a:t>
            </a:r>
            <a:r>
              <a:rPr lang="en-US" altLang="fr-FR" dirty="0" smtClean="0">
                <a:solidFill>
                  <a:prstClr val="black"/>
                </a:solidFill>
              </a:rPr>
              <a:t> changer </a:t>
            </a:r>
            <a:r>
              <a:rPr lang="fr-FR" altLang="fr-FR" dirty="0" smtClean="0">
                <a:solidFill>
                  <a:prstClr val="black"/>
                </a:solidFill>
              </a:rPr>
              <a:t>l’utilisation</a:t>
            </a:r>
            <a:r>
              <a:rPr lang="en-US" altLang="fr-FR" dirty="0" smtClean="0">
                <a:solidFill>
                  <a:prstClr val="black"/>
                </a:solidFill>
              </a:rPr>
              <a:t> du </a:t>
            </a:r>
            <a:r>
              <a:rPr lang="fr-FR" altLang="fr-FR" dirty="0">
                <a:solidFill>
                  <a:prstClr val="black"/>
                </a:solidFill>
              </a:rPr>
              <a:t>F</a:t>
            </a:r>
            <a:r>
              <a:rPr lang="fr-FR" altLang="fr-FR" dirty="0" smtClean="0">
                <a:solidFill>
                  <a:prstClr val="black"/>
                </a:solidFill>
              </a:rPr>
              <a:t>onds</a:t>
            </a:r>
            <a:r>
              <a:rPr lang="en-US" altLang="fr-FR" dirty="0" smtClean="0">
                <a:solidFill>
                  <a:prstClr val="black"/>
                </a:solidFill>
              </a:rPr>
              <a:t> du PCI ?</a:t>
            </a:r>
            <a:endParaRPr lang="en-US" altLang="fr-FR" dirty="0">
              <a:solidFill>
                <a:prstClr val="black"/>
              </a:solidFill>
            </a:endParaRPr>
          </a:p>
          <a:p>
            <a:pPr marL="541338" lvl="0" indent="-541338" eaLnBrk="0" hangingPunct="0">
              <a:spcBef>
                <a:spcPts val="1200"/>
              </a:spcBef>
              <a:spcAft>
                <a:spcPts val="12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dirty="0" smtClean="0">
                <a:solidFill>
                  <a:prstClr val="black"/>
                </a:solidFill>
              </a:rPr>
              <a:t>Quel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pourrait être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l’impact</a:t>
            </a:r>
            <a:r>
              <a:rPr lang="en-US" altLang="fr-FR" dirty="0" smtClean="0">
                <a:solidFill>
                  <a:prstClr val="black"/>
                </a:solidFill>
              </a:rPr>
              <a:t> pour la </a:t>
            </a:r>
            <a:r>
              <a:rPr lang="fr-FR" altLang="fr-FR" dirty="0" smtClean="0">
                <a:solidFill>
                  <a:prstClr val="black"/>
                </a:solidFill>
              </a:rPr>
              <a:t>stratégie</a:t>
            </a:r>
            <a:r>
              <a:rPr lang="en-US" altLang="fr-FR" dirty="0" smtClean="0">
                <a:solidFill>
                  <a:prstClr val="black"/>
                </a:solidFill>
              </a:rPr>
              <a:t> de </a:t>
            </a:r>
            <a:r>
              <a:rPr lang="fr-FR" altLang="fr-FR" dirty="0" smtClean="0">
                <a:solidFill>
                  <a:prstClr val="black"/>
                </a:solidFill>
              </a:rPr>
              <a:t>renforcement</a:t>
            </a:r>
            <a:r>
              <a:rPr lang="en-US" altLang="fr-FR" dirty="0" smtClean="0">
                <a:solidFill>
                  <a:prstClr val="black"/>
                </a:solidFill>
              </a:rPr>
              <a:t> des </a:t>
            </a:r>
            <a:r>
              <a:rPr lang="fr-FR" altLang="fr-FR" dirty="0" smtClean="0">
                <a:solidFill>
                  <a:prstClr val="black"/>
                </a:solidFill>
              </a:rPr>
              <a:t>capacités </a:t>
            </a:r>
            <a:r>
              <a:rPr lang="en-US" altLang="fr-FR" dirty="0" smtClean="0">
                <a:solidFill>
                  <a:prstClr val="black"/>
                </a:solidFill>
              </a:rPr>
              <a:t>?</a:t>
            </a:r>
            <a:endParaRPr lang="en-US" alt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621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801" y="417513"/>
            <a:ext cx="6680200" cy="615553"/>
          </a:xfrm>
        </p:spPr>
        <p:txBody>
          <a:bodyPr/>
          <a:lstStyle/>
          <a:p>
            <a:r>
              <a:rPr lang="fr-FR" altLang="fr-FR" sz="4000" dirty="0" smtClean="0">
                <a:solidFill>
                  <a:prstClr val="black"/>
                </a:solidFill>
              </a:rPr>
              <a:t>Nouvelles</a:t>
            </a:r>
            <a:r>
              <a:rPr lang="en-GB" altLang="fr-FR" sz="4000" dirty="0" smtClean="0">
                <a:solidFill>
                  <a:prstClr val="black"/>
                </a:solidFill>
              </a:rPr>
              <a:t> </a:t>
            </a:r>
            <a:r>
              <a:rPr lang="en-GB" altLang="fr-FR" sz="4000" dirty="0">
                <a:solidFill>
                  <a:prstClr val="black"/>
                </a:solidFill>
              </a:rPr>
              <a:t>perspectives </a:t>
            </a:r>
            <a:r>
              <a:rPr lang="en-GB" altLang="fr-FR" sz="4000" dirty="0" smtClean="0">
                <a:solidFill>
                  <a:prstClr val="black"/>
                </a:solidFill>
              </a:rPr>
              <a:t>(2)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624108" cy="341016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fr-FR" dirty="0" smtClean="0">
                <a:solidFill>
                  <a:schemeClr val="tx1"/>
                </a:solidFill>
              </a:rPr>
              <a:t>Développement durable :</a:t>
            </a:r>
            <a:endParaRPr lang="en-GB" altLang="fr-FR" dirty="0">
              <a:solidFill>
                <a:schemeClr val="tx1"/>
              </a:solidFill>
            </a:endParaRPr>
          </a:p>
          <a:p>
            <a:pPr marL="541338" indent="-541338">
              <a:buFont typeface="Wingdings" panose="05000000000000000000" pitchFamily="2" charset="2"/>
              <a:buChar char="Ø"/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Est-ce que les activités </a:t>
            </a:r>
            <a:r>
              <a:rPr lang="fr-FR" altLang="fr-FR" dirty="0">
                <a:solidFill>
                  <a:schemeClr val="tx1"/>
                </a:solidFill>
              </a:rPr>
              <a:t>s</a:t>
            </a:r>
            <a:r>
              <a:rPr lang="fr-FR" altLang="fr-FR" dirty="0" smtClean="0">
                <a:solidFill>
                  <a:schemeClr val="tx1"/>
                </a:solidFill>
              </a:rPr>
              <a:t>ont </a:t>
            </a:r>
            <a:r>
              <a:rPr lang="fr-FR" altLang="fr-FR" dirty="0">
                <a:solidFill>
                  <a:schemeClr val="tx1"/>
                </a:solidFill>
              </a:rPr>
              <a:t>déjà bien alignées avec </a:t>
            </a:r>
            <a:r>
              <a:rPr lang="fr-FR" altLang="fr-FR" smtClean="0">
                <a:solidFill>
                  <a:schemeClr val="tx1"/>
                </a:solidFill>
              </a:rPr>
              <a:t>les ODD </a:t>
            </a:r>
            <a:r>
              <a:rPr lang="fr-FR" altLang="fr-FR" dirty="0" smtClean="0">
                <a:solidFill>
                  <a:schemeClr val="tx1"/>
                </a:solidFill>
              </a:rPr>
              <a:t>?</a:t>
            </a:r>
          </a:p>
          <a:p>
            <a:pPr marL="541338" indent="-541338">
              <a:buFont typeface="Wingdings" panose="05000000000000000000" pitchFamily="2" charset="2"/>
              <a:buChar char="Ø"/>
              <a:defRPr/>
            </a:pPr>
            <a:r>
              <a:rPr lang="en-US" altLang="fr-FR" dirty="0" smtClean="0">
                <a:solidFill>
                  <a:schemeClr val="tx1"/>
                </a:solidFill>
              </a:rPr>
              <a:t>Comment les </a:t>
            </a:r>
            <a:r>
              <a:rPr lang="fr-FR" altLang="fr-FR" dirty="0" smtClean="0">
                <a:solidFill>
                  <a:schemeClr val="tx1"/>
                </a:solidFill>
              </a:rPr>
              <a:t>principes</a:t>
            </a:r>
            <a:r>
              <a:rPr lang="en-US" altLang="fr-FR" dirty="0" smtClean="0">
                <a:solidFill>
                  <a:schemeClr val="tx1"/>
                </a:solidFill>
              </a:rPr>
              <a:t> de </a:t>
            </a:r>
            <a:r>
              <a:rPr lang="fr-FR" altLang="fr-FR" dirty="0" smtClean="0">
                <a:solidFill>
                  <a:schemeClr val="tx1"/>
                </a:solidFill>
              </a:rPr>
              <a:t>développement</a:t>
            </a:r>
            <a:r>
              <a:rPr lang="en-GB" altLang="fr-FR" dirty="0" smtClean="0">
                <a:solidFill>
                  <a:schemeClr val="tx1"/>
                </a:solidFill>
              </a:rPr>
              <a:t> durable </a:t>
            </a:r>
            <a:r>
              <a:rPr lang="fr-FR" altLang="fr-FR" dirty="0" smtClean="0">
                <a:solidFill>
                  <a:schemeClr val="tx1"/>
                </a:solidFill>
              </a:rPr>
              <a:t>pourraient-ils</a:t>
            </a:r>
            <a:r>
              <a:rPr lang="en-GB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être</a:t>
            </a:r>
            <a:r>
              <a:rPr lang="en-GB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intégrés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dans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l’action</a:t>
            </a:r>
            <a:r>
              <a:rPr lang="en-US" altLang="fr-FR" dirty="0" smtClean="0">
                <a:solidFill>
                  <a:schemeClr val="tx1"/>
                </a:solidFill>
              </a:rPr>
              <a:t> des</a:t>
            </a:r>
          </a:p>
          <a:p>
            <a:pPr marL="0" indent="0">
              <a:buNone/>
              <a:defRPr/>
            </a:pPr>
            <a:r>
              <a:rPr lang="en-US" altLang="fr-FR" dirty="0">
                <a:solidFill>
                  <a:schemeClr val="tx1"/>
                </a:solidFill>
              </a:rPr>
              <a:t>	</a:t>
            </a:r>
            <a:r>
              <a:rPr lang="en-US" altLang="fr-FR" dirty="0" smtClean="0">
                <a:solidFill>
                  <a:schemeClr val="tx1"/>
                </a:solidFill>
              </a:rPr>
              <a:t> C2C ?</a:t>
            </a:r>
            <a:endParaRPr lang="en-US" alt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141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801" y="417513"/>
            <a:ext cx="6680200" cy="615553"/>
          </a:xfrm>
        </p:spPr>
        <p:txBody>
          <a:bodyPr/>
          <a:lstStyle/>
          <a:p>
            <a:r>
              <a:rPr lang="fr-FR" altLang="fr-FR" sz="4000" dirty="0" smtClean="0">
                <a:solidFill>
                  <a:prstClr val="black"/>
                </a:solidFill>
              </a:rPr>
              <a:t>Nouvelles</a:t>
            </a:r>
            <a:r>
              <a:rPr lang="en-GB" altLang="fr-FR" sz="4000" dirty="0" smtClean="0">
                <a:solidFill>
                  <a:prstClr val="black"/>
                </a:solidFill>
              </a:rPr>
              <a:t> </a:t>
            </a:r>
            <a:r>
              <a:rPr lang="en-GB" altLang="fr-FR" sz="4000" dirty="0">
                <a:solidFill>
                  <a:prstClr val="black"/>
                </a:solidFill>
              </a:rPr>
              <a:t>perspectives </a:t>
            </a:r>
            <a:r>
              <a:rPr lang="en-GB" altLang="fr-FR" sz="4000" dirty="0" smtClean="0">
                <a:solidFill>
                  <a:prstClr val="black"/>
                </a:solidFill>
              </a:rPr>
              <a:t>(3)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797963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None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Codes </a:t>
            </a:r>
            <a:r>
              <a:rPr lang="fr-FR" altLang="fr-FR" dirty="0" smtClean="0">
                <a:solidFill>
                  <a:prstClr val="black"/>
                </a:solidFill>
              </a:rPr>
              <a:t>d’éthique </a:t>
            </a:r>
            <a:r>
              <a:rPr lang="en-US" altLang="fr-FR" dirty="0" smtClean="0">
                <a:solidFill>
                  <a:prstClr val="black"/>
                </a:solidFill>
              </a:rPr>
              <a:t>:</a:t>
            </a:r>
            <a:endParaRPr lang="en-US" altLang="fr-FR" dirty="0">
              <a:solidFill>
                <a:prstClr val="black"/>
              </a:solidFill>
            </a:endParaRPr>
          </a:p>
          <a:p>
            <a:pPr marL="541338" lvl="0" indent="-541338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Comment les </a:t>
            </a:r>
            <a:r>
              <a:rPr lang="fr-FR" altLang="fr-FR" dirty="0" smtClean="0">
                <a:solidFill>
                  <a:prstClr val="black"/>
                </a:solidFill>
              </a:rPr>
              <a:t>principes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éthiques</a:t>
            </a:r>
            <a:r>
              <a:rPr lang="en-US" altLang="fr-FR" dirty="0" smtClean="0">
                <a:solidFill>
                  <a:prstClr val="black"/>
                </a:solidFill>
              </a:rPr>
              <a:t> pour la  </a:t>
            </a:r>
            <a:r>
              <a:rPr lang="fr-FR" altLang="fr-FR" dirty="0" smtClean="0">
                <a:solidFill>
                  <a:prstClr val="black"/>
                </a:solidFill>
              </a:rPr>
              <a:t>sauvegarde</a:t>
            </a:r>
            <a:r>
              <a:rPr lang="en-US" altLang="fr-FR" dirty="0" smtClean="0">
                <a:solidFill>
                  <a:prstClr val="black"/>
                </a:solidFill>
              </a:rPr>
              <a:t> du </a:t>
            </a:r>
            <a:r>
              <a:rPr lang="fr-FR" altLang="fr-FR" dirty="0" smtClean="0">
                <a:solidFill>
                  <a:prstClr val="black"/>
                </a:solidFill>
              </a:rPr>
              <a:t>patrimoine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culturel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immatériel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pourraient-ils être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utilisés</a:t>
            </a:r>
            <a:r>
              <a:rPr lang="en-US" altLang="fr-FR" dirty="0" smtClean="0">
                <a:solidFill>
                  <a:prstClr val="black"/>
                </a:solidFill>
              </a:rPr>
              <a:t> par les C2C ?</a:t>
            </a:r>
            <a:endParaRPr lang="en-US" altLang="fr-FR" dirty="0">
              <a:solidFill>
                <a:prstClr val="black"/>
              </a:solidFill>
            </a:endParaRPr>
          </a:p>
          <a:p>
            <a:pPr marL="541338" lvl="0" indent="-541338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Comment les </a:t>
            </a:r>
            <a:r>
              <a:rPr lang="en-US" altLang="fr-FR" dirty="0">
                <a:solidFill>
                  <a:prstClr val="black"/>
                </a:solidFill>
              </a:rPr>
              <a:t>C2C </a:t>
            </a:r>
            <a:r>
              <a:rPr lang="fr-FR" altLang="fr-FR" dirty="0" smtClean="0">
                <a:solidFill>
                  <a:prstClr val="black"/>
                </a:solidFill>
              </a:rPr>
              <a:t>pourraient-ils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jouer</a:t>
            </a:r>
            <a:r>
              <a:rPr lang="en-US" altLang="fr-FR" dirty="0" smtClean="0">
                <a:solidFill>
                  <a:prstClr val="black"/>
                </a:solidFill>
              </a:rPr>
              <a:t> un </a:t>
            </a:r>
            <a:r>
              <a:rPr lang="fr-FR" altLang="fr-FR" dirty="0" smtClean="0">
                <a:solidFill>
                  <a:prstClr val="black"/>
                </a:solidFill>
              </a:rPr>
              <a:t>rôle dans la promotion de ces principes ?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906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800" y="417513"/>
            <a:ext cx="6680201" cy="984885"/>
          </a:xfrm>
        </p:spPr>
        <p:txBody>
          <a:bodyPr/>
          <a:lstStyle/>
          <a:p>
            <a:r>
              <a:rPr lang="fr-FR" sz="3200" dirty="0" smtClean="0"/>
              <a:t>Domaines potentiels de coopération (1)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286847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dirty="0" smtClean="0">
                <a:solidFill>
                  <a:prstClr val="black"/>
                </a:solidFill>
              </a:rPr>
              <a:t>Mise en réseau sur les plans éducationnels et universitaires :</a:t>
            </a:r>
          </a:p>
          <a:p>
            <a:pPr marL="541338" indent="-541338">
              <a:buFont typeface="Wingdings" panose="05000000000000000000" pitchFamily="2" charset="2"/>
              <a:buChar char="Ø"/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Des </a:t>
            </a:r>
            <a:r>
              <a:rPr lang="fr-FR" altLang="fr-FR" dirty="0">
                <a:solidFill>
                  <a:schemeClr val="tx1"/>
                </a:solidFill>
              </a:rPr>
              <a:t>propositions sur la façon </a:t>
            </a:r>
            <a:r>
              <a:rPr lang="fr-FR" altLang="fr-FR" dirty="0" smtClean="0">
                <a:solidFill>
                  <a:schemeClr val="tx1"/>
                </a:solidFill>
              </a:rPr>
              <a:t>d’impliquer les universités </a:t>
            </a:r>
            <a:r>
              <a:rPr lang="en-US" altLang="fr-FR" dirty="0" smtClean="0">
                <a:solidFill>
                  <a:schemeClr val="tx1"/>
                </a:solidFill>
              </a:rPr>
              <a:t>?</a:t>
            </a:r>
            <a:endParaRPr lang="en-US" altLang="fr-FR" dirty="0">
              <a:solidFill>
                <a:schemeClr val="tx1"/>
              </a:solidFill>
            </a:endParaRPr>
          </a:p>
          <a:p>
            <a:pPr marL="541338" indent="-541338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tx1"/>
                </a:solidFill>
              </a:rPr>
              <a:t>Comment faciliter la mise en </a:t>
            </a:r>
            <a:r>
              <a:rPr lang="fr-FR" dirty="0" smtClean="0">
                <a:solidFill>
                  <a:schemeClr val="tx1"/>
                </a:solidFill>
              </a:rPr>
              <a:t>réseau </a:t>
            </a:r>
            <a:r>
              <a:rPr lang="fr-FR" dirty="0">
                <a:solidFill>
                  <a:schemeClr val="tx1"/>
                </a:solidFill>
              </a:rPr>
              <a:t>entre les établissements </a:t>
            </a:r>
            <a:r>
              <a:rPr lang="fr-FR" dirty="0" smtClean="0">
                <a:solidFill>
                  <a:schemeClr val="tx1"/>
                </a:solidFill>
              </a:rPr>
              <a:t>d’enseignement </a:t>
            </a:r>
            <a:r>
              <a:rPr lang="fr-FR" dirty="0">
                <a:solidFill>
                  <a:schemeClr val="tx1"/>
                </a:solidFill>
              </a:rPr>
              <a:t>supérieur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858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7799" y="417513"/>
            <a:ext cx="6762184" cy="984885"/>
          </a:xfrm>
        </p:spPr>
        <p:txBody>
          <a:bodyPr/>
          <a:lstStyle/>
          <a:p>
            <a:r>
              <a:rPr lang="fr-FR" sz="3200" dirty="0">
                <a:solidFill>
                  <a:prstClr val="black"/>
                </a:solidFill>
              </a:rPr>
              <a:t>Domaines </a:t>
            </a:r>
            <a:r>
              <a:rPr lang="fr-FR" sz="3200" dirty="0" smtClean="0">
                <a:solidFill>
                  <a:prstClr val="black"/>
                </a:solidFill>
              </a:rPr>
              <a:t>potentiels </a:t>
            </a:r>
            <a:r>
              <a:rPr lang="fr-FR" sz="3200" dirty="0">
                <a:solidFill>
                  <a:prstClr val="black"/>
                </a:solidFill>
              </a:rPr>
              <a:t>de coopération </a:t>
            </a:r>
            <a:r>
              <a:rPr lang="fr-FR" sz="3200" dirty="0" smtClean="0">
                <a:solidFill>
                  <a:prstClr val="black"/>
                </a:solidFill>
              </a:rPr>
              <a:t>(2)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4"/>
            <a:ext cx="6480175" cy="21698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Meilleures pratiques de sauvegarde :</a:t>
            </a:r>
          </a:p>
          <a:p>
            <a:pPr marL="541338" lvl="0" indent="-541338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fr-FR" dirty="0" smtClean="0">
                <a:solidFill>
                  <a:schemeClr val="tx1"/>
                </a:solidFill>
              </a:rPr>
              <a:t>Des </a:t>
            </a:r>
            <a:r>
              <a:rPr lang="fr-FR" altLang="fr-FR" dirty="0" smtClean="0">
                <a:solidFill>
                  <a:schemeClr val="tx1"/>
                </a:solidFill>
              </a:rPr>
              <a:t>idées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sur d’autres moyens plus légers de partager </a:t>
            </a:r>
            <a:r>
              <a:rPr lang="fr-FR" dirty="0">
                <a:solidFill>
                  <a:schemeClr val="tx1"/>
                </a:solidFill>
              </a:rPr>
              <a:t>les </a:t>
            </a:r>
            <a:r>
              <a:rPr lang="fr-FR" dirty="0" smtClean="0">
                <a:solidFill>
                  <a:schemeClr val="tx1"/>
                </a:solidFill>
              </a:rPr>
              <a:t>meilleures </a:t>
            </a:r>
            <a:r>
              <a:rPr lang="fr-FR" dirty="0">
                <a:solidFill>
                  <a:schemeClr val="tx1"/>
                </a:solidFill>
              </a:rPr>
              <a:t>pratiques de sauvegarde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278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2825" y="417513"/>
            <a:ext cx="6480175" cy="9233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fr-FR" sz="5400" dirty="0">
                <a:solidFill>
                  <a:prstClr val="black"/>
                </a:solidFill>
              </a:rPr>
              <a:t>38 C/5 (2016-2017)</a:t>
            </a:r>
            <a:endParaRPr lang="fr-FR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2825" y="1810852"/>
            <a:ext cx="6480175" cy="43765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fr-FR" altLang="fr-FR" dirty="0" smtClean="0">
                <a:solidFill>
                  <a:prstClr val="black"/>
                </a:solidFill>
              </a:rPr>
              <a:t>Adopté lors de la 38</a:t>
            </a:r>
            <a:r>
              <a:rPr lang="fr-FR" altLang="fr-FR" baseline="30000" dirty="0" smtClean="0">
                <a:solidFill>
                  <a:prstClr val="black"/>
                </a:solidFill>
              </a:rPr>
              <a:t>ème</a:t>
            </a:r>
            <a:r>
              <a:rPr lang="fr-FR" altLang="fr-FR" dirty="0" smtClean="0">
                <a:solidFill>
                  <a:prstClr val="black"/>
                </a:solidFill>
              </a:rPr>
              <a:t> session de la Conférence générale </a:t>
            </a:r>
            <a:br>
              <a:rPr lang="fr-FR" altLang="fr-FR" dirty="0" smtClean="0">
                <a:solidFill>
                  <a:prstClr val="black"/>
                </a:solidFill>
              </a:rPr>
            </a:br>
            <a:r>
              <a:rPr lang="fr-FR" altLang="fr-FR" dirty="0" smtClean="0">
                <a:solidFill>
                  <a:prstClr val="black"/>
                </a:solidFill>
              </a:rPr>
              <a:t>(3 au 18 novembre 2015) 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fr-FR" altLang="fr-FR" dirty="0" smtClean="0">
                <a:solidFill>
                  <a:prstClr val="black"/>
                </a:solidFill>
              </a:rPr>
              <a:t>Deuxième exercice biennal de la période quadriennale déjà couverte par le 37 C/5 (2014-2017)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fr-FR" altLang="fr-FR" dirty="0" smtClean="0">
                <a:solidFill>
                  <a:prstClr val="black"/>
                </a:solidFill>
              </a:rPr>
              <a:t>Pas de changements majeurs en comparaison avec le 37 C/5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fr-FR" altLang="fr-FR" dirty="0" smtClean="0">
                <a:solidFill>
                  <a:prstClr val="black"/>
                </a:solidFill>
              </a:rPr>
              <a:t>Mêmes priorités</a:t>
            </a:r>
          </a:p>
          <a:p>
            <a:pPr marL="0" indent="0">
              <a:buNone/>
            </a:pPr>
            <a:endParaRPr lang="fr-F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73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801" y="417513"/>
            <a:ext cx="6680200" cy="492443"/>
          </a:xfrm>
        </p:spPr>
        <p:txBody>
          <a:bodyPr/>
          <a:lstStyle/>
          <a:p>
            <a:r>
              <a:rPr lang="fr-FR" sz="3200" dirty="0" smtClean="0">
                <a:solidFill>
                  <a:prstClr val="black"/>
                </a:solidFill>
              </a:rPr>
              <a:t>Synergies et coopération (1)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16281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dirty="0" smtClean="0">
                <a:solidFill>
                  <a:schemeClr val="tx1"/>
                </a:solidFill>
              </a:rPr>
              <a:t>Parmi les centres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 Comment </a:t>
            </a:r>
            <a:r>
              <a:rPr lang="fr-FR" dirty="0">
                <a:solidFill>
                  <a:schemeClr val="tx1"/>
                </a:solidFill>
              </a:rPr>
              <a:t>pouvons-nous renforcer </a:t>
            </a:r>
            <a:r>
              <a:rPr lang="fr-FR" dirty="0" smtClean="0">
                <a:solidFill>
                  <a:schemeClr val="tx1"/>
                </a:solidFill>
              </a:rPr>
              <a:t>  	la </a:t>
            </a:r>
            <a:r>
              <a:rPr lang="fr-FR" dirty="0">
                <a:solidFill>
                  <a:schemeClr val="tx1"/>
                </a:solidFill>
              </a:rPr>
              <a:t>coopération et la </a:t>
            </a:r>
            <a:r>
              <a:rPr lang="fr-FR" dirty="0" smtClean="0">
                <a:solidFill>
                  <a:schemeClr val="tx1"/>
                </a:solidFill>
              </a:rPr>
              <a:t>	complémentarité entre les </a:t>
            </a:r>
            <a:r>
              <a:rPr lang="fr-FR" dirty="0">
                <a:solidFill>
                  <a:schemeClr val="tx1"/>
                </a:solidFill>
              </a:rPr>
              <a:t>C2C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9311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92443"/>
          </a:xfrm>
        </p:spPr>
        <p:txBody>
          <a:bodyPr/>
          <a:lstStyle/>
          <a:p>
            <a:r>
              <a:rPr lang="fr-FR" sz="3200" dirty="0">
                <a:solidFill>
                  <a:prstClr val="black"/>
                </a:solidFill>
              </a:rPr>
              <a:t>Synergies et coopération </a:t>
            </a:r>
            <a:r>
              <a:rPr lang="fr-FR" sz="3200" dirty="0" smtClean="0">
                <a:solidFill>
                  <a:prstClr val="black"/>
                </a:solidFill>
              </a:rPr>
              <a:t>(2)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176254"/>
          </a:xfrm>
        </p:spPr>
        <p:txBody>
          <a:bodyPr/>
          <a:lstStyle/>
          <a:p>
            <a:pPr marL="0" indent="0" eaLnBrk="0" hangingPunct="0">
              <a:spcBef>
                <a:spcPts val="1200"/>
              </a:spcBef>
              <a:spcAft>
                <a:spcPct val="0"/>
              </a:spcAft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Avec </a:t>
            </a:r>
            <a:r>
              <a:rPr lang="fr-FR" dirty="0" smtClean="0">
                <a:solidFill>
                  <a:schemeClr val="tx1"/>
                </a:solidFill>
              </a:rPr>
              <a:t>le Secrétariat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l’UNESCO </a:t>
            </a:r>
            <a:r>
              <a:rPr lang="fr-FR" dirty="0">
                <a:solidFill>
                  <a:schemeClr val="tx1"/>
                </a:solidFill>
              </a:rPr>
              <a:t>: </a:t>
            </a:r>
          </a:p>
          <a:p>
            <a:pPr eaLnBrk="0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  Soutien </a:t>
            </a:r>
            <a:r>
              <a:rPr lang="fr-FR" dirty="0">
                <a:solidFill>
                  <a:schemeClr val="tx1"/>
                </a:solidFill>
              </a:rPr>
              <a:t>à la stratégie de </a:t>
            </a:r>
            <a:r>
              <a:rPr lang="fr-FR" dirty="0" smtClean="0">
                <a:solidFill>
                  <a:schemeClr val="tx1"/>
                </a:solidFill>
              </a:rPr>
              <a:t>	renforcement </a:t>
            </a:r>
            <a:r>
              <a:rPr lang="fr-FR" dirty="0">
                <a:solidFill>
                  <a:schemeClr val="tx1"/>
                </a:solidFill>
              </a:rPr>
              <a:t>des capacités</a:t>
            </a:r>
          </a:p>
          <a:p>
            <a:pPr eaLnBrk="0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Sensibilisation </a:t>
            </a:r>
            <a:r>
              <a:rPr lang="fr-FR" dirty="0">
                <a:solidFill>
                  <a:schemeClr val="tx1"/>
                </a:solidFill>
              </a:rPr>
              <a:t>à la Convention de </a:t>
            </a:r>
            <a:r>
              <a:rPr lang="fr-FR" dirty="0" smtClean="0">
                <a:solidFill>
                  <a:schemeClr val="tx1"/>
                </a:solidFill>
              </a:rPr>
              <a:t> 	2003</a:t>
            </a:r>
            <a:endParaRPr lang="fr-FR" dirty="0">
              <a:solidFill>
                <a:schemeClr val="tx1"/>
              </a:solidFill>
            </a:endParaRPr>
          </a:p>
          <a:p>
            <a:pPr eaLnBrk="0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Recherche </a:t>
            </a:r>
            <a:r>
              <a:rPr lang="fr-FR" dirty="0">
                <a:solidFill>
                  <a:schemeClr val="tx1"/>
                </a:solidFill>
              </a:rPr>
              <a:t>et </a:t>
            </a:r>
            <a:r>
              <a:rPr lang="fr-FR" dirty="0" smtClean="0">
                <a:solidFill>
                  <a:schemeClr val="tx1"/>
                </a:solidFill>
              </a:rPr>
              <a:t>partage 	d'informations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65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389" y="417513"/>
            <a:ext cx="6834612" cy="1415772"/>
          </a:xfrm>
        </p:spPr>
        <p:txBody>
          <a:bodyPr/>
          <a:lstStyle/>
          <a:p>
            <a:r>
              <a:rPr lang="fr-FR" altLang="fr-FR" sz="4600" dirty="0" smtClean="0">
                <a:solidFill>
                  <a:prstClr val="black"/>
                </a:solidFill>
              </a:rPr>
              <a:t>	Axe d’action 2 : 	Créativité</a:t>
            </a:r>
            <a:endParaRPr lang="fr-FR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801" y="2227152"/>
            <a:ext cx="6325394" cy="3215254"/>
          </a:xfrm>
        </p:spPr>
        <p:txBody>
          <a:bodyPr/>
          <a:lstStyle/>
          <a:p>
            <a:pPr eaLnBrk="0" hangingPunct="0">
              <a:spcBef>
                <a:spcPts val="120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tx1"/>
                </a:solidFill>
              </a:rPr>
              <a:t>« Soutenir </a:t>
            </a:r>
            <a:r>
              <a:rPr lang="fr-FR" dirty="0">
                <a:solidFill>
                  <a:schemeClr val="tx1"/>
                </a:solidFill>
              </a:rPr>
              <a:t>et promouvoir la diversité </a:t>
            </a:r>
            <a:r>
              <a:rPr lang="fr-FR" dirty="0" smtClean="0">
                <a:solidFill>
                  <a:schemeClr val="tx1"/>
                </a:solidFill>
              </a:rPr>
              <a:t>des expressions </a:t>
            </a:r>
            <a:r>
              <a:rPr lang="fr-FR" dirty="0">
                <a:solidFill>
                  <a:schemeClr val="tx1"/>
                </a:solidFill>
              </a:rPr>
              <a:t>culturelles, la sauvegarde </a:t>
            </a:r>
            <a:r>
              <a:rPr lang="fr-FR" dirty="0" smtClean="0">
                <a:solidFill>
                  <a:schemeClr val="tx1"/>
                </a:solidFill>
              </a:rPr>
              <a:t>du patrimoine </a:t>
            </a:r>
            <a:r>
              <a:rPr lang="fr-FR" dirty="0">
                <a:solidFill>
                  <a:schemeClr val="tx1"/>
                </a:solidFill>
              </a:rPr>
              <a:t>culturel immatériel, et </a:t>
            </a:r>
            <a:r>
              <a:rPr lang="fr-FR" dirty="0" smtClean="0">
                <a:solidFill>
                  <a:schemeClr val="tx1"/>
                </a:solidFill>
              </a:rPr>
              <a:t>l’avènement d’industries </a:t>
            </a:r>
            <a:r>
              <a:rPr lang="fr-FR" dirty="0">
                <a:solidFill>
                  <a:schemeClr val="tx1"/>
                </a:solidFill>
              </a:rPr>
              <a:t>culturelles et </a:t>
            </a:r>
            <a:r>
              <a:rPr lang="fr-FR" dirty="0" smtClean="0">
                <a:solidFill>
                  <a:schemeClr val="tx1"/>
                </a:solidFill>
              </a:rPr>
              <a:t>créatives »</a:t>
            </a: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729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830997"/>
          </a:xfrm>
        </p:spPr>
        <p:txBody>
          <a:bodyPr/>
          <a:lstStyle/>
          <a:p>
            <a:r>
              <a:rPr lang="fr-FR" altLang="fr-FR" sz="5400" dirty="0" smtClean="0">
                <a:solidFill>
                  <a:prstClr val="black"/>
                </a:solidFill>
              </a:rPr>
              <a:t>Partenariats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3102388"/>
          </a:xfrm>
        </p:spPr>
        <p:txBody>
          <a:bodyPr/>
          <a:lstStyle/>
          <a:p>
            <a:pPr marL="0" lvl="0" inden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fr-FR" dirty="0" smtClean="0">
                <a:solidFill>
                  <a:schemeClr val="tx1"/>
                </a:solidFill>
              </a:rPr>
              <a:t>« Des </a:t>
            </a:r>
            <a:r>
              <a:rPr lang="fr-FR" dirty="0">
                <a:solidFill>
                  <a:schemeClr val="tx1"/>
                </a:solidFill>
              </a:rPr>
              <a:t>partenariats avec d’autres organisations des Nations Unies, internationales et régionales, </a:t>
            </a:r>
            <a:r>
              <a:rPr lang="fr-FR" dirty="0" smtClean="0">
                <a:solidFill>
                  <a:schemeClr val="tx1"/>
                </a:solidFill>
              </a:rPr>
              <a:t>ainsi qu’avec </a:t>
            </a:r>
            <a:r>
              <a:rPr lang="fr-FR" dirty="0">
                <a:solidFill>
                  <a:schemeClr val="tx1"/>
                </a:solidFill>
              </a:rPr>
              <a:t>des réseaux de la société civile seront créés pour la mise en œuvre des deux Conventions </a:t>
            </a:r>
            <a:r>
              <a:rPr lang="fr-FR" dirty="0" smtClean="0">
                <a:solidFill>
                  <a:schemeClr val="tx1"/>
                </a:solidFill>
              </a:rPr>
              <a:t>à l’échelon </a:t>
            </a:r>
            <a:r>
              <a:rPr lang="fr-FR" dirty="0">
                <a:solidFill>
                  <a:schemeClr val="tx1"/>
                </a:solidFill>
              </a:rPr>
              <a:t>national, et l’on recherchera des </a:t>
            </a:r>
            <a:r>
              <a:rPr lang="fr-FR" dirty="0" smtClean="0">
                <a:solidFill>
                  <a:schemeClr val="tx1"/>
                </a:solidFill>
              </a:rPr>
              <a:t>synergies »</a:t>
            </a:r>
            <a:endParaRPr lang="fr-FR" b="0" i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379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602" y="417513"/>
            <a:ext cx="6798399" cy="3185487"/>
          </a:xfrm>
        </p:spPr>
        <p:txBody>
          <a:bodyPr/>
          <a:lstStyle/>
          <a:p>
            <a:r>
              <a:rPr lang="fr-FR" altLang="fr-FR" sz="5100" dirty="0" smtClean="0">
                <a:solidFill>
                  <a:prstClr val="black"/>
                </a:solidFill>
              </a:rPr>
              <a:t>Résultat escompté </a:t>
            </a:r>
            <a:r>
              <a:rPr lang="fr-FR" altLang="fr-FR" sz="5100" dirty="0" smtClean="0">
                <a:solidFill>
                  <a:srgbClr val="FF0000"/>
                </a:solidFill>
              </a:rPr>
              <a:t>5 </a:t>
            </a:r>
            <a:r>
              <a:rPr lang="fr-FR" altLang="fr-FR" sz="5100" dirty="0" smtClean="0">
                <a:solidFill>
                  <a:prstClr val="black"/>
                </a:solidFill>
              </a:rPr>
              <a:t>:</a:t>
            </a:r>
            <a:r>
              <a:rPr lang="fr-FR" altLang="fr-FR" sz="5200" dirty="0" smtClean="0">
                <a:solidFill>
                  <a:prstClr val="black"/>
                </a:solidFill>
              </a:rPr>
              <a:t/>
            </a:r>
            <a:br>
              <a:rPr lang="fr-FR" altLang="fr-FR" sz="5200" dirty="0" smtClean="0">
                <a:solidFill>
                  <a:prstClr val="black"/>
                </a:solidFill>
              </a:rPr>
            </a:br>
            <a:r>
              <a:rPr lang="fr-FR" altLang="fr-FR" sz="5200" dirty="0" smtClean="0">
                <a:solidFill>
                  <a:prstClr val="black"/>
                </a:solidFill>
              </a:rPr>
              <a:t/>
            </a:r>
            <a:br>
              <a:rPr lang="fr-FR" altLang="fr-FR" sz="5200" dirty="0" smtClean="0">
                <a:solidFill>
                  <a:prstClr val="black"/>
                </a:solidFill>
              </a:rPr>
            </a:br>
            <a:r>
              <a:rPr lang="fr-FR" altLang="fr-FR" sz="5200" dirty="0" smtClean="0">
                <a:solidFill>
                  <a:prstClr val="black"/>
                </a:solidFill>
              </a:rPr>
              <a:t/>
            </a:r>
            <a:br>
              <a:rPr lang="fr-FR" altLang="fr-FR" sz="5200" dirty="0" smtClean="0">
                <a:solidFill>
                  <a:prstClr val="black"/>
                </a:solidFill>
              </a:rPr>
            </a:br>
            <a:endParaRPr lang="fr-FR" sz="5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4" y="2078830"/>
            <a:ext cx="6289675" cy="2714589"/>
          </a:xfrm>
        </p:spPr>
        <p:txBody>
          <a:bodyPr/>
          <a:lstStyle/>
          <a:p>
            <a:pPr lvl="0" eaLnBrk="0" hangingPunct="0">
              <a:spcBef>
                <a:spcPts val="120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tx1"/>
                </a:solidFill>
              </a:rPr>
              <a:t>« Renforcement </a:t>
            </a:r>
            <a:r>
              <a:rPr lang="fr-FR" dirty="0">
                <a:solidFill>
                  <a:schemeClr val="tx1"/>
                </a:solidFill>
              </a:rPr>
              <a:t>et utilisation des capacités nationales en vue de la sauvegarde du patrimoine culturel immatériel, y compris les langues autochtones et en </a:t>
            </a:r>
            <a:r>
              <a:rPr lang="fr-FR" dirty="0" smtClean="0">
                <a:solidFill>
                  <a:schemeClr val="tx1"/>
                </a:solidFill>
              </a:rPr>
              <a:t>péril, </a:t>
            </a:r>
            <a:r>
              <a:rPr lang="fr-FR" dirty="0">
                <a:solidFill>
                  <a:schemeClr val="tx1"/>
                </a:solidFill>
              </a:rPr>
              <a:t>par la mise en œuvre effective de la Convention de </a:t>
            </a:r>
            <a:r>
              <a:rPr lang="fr-FR" dirty="0" smtClean="0">
                <a:solidFill>
                  <a:schemeClr val="tx1"/>
                </a:solidFill>
              </a:rPr>
              <a:t>2003 »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49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738664"/>
          </a:xfrm>
        </p:spPr>
        <p:txBody>
          <a:bodyPr/>
          <a:lstStyle/>
          <a:p>
            <a:r>
              <a:rPr lang="en-US" altLang="fr-FR" sz="4800" dirty="0">
                <a:solidFill>
                  <a:prstClr val="black"/>
                </a:solidFill>
              </a:rPr>
              <a:t>37 </a:t>
            </a:r>
            <a:r>
              <a:rPr lang="en-US" altLang="fr-FR" sz="4800" dirty="0" smtClean="0">
                <a:solidFill>
                  <a:prstClr val="black"/>
                </a:solidFill>
              </a:rPr>
              <a:t>GC</a:t>
            </a:r>
            <a:r>
              <a:rPr lang="en-GB" altLang="fr-FR" sz="4800" dirty="0" smtClean="0">
                <a:solidFill>
                  <a:prstClr val="black"/>
                </a:solidFill>
              </a:rPr>
              <a:t>/</a:t>
            </a:r>
            <a:r>
              <a:rPr lang="fr-FR" altLang="fr-FR" sz="4800" dirty="0" smtClean="0">
                <a:solidFill>
                  <a:prstClr val="black"/>
                </a:solidFill>
              </a:rPr>
              <a:t>Ré</a:t>
            </a:r>
            <a:r>
              <a:rPr lang="en-GB" altLang="fr-FR" sz="4800" dirty="0" smtClean="0">
                <a:solidFill>
                  <a:prstClr val="black"/>
                </a:solidFill>
              </a:rPr>
              <a:t>solution </a:t>
            </a:r>
            <a:r>
              <a:rPr lang="en-GB" altLang="fr-FR" sz="4800" dirty="0">
                <a:solidFill>
                  <a:prstClr val="black"/>
                </a:solidFill>
              </a:rPr>
              <a:t>93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800" y="1586917"/>
            <a:ext cx="6480175" cy="4672048"/>
          </a:xfrm>
        </p:spPr>
        <p:txBody>
          <a:bodyPr/>
          <a:lstStyle/>
          <a:p>
            <a:pPr marL="0" indent="0" eaLnBrk="0" hangingPunct="0">
              <a:spcBef>
                <a:spcPts val="1200"/>
              </a:spcBef>
              <a:spcAft>
                <a:spcPct val="0"/>
              </a:spcAft>
              <a:buNone/>
              <a:defRPr/>
            </a:pPr>
            <a:r>
              <a:rPr lang="fr-FR" altLang="fr-FR" dirty="0">
                <a:solidFill>
                  <a:schemeClr val="tx1"/>
                </a:solidFill>
              </a:rPr>
              <a:t>Stratégie</a:t>
            </a:r>
            <a:r>
              <a:rPr lang="en-US" altLang="fr-FR" dirty="0">
                <a:solidFill>
                  <a:schemeClr val="tx1"/>
                </a:solidFill>
              </a:rPr>
              <a:t> </a:t>
            </a:r>
            <a:r>
              <a:rPr lang="fr-FR" altLang="fr-FR" dirty="0">
                <a:solidFill>
                  <a:schemeClr val="tx1"/>
                </a:solidFill>
              </a:rPr>
              <a:t>globale intégrée</a:t>
            </a:r>
            <a:r>
              <a:rPr lang="en-US" altLang="fr-FR" dirty="0">
                <a:solidFill>
                  <a:schemeClr val="tx1"/>
                </a:solidFill>
              </a:rPr>
              <a:t>: </a:t>
            </a:r>
          </a:p>
          <a:p>
            <a:pPr eaLnBrk="0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Renouveler l’accent sur les contributions des centres de catégorie 2 :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	objectifs stratégiques des 	programmes et priorités globales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	(C/4)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 smtClean="0">
                <a:solidFill>
                  <a:schemeClr val="tx1"/>
                </a:solidFill>
              </a:rPr>
              <a:t>	priorités et thèmes des 	programmes sectoriels ou 	intersectoriels (C/5)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4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9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2868478"/>
          </a:xfrm>
        </p:spPr>
        <p:txBody>
          <a:bodyPr/>
          <a:lstStyle/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en-US" altLang="fr-FR" dirty="0">
                <a:solidFill>
                  <a:prstClr val="black"/>
                </a:solidFill>
              </a:rPr>
              <a:t>Clarification </a:t>
            </a:r>
            <a:r>
              <a:rPr lang="en-US" altLang="fr-FR" dirty="0" smtClean="0">
                <a:solidFill>
                  <a:prstClr val="black"/>
                </a:solidFill>
              </a:rPr>
              <a:t>des </a:t>
            </a:r>
            <a:r>
              <a:rPr lang="fr-FR" altLang="fr-FR" dirty="0" smtClean="0">
                <a:solidFill>
                  <a:prstClr val="black"/>
                </a:solidFill>
              </a:rPr>
              <a:t>procédures </a:t>
            </a:r>
            <a:r>
              <a:rPr lang="en-US" altLang="fr-FR" dirty="0" smtClean="0">
                <a:solidFill>
                  <a:prstClr val="black"/>
                </a:solidFill>
              </a:rPr>
              <a:t>de </a:t>
            </a:r>
            <a:r>
              <a:rPr lang="fr-FR" altLang="fr-FR" dirty="0" smtClean="0">
                <a:solidFill>
                  <a:prstClr val="black"/>
                </a:solidFill>
              </a:rPr>
              <a:t>renouvellement</a:t>
            </a:r>
            <a:r>
              <a:rPr lang="en-US" altLang="fr-FR" dirty="0" smtClean="0">
                <a:solidFill>
                  <a:prstClr val="black"/>
                </a:solidFill>
              </a:rPr>
              <a:t> et du </a:t>
            </a:r>
            <a:r>
              <a:rPr lang="fr-FR" altLang="fr-FR" dirty="0" smtClean="0">
                <a:solidFill>
                  <a:prstClr val="black"/>
                </a:solidFill>
              </a:rPr>
              <a:t>calendrier </a:t>
            </a:r>
            <a:r>
              <a:rPr lang="fr-FR" altLang="fr-FR" dirty="0" smtClean="0">
                <a:solidFill>
                  <a:schemeClr val="tx1"/>
                </a:solidFill>
              </a:rPr>
              <a:t>avec une évaluation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pré-renouvellement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</a:p>
          <a:p>
            <a:pPr lvl="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</a:pPr>
            <a:r>
              <a:rPr lang="fr-FR" altLang="fr-FR" dirty="0" smtClean="0">
                <a:solidFill>
                  <a:prstClr val="black"/>
                </a:solidFill>
              </a:rPr>
              <a:t>Tous les coûts sont </a:t>
            </a:r>
            <a:r>
              <a:rPr lang="en-US" altLang="fr-FR" dirty="0" smtClean="0">
                <a:solidFill>
                  <a:prstClr val="black"/>
                </a:solidFill>
              </a:rPr>
              <a:t>à la charge des </a:t>
            </a:r>
            <a:r>
              <a:rPr lang="fr-FR" altLang="fr-FR" dirty="0" smtClean="0">
                <a:solidFill>
                  <a:prstClr val="black"/>
                </a:solidFill>
              </a:rPr>
              <a:t>centres</a:t>
            </a:r>
            <a:r>
              <a:rPr lang="en-US" altLang="fr-FR" dirty="0" smtClean="0">
                <a:solidFill>
                  <a:prstClr val="black"/>
                </a:solidFill>
              </a:rPr>
              <a:t> de </a:t>
            </a:r>
            <a:r>
              <a:rPr lang="fr-FR" altLang="fr-FR" dirty="0" smtClean="0">
                <a:solidFill>
                  <a:prstClr val="black"/>
                </a:solidFill>
              </a:rPr>
              <a:t>catégorie</a:t>
            </a:r>
            <a:r>
              <a:rPr lang="en-US" altLang="fr-FR" dirty="0" smtClean="0">
                <a:solidFill>
                  <a:prstClr val="black"/>
                </a:solidFill>
              </a:rPr>
              <a:t> 2 </a:t>
            </a:r>
            <a:r>
              <a:rPr lang="fr-FR" altLang="fr-FR" dirty="0" smtClean="0">
                <a:solidFill>
                  <a:prstClr val="black"/>
                </a:solidFill>
              </a:rPr>
              <a:t>et/ou</a:t>
            </a:r>
            <a:r>
              <a:rPr lang="en-US" altLang="fr-FR" dirty="0" smtClean="0">
                <a:solidFill>
                  <a:prstClr val="black"/>
                </a:solidFill>
              </a:rPr>
              <a:t> des pays </a:t>
            </a:r>
            <a:r>
              <a:rPr lang="fr-FR" altLang="fr-FR" dirty="0" smtClean="0">
                <a:solidFill>
                  <a:prstClr val="black"/>
                </a:solidFill>
              </a:rPr>
              <a:t>hôtes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2825" y="417513"/>
            <a:ext cx="64801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fr-FR" sz="4800" smtClean="0">
                <a:solidFill>
                  <a:prstClr val="black"/>
                </a:solidFill>
              </a:rPr>
              <a:t>37 GC</a:t>
            </a:r>
            <a:r>
              <a:rPr lang="en-GB" altLang="fr-FR" sz="4800" smtClean="0">
                <a:solidFill>
                  <a:prstClr val="black"/>
                </a:solidFill>
              </a:rPr>
              <a:t>/</a:t>
            </a:r>
            <a:r>
              <a:rPr lang="fr-FR" altLang="fr-FR" sz="4800" smtClean="0">
                <a:solidFill>
                  <a:prstClr val="black"/>
                </a:solidFill>
              </a:rPr>
              <a:t>Ré</a:t>
            </a:r>
            <a:r>
              <a:rPr lang="en-GB" altLang="fr-FR" sz="4800" smtClean="0">
                <a:solidFill>
                  <a:prstClr val="black"/>
                </a:solidFill>
              </a:rPr>
              <a:t>solution 93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99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611793" cy="646331"/>
          </a:xfrm>
        </p:spPr>
        <p:txBody>
          <a:bodyPr/>
          <a:lstStyle/>
          <a:p>
            <a:r>
              <a:rPr lang="fr-FR" altLang="fr-FR" sz="4200" dirty="0" smtClean="0">
                <a:solidFill>
                  <a:prstClr val="black"/>
                </a:solidFill>
              </a:rPr>
              <a:t>Récents développements</a:t>
            </a:r>
            <a:endParaRPr lang="fr-FR" sz="4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2825" y="2016125"/>
            <a:ext cx="6480175" cy="4108817"/>
          </a:xfrm>
        </p:spPr>
        <p:txBody>
          <a:bodyPr/>
          <a:lstStyle/>
          <a:p>
            <a:pPr>
              <a:defRPr/>
            </a:pPr>
            <a:r>
              <a:rPr lang="en-US" altLang="fr-FR">
                <a:solidFill>
                  <a:schemeClr val="tx1"/>
                </a:solidFill>
              </a:rPr>
              <a:t>10.COM </a:t>
            </a:r>
            <a:r>
              <a:rPr lang="en-US" altLang="fr-FR" smtClean="0">
                <a:solidFill>
                  <a:schemeClr val="tx1"/>
                </a:solidFill>
              </a:rPr>
              <a:t>30 </a:t>
            </a:r>
            <a:r>
              <a:rPr lang="fr-FR" altLang="fr-FR" dirty="0" smtClean="0">
                <a:solidFill>
                  <a:schemeClr val="tx1"/>
                </a:solidFill>
              </a:rPr>
              <a:t>novembre</a:t>
            </a:r>
            <a:r>
              <a:rPr lang="en-US" altLang="fr-FR" dirty="0" smtClean="0">
                <a:solidFill>
                  <a:schemeClr val="tx1"/>
                </a:solidFill>
              </a:rPr>
              <a:t> au </a:t>
            </a:r>
            <a:r>
              <a:rPr lang="en-US" altLang="fr-FR" dirty="0">
                <a:solidFill>
                  <a:schemeClr val="tx1"/>
                </a:solidFill>
              </a:rPr>
              <a:t>4 </a:t>
            </a:r>
            <a:r>
              <a:rPr lang="fr-FR" altLang="fr-FR" dirty="0" smtClean="0">
                <a:solidFill>
                  <a:schemeClr val="tx1"/>
                </a:solidFill>
              </a:rPr>
              <a:t>décembre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en-US" altLang="fr-FR" dirty="0">
                <a:solidFill>
                  <a:schemeClr val="tx1"/>
                </a:solidFill>
              </a:rPr>
              <a:t>2015 à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en-US" altLang="fr-FR" dirty="0">
                <a:solidFill>
                  <a:schemeClr val="tx1"/>
                </a:solidFill>
              </a:rPr>
              <a:t>Windhoek </a:t>
            </a:r>
            <a:r>
              <a:rPr lang="en-US" altLang="fr-FR" dirty="0" smtClean="0">
                <a:solidFill>
                  <a:schemeClr val="tx1"/>
                </a:solidFill>
              </a:rPr>
              <a:t>(</a:t>
            </a:r>
            <a:r>
              <a:rPr lang="fr-FR" altLang="fr-FR" dirty="0" smtClean="0">
                <a:solidFill>
                  <a:schemeClr val="tx1"/>
                </a:solidFill>
              </a:rPr>
              <a:t>Namibie</a:t>
            </a:r>
            <a:r>
              <a:rPr lang="en-US" altLang="fr-FR" dirty="0" smtClean="0">
                <a:solidFill>
                  <a:schemeClr val="tx1"/>
                </a:solidFill>
              </a:rPr>
              <a:t>)</a:t>
            </a:r>
            <a:endParaRPr lang="fr-FR" altLang="fr-FR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Décisions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pertinentes </a:t>
            </a:r>
            <a:r>
              <a:rPr lang="en-US" altLang="fr-FR" dirty="0" smtClean="0">
                <a:solidFill>
                  <a:schemeClr val="tx1"/>
                </a:solidFill>
              </a:rPr>
              <a:t>:</a:t>
            </a:r>
            <a:endParaRPr lang="en-US" altLang="fr-FR" dirty="0">
              <a:solidFill>
                <a:schemeClr val="tx1"/>
              </a:solidFill>
            </a:endParaRPr>
          </a:p>
          <a:p>
            <a:pPr marL="723900" indent="-368300">
              <a:buFont typeface="Wingdings" panose="05000000000000000000" pitchFamily="2" charset="2"/>
              <a:buChar char="Ø"/>
              <a:defRPr/>
            </a:pPr>
            <a:r>
              <a:rPr lang="en-US" altLang="fr-FR" dirty="0">
                <a:solidFill>
                  <a:schemeClr val="tx1"/>
                </a:solidFill>
              </a:rPr>
              <a:t>12 </a:t>
            </a:r>
            <a:r>
              <a:rPr lang="fr-FR" altLang="fr-FR" dirty="0" smtClean="0">
                <a:solidFill>
                  <a:schemeClr val="tx1"/>
                </a:solidFill>
              </a:rPr>
              <a:t>principes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éthiques</a:t>
            </a:r>
            <a:r>
              <a:rPr lang="en-US" altLang="fr-FR" dirty="0" smtClean="0">
                <a:solidFill>
                  <a:schemeClr val="tx1"/>
                </a:solidFill>
              </a:rPr>
              <a:t> pour la </a:t>
            </a:r>
            <a:r>
              <a:rPr lang="fr-FR" altLang="fr-FR" dirty="0" smtClean="0">
                <a:solidFill>
                  <a:schemeClr val="tx1"/>
                </a:solidFill>
              </a:rPr>
              <a:t>sauvegarde</a:t>
            </a:r>
            <a:r>
              <a:rPr lang="en-US" altLang="fr-FR" dirty="0" smtClean="0">
                <a:solidFill>
                  <a:schemeClr val="tx1"/>
                </a:solidFill>
              </a:rPr>
              <a:t> du </a:t>
            </a:r>
            <a:r>
              <a:rPr lang="fr-FR" altLang="fr-FR" dirty="0" smtClean="0">
                <a:solidFill>
                  <a:schemeClr val="tx1"/>
                </a:solidFill>
              </a:rPr>
              <a:t>patrimoine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culturel</a:t>
            </a:r>
            <a:r>
              <a:rPr lang="en-US" altLang="fr-FR" dirty="0" smtClean="0">
                <a:solidFill>
                  <a:schemeClr val="tx1"/>
                </a:solidFill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</a:rPr>
              <a:t>immatériel</a:t>
            </a:r>
          </a:p>
          <a:p>
            <a:pPr marL="723900" indent="-368300">
              <a:buFont typeface="Wingdings" panose="05000000000000000000" pitchFamily="2" charset="2"/>
              <a:buChar char="Ø"/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nouvelles</a:t>
            </a:r>
            <a:r>
              <a:rPr lang="en-US" altLang="fr-FR" dirty="0" smtClean="0">
                <a:solidFill>
                  <a:schemeClr val="tx1"/>
                </a:solidFill>
              </a:rPr>
              <a:t> Directives </a:t>
            </a:r>
            <a:r>
              <a:rPr lang="fr-FR" altLang="fr-FR" dirty="0" smtClean="0">
                <a:solidFill>
                  <a:schemeClr val="tx1"/>
                </a:solidFill>
              </a:rPr>
              <a:t>opérationnelles</a:t>
            </a:r>
            <a:r>
              <a:rPr lang="en-US" altLang="fr-FR" dirty="0" smtClean="0">
                <a:solidFill>
                  <a:schemeClr val="tx1"/>
                </a:solidFill>
              </a:rPr>
              <a:t> sur </a:t>
            </a:r>
            <a:r>
              <a:rPr lang="fr-FR" altLang="fr-FR" dirty="0" smtClean="0">
                <a:solidFill>
                  <a:schemeClr val="tx1"/>
                </a:solidFill>
              </a:rPr>
              <a:t>plusieurs</a:t>
            </a:r>
            <a:r>
              <a:rPr lang="en-US" altLang="fr-FR" dirty="0" smtClean="0">
                <a:solidFill>
                  <a:schemeClr val="tx1"/>
                </a:solidFill>
              </a:rPr>
              <a:t> sujets, y </a:t>
            </a:r>
            <a:r>
              <a:rPr lang="fr-FR" altLang="fr-FR" dirty="0" smtClean="0">
                <a:solidFill>
                  <a:schemeClr val="tx1"/>
                </a:solidFill>
              </a:rPr>
              <a:t>compris</a:t>
            </a:r>
            <a:r>
              <a:rPr lang="en-US" altLang="fr-FR" dirty="0" smtClean="0">
                <a:solidFill>
                  <a:schemeClr val="tx1"/>
                </a:solidFill>
              </a:rPr>
              <a:t> le </a:t>
            </a:r>
            <a:r>
              <a:rPr lang="fr-FR" altLang="fr-FR" dirty="0" smtClean="0">
                <a:solidFill>
                  <a:schemeClr val="tx1"/>
                </a:solidFill>
              </a:rPr>
              <a:t>développement</a:t>
            </a:r>
            <a:r>
              <a:rPr lang="en-US" altLang="fr-FR" dirty="0" smtClean="0">
                <a:solidFill>
                  <a:schemeClr val="tx1"/>
                </a:solidFill>
              </a:rPr>
              <a:t> durable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28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2825" y="314036"/>
            <a:ext cx="6694920" cy="646331"/>
          </a:xfrm>
        </p:spPr>
        <p:txBody>
          <a:bodyPr/>
          <a:lstStyle/>
          <a:p>
            <a:r>
              <a:rPr lang="fr-FR" altLang="fr-FR" sz="4200" dirty="0" smtClean="0">
                <a:solidFill>
                  <a:prstClr val="black"/>
                </a:solidFill>
              </a:rPr>
              <a:t>Récents développements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2800" y="1527079"/>
            <a:ext cx="6680199" cy="4493538"/>
          </a:xfrm>
        </p:spPr>
        <p:txBody>
          <a:bodyPr/>
          <a:lstStyle/>
          <a:p>
            <a:pPr marL="812800" lvl="0" indent="-45720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Débats majeurs sur des sujets spécifiques :</a:t>
            </a:r>
            <a:endParaRPr lang="en-US" altLang="fr-FR" dirty="0">
              <a:solidFill>
                <a:prstClr val="black"/>
              </a:solidFill>
            </a:endParaRPr>
          </a:p>
          <a:p>
            <a:pPr marL="815975" lvl="0" indent="-45720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dirty="0" smtClean="0">
                <a:solidFill>
                  <a:prstClr val="black"/>
                </a:solidFill>
              </a:rPr>
              <a:t>Assistance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internationale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élargie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endParaRPr lang="en-US" altLang="fr-FR" dirty="0">
              <a:solidFill>
                <a:prstClr val="black"/>
              </a:solidFill>
            </a:endParaRPr>
          </a:p>
          <a:p>
            <a:pPr marL="815975" lvl="0" indent="-45720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Rapports </a:t>
            </a:r>
            <a:r>
              <a:rPr lang="fr-FR" altLang="fr-FR" dirty="0" smtClean="0">
                <a:solidFill>
                  <a:prstClr val="black"/>
                </a:solidFill>
              </a:rPr>
              <a:t>périodiques</a:t>
            </a:r>
            <a:r>
              <a:rPr lang="en-US" altLang="fr-FR" dirty="0" smtClean="0">
                <a:solidFill>
                  <a:prstClr val="black"/>
                </a:solidFill>
              </a:rPr>
              <a:t> et </a:t>
            </a:r>
            <a:r>
              <a:rPr lang="en-US" altLang="fr-FR" dirty="0" err="1" smtClean="0">
                <a:solidFill>
                  <a:prstClr val="black"/>
                </a:solidFill>
              </a:rPr>
              <a:t>synthèse</a:t>
            </a:r>
            <a:r>
              <a:rPr lang="en-US" altLang="fr-FR" dirty="0" smtClean="0">
                <a:solidFill>
                  <a:prstClr val="black"/>
                </a:solidFill>
              </a:rPr>
              <a:t> sur </a:t>
            </a:r>
            <a:r>
              <a:rPr lang="fr-FR" altLang="fr-FR" dirty="0" smtClean="0">
                <a:solidFill>
                  <a:prstClr val="black"/>
                </a:solidFill>
              </a:rPr>
              <a:t>l’éducation</a:t>
            </a:r>
          </a:p>
          <a:p>
            <a:pPr marL="815975" lvl="0" indent="-45720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fr-FR" dirty="0" smtClean="0">
                <a:solidFill>
                  <a:prstClr val="black"/>
                </a:solidFill>
              </a:rPr>
              <a:t>Inscriptions et </a:t>
            </a:r>
            <a:r>
              <a:rPr lang="fr-FR" altLang="fr-FR" dirty="0" smtClean="0">
                <a:solidFill>
                  <a:prstClr val="black"/>
                </a:solidFill>
              </a:rPr>
              <a:t>développements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possibles</a:t>
            </a:r>
            <a:r>
              <a:rPr lang="en-US" altLang="fr-FR" dirty="0" smtClean="0">
                <a:solidFill>
                  <a:prstClr val="black"/>
                </a:solidFill>
              </a:rPr>
              <a:t> des </a:t>
            </a:r>
            <a:r>
              <a:rPr lang="fr-FR" altLang="fr-FR" dirty="0" smtClean="0">
                <a:solidFill>
                  <a:prstClr val="black"/>
                </a:solidFill>
              </a:rPr>
              <a:t>listes</a:t>
            </a:r>
          </a:p>
          <a:p>
            <a:pPr marL="815975" lvl="0" indent="-457200" eaLnBrk="0" hangingPunct="0">
              <a:spcBef>
                <a:spcPts val="120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fr-FR" altLang="fr-FR" dirty="0" smtClean="0">
                <a:solidFill>
                  <a:prstClr val="black"/>
                </a:solidFill>
              </a:rPr>
              <a:t>Examen</a:t>
            </a:r>
            <a:r>
              <a:rPr lang="en-US" altLang="fr-FR" dirty="0" smtClean="0">
                <a:solidFill>
                  <a:prstClr val="black"/>
                </a:solidFill>
              </a:rPr>
              <a:t> des </a:t>
            </a:r>
            <a:r>
              <a:rPr lang="fr-FR" altLang="fr-FR" dirty="0" smtClean="0">
                <a:solidFill>
                  <a:prstClr val="black"/>
                </a:solidFill>
              </a:rPr>
              <a:t>organisations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non gouvernementales</a:t>
            </a:r>
            <a:r>
              <a:rPr lang="en-US" altLang="fr-FR" dirty="0" smtClean="0">
                <a:solidFill>
                  <a:prstClr val="black"/>
                </a:solidFill>
              </a:rPr>
              <a:t> </a:t>
            </a:r>
            <a:r>
              <a:rPr lang="fr-FR" altLang="fr-FR" dirty="0" smtClean="0">
                <a:solidFill>
                  <a:prstClr val="black"/>
                </a:solidFill>
              </a:rPr>
              <a:t>accréditées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26140"/>
      </p:ext>
    </p:extLst>
  </p:cSld>
  <p:clrMapOvr>
    <a:masterClrMapping/>
  </p:clrMapOvr>
</p:sld>
</file>

<file path=ppt/theme/theme1.xml><?xml version="1.0" encoding="utf-8"?>
<a:theme xmlns:a="http://schemas.openxmlformats.org/drawingml/2006/main" name="layout_blue_empty_20130531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layout_blue_empty_20130531</Template>
  <TotalTime>1960</TotalTime>
  <Words>842</Words>
  <Application>Microsoft Office PowerPoint</Application>
  <PresentationFormat>On-screen Show (4:3)</PresentationFormat>
  <Paragraphs>118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layout_blue_empty_20130531</vt:lpstr>
      <vt:lpstr>Objectifs de la réunion et développements récents dans la vie de la Convention de 2003 et de l'Organisation </vt:lpstr>
      <vt:lpstr>38 C/5 (2016-2017)</vt:lpstr>
      <vt:lpstr> Axe d’action 2 :  Créativité</vt:lpstr>
      <vt:lpstr>Partenariats</vt:lpstr>
      <vt:lpstr>Résultat escompté 5 :   </vt:lpstr>
      <vt:lpstr>37 GC/Résolution 93</vt:lpstr>
      <vt:lpstr>PowerPoint Presentation</vt:lpstr>
      <vt:lpstr>Récents développements</vt:lpstr>
      <vt:lpstr>Récents développements</vt:lpstr>
      <vt:lpstr>Amendements aux DO</vt:lpstr>
      <vt:lpstr>Nouveaux matériels de RC</vt:lpstr>
      <vt:lpstr>Réunions importantes</vt:lpstr>
      <vt:lpstr>Réunions annuelles des C2C</vt:lpstr>
      <vt:lpstr>Objectifs</vt:lpstr>
      <vt:lpstr>Nouvelles perspectives (1)</vt:lpstr>
      <vt:lpstr>Nouvelles perspectives (2)</vt:lpstr>
      <vt:lpstr>Nouvelles perspectives (3)</vt:lpstr>
      <vt:lpstr>Domaines potentiels de coopération (1)</vt:lpstr>
      <vt:lpstr>Domaines potentiels de coopération (2)</vt:lpstr>
      <vt:lpstr>Synergies et coopération (1)</vt:lpstr>
      <vt:lpstr>Synergies et coopération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meeting of the  Subsidiary Body and  Consultative Body  for the 2013 cycle</dc:title>
  <dc:creator>k.leng</dc:creator>
  <cp:lastModifiedBy>K_Nakata</cp:lastModifiedBy>
  <cp:revision>123</cp:revision>
  <dcterms:created xsi:type="dcterms:W3CDTF">2014-02-11T10:22:15Z</dcterms:created>
  <dcterms:modified xsi:type="dcterms:W3CDTF">2016-06-06T09:17:47Z</dcterms:modified>
</cp:coreProperties>
</file>