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5"/>
  </p:sldMasterIdLst>
  <p:notesMasterIdLst>
    <p:notesMasterId r:id="rId10"/>
  </p:notesMasterIdLst>
  <p:handoutMasterIdLst>
    <p:handoutMasterId r:id="rId11"/>
  </p:handoutMasterIdLst>
  <p:sldIdLst>
    <p:sldId id="265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728" autoAdjust="0"/>
  </p:normalViewPr>
  <p:slideViewPr>
    <p:cSldViewPr snapToGrid="0" showGuides="1">
      <p:cViewPr varScale="1">
        <p:scale>
          <a:sx n="63" d="100"/>
          <a:sy n="63" d="100"/>
        </p:scale>
        <p:origin x="1440" y="48"/>
      </p:cViewPr>
      <p:guideLst>
        <p:guide orient="horz" pos="2137"/>
        <p:guide pos="294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8DBD-B460-44BB-A5D3-3E980B56375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D28D-C543-4B96-9599-95A9C309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7BAF-B712-4F3E-A9AC-BB7FDA05E80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90FF2-293A-47C3-9729-478A7FA233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77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ANGIBLE Slide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A19C8EB-9EEF-4B60-ACD2-F160B8CD53C5}"/>
              </a:ext>
            </a:extLst>
          </p:cNvPr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5CB5DEA-36ED-458C-A91E-37BF0E96148D}"/>
              </a:ext>
            </a:extLst>
          </p:cNvPr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/>
          <a:stretch/>
        </p:blipFill>
        <p:spPr>
          <a:xfrm>
            <a:off x="0" y="2000737"/>
            <a:ext cx="9144000" cy="486429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" y="6447118"/>
            <a:ext cx="1676587" cy="32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15000"/>
              </a:lnSpc>
              <a:spcAft>
                <a:spcPts val="750"/>
              </a:spcAft>
              <a:buFont typeface="+mj-lt"/>
              <a:buNone/>
            </a:pPr>
            <a:r>
              <a:rPr lang="en-US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Filete</a:t>
            </a:r>
            <a:r>
              <a:rPr lang="en-US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porteño</a:t>
            </a:r>
            <a:r>
              <a:rPr lang="en-US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Buenos Aires</a:t>
            </a:r>
            <a:r>
              <a:rPr lang="en-US" sz="675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Diego </a:t>
            </a:r>
            <a:r>
              <a:rPr lang="fr-FR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Arquimbau</a:t>
            </a:r>
            <a:r>
              <a:rPr lang="fr-FR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</a:t>
            </a:r>
            <a:endParaRPr lang="en-US" sz="675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7E5062A-0FD5-4D97-B3D4-E97FE8396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2CAA2F26-A12B-493E-925A-020E768BE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296B7E16-9C18-45DC-817B-4C2B82C371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26453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9" y="30"/>
            <a:ext cx="9143998" cy="3335383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718" y="3655002"/>
            <a:ext cx="5922963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18" y="4444580"/>
            <a:ext cx="5922963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609718" y="1845099"/>
            <a:ext cx="1124397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xmlns="" id="{32CB077F-C1D5-4E1E-BAAD-0EEA4B0940FC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xmlns="" id="{08F0A3B2-AC19-4C50-99B8-8ED9D3AC1147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xmlns="" id="{EB745C22-0374-44D0-9FFA-C71B9E5A5145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9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2286000" y="2967342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dirty="0">
                <a:effectLst/>
              </a:rPr>
              <a:t> </a:t>
            </a:r>
          </a:p>
          <a:p>
            <a:r>
              <a:rPr lang="fr-FR" sz="1350" dirty="0"/>
              <a:t/>
            </a:r>
            <a:br>
              <a:rPr lang="fr-FR" sz="1350" dirty="0"/>
            </a:br>
            <a:endParaRPr lang="fr-FR" sz="135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xmlns="" id="{314AC297-7417-4087-8F26-862CACB9B3E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7BB688A-2918-4802-ACAC-AD9371D9E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xmlns="" id="{E4875B0F-69D1-45A8-8BA3-EFD912393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7E73F48-D656-4817-AA1E-8C2BF676A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49179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95C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07624E6F-A481-4A92-B534-27717FB67AD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D3251D9-D053-4EDD-B874-89A6A54258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2DE23A05-5860-42E2-905A-58557055E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B9F7106D-E2AC-4D13-991C-6674225495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246861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9F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7DC9D69A-77F3-4E88-A798-2CF813237E0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6ADD0E0-D936-4F7F-BD19-DA6FC45075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DE3BF5B5-6BE5-46C2-8669-228FBC8C4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B37D8699-F1AB-436A-894F-0E1FC678F2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21458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F39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E907A53B-0700-41E8-92B5-8AEF766798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740B17A-1556-4100-8EC6-EA6ECB1581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06918E95-101F-44FC-A0B0-AF00E6092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D23D78F0-34D1-4095-988C-4280F3F1C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68138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06E38E92-BA45-4AFF-AEAA-C6F7C201CD6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A527BFB-A72D-4DF4-8A01-456DF0E4D3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3CD6E668-3B92-497B-9E10-6ABA5EFDB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038E272E-4701-4FA9-B840-4913E9E91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165362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EC61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D1E75BB6-F615-417C-914E-9CBB56CD141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A350F02-AFC5-4F44-A601-08535F02F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94224C58-F11A-48F9-8CDC-232365F5B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E04337B-8A1E-4EE9-A2C8-2EEEC0C2ED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97503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B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22AC14B3-8601-4E7E-90B0-94971AC9562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4B6BF1E-95B7-4B4B-B6D1-674D9B1ABE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4F8E8281-F839-4719-85A5-8320662DC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886D1AAD-F7D5-4C4B-9F59-530FD761C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99426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4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BA902A3B-6D43-4461-962D-A154F9CE749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4D90092-E8CE-4E22-A2FC-29E612A36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1E614D84-8B3C-46CC-A577-02EAB08F4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3850595E-E2CF-4363-865C-BFF2A8747F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1875368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D9E65D-2E58-4CF1-80D7-A1321325AF62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9C92F2-6A74-4E5B-88AA-08F76AA96A1F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xmlns="" id="{190C511A-54CD-4E6A-8E69-96514FFF5D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this</a:t>
            </a:r>
            <a:r>
              <a:rPr lang="fr-FR" dirty="0"/>
              <a:t> part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division/</a:t>
            </a:r>
            <a:r>
              <a:rPr lang="fr-FR" dirty="0" err="1"/>
              <a:t>subject</a:t>
            </a:r>
            <a:r>
              <a:rPr lang="fr-FR" dirty="0"/>
              <a:t>/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xmlns="" id="{1873090B-7CE2-46C7-9694-BA3F5EDE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xmlns="" id="{BABC98A1-9446-4DEF-ADC3-DD8339AC378C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xmlns="" id="{9875DF0A-87F2-4509-8CBA-624A06B1B700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7">
            <a:extLst>
              <a:ext uri="{FF2B5EF4-FFF2-40B4-BE49-F238E27FC236}">
                <a16:creationId xmlns:a16="http://schemas.microsoft.com/office/drawing/2014/main" xmlns="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ANGIBLE Slide titl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CF0CCC7-CAAA-4AFA-B02E-48C4E4DF9B37}"/>
              </a:ext>
            </a:extLst>
          </p:cNvPr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E434AE-4266-4E0E-AB58-76A17A1ECEC4}"/>
              </a:ext>
            </a:extLst>
          </p:cNvPr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80" y="1984446"/>
            <a:ext cx="9144000" cy="48735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60" y="6456519"/>
            <a:ext cx="2504277" cy="3000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The skills related to perfume in Pays de Grasse© Daniel, </a:t>
            </a:r>
            <a:r>
              <a:rPr lang="en-US" sz="675" dirty="0" err="1">
                <a:solidFill>
                  <a:schemeClr val="bg1"/>
                </a:solidFill>
              </a:rPr>
              <a:t>Serre</a:t>
            </a:r>
            <a:r>
              <a:rPr lang="en-US" sz="675" dirty="0">
                <a:solidFill>
                  <a:schemeClr val="bg1"/>
                </a:solidFill>
              </a:rPr>
              <a:t>, M. </a:t>
            </a:r>
            <a:r>
              <a:rPr lang="en-US" sz="675" dirty="0" err="1">
                <a:solidFill>
                  <a:schemeClr val="bg1"/>
                </a:solidFill>
              </a:rPr>
              <a:t>Roudnitska</a:t>
            </a:r>
            <a:r>
              <a:rPr lang="en-US" sz="675" dirty="0">
                <a:solidFill>
                  <a:schemeClr val="bg1"/>
                </a:solidFill>
              </a:rPr>
              <a:t> APVPG 2014.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3D0A306-14C0-4110-BFE8-8FEBB718D9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ABFDE208-B642-4561-80A6-E6BF0AA9A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47A81BAF-7BED-4833-8777-828F4279DC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15735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ANGIBLE Slide titl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EBA2BD3-D319-44EF-817D-CC4AF72AB220}"/>
              </a:ext>
            </a:extLst>
          </p:cNvPr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3A24900-9E9F-496B-901C-970BFF60A43B}"/>
              </a:ext>
            </a:extLst>
          </p:cNvPr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006622"/>
            <a:ext cx="9144000" cy="48514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451062"/>
            <a:ext cx="2072640" cy="3243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15000"/>
              </a:lnSpc>
              <a:spcAft>
                <a:spcPts val="750"/>
              </a:spcAft>
              <a:buFont typeface="+mj-lt"/>
              <a:buNone/>
            </a:pPr>
            <a:r>
              <a:rPr lang="en-US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 </a:t>
            </a:r>
            <a:r>
              <a:rPr lang="en-US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Pa’ch</a:t>
            </a:r>
            <a:r>
              <a:rPr lang="en-US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ceremony (Guatemala). Photo credit : </a:t>
            </a:r>
            <a:r>
              <a:rPr lang="fr-FR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2009 by E. </a:t>
            </a:r>
            <a:r>
              <a:rPr lang="fr-FR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Sacayón</a:t>
            </a:r>
            <a:r>
              <a:rPr lang="fr-FR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FLAAR.</a:t>
            </a:r>
            <a:endParaRPr lang="en-US" sz="675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4556980-0829-411C-9462-9C8851F08A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B759DB09-079A-4458-8951-F00297D27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1A733B3B-3B02-4BC7-BCEA-33C4F8A2D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8975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D9E65D-2E58-4CF1-80D7-A1321325AF62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9" y="959561"/>
            <a:ext cx="8512656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82AE401-8547-4717-96BF-7D1283F6A7D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" y="6323235"/>
            <a:ext cx="1020488" cy="5071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7C70A3-35BA-441D-A0D2-E54122229AD4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xmlns="" id="{279D6878-62A5-41D5-974D-45E0758392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Intangible Cultural </a:t>
            </a:r>
            <a:r>
              <a:rPr lang="fr-FR" dirty="0" err="1"/>
              <a:t>Heritage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xmlns="" id="{62EA5CD5-C364-4447-9136-57F429886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Subject/Date</a:t>
            </a: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xmlns="" id="{E943B956-A269-48CB-A90C-5C365624FD46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xmlns="" id="{E72BA8D6-0321-49C9-A7B8-6639ED16D9F6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7">
            <a:extLst>
              <a:ext uri="{FF2B5EF4-FFF2-40B4-BE49-F238E27FC236}">
                <a16:creationId xmlns:a16="http://schemas.microsoft.com/office/drawing/2014/main" xmlns="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D922564D-A1DD-4551-A75C-2EA214B0F5F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168157" y="971034"/>
            <a:ext cx="3533776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52CA79-0014-43BB-B5E6-0F920FA0C9C8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9D909595-6F30-4EBB-B229-BD38AEEB1B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8" y="959561"/>
            <a:ext cx="4256342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98D414D-80CE-44EA-90CB-DFA6F2D6B3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B107F5E-C59D-48E9-A3A9-C5386947DD0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" y="6323235"/>
            <a:ext cx="1020488" cy="5071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98FFF1-F995-404A-8CC8-29A4CA9FA7DB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5DD7F444-C6CB-4C96-9878-028B239D52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Intangible Cultural </a:t>
            </a:r>
            <a:r>
              <a:rPr lang="fr-FR" dirty="0" err="1"/>
              <a:t>Heritage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F5BB824C-A41C-458E-B7DD-E14C106815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Subject/Date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xmlns="" id="{62CBB606-866E-4F38-9986-76993A3C445C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496B858-52CB-4E37-9B78-6C5101FCF368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7">
            <a:extLst>
              <a:ext uri="{FF2B5EF4-FFF2-40B4-BE49-F238E27FC236}">
                <a16:creationId xmlns:a16="http://schemas.microsoft.com/office/drawing/2014/main" xmlns="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99" y="0"/>
            <a:ext cx="9144799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96338" y="1777527"/>
            <a:ext cx="6887984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EEF3FA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 dirty="0"/>
              <a:t>Quotations are commonly printed as a means for inspiration and to invoke philosophical thoughts from the reader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fr-FR" dirty="0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589321" y="5003641"/>
            <a:ext cx="2495002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526425" y="1433373"/>
            <a:ext cx="56402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EEF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xmlns="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xmlns="" id="{B2C15B89-4A37-463A-9D62-7972F7D8CE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this</a:t>
            </a:r>
            <a:r>
              <a:rPr lang="fr-FR" dirty="0"/>
              <a:t> part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division/</a:t>
            </a:r>
            <a:r>
              <a:rPr lang="fr-FR" dirty="0" err="1"/>
              <a:t>subject</a:t>
            </a:r>
            <a:r>
              <a:rPr lang="fr-FR" dirty="0"/>
              <a:t>/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xmlns="" id="{45E6C432-1F74-4EC7-A3DF-41F1D1DA9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xmlns="" id="{DF6414B0-C51D-4C56-92CD-22026119BACC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7">
            <a:extLst>
              <a:ext uri="{FF2B5EF4-FFF2-40B4-BE49-F238E27FC236}">
                <a16:creationId xmlns:a16="http://schemas.microsoft.com/office/drawing/2014/main" xmlns="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1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99" y="0"/>
            <a:ext cx="9143998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289461" y="4627245"/>
            <a:ext cx="2495002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96352" y="1860094"/>
            <a:ext cx="6588125" cy="581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USE BIG NUMBERS FOR BIG IMPACT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63140" y="2700940"/>
            <a:ext cx="7204105" cy="1401071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lang="fr-FR" sz="7200" b="1" kern="1200" baseline="0" dirty="0" smtClean="0">
                <a:solidFill>
                  <a:srgbClr val="EEF3F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$ 500.030.001</a:t>
            </a:r>
            <a:endParaRPr lang="fr-FR" dirty="0"/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xmlns="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B2C15B89-4A37-463A-9D62-7972F7D8CE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this</a:t>
            </a:r>
            <a:r>
              <a:rPr lang="fr-FR" dirty="0"/>
              <a:t> part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division/</a:t>
            </a:r>
            <a:r>
              <a:rPr lang="fr-FR" dirty="0" err="1"/>
              <a:t>subject</a:t>
            </a:r>
            <a:r>
              <a:rPr lang="fr-FR" dirty="0"/>
              <a:t>/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xmlns="" id="{45E6C432-1F74-4EC7-A3DF-41F1D1DA9C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xmlns="" id="{DF6414B0-C51D-4C56-92CD-22026119BACC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7">
            <a:extLst>
              <a:ext uri="{FF2B5EF4-FFF2-40B4-BE49-F238E27FC236}">
                <a16:creationId xmlns:a16="http://schemas.microsoft.com/office/drawing/2014/main" xmlns="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xmlns="" id="{A9EBAC2D-9312-4A68-8BB3-1DB25802C369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xmlns="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9144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 smtClean="0">
                <a:solidFill>
                  <a:srgbClr val="0077D4"/>
                </a:solidFill>
              </a:rPr>
              <a:t>Thank you</a:t>
            </a:r>
            <a:endParaRPr lang="en-GB" sz="11000" dirty="0">
              <a:solidFill>
                <a:srgbClr val="0077D4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68209" y="3111344"/>
            <a:ext cx="4607582" cy="1067479"/>
            <a:chOff x="2268209" y="2796770"/>
            <a:chExt cx="4607582" cy="1067479"/>
          </a:xfrm>
        </p:grpSpPr>
        <p:sp>
          <p:nvSpPr>
            <p:cNvPr id="14" name="TextBox 13"/>
            <p:cNvSpPr txBox="1"/>
            <p:nvPr/>
          </p:nvSpPr>
          <p:spPr>
            <a:xfrm>
              <a:off x="2268209" y="2796770"/>
              <a:ext cx="460758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200" dirty="0" smtClean="0"/>
                <a:t>Learn more:</a:t>
              </a:r>
              <a:r>
                <a:rPr lang="en-US" sz="2200" baseline="0" dirty="0" smtClean="0"/>
                <a:t> </a:t>
              </a:r>
              <a:r>
                <a:rPr lang="en-US" sz="2200" dirty="0" smtClean="0"/>
                <a:t>unesco.org</a:t>
              </a:r>
            </a:p>
          </p:txBody>
        </p:sp>
        <p:pic>
          <p:nvPicPr>
            <p:cNvPr id="15" name="Picture 14" descr="twitter-logo.a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2828" y="2966047"/>
              <a:ext cx="746594" cy="668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56525" y="3094808"/>
              <a:ext cx="2768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 smtClean="0"/>
                <a:t>@UNESCO</a:t>
              </a:r>
              <a:r>
                <a:rPr lang="en-US" sz="2200" dirty="0"/>
                <a:t/>
              </a:r>
              <a:br>
                <a:rPr lang="en-US" sz="2200" dirty="0"/>
              </a:br>
              <a:endParaRPr lang="en-US" sz="2200" dirty="0"/>
            </a:p>
          </p:txBody>
        </p:sp>
      </p:grpSp>
      <p:pic>
        <p:nvPicPr>
          <p:cNvPr id="18" name="Image 24">
            <a:extLst>
              <a:ext uri="{FF2B5EF4-FFF2-40B4-BE49-F238E27FC236}">
                <a16:creationId xmlns:a16="http://schemas.microsoft.com/office/drawing/2014/main" xmlns="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xmlns="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Insert the </a:t>
            </a:r>
            <a:r>
              <a:rPr lang="fr-FR" dirty="0" err="1" smtClean="0"/>
              <a:t>title</a:t>
            </a:r>
            <a:r>
              <a:rPr lang="fr-FR" dirty="0" smtClean="0"/>
              <a:t>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xmlns="" id="{DF6414B0-C51D-4C56-92CD-22026119BACC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xmlns="" id="{45E6C432-1F74-4EC7-A3DF-41F1D1DA9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6172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3862" y="0"/>
            <a:ext cx="3084432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2472145" y="1904387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209110" y="1904387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7005607" y="1901409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467792" y="2479562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204757" y="2479562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001254" y="2476584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2472146" y="3051759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209113" y="3051759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005608" y="3048781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2467791" y="3627901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3204757" y="3627901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5</a:t>
            </a:r>
            <a:endParaRPr lang="fr-FR" dirty="0"/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7001253" y="3624923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472147" y="4193212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3209113" y="4193212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6</a:t>
            </a:r>
            <a:endParaRPr lang="fr-FR" dirty="0"/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7005609" y="4190234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2476498" y="1363921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3213463" y="1363921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7009960" y="1360943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this</a:t>
            </a:r>
            <a:r>
              <a:rPr lang="fr-FR" dirty="0"/>
              <a:t> part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division/</a:t>
            </a:r>
            <a:r>
              <a:rPr lang="fr-FR" dirty="0" err="1"/>
              <a:t>subject</a:t>
            </a:r>
            <a:r>
              <a:rPr lang="fr-FR" dirty="0"/>
              <a:t>/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xmlns="" id="{45E6C432-1F74-4EC7-A3DF-41F1D1DA9C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Date</a:t>
            </a:r>
          </a:p>
        </p:txBody>
      </p:sp>
      <p:pic>
        <p:nvPicPr>
          <p:cNvPr id="25" name="Image 17">
            <a:extLst>
              <a:ext uri="{FF2B5EF4-FFF2-40B4-BE49-F238E27FC236}">
                <a16:creationId xmlns:a16="http://schemas.microsoft.com/office/drawing/2014/main" xmlns="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54" r:id="rId4"/>
    <p:sldLayoutId id="2147483773" r:id="rId5"/>
    <p:sldLayoutId id="2147483778" r:id="rId6"/>
    <p:sldLayoutId id="2147483777" r:id="rId7"/>
    <p:sldLayoutId id="2147483774" r:id="rId8"/>
    <p:sldLayoutId id="2147483775" r:id="rId9"/>
    <p:sldLayoutId id="2147483776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7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Session 4: Defining Methodological Guidance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AU" sz="2400" dirty="0" smtClean="0">
                <a:solidFill>
                  <a:srgbClr val="E7E6E6">
                    <a:lumMod val="10000"/>
                  </a:srgbClr>
                </a:solidFill>
              </a:rPr>
              <a:t>Operational Principles and Guidelines under the 2003 Convention</a:t>
            </a:r>
            <a:endParaRPr lang="en-AU" sz="180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endParaRPr lang="en-AU" sz="180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r>
              <a:rPr lang="en-AU" sz="1800" dirty="0" smtClean="0">
                <a:solidFill>
                  <a:srgbClr val="E7E6E6">
                    <a:lumMod val="10000"/>
                  </a:srgbClr>
                </a:solidFill>
              </a:rPr>
              <a:t>Recent Initiatives (1)</a:t>
            </a:r>
          </a:p>
          <a:p>
            <a:pPr lvl="0"/>
            <a:r>
              <a:rPr lang="en-AU" sz="1800" b="0" i="1" dirty="0" smtClean="0">
                <a:solidFill>
                  <a:srgbClr val="E7E6E6">
                    <a:lumMod val="10000"/>
                  </a:srgbClr>
                </a:solidFill>
              </a:rPr>
              <a:t>Secretariat of the 2003 Convention</a:t>
            </a: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Pilot community-based identifications of safeguarding needs in situations of displacement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Desktop review of ACH and “natural disasters”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Integrating DRM/DRR principles in inventorying and capacity-building training materials and guidance notes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Review of ICH safeguarding </a:t>
            </a:r>
            <a:r>
              <a:rPr lang="en-AU" sz="1800" b="0" dirty="0">
                <a:solidFill>
                  <a:srgbClr val="E7E6E6">
                    <a:lumMod val="10000"/>
                  </a:srgbClr>
                </a:solidFill>
              </a:rPr>
              <a:t>methodologies in </a:t>
            </a: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emergency contexts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800" b="0" dirty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r>
              <a:rPr lang="en-AU" sz="1800" b="0" i="1" dirty="0" smtClean="0">
                <a:solidFill>
                  <a:srgbClr val="E7E6E6">
                    <a:lumMod val="10000"/>
                  </a:srgbClr>
                </a:solidFill>
              </a:rPr>
              <a:t>State Parties: </a:t>
            </a:r>
            <a:endParaRPr lang="en-AU" sz="1800" b="0" dirty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Use of ICH International Assistance funding to develop safeguarding plans (Colombia, Ivory Coast, Mali, Niger, Vanuatu)</a:t>
            </a:r>
            <a:endParaRPr lang="en-AU" sz="1800" b="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9520" y="6488752"/>
            <a:ext cx="4023359" cy="223516"/>
          </a:xfrm>
        </p:spPr>
        <p:txBody>
          <a:bodyPr/>
          <a:lstStyle/>
          <a:p>
            <a:r>
              <a:rPr lang="en-AU" sz="1600" dirty="0" smtClean="0"/>
              <a:t>Expert Meeting on ICH in Emergencies</a:t>
            </a:r>
            <a:endParaRPr lang="en-AU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498080" y="6488752"/>
            <a:ext cx="1330235" cy="223516"/>
          </a:xfrm>
        </p:spPr>
        <p:txBody>
          <a:bodyPr/>
          <a:lstStyle/>
          <a:p>
            <a:r>
              <a:rPr lang="en-AU" sz="1400" dirty="0" smtClean="0"/>
              <a:t>22 May 2019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3648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Session 4: Defining Methodological Guidance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endParaRPr lang="en-AU" sz="1800" b="0" i="1" dirty="0" smtClean="0">
              <a:solidFill>
                <a:srgbClr val="E7E6E6">
                  <a:lumMod val="10000"/>
                </a:srgbClr>
              </a:solidFill>
            </a:endParaRPr>
          </a:p>
          <a:p>
            <a:r>
              <a:rPr lang="en-AU" sz="1800" dirty="0">
                <a:solidFill>
                  <a:srgbClr val="E7E6E6">
                    <a:lumMod val="10000"/>
                  </a:srgbClr>
                </a:solidFill>
              </a:rPr>
              <a:t>Recent </a:t>
            </a:r>
            <a:r>
              <a:rPr lang="en-AU" sz="1800" dirty="0" smtClean="0">
                <a:solidFill>
                  <a:srgbClr val="E7E6E6">
                    <a:lumMod val="10000"/>
                  </a:srgbClr>
                </a:solidFill>
              </a:rPr>
              <a:t>Initiatives (2)</a:t>
            </a:r>
          </a:p>
          <a:p>
            <a:pPr lvl="0"/>
            <a:r>
              <a:rPr lang="en-AU" sz="1800" b="0" i="1" dirty="0" smtClean="0">
                <a:solidFill>
                  <a:srgbClr val="E7E6E6">
                    <a:lumMod val="10000"/>
                  </a:srgbClr>
                </a:solidFill>
              </a:rPr>
              <a:t>Regional </a:t>
            </a:r>
            <a:r>
              <a:rPr lang="en-AU" sz="1800" b="0" i="1" dirty="0">
                <a:solidFill>
                  <a:srgbClr val="E7E6E6">
                    <a:lumMod val="10000"/>
                  </a:srgbClr>
                </a:solidFill>
              </a:rPr>
              <a:t>Initiatives: </a:t>
            </a:r>
            <a:endParaRPr lang="en-AU" sz="1800" b="0" dirty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International Research Centre for Intangible Cultural </a:t>
            </a:r>
            <a:r>
              <a:rPr lang="en-AU" sz="1800" b="0" dirty="0">
                <a:solidFill>
                  <a:srgbClr val="E7E6E6">
                    <a:lumMod val="10000"/>
                  </a:srgbClr>
                </a:solidFill>
              </a:rPr>
              <a:t>H</a:t>
            </a: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eritage in the Asia-Pacific Region (IRCI) – 2016-19 program on ICH and natural hazards, now on ICH and conflict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Regional Centre for the Safeguarding of the Intangible Cultural Heritage in Latin America (CRESPIAL) – 2018+ program on ICH and emergencies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International Council on Archives / Caribbean Archives Association – 2018 conference on “Regional approaches to disaster recovery and heritage preservation”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800" b="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9520" y="6488752"/>
            <a:ext cx="4023359" cy="223516"/>
          </a:xfrm>
        </p:spPr>
        <p:txBody>
          <a:bodyPr/>
          <a:lstStyle/>
          <a:p>
            <a:r>
              <a:rPr lang="en-AU" sz="1600" dirty="0" smtClean="0"/>
              <a:t>Expert Meeting on ICH in Emergencies</a:t>
            </a:r>
            <a:endParaRPr lang="en-AU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498080" y="6488752"/>
            <a:ext cx="1330235" cy="223516"/>
          </a:xfrm>
        </p:spPr>
        <p:txBody>
          <a:bodyPr/>
          <a:lstStyle/>
          <a:p>
            <a:r>
              <a:rPr lang="en-AU" sz="1400" dirty="0" smtClean="0"/>
              <a:t>22 May 2019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53202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Session 4: Defining Methodological Guidance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AU" sz="2400" dirty="0" smtClean="0">
                <a:solidFill>
                  <a:srgbClr val="E7E6E6">
                    <a:lumMod val="10000"/>
                  </a:srgbClr>
                </a:solidFill>
              </a:rPr>
              <a:t>Emergent Operational Principles and Modalities (1)</a:t>
            </a:r>
            <a:endParaRPr lang="en-AU" sz="180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endParaRPr lang="en-AU" sz="180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r>
              <a:rPr lang="en-AU" sz="1800" dirty="0" smtClean="0">
                <a:solidFill>
                  <a:srgbClr val="E7E6E6">
                    <a:lumMod val="10000"/>
                  </a:srgbClr>
                </a:solidFill>
              </a:rPr>
              <a:t>Operational Principles: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Acknowledgement of breadth and complexity of emergencies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Involvement of widest possible range of stakeholders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Emphasis on community-based approaches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Developing regional cooperation mechanisms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Basing DRR strategies on local knowledge and practices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Empowering communities and mainstreaming ICH safeguarding across the emergency cycle</a:t>
            </a:r>
          </a:p>
          <a:p>
            <a:pPr marL="342900" lvl="0" indent="-342900">
              <a:buAutoNum type="arabicParenR"/>
            </a:pP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9520" y="6488752"/>
            <a:ext cx="4023359" cy="223516"/>
          </a:xfrm>
        </p:spPr>
        <p:txBody>
          <a:bodyPr/>
          <a:lstStyle/>
          <a:p>
            <a:r>
              <a:rPr lang="en-AU" sz="1600" dirty="0" smtClean="0"/>
              <a:t>Expert Meeting on ICH in Emergencies</a:t>
            </a:r>
            <a:endParaRPr lang="en-AU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498080" y="6488752"/>
            <a:ext cx="1330235" cy="223516"/>
          </a:xfrm>
        </p:spPr>
        <p:txBody>
          <a:bodyPr/>
          <a:lstStyle/>
          <a:p>
            <a:r>
              <a:rPr lang="en-AU" sz="1400" dirty="0" smtClean="0"/>
              <a:t>22 May 2019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3074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Session 4: Defining Methodological Guidance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AU" sz="2400" dirty="0" smtClean="0">
                <a:solidFill>
                  <a:srgbClr val="E7E6E6">
                    <a:lumMod val="10000"/>
                  </a:srgbClr>
                </a:solidFill>
              </a:rPr>
              <a:t>Emergent Operational Principles and Modalities (2)</a:t>
            </a:r>
            <a:endParaRPr lang="en-AU" sz="180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endParaRPr lang="en-AU" sz="180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r>
              <a:rPr lang="en-AU" sz="1800" dirty="0" smtClean="0">
                <a:solidFill>
                  <a:srgbClr val="E7E6E6">
                    <a:lumMod val="10000"/>
                  </a:srgbClr>
                </a:solidFill>
              </a:rPr>
              <a:t>Operational Modalities:</a:t>
            </a:r>
          </a:p>
          <a:p>
            <a:pPr lvl="0"/>
            <a:endParaRPr lang="en-AU" sz="18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Address safeguarding needs pre-emptively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Evaluate post-emergency safeguarding needs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Prioritise community-based needs identification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Target stakeholders for awareness-raising and capacity-building programs</a:t>
            </a:r>
          </a:p>
          <a:p>
            <a:pPr marL="342900" lvl="0" indent="-342900">
              <a:buAutoNum type="arabicParenR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Deploy the mechanisms of the 200 Convention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International Assistance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List of Intangible Cultural Heritage in Need of Urgent Safeguarding (scope for </a:t>
            </a:r>
            <a:r>
              <a:rPr lang="en-AU" sz="1800" b="0" smtClean="0">
                <a:solidFill>
                  <a:srgbClr val="E7E6E6">
                    <a:lumMod val="10000"/>
                  </a:srgbClr>
                </a:solidFill>
              </a:rPr>
              <a:t>accelerated schedule)</a:t>
            </a: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Representative List of the Intangible Cultural Heritage of Humanity (e.g. elements that concern emergency preparedness or mitigation)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9520" y="6488752"/>
            <a:ext cx="4023359" cy="223516"/>
          </a:xfrm>
        </p:spPr>
        <p:txBody>
          <a:bodyPr/>
          <a:lstStyle/>
          <a:p>
            <a:r>
              <a:rPr lang="en-AU" sz="1600" dirty="0" smtClean="0"/>
              <a:t>Expert Meeting on ICH in Emergencies</a:t>
            </a:r>
            <a:endParaRPr lang="en-AU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498080" y="6488752"/>
            <a:ext cx="1330235" cy="223516"/>
          </a:xfrm>
        </p:spPr>
        <p:txBody>
          <a:bodyPr/>
          <a:lstStyle/>
          <a:p>
            <a:r>
              <a:rPr lang="en-AU" sz="1400" dirty="0" smtClean="0"/>
              <a:t>22 May 2019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1386532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A109D0A7FF44D8B473E12E6789B1B" ma:contentTypeVersion="2" ma:contentTypeDescription="Create a new document." ma:contentTypeScope="" ma:versionID="3de8a62d6b9f6372581c342d379c9438">
  <xsd:schema xmlns:xsd="http://www.w3.org/2001/XMLSchema" xmlns:xs="http://www.w3.org/2001/XMLSchema" xmlns:p="http://schemas.microsoft.com/office/2006/metadata/properties" xmlns:ns1="http://schemas.microsoft.com/sharepoint/v3" xmlns:ns2="58e932d1-8919-4331-b239-5cc8cbf973ca" xmlns:ns3="24a0a721-48fc-4317-924f-0be8ca98da1b" targetNamespace="http://schemas.microsoft.com/office/2006/metadata/properties" ma:root="true" ma:fieldsID="54ec5c0c1d989b815dc6b611eb6a4484" ns1:_="" ns2:_="" ns3:_="">
    <xsd:import namespace="http://schemas.microsoft.com/sharepoint/v3"/>
    <xsd:import namespace="58e932d1-8919-4331-b239-5cc8cbf973ca"/>
    <xsd:import namespace="24a0a721-48fc-4317-924f-0be8ca98d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32d1-8919-4331-b239-5cc8cbf973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a721-48fc-4317-924f-0be8ca98da1b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format="Dropdown" ma:internalName="Category">
      <xsd:simpleType>
        <xsd:union memberTypes="dms:Text">
          <xsd:simpleType>
            <xsd:restriction base="dms:Choice">
              <xsd:enumeration value="Communication Guidelines"/>
              <xsd:enumeration value="Daily Press Review"/>
              <xsd:enumeration value="Logo"/>
              <xsd:enumeration value="Social Media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4a0a721-48fc-4317-924f-0be8ca98da1b" xsi:nil="true"/>
    <PublishingExpirationDate xmlns="http://schemas.microsoft.com/sharepoint/v3" xsi:nil="true"/>
    <PublishingStartDate xmlns="http://schemas.microsoft.com/sharepoint/v3" xsi:nil="true"/>
    <_dlc_DocId xmlns="58e932d1-8919-4331-b239-5cc8cbf973ca">DN3HXZNSAUTS-3109-114</_dlc_DocId>
    <_dlc_DocIdUrl xmlns="58e932d1-8919-4331-b239-5cc8cbf973ca">
      <Url>https://teams.unesco.org/ORG/dpi/_layouts/15/DocIdRedir.aspx?ID=DN3HXZNSAUTS-3109-114</Url>
      <Description>DN3HXZNSAUTS-3109-114</Description>
    </_dlc_DocIdUrl>
  </documentManagement>
</p:properties>
</file>

<file path=customXml/itemProps1.xml><?xml version="1.0" encoding="utf-8"?>
<ds:datastoreItem xmlns:ds="http://schemas.openxmlformats.org/officeDocument/2006/customXml" ds:itemID="{655F6295-3EE4-41ED-ACDB-B880CD511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932d1-8919-4331-b239-5cc8cbf973ca"/>
    <ds:schemaRef ds:uri="24a0a721-48fc-4317-924f-0be8ca98d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52A7CC-F908-4142-AF9B-BE0A1DD2F7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4073901-E466-46DA-94A9-04A336FAD0B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F8DA934-8164-4282-9324-00E67DC53E7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24a0a721-48fc-4317-924f-0be8ca98da1b"/>
    <ds:schemaRef ds:uri="58e932d1-8919-4331-b239-5cc8cbf973ca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</TotalTime>
  <Words>351</Words>
  <Application>Microsoft Office PowerPoint</Application>
  <PresentationFormat>On-screen Show (4:3)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Thème Office</vt:lpstr>
      <vt:lpstr>Session 4: Defining Methodological Guidance</vt:lpstr>
      <vt:lpstr>Session 4: Defining Methodological Guidance</vt:lpstr>
      <vt:lpstr>Session 4: Defining Methodological Guidance</vt:lpstr>
      <vt:lpstr>Session 4: Defining Methodological Guidance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Reviewer 1</cp:lastModifiedBy>
  <cp:revision>204</cp:revision>
  <dcterms:created xsi:type="dcterms:W3CDTF">2019-03-22T15:49:46Z</dcterms:created>
  <dcterms:modified xsi:type="dcterms:W3CDTF">2019-05-20T14:42:57Z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0x010100FB4A109D0A7FF44D8B473E12E6789B1B</vt:lpwstr>
  </property>
  <property fmtid="{D5CDD505-2E9C-101B-9397-08002B2CF9AE}" pid="3" name="_dlc_DocIdItemGuid">
    <vt:lpwstr>f1296de9-58aa-4623-8a2d-0db4d10690a0</vt:lpwstr>
  </property>
</Properties>
</file>