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0"/>
  </p:normalViewPr>
  <p:slideViewPr>
    <p:cSldViewPr snapToGrid="0" snapToObjects="1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D5F5F-6CC6-044E-BCB5-98674F78F1E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2CFB1-CDA9-C64A-8204-1E372C30B8E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013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E2CFB1-CDA9-C64A-8204-1E372C30B8E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458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1892B7-B864-A744-A123-249349F19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8F6A8B-7C6E-8A4F-A004-6A2B5B51ED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892555-BF8A-A84C-9415-00D26D579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22BA5D-C0C3-6E41-A18E-F794CFB0B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3497C3-9384-094B-B516-A3D17E246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19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39EA2B-0B26-AF40-A7C2-901FA90B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A95112-FC13-AC4B-A2FA-EA7C54AD4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CEEE49-7AED-3F46-8291-15A43E092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B2EED0-DE4F-B24E-99DF-964FA6D6A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83DAE2-D9EF-E24C-8C91-98D163AC8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27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83AB10D-8765-704D-89F4-A4C8277FD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2B45CD-44EF-A14A-9E03-733DE33D3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B67F18-2E1A-2540-8E07-3486FA7E4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6E64DE-C020-3344-A60D-6BECFE53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B3A8BF-AC64-DA44-B6DB-6EB40DF87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960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7D9E65D-2E58-4CF1-80D7-A1321325AF62}"/>
              </a:ext>
            </a:extLst>
          </p:cNvPr>
          <p:cNvSpPr/>
          <p:nvPr userDrawn="1"/>
        </p:nvSpPr>
        <p:spPr>
          <a:xfrm>
            <a:off x="-1065" y="28"/>
            <a:ext cx="12191997" cy="758619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E49AEBCB-52F6-45B2-A57F-885004950E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894" y="151609"/>
            <a:ext cx="11350193" cy="45540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title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C7FD5E-15F4-43A5-8E6C-29529CD2A7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0879" y="959561"/>
            <a:ext cx="11350208" cy="51408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1350" b="1">
                <a:solidFill>
                  <a:schemeClr val="bg2">
                    <a:lumMod val="10000"/>
                  </a:schemeClr>
                </a:solidFill>
              </a:defRPr>
            </a:lvl1pPr>
            <a:lvl2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1050" b="1">
                <a:solidFill>
                  <a:srgbClr val="0077D4"/>
                </a:solidFill>
              </a:defRPr>
            </a:lvl2pPr>
            <a:lvl3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900"/>
            </a:lvl3pPr>
            <a:lvl4pPr marL="1199970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825"/>
            </a:lvl4pPr>
            <a:lvl5pPr marL="1542818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75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82AE401-8547-4717-96BF-7D1283F6A7D2}"/>
              </a:ext>
            </a:extLst>
          </p:cNvPr>
          <p:cNvPicPr preferRelativeResize="0">
            <a:picLocks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32" y="6323235"/>
            <a:ext cx="1360651" cy="50713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87C70A3-35BA-441D-A0D2-E54122229AD4}"/>
              </a:ext>
            </a:extLst>
          </p:cNvPr>
          <p:cNvSpPr/>
          <p:nvPr userDrawn="1"/>
        </p:nvSpPr>
        <p:spPr>
          <a:xfrm>
            <a:off x="0" y="6336080"/>
            <a:ext cx="12192000" cy="521921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279D6878-62A5-41D5-974D-45E0758392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7" y="6488753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Intangible Cultural </a:t>
            </a:r>
            <a:r>
              <a:rPr lang="fr-FR" dirty="0" err="1"/>
              <a:t>Heritage</a:t>
            </a:r>
            <a:endParaRPr lang="fr-FR" dirty="0"/>
          </a:p>
        </p:txBody>
      </p:sp>
      <p:sp>
        <p:nvSpPr>
          <p:cNvPr id="15" name="Espace réservé du texte 18">
            <a:extLst>
              <a:ext uri="{FF2B5EF4-FFF2-40B4-BE49-F238E27FC236}">
                <a16:creationId xmlns:a16="http://schemas.microsoft.com/office/drawing/2014/main" id="{62EA5CD5-C364-4447-9136-57F429886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378811" y="6488753"/>
            <a:ext cx="1392276" cy="219839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Subject/Date</a:t>
            </a:r>
          </a:p>
        </p:txBody>
      </p:sp>
      <p:cxnSp>
        <p:nvCxnSpPr>
          <p:cNvPr id="25" name="Straight Connector 14">
            <a:extLst>
              <a:ext uri="{FF2B5EF4-FFF2-40B4-BE49-F238E27FC236}">
                <a16:creationId xmlns:a16="http://schemas.microsoft.com/office/drawing/2014/main" id="{E943B956-A269-48CB-A90C-5C365624FD46}"/>
              </a:ext>
            </a:extLst>
          </p:cNvPr>
          <p:cNvCxnSpPr/>
          <p:nvPr userDrawn="1"/>
        </p:nvCxnSpPr>
        <p:spPr>
          <a:xfrm>
            <a:off x="3061471" y="6324867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3">
            <a:extLst>
              <a:ext uri="{FF2B5EF4-FFF2-40B4-BE49-F238E27FC236}">
                <a16:creationId xmlns:a16="http://schemas.microsoft.com/office/drawing/2014/main" id="{E72BA8D6-0321-49C9-A7B8-6639ED16D9F6}"/>
              </a:ext>
            </a:extLst>
          </p:cNvPr>
          <p:cNvCxnSpPr/>
          <p:nvPr userDrawn="1"/>
        </p:nvCxnSpPr>
        <p:spPr>
          <a:xfrm>
            <a:off x="9089131" y="6313175"/>
            <a:ext cx="0" cy="549877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Image 17">
            <a:extLst>
              <a:ext uri="{FF2B5EF4-FFF2-40B4-BE49-F238E27FC236}">
                <a16:creationId xmlns:a16="http://schemas.microsoft.com/office/drawing/2014/main" id="{79E9A98E-993D-477B-9622-48FB20EDDD8B}"/>
              </a:ext>
            </a:extLst>
          </p:cNvPr>
          <p:cNvPicPr preferRelativeResize="0">
            <a:picLocks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7" y="6352629"/>
            <a:ext cx="1339743" cy="49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9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08129-085D-C343-BAC3-77078FE6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A49CE0-23E4-C04E-995D-7880066FE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C305C0-04E5-754A-A622-CCD42A763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CA8662-BC11-C048-82B0-3D37050B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8FAFA0-69B4-E544-A45D-8AEAB2CE5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10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73E99-8DC8-9946-B1FA-196B0611C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04E54-D17A-9347-AC99-82831245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42C0F8-E0E7-9544-81D1-3D7EDA21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617DD7-5EAE-514F-8CDD-42E6D409C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D3476B-F488-B848-80E9-7A49B1D4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743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11378C-6EBE-7E4C-8202-35E5DEE9B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60750A-7450-6446-8198-99D95E762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73306FD-B375-5640-BA9E-2848F792B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CE52CA-4727-5342-92F7-598FB8E45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4E7F6F-C205-AA40-A3A4-515C22BA7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BEDB1F-06F3-A844-BE53-275CEA9EF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74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9FCBD-59F7-3949-A941-0E0BDA580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850C2D-9838-5C4E-AC28-F247EF413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A799823-CA55-C54C-A753-CB6AAFBB2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0173AD6-E607-0F42-A431-CCD5BFC4A4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B421D23-AEB7-474E-8B97-BFC1F491C2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190D18D-4388-CF49-8661-4774CA640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35CCA97-448D-D14E-95F5-8E880147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5BDE9CD-82CC-044B-8DC4-B3EB5885B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29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51BB69-3CA1-D54E-BE91-A4506FE5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8796971-FFD7-3742-B1FD-34992251B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11A7F4-6009-7940-B563-5D7DEC48E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11F6ACF-2231-D44A-AE77-533DE23EA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234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B0DFC0C-52D8-2740-85D5-F2932AFD7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BE9551-56EA-BC43-9F48-5724B620A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1D06E32-2144-2846-B74A-9BEB9156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00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425E6F-77DC-1549-9DFE-EDE385273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A6CB11-6805-864B-BBCF-CD8F383C2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3C675C-08FD-E841-AC1F-C787F4340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4F0A1C-2FEE-7F4E-AECC-8035863B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8A260D-110F-B14D-BF47-1216E0337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A1E70F-B535-0D46-A2DF-C78B3F6F6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8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291671-BAB6-7A41-B742-2594C08E3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6D49230-BCED-3B41-A97C-2B3D0D3E8C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34EB8C-F2F4-5F49-9A65-AAFD94DDE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D9ECE9-BCA0-7549-9642-C0F27641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7DD4D0-F518-CA47-9FAD-54C1249B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412D1D-580C-8146-B210-6C553E60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09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A68AF1-85BE-564D-A5A5-8F5D9050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A865B9-6E9B-744D-9314-385377964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85B52E-4E5D-C24B-BD7D-FDC67E3F59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4C54A8-0AD9-9540-9D5E-7125F7177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A6E9C2-BD16-644D-8546-BC7CBE776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489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6F39D0-724A-4DAA-ACED-FC6AD7B71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556" y="151609"/>
            <a:ext cx="11209531" cy="455408"/>
          </a:xfrm>
        </p:spPr>
        <p:txBody>
          <a:bodyPr/>
          <a:lstStyle/>
          <a:p>
            <a:r>
              <a:rPr lang="en-GB" dirty="0"/>
              <a:t>Session 1: Frameworks - Other relevant international instruments and standards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1B212A1-18A5-46C7-ADAA-344BF2A637A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61556" y="977475"/>
            <a:ext cx="11350208" cy="5140820"/>
          </a:xfrm>
        </p:spPr>
        <p:txBody>
          <a:bodyPr>
            <a:normAutofit fontScale="92500" lnSpcReduction="20000"/>
          </a:bodyPr>
          <a:lstStyle/>
          <a:p>
            <a:r>
              <a:rPr lang="en-GB" sz="2600" dirty="0"/>
              <a:t>1. Core human rights treaties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Rights of children, persons with disabilities, migrant workers and their families, Indigenous peoples and minorities;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Elimination of racial discrimination and discrimination against women, intolerance and discrimination based on religion or belief, torture.</a:t>
            </a:r>
          </a:p>
          <a:p>
            <a:r>
              <a:rPr lang="en-GB" sz="2600" dirty="0"/>
              <a:t>2. Core human rights treaties addressing cultural rights</a:t>
            </a:r>
            <a:endParaRPr lang="fr-FR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0" dirty="0">
                <a:solidFill>
                  <a:schemeClr val="tx1"/>
                </a:solidFill>
              </a:rPr>
              <a:t>Article 27 of the </a:t>
            </a:r>
            <a:r>
              <a:rPr lang="en-GB" sz="1900" b="0" dirty="0">
                <a:solidFill>
                  <a:schemeClr val="tx1"/>
                </a:solidFill>
              </a:rPr>
              <a:t>Universal Declaration on Human Rights of 1948: </a:t>
            </a:r>
            <a:r>
              <a:rPr lang="en" sz="1900" b="0" dirty="0">
                <a:solidFill>
                  <a:schemeClr val="tx1"/>
                </a:solidFill>
              </a:rPr>
              <a:t>Everyone has the right freely to participate in the cultural life of the community, to enjoy the arts and to share in scientific advancement and its benefits.</a:t>
            </a:r>
            <a:endParaRPr lang="en-GB" sz="1900" b="0" dirty="0">
              <a:solidFill>
                <a:schemeClr val="tx1"/>
              </a:solidFill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1900" b="0" dirty="0">
                <a:solidFill>
                  <a:schemeClr val="tx1"/>
                </a:solidFill>
              </a:rPr>
              <a:t>Article 15 of the international Covenant on Economic, Social and Cultural Rights of 1966: </a:t>
            </a:r>
            <a:r>
              <a:rPr lang="en" sz="1900" b="0" dirty="0">
                <a:solidFill>
                  <a:schemeClr val="tx1"/>
                </a:solidFill>
              </a:rPr>
              <a:t>The States Parties to the present Covenant recognize the right of everyone  (inter alia)  to take part in cultural life.</a:t>
            </a:r>
            <a:endParaRPr lang="fr-FR" sz="1900" dirty="0">
              <a:solidFill>
                <a:schemeClr val="tx1"/>
              </a:solidFill>
            </a:endParaRPr>
          </a:p>
          <a:p>
            <a:r>
              <a:rPr lang="en-GB" sz="2600" dirty="0"/>
              <a:t>3. Instruments for the protection of culture, intellectual property rights and biological diversity</a:t>
            </a:r>
            <a:endParaRPr lang="en-GB" sz="2600" b="0" dirty="0"/>
          </a:p>
          <a:p>
            <a:r>
              <a:rPr lang="en-GB" sz="2400" dirty="0"/>
              <a:t>4. International law relevant to refugees and principles pertaining to internally displaced persons (IDPs)</a:t>
            </a:r>
            <a:endParaRPr lang="fr-FR" b="0" dirty="0"/>
          </a:p>
          <a:p>
            <a:r>
              <a:rPr lang="en-GB" sz="2600" dirty="0"/>
              <a:t>5. Instruments addressing culture in situations of armed conflicts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The 1954 Hague Convention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UN Security Council Resolution 2347</a:t>
            </a:r>
          </a:p>
          <a:p>
            <a:r>
              <a:rPr lang="en-GB" sz="2400" dirty="0"/>
              <a:t>6. Standards of donors and funders</a:t>
            </a:r>
            <a:endParaRPr lang="fr-FR" sz="24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5EAF17-3D47-458F-8CAA-8033F73E94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fr-FR" sz="1400" dirty="0"/>
              <a:t>Expert Meeting on ICH in Emergencies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94CCEF-29F8-4A03-A467-933C6A22EC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 dirty="0"/>
              <a:t>22 May 2019</a:t>
            </a:r>
          </a:p>
        </p:txBody>
      </p:sp>
    </p:spTree>
    <p:extLst>
      <p:ext uri="{BB962C8B-B14F-4D97-AF65-F5344CB8AC3E}">
        <p14:creationId xmlns:p14="http://schemas.microsoft.com/office/powerpoint/2010/main" val="15900343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90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Session 1: Frameworks - Other relevant international instruments and standards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Geraldine Chatelard</dc:creator>
  <cp:lastModifiedBy>MUNIER, Caroline</cp:lastModifiedBy>
  <cp:revision>36</cp:revision>
  <cp:lastPrinted>2019-05-21T06:59:20Z</cp:lastPrinted>
  <dcterms:created xsi:type="dcterms:W3CDTF">2019-05-20T13:48:28Z</dcterms:created>
  <dcterms:modified xsi:type="dcterms:W3CDTF">2019-05-21T07:04:01Z</dcterms:modified>
</cp:coreProperties>
</file>