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69"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215" y="-3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3287BB20-925C-4F58-8E8E-333A8AD1D136}" type="datetimeFigureOut">
              <a:rPr lang="en-GB" smtClean="0"/>
              <a:t>09/09/2017</a:t>
            </a:fld>
            <a:endParaRPr lang="en-GB"/>
          </a:p>
        </p:txBody>
      </p:sp>
      <p:sp>
        <p:nvSpPr>
          <p:cNvPr id="19" name="Footer Placeholder 18"/>
          <p:cNvSpPr>
            <a:spLocks noGrp="1"/>
          </p:cNvSpPr>
          <p:nvPr>
            <p:ph type="ftr" sz="quarter" idx="11"/>
          </p:nvPr>
        </p:nvSpPr>
        <p:spPr/>
        <p:txBody>
          <a:bodyPr/>
          <a:lstStyle/>
          <a:p>
            <a:endParaRPr lang="en-GB"/>
          </a:p>
        </p:txBody>
      </p:sp>
      <p:sp>
        <p:nvSpPr>
          <p:cNvPr id="27" name="Slide Number Placeholder 26"/>
          <p:cNvSpPr>
            <a:spLocks noGrp="1"/>
          </p:cNvSpPr>
          <p:nvPr>
            <p:ph type="sldNum" sz="quarter" idx="12"/>
          </p:nvPr>
        </p:nvSpPr>
        <p:spPr/>
        <p:txBody>
          <a:bodyPr/>
          <a:lstStyle/>
          <a:p>
            <a:fld id="{E525DF01-AB50-435B-AA92-3BA78EB24438}"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287BB20-925C-4F58-8E8E-333A8AD1D136}" type="datetimeFigureOut">
              <a:rPr lang="en-GB" smtClean="0"/>
              <a:t>09/09/2017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525DF01-AB50-435B-AA92-3BA78EB24438}"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287BB20-925C-4F58-8E8E-333A8AD1D136}" type="datetimeFigureOut">
              <a:rPr lang="en-GB" smtClean="0"/>
              <a:t>09/09/2017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525DF01-AB50-435B-AA92-3BA78EB24438}"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287BB20-925C-4F58-8E8E-333A8AD1D136}" type="datetimeFigureOut">
              <a:rPr lang="en-GB" smtClean="0"/>
              <a:t>09/09/2017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525DF01-AB50-435B-AA92-3BA78EB24438}"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287BB20-925C-4F58-8E8E-333A8AD1D136}" type="datetimeFigureOut">
              <a:rPr lang="en-GB" smtClean="0"/>
              <a:t>09/09/2017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525DF01-AB50-435B-AA92-3BA78EB24438}"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287BB20-925C-4F58-8E8E-333A8AD1D136}" type="datetimeFigureOut">
              <a:rPr lang="en-GB" smtClean="0"/>
              <a:t>09/09/2017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525DF01-AB50-435B-AA92-3BA78EB24438}"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287BB20-925C-4F58-8E8E-333A8AD1D136}" type="datetimeFigureOut">
              <a:rPr lang="en-GB" smtClean="0"/>
              <a:t>09/09/2017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525DF01-AB50-435B-AA92-3BA78EB24438}"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287BB20-925C-4F58-8E8E-333A8AD1D136}" type="datetimeFigureOut">
              <a:rPr lang="en-GB" smtClean="0"/>
              <a:t>09/09/2017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525DF01-AB50-435B-AA92-3BA78EB24438}"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87BB20-925C-4F58-8E8E-333A8AD1D136}" type="datetimeFigureOut">
              <a:rPr lang="en-GB" smtClean="0"/>
              <a:t>09/09/2017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525DF01-AB50-435B-AA92-3BA78EB24438}"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287BB20-925C-4F58-8E8E-333A8AD1D136}" type="datetimeFigureOut">
              <a:rPr lang="en-GB" smtClean="0"/>
              <a:t>09/09/2017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525DF01-AB50-435B-AA92-3BA78EB24438}"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287BB20-925C-4F58-8E8E-333A8AD1D136}" type="datetimeFigureOut">
              <a:rPr lang="en-GB" smtClean="0"/>
              <a:t>09/09/2017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8077200" y="6356350"/>
            <a:ext cx="609600" cy="365125"/>
          </a:xfrm>
        </p:spPr>
        <p:txBody>
          <a:bodyPr/>
          <a:lstStyle/>
          <a:p>
            <a:fld id="{E525DF01-AB50-435B-AA92-3BA78EB24438}" type="slidenum">
              <a:rPr lang="en-GB" smtClean="0"/>
              <a:t>‹#›</a:t>
            </a:fld>
            <a:endParaRPr lang="en-GB"/>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287BB20-925C-4F58-8E8E-333A8AD1D136}" type="datetimeFigureOut">
              <a:rPr lang="en-GB" smtClean="0"/>
              <a:t>09/09/2017</a:t>
            </a:fld>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525DF01-AB50-435B-AA92-3BA78EB24438}" type="slidenum">
              <a:rPr lang="en-GB" smtClean="0"/>
              <a:t>‹#›</a:t>
            </a:fld>
            <a:endParaRPr lang="en-GB"/>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pPr algn="ctr"/>
            <a:r>
              <a:rPr lang="en-US" sz="4400" b="1" dirty="0" smtClean="0"/>
              <a:t>PAST AND PLANNED </a:t>
            </a:r>
            <a:r>
              <a:rPr lang="en-US" sz="4400" b="1" dirty="0"/>
              <a:t>ACTIVITIES OF THE TEHRAN ICH </a:t>
            </a:r>
            <a:r>
              <a:rPr lang="en-US" sz="4400" b="1" dirty="0" smtClean="0"/>
              <a:t>CENTRE</a:t>
            </a:r>
            <a:endParaRPr lang="en-GB" sz="4400" dirty="0"/>
          </a:p>
        </p:txBody>
      </p:sp>
      <p:sp>
        <p:nvSpPr>
          <p:cNvPr id="3" name="Subtitle 2"/>
          <p:cNvSpPr>
            <a:spLocks noGrp="1"/>
          </p:cNvSpPr>
          <p:nvPr>
            <p:ph type="subTitle" idx="1"/>
          </p:nvPr>
        </p:nvSpPr>
        <p:spPr>
          <a:xfrm>
            <a:off x="683568" y="4005064"/>
            <a:ext cx="7854696" cy="1752600"/>
          </a:xfrm>
        </p:spPr>
        <p:txBody>
          <a:bodyPr>
            <a:normAutofit/>
          </a:bodyPr>
          <a:lstStyle/>
          <a:p>
            <a:pPr algn="ctr"/>
            <a:r>
              <a:rPr lang="en-US" b="1" dirty="0" smtClean="0"/>
              <a:t>Regional Research Centre for Safeguarding Intangible Cultural Heritage in West and Central Asia</a:t>
            </a:r>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b="1" dirty="0" smtClean="0"/>
              <a:t>Regional and International Meetings</a:t>
            </a:r>
            <a:endParaRPr lang="en-GB" sz="4400" dirty="0"/>
          </a:p>
        </p:txBody>
      </p:sp>
      <p:sp>
        <p:nvSpPr>
          <p:cNvPr id="3" name="Content Placeholder 2"/>
          <p:cNvSpPr>
            <a:spLocks noGrp="1"/>
          </p:cNvSpPr>
          <p:nvPr>
            <p:ph idx="1"/>
          </p:nvPr>
        </p:nvSpPr>
        <p:spPr/>
        <p:txBody>
          <a:bodyPr>
            <a:normAutofit fontScale="92500" lnSpcReduction="20000"/>
          </a:bodyPr>
          <a:lstStyle/>
          <a:p>
            <a:r>
              <a:rPr lang="en-GB" dirty="0" smtClean="0">
                <a:latin typeface="+mj-lt"/>
              </a:rPr>
              <a:t>Meeting to develop a project on: </a:t>
            </a:r>
            <a:r>
              <a:rPr lang="en-US" i="1" dirty="0" smtClean="0">
                <a:latin typeface="+mj-lt"/>
              </a:rPr>
              <a:t>Establishing Kinship Relations among ICH Elements and Local </a:t>
            </a:r>
            <a:r>
              <a:rPr lang="en-US" i="1" dirty="0" smtClean="0">
                <a:latin typeface="+mj-lt"/>
              </a:rPr>
              <a:t>Communities </a:t>
            </a:r>
            <a:r>
              <a:rPr lang="en-US" i="1" dirty="0" smtClean="0">
                <a:latin typeface="+mj-lt"/>
              </a:rPr>
              <a:t>in Western and Central </a:t>
            </a:r>
            <a:r>
              <a:rPr lang="en-US" i="1" dirty="0" smtClean="0">
                <a:latin typeface="+mj-lt"/>
              </a:rPr>
              <a:t>Asia</a:t>
            </a:r>
          </a:p>
          <a:p>
            <a:endParaRPr lang="en-US" i="1" dirty="0" smtClean="0">
              <a:latin typeface="+mj-lt"/>
            </a:endParaRPr>
          </a:p>
          <a:p>
            <a:r>
              <a:rPr lang="en-US" dirty="0" smtClean="0">
                <a:latin typeface="+mj-lt"/>
              </a:rPr>
              <a:t>Expert meeting on: </a:t>
            </a:r>
            <a:r>
              <a:rPr lang="en-US" i="1" dirty="0" smtClean="0">
                <a:latin typeface="+mj-lt"/>
              </a:rPr>
              <a:t>Safeguarding Intangible Cultural Heritage for Environmental Sustainability - </a:t>
            </a:r>
            <a:r>
              <a:rPr lang="en-US" i="1" dirty="0" smtClean="0">
                <a:latin typeface="+mj-lt"/>
              </a:rPr>
              <a:t>Concrete </a:t>
            </a:r>
            <a:r>
              <a:rPr lang="en-US" i="1" dirty="0" smtClean="0">
                <a:latin typeface="+mj-lt"/>
              </a:rPr>
              <a:t>Proposals on Harnessing Cultural Heritage for Environmental </a:t>
            </a:r>
            <a:r>
              <a:rPr lang="en-US" i="1" dirty="0" smtClean="0">
                <a:latin typeface="+mj-lt"/>
              </a:rPr>
              <a:t>Sustainability</a:t>
            </a:r>
            <a:r>
              <a:rPr lang="en-US" dirty="0" smtClean="0">
                <a:latin typeface="+mj-lt"/>
              </a:rPr>
              <a:t> with leading </a:t>
            </a:r>
            <a:r>
              <a:rPr lang="en-US" dirty="0" smtClean="0">
                <a:latin typeface="+mj-lt"/>
              </a:rPr>
              <a:t>international experts (from the US, Germany, Japan, Australia, UK and India), experts from </a:t>
            </a:r>
            <a:r>
              <a:rPr lang="en-US" dirty="0" smtClean="0">
                <a:latin typeface="+mj-lt"/>
              </a:rPr>
              <a:t>Member Countries (</a:t>
            </a:r>
            <a:r>
              <a:rPr lang="en-US" dirty="0" smtClean="0">
                <a:latin typeface="+mj-lt"/>
              </a:rPr>
              <a:t>Kazakhstan, Tajikistan, Armenia and Turkey), representatives from the </a:t>
            </a:r>
            <a:r>
              <a:rPr lang="en-US" dirty="0" smtClean="0">
                <a:latin typeface="+mj-lt"/>
              </a:rPr>
              <a:t>UNESCO </a:t>
            </a:r>
            <a:r>
              <a:rPr lang="en-US" dirty="0" smtClean="0">
                <a:latin typeface="+mj-lt"/>
              </a:rPr>
              <a:t>and UNDP Offices in Tehran and Iranian </a:t>
            </a:r>
            <a:r>
              <a:rPr lang="en-US" dirty="0" smtClean="0">
                <a:latin typeface="+mj-lt"/>
              </a:rPr>
              <a:t>governmental and scientific bodies</a:t>
            </a:r>
            <a:r>
              <a:rPr lang="en-US" dirty="0" smtClean="0">
                <a:latin typeface="+mj-lt"/>
              </a:rPr>
              <a:t>. There were also two presentations from Iranian </a:t>
            </a:r>
            <a:r>
              <a:rPr lang="en-US" dirty="0" smtClean="0">
                <a:latin typeface="+mj-lt"/>
              </a:rPr>
              <a:t>NGOs.</a:t>
            </a:r>
            <a:endParaRPr lang="en-GB" dirty="0" smtClean="0">
              <a:latin typeface="+mj-lt"/>
            </a:endParaRPr>
          </a:p>
          <a:p>
            <a:pPr>
              <a:buNone/>
            </a:pPr>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107504" y="6165304"/>
            <a:ext cx="8568952"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Meeting to develop a project on: </a:t>
            </a:r>
            <a:r>
              <a:rPr kumimoji="0" lang="en-US" sz="1100" b="0" i="1" u="none" strike="noStrike" cap="none" normalizeH="0" baseline="0" dirty="0" smtClean="0">
                <a:ln>
                  <a:noFill/>
                </a:ln>
                <a:solidFill>
                  <a:schemeClr val="tx1"/>
                </a:solidFill>
                <a:effectLst/>
                <a:latin typeface="Calibri" pitchFamily="34" charset="0"/>
                <a:ea typeface="Calibri" pitchFamily="34" charset="0"/>
                <a:cs typeface="Arial" pitchFamily="34" charset="0"/>
              </a:rPr>
              <a:t>Establishing Kinship Relations among ICH Elements and Local Communities in Western and Central Asia</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Picture 4"/>
          <p:cNvPicPr>
            <a:picLocks noChangeAspect="1"/>
          </p:cNvPicPr>
          <p:nvPr/>
        </p:nvPicPr>
        <p:blipFill>
          <a:blip r:embed="rId2" cstate="print"/>
          <a:srcRect/>
          <a:stretch>
            <a:fillRect/>
          </a:stretch>
        </p:blipFill>
        <p:spPr bwMode="auto">
          <a:xfrm>
            <a:off x="5652120" y="980728"/>
            <a:ext cx="3048000" cy="4572000"/>
          </a:xfrm>
          <a:prstGeom prst="rect">
            <a:avLst/>
          </a:prstGeom>
          <a:noFill/>
          <a:ln w="9525">
            <a:noFill/>
            <a:miter lim="800000"/>
            <a:headEnd/>
            <a:tailEnd/>
          </a:ln>
        </p:spPr>
      </p:pic>
      <p:pic>
        <p:nvPicPr>
          <p:cNvPr id="5" name="Picture 3"/>
          <p:cNvPicPr>
            <a:picLocks noChangeAspect="1"/>
          </p:cNvPicPr>
          <p:nvPr/>
        </p:nvPicPr>
        <p:blipFill>
          <a:blip r:embed="rId3" cstate="print"/>
          <a:srcRect/>
          <a:stretch>
            <a:fillRect/>
          </a:stretch>
        </p:blipFill>
        <p:spPr bwMode="auto">
          <a:xfrm>
            <a:off x="395536" y="1556792"/>
            <a:ext cx="4630737" cy="4032448"/>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179512" y="6165304"/>
            <a:ext cx="8784976"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Expert meeting on: </a:t>
            </a:r>
            <a:r>
              <a:rPr kumimoji="0" lang="en-US" sz="1100" b="0" i="1" u="none" strike="noStrike" cap="none" normalizeH="0" baseline="0" dirty="0" smtClean="0">
                <a:ln>
                  <a:noFill/>
                </a:ln>
                <a:solidFill>
                  <a:schemeClr val="tx1"/>
                </a:solidFill>
                <a:effectLst/>
                <a:latin typeface="Calibri" pitchFamily="34" charset="0"/>
                <a:ea typeface="Calibri" pitchFamily="34" charset="0"/>
                <a:cs typeface="Arial" pitchFamily="34" charset="0"/>
              </a:rPr>
              <a:t>Safeguarding Intangible Cultural Heritage for Environmental Sustainability – Concrete Proposals on Harnessing Cultural Heritage for Environmental Sustainability</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Content Placeholder 3"/>
          <p:cNvPicPr>
            <a:picLocks noChangeAspect="1"/>
          </p:cNvPicPr>
          <p:nvPr/>
        </p:nvPicPr>
        <p:blipFill>
          <a:blip r:embed="rId2" cstate="print"/>
          <a:srcRect/>
          <a:stretch>
            <a:fillRect/>
          </a:stretch>
        </p:blipFill>
        <p:spPr>
          <a:xfrm>
            <a:off x="179512" y="1268760"/>
            <a:ext cx="5110137" cy="2395463"/>
          </a:xfrm>
          <a:prstGeom prst="rect">
            <a:avLst/>
          </a:prstGeom>
        </p:spPr>
      </p:pic>
      <p:pic>
        <p:nvPicPr>
          <p:cNvPr id="4" name="Content Placeholder 3"/>
          <p:cNvPicPr>
            <a:picLocks noChangeAspect="1"/>
          </p:cNvPicPr>
          <p:nvPr/>
        </p:nvPicPr>
        <p:blipFill>
          <a:blip r:embed="rId3" cstate="print"/>
          <a:srcRect/>
          <a:stretch>
            <a:fillRect/>
          </a:stretch>
        </p:blipFill>
        <p:spPr>
          <a:xfrm>
            <a:off x="3275856" y="3789040"/>
            <a:ext cx="5616624" cy="2387922"/>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dirty="0" smtClean="0"/>
              <a:t>BROAD </a:t>
            </a:r>
            <a:r>
              <a:rPr lang="en-US" sz="4000" b="1" dirty="0" smtClean="0"/>
              <a:t>OUTLINES </a:t>
            </a:r>
            <a:r>
              <a:rPr lang="en-US" sz="4000" b="1" dirty="0" smtClean="0"/>
              <a:t>OF ACTIVITIES </a:t>
            </a:r>
            <a:r>
              <a:rPr lang="en-US" sz="4000" b="1" dirty="0" smtClean="0"/>
              <a:t>PLANNED FOR </a:t>
            </a:r>
            <a:r>
              <a:rPr lang="en-US" sz="4000" b="1" dirty="0" smtClean="0"/>
              <a:t>2017-18</a:t>
            </a:r>
            <a:endParaRPr lang="en-GB" sz="4000" dirty="0"/>
          </a:p>
        </p:txBody>
      </p:sp>
      <p:sp>
        <p:nvSpPr>
          <p:cNvPr id="3" name="Content Placeholder 2"/>
          <p:cNvSpPr>
            <a:spLocks noGrp="1"/>
          </p:cNvSpPr>
          <p:nvPr>
            <p:ph idx="1"/>
          </p:nvPr>
        </p:nvSpPr>
        <p:spPr/>
        <p:txBody>
          <a:bodyPr/>
          <a:lstStyle/>
          <a:p>
            <a:r>
              <a:rPr lang="en-US" b="1" dirty="0" smtClean="0">
                <a:latin typeface="+mj-lt"/>
              </a:rPr>
              <a:t>Publication </a:t>
            </a:r>
            <a:r>
              <a:rPr lang="en-US" b="1" dirty="0" smtClean="0">
                <a:latin typeface="+mj-lt"/>
              </a:rPr>
              <a:t>on Safeguarding ICH in Central and Western </a:t>
            </a:r>
            <a:r>
              <a:rPr lang="en-US" b="1" dirty="0" smtClean="0">
                <a:latin typeface="+mj-lt"/>
              </a:rPr>
              <a:t>Asia (online and print) – </a:t>
            </a:r>
            <a:r>
              <a:rPr lang="en-US" b="1" i="1" dirty="0" smtClean="0">
                <a:latin typeface="+mj-lt"/>
              </a:rPr>
              <a:t>ICH Enquirer</a:t>
            </a:r>
          </a:p>
          <a:p>
            <a:r>
              <a:rPr lang="en-GB" b="1" dirty="0" smtClean="0">
                <a:latin typeface="+mj-lt"/>
              </a:rPr>
              <a:t>Regional project </a:t>
            </a:r>
            <a:r>
              <a:rPr lang="en-GB" b="1" dirty="0" smtClean="0">
                <a:latin typeface="+mj-lt"/>
              </a:rPr>
              <a:t>on ICH-related Policy-making for Sustainable </a:t>
            </a:r>
            <a:r>
              <a:rPr lang="en-GB" b="1" dirty="0" smtClean="0">
                <a:latin typeface="+mj-lt"/>
              </a:rPr>
              <a:t>Development</a:t>
            </a:r>
          </a:p>
          <a:p>
            <a:r>
              <a:rPr lang="en-GB" b="1" dirty="0" smtClean="0">
                <a:latin typeface="+mj-lt"/>
              </a:rPr>
              <a:t>Furthering regional cooperation through </a:t>
            </a:r>
            <a:r>
              <a:rPr lang="en-GB" b="1" dirty="0" smtClean="0">
                <a:latin typeface="+mj-lt"/>
              </a:rPr>
              <a:t>strengthening cultural links via ICH</a:t>
            </a:r>
          </a:p>
          <a:p>
            <a:r>
              <a:rPr lang="en-GB" b="1" dirty="0" smtClean="0">
                <a:latin typeface="+mj-lt"/>
              </a:rPr>
              <a:t>Translating ICH Toolkits</a:t>
            </a:r>
            <a:endParaRPr lang="en-GB" b="1" dirty="0" smtClean="0">
              <a:latin typeface="+mj-lt"/>
            </a:endParaRPr>
          </a:p>
          <a:p>
            <a:pPr>
              <a:buNone/>
            </a:pPr>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dirty="0" smtClean="0"/>
              <a:t>Publication on Safeguarding ICH in Central and Western </a:t>
            </a:r>
            <a:r>
              <a:rPr lang="en-US" sz="4000" b="1" dirty="0" smtClean="0"/>
              <a:t>Asia</a:t>
            </a:r>
            <a:endParaRPr lang="en-GB" sz="4000" dirty="0"/>
          </a:p>
        </p:txBody>
      </p:sp>
      <p:sp>
        <p:nvSpPr>
          <p:cNvPr id="3" name="Content Placeholder 2"/>
          <p:cNvSpPr>
            <a:spLocks noGrp="1"/>
          </p:cNvSpPr>
          <p:nvPr>
            <p:ph idx="1"/>
          </p:nvPr>
        </p:nvSpPr>
        <p:spPr/>
        <p:txBody>
          <a:bodyPr/>
          <a:lstStyle/>
          <a:p>
            <a:pPr>
              <a:buNone/>
            </a:pPr>
            <a:r>
              <a:rPr lang="en-US" sz="2800" b="1" dirty="0" smtClean="0">
                <a:latin typeface="+mj-lt"/>
              </a:rPr>
              <a:t>Name of publication: </a:t>
            </a:r>
            <a:r>
              <a:rPr lang="en-US" sz="2800" i="1" dirty="0" smtClean="0">
                <a:latin typeface="+mj-lt"/>
              </a:rPr>
              <a:t>ICH </a:t>
            </a:r>
            <a:r>
              <a:rPr lang="en-US" sz="2800" i="1" dirty="0" smtClean="0">
                <a:latin typeface="+mj-lt"/>
              </a:rPr>
              <a:t>Enquirer</a:t>
            </a:r>
          </a:p>
          <a:p>
            <a:pPr>
              <a:buNone/>
            </a:pPr>
            <a:r>
              <a:rPr lang="en-US" sz="2800" b="1" dirty="0" smtClean="0">
                <a:latin typeface="+mj-lt"/>
              </a:rPr>
              <a:t>Format: </a:t>
            </a:r>
            <a:r>
              <a:rPr lang="en-US" sz="2800" dirty="0" smtClean="0">
                <a:latin typeface="+mj-lt"/>
              </a:rPr>
              <a:t>online </a:t>
            </a:r>
            <a:r>
              <a:rPr lang="en-US" sz="2800" dirty="0" smtClean="0">
                <a:latin typeface="+mj-lt"/>
              </a:rPr>
              <a:t>and </a:t>
            </a:r>
            <a:r>
              <a:rPr lang="en-US" sz="2800" dirty="0" smtClean="0">
                <a:latin typeface="+mj-lt"/>
              </a:rPr>
              <a:t>print</a:t>
            </a:r>
          </a:p>
          <a:p>
            <a:pPr>
              <a:buNone/>
            </a:pPr>
            <a:r>
              <a:rPr lang="en-US" sz="2800" b="1" dirty="0" smtClean="0">
                <a:latin typeface="+mj-lt"/>
              </a:rPr>
              <a:t>Languages: </a:t>
            </a:r>
            <a:r>
              <a:rPr lang="en-US" sz="2800" dirty="0" smtClean="0">
                <a:latin typeface="+mj-lt"/>
              </a:rPr>
              <a:t>Persian, English and Russian</a:t>
            </a:r>
          </a:p>
          <a:p>
            <a:pPr>
              <a:buNone/>
            </a:pPr>
            <a:r>
              <a:rPr lang="en-US" sz="2800" b="1" dirty="0" smtClean="0">
                <a:latin typeface="+mj-lt"/>
              </a:rPr>
              <a:t>Research-based: </a:t>
            </a:r>
            <a:r>
              <a:rPr lang="en-US" sz="2800" dirty="0" smtClean="0">
                <a:latin typeface="+mj-lt"/>
              </a:rPr>
              <a:t>Taking a broad </a:t>
            </a:r>
            <a:r>
              <a:rPr lang="en-US" sz="2800" dirty="0" smtClean="0">
                <a:latin typeface="+mj-lt"/>
              </a:rPr>
              <a:t>notion of research and expertise</a:t>
            </a:r>
          </a:p>
          <a:p>
            <a:pPr>
              <a:buNone/>
            </a:pPr>
            <a:r>
              <a:rPr lang="en-US" sz="2800" b="1" dirty="0" smtClean="0">
                <a:latin typeface="+mj-lt"/>
              </a:rPr>
              <a:t>Content: </a:t>
            </a:r>
            <a:r>
              <a:rPr lang="en-US" sz="2800" dirty="0" smtClean="0">
                <a:latin typeface="+mj-lt"/>
              </a:rPr>
              <a:t>experiences </a:t>
            </a:r>
            <a:r>
              <a:rPr lang="en-US" sz="2800" dirty="0" smtClean="0">
                <a:latin typeface="+mj-lt"/>
              </a:rPr>
              <a:t>of good safeguarding practices, cases studies and research into ICH safeguarding and its impacts</a:t>
            </a:r>
            <a:endParaRPr lang="en-US" sz="2800" dirty="0" smtClean="0">
              <a:latin typeface="+mj-lt"/>
            </a:endParaRPr>
          </a:p>
          <a:p>
            <a:pPr>
              <a:buNone/>
            </a:pPr>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4000" b="1" dirty="0" smtClean="0"/>
              <a:t>Regional project on ICH-related Policy-making for Sustainable </a:t>
            </a:r>
            <a:r>
              <a:rPr lang="en-GB" sz="4000" b="1" dirty="0" smtClean="0"/>
              <a:t>Development</a:t>
            </a:r>
            <a:endParaRPr lang="en-GB" sz="4000" dirty="0"/>
          </a:p>
        </p:txBody>
      </p:sp>
      <p:sp>
        <p:nvSpPr>
          <p:cNvPr id="3" name="Content Placeholder 2"/>
          <p:cNvSpPr>
            <a:spLocks noGrp="1"/>
          </p:cNvSpPr>
          <p:nvPr>
            <p:ph idx="1"/>
          </p:nvPr>
        </p:nvSpPr>
        <p:spPr/>
        <p:txBody>
          <a:bodyPr>
            <a:normAutofit fontScale="55000" lnSpcReduction="20000"/>
          </a:bodyPr>
          <a:lstStyle/>
          <a:p>
            <a:pPr lvl="0"/>
            <a:r>
              <a:rPr lang="en-GB" dirty="0" smtClean="0">
                <a:latin typeface="+mj-lt"/>
              </a:rPr>
              <a:t>Review of literature and preparation of the questionnaire: 6 months</a:t>
            </a:r>
          </a:p>
          <a:p>
            <a:pPr>
              <a:buNone/>
            </a:pPr>
            <a:r>
              <a:rPr lang="en-GB" dirty="0" smtClean="0">
                <a:latin typeface="+mj-lt"/>
              </a:rPr>
              <a:t> </a:t>
            </a:r>
          </a:p>
          <a:p>
            <a:pPr lvl="0"/>
            <a:r>
              <a:rPr lang="en-GB" dirty="0" smtClean="0">
                <a:latin typeface="+mj-lt"/>
              </a:rPr>
              <a:t>Survey period (sending out questionnaire and receiving responses): 4 months.</a:t>
            </a:r>
          </a:p>
          <a:p>
            <a:pPr>
              <a:buNone/>
            </a:pPr>
            <a:r>
              <a:rPr lang="en-GB" dirty="0" smtClean="0">
                <a:latin typeface="+mj-lt"/>
              </a:rPr>
              <a:t> </a:t>
            </a:r>
          </a:p>
          <a:p>
            <a:pPr lvl="0"/>
            <a:r>
              <a:rPr lang="en-GB" dirty="0" smtClean="0">
                <a:latin typeface="+mj-lt"/>
              </a:rPr>
              <a:t>Analysing the responses and preparing a follow-up meeting (including indentifying experts from the various member countries): 4 months</a:t>
            </a:r>
          </a:p>
          <a:p>
            <a:pPr>
              <a:buNone/>
            </a:pPr>
            <a:endParaRPr lang="en-GB" dirty="0" smtClean="0">
              <a:latin typeface="+mj-lt"/>
            </a:endParaRPr>
          </a:p>
          <a:p>
            <a:pPr lvl="0"/>
            <a:r>
              <a:rPr lang="en-GB" dirty="0" smtClean="0">
                <a:latin typeface="+mj-lt"/>
              </a:rPr>
              <a:t>Holding </a:t>
            </a:r>
            <a:r>
              <a:rPr lang="en-GB" dirty="0" smtClean="0">
                <a:latin typeface="+mj-lt"/>
              </a:rPr>
              <a:t>follow-up </a:t>
            </a:r>
            <a:r>
              <a:rPr lang="en-GB" dirty="0" smtClean="0">
                <a:latin typeface="+mj-lt"/>
              </a:rPr>
              <a:t>meeting and developing stage two of the project in partnership with participants in the follow-up meeting: 4 months</a:t>
            </a:r>
          </a:p>
          <a:p>
            <a:pPr>
              <a:buNone/>
            </a:pPr>
            <a:endParaRPr lang="en-GB" dirty="0" smtClean="0">
              <a:latin typeface="+mj-lt"/>
            </a:endParaRPr>
          </a:p>
          <a:p>
            <a:pPr>
              <a:buNone/>
            </a:pPr>
            <a:r>
              <a:rPr lang="en-GB" b="1" dirty="0" smtClean="0">
                <a:latin typeface="+mj-lt"/>
              </a:rPr>
              <a:t>Time </a:t>
            </a:r>
            <a:r>
              <a:rPr lang="en-GB" b="1" dirty="0" smtClean="0">
                <a:latin typeface="+mj-lt"/>
              </a:rPr>
              <a:t>for Stage 1</a:t>
            </a:r>
            <a:r>
              <a:rPr lang="en-GB" dirty="0" smtClean="0">
                <a:latin typeface="+mj-lt"/>
              </a:rPr>
              <a:t>: 18 months</a:t>
            </a:r>
          </a:p>
          <a:p>
            <a:pPr>
              <a:buNone/>
            </a:pPr>
            <a:endParaRPr lang="en-GB" dirty="0" smtClean="0">
              <a:latin typeface="+mj-lt"/>
            </a:endParaRPr>
          </a:p>
          <a:p>
            <a:pPr lvl="0"/>
            <a:r>
              <a:rPr lang="en-GB" dirty="0" smtClean="0">
                <a:latin typeface="+mj-lt"/>
              </a:rPr>
              <a:t>Conducting Stage two (project/pilot project) in a number of member countries (different sub-regions): 12 months</a:t>
            </a:r>
          </a:p>
          <a:p>
            <a:pPr lvl="0"/>
            <a:endParaRPr lang="en-GB" dirty="0" smtClean="0">
              <a:latin typeface="+mj-lt"/>
            </a:endParaRPr>
          </a:p>
          <a:p>
            <a:pPr lvl="0"/>
            <a:r>
              <a:rPr lang="en-GB" dirty="0" smtClean="0">
                <a:latin typeface="+mj-lt"/>
              </a:rPr>
              <a:t>Reporting </a:t>
            </a:r>
            <a:r>
              <a:rPr lang="en-GB" dirty="0" smtClean="0">
                <a:latin typeface="+mj-lt"/>
              </a:rPr>
              <a:t>on findings and holding a further follow-up meeting: 6 months</a:t>
            </a:r>
          </a:p>
          <a:p>
            <a:pPr>
              <a:buNone/>
            </a:pPr>
            <a:endParaRPr lang="en-GB" dirty="0" smtClean="0">
              <a:latin typeface="+mj-lt"/>
            </a:endParaRPr>
          </a:p>
          <a:p>
            <a:pPr>
              <a:buNone/>
            </a:pPr>
            <a:r>
              <a:rPr lang="en-GB" b="1" dirty="0" smtClean="0">
                <a:latin typeface="+mj-lt"/>
              </a:rPr>
              <a:t>Total </a:t>
            </a:r>
            <a:r>
              <a:rPr lang="en-GB" b="1" dirty="0" smtClean="0">
                <a:latin typeface="+mj-lt"/>
              </a:rPr>
              <a:t>time for Stage 2</a:t>
            </a:r>
            <a:r>
              <a:rPr lang="en-GB" dirty="0" smtClean="0">
                <a:latin typeface="+mj-lt"/>
              </a:rPr>
              <a:t>: 18 months</a:t>
            </a:r>
          </a:p>
          <a:p>
            <a:pPr>
              <a:buNone/>
            </a:pPr>
            <a:r>
              <a:rPr lang="en-GB" dirty="0" smtClean="0">
                <a:latin typeface="+mj-lt"/>
              </a:rPr>
              <a:t> </a:t>
            </a:r>
          </a:p>
          <a:p>
            <a:pPr>
              <a:buNone/>
            </a:pPr>
            <a:r>
              <a:rPr lang="en-GB" b="1" dirty="0" smtClean="0">
                <a:latin typeface="+mj-lt"/>
              </a:rPr>
              <a:t>Total time for Stages 1 and 2</a:t>
            </a:r>
            <a:r>
              <a:rPr lang="en-GB" dirty="0" smtClean="0">
                <a:latin typeface="+mj-lt"/>
              </a:rPr>
              <a:t>: 3 years</a:t>
            </a:r>
          </a:p>
          <a:p>
            <a:pPr>
              <a:buNone/>
            </a:pPr>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 Furthering regional cooperation through cultural links</a:t>
            </a:r>
            <a:endParaRPr lang="en-GB" dirty="0"/>
          </a:p>
        </p:txBody>
      </p:sp>
      <p:sp>
        <p:nvSpPr>
          <p:cNvPr id="3" name="Content Placeholder 2"/>
          <p:cNvSpPr>
            <a:spLocks noGrp="1"/>
          </p:cNvSpPr>
          <p:nvPr>
            <p:ph idx="1"/>
          </p:nvPr>
        </p:nvSpPr>
        <p:spPr/>
        <p:txBody>
          <a:bodyPr/>
          <a:lstStyle/>
          <a:p>
            <a:pPr>
              <a:buNone/>
            </a:pPr>
            <a:r>
              <a:rPr lang="en-GB" dirty="0" smtClean="0">
                <a:latin typeface="+mj-lt"/>
              </a:rPr>
              <a:t>Seek ways </a:t>
            </a:r>
            <a:r>
              <a:rPr lang="en-GB" dirty="0" smtClean="0">
                <a:latin typeface="+mj-lt"/>
              </a:rPr>
              <a:t>of developing better regional (and sub-regional) cooperation in the field of ICH </a:t>
            </a:r>
            <a:r>
              <a:rPr lang="en-GB" dirty="0" smtClean="0">
                <a:latin typeface="+mj-lt"/>
              </a:rPr>
              <a:t>and reducing </a:t>
            </a:r>
            <a:r>
              <a:rPr lang="en-GB" dirty="0" smtClean="0">
                <a:latin typeface="+mj-lt"/>
              </a:rPr>
              <a:t>the tensions that have built up around the RL </a:t>
            </a:r>
            <a:r>
              <a:rPr lang="en-GB" dirty="0" smtClean="0">
                <a:latin typeface="+mj-lt"/>
              </a:rPr>
              <a:t>nominations</a:t>
            </a:r>
          </a:p>
          <a:p>
            <a:pPr>
              <a:buNone/>
            </a:pPr>
            <a:r>
              <a:rPr lang="en-GB" dirty="0" smtClean="0">
                <a:latin typeface="+mj-lt"/>
              </a:rPr>
              <a:t>Increase </a:t>
            </a:r>
            <a:r>
              <a:rPr lang="en-GB" dirty="0" smtClean="0">
                <a:latin typeface="+mj-lt"/>
              </a:rPr>
              <a:t>the membership of the Centre and to bring together countries who have not traditionally had strong </a:t>
            </a:r>
            <a:r>
              <a:rPr lang="en-GB" dirty="0" smtClean="0">
                <a:latin typeface="+mj-lt"/>
              </a:rPr>
              <a:t>cooperation</a:t>
            </a:r>
          </a:p>
          <a:p>
            <a:pPr>
              <a:buNone/>
            </a:pPr>
            <a:r>
              <a:rPr lang="en-GB" dirty="0" smtClean="0">
                <a:latin typeface="+mj-lt"/>
              </a:rPr>
              <a:t>Develop stronger </a:t>
            </a:r>
            <a:r>
              <a:rPr lang="en-GB" dirty="0" smtClean="0">
                <a:latin typeface="+mj-lt"/>
              </a:rPr>
              <a:t>links based on </a:t>
            </a:r>
            <a:r>
              <a:rPr lang="en-GB" dirty="0" smtClean="0">
                <a:latin typeface="+mj-lt"/>
              </a:rPr>
              <a:t>shared </a:t>
            </a:r>
            <a:r>
              <a:rPr lang="en-GB" dirty="0" smtClean="0">
                <a:latin typeface="+mj-lt"/>
              </a:rPr>
              <a:t>cultural elements while respecting </a:t>
            </a:r>
            <a:r>
              <a:rPr lang="en-GB" dirty="0" smtClean="0">
                <a:latin typeface="+mj-lt"/>
              </a:rPr>
              <a:t>local </a:t>
            </a:r>
            <a:r>
              <a:rPr lang="en-GB" dirty="0" smtClean="0">
                <a:latin typeface="+mj-lt"/>
              </a:rPr>
              <a:t>and national specificities </a:t>
            </a:r>
            <a:r>
              <a:rPr lang="en-GB" dirty="0" smtClean="0">
                <a:latin typeface="+mj-lt"/>
              </a:rPr>
              <a:t>(e.g. </a:t>
            </a:r>
            <a:r>
              <a:rPr lang="en-GB" i="1" dirty="0" err="1" smtClean="0">
                <a:latin typeface="+mj-lt"/>
              </a:rPr>
              <a:t>Nowrouz</a:t>
            </a:r>
            <a:r>
              <a:rPr lang="en-GB" i="1" dirty="0" smtClean="0">
                <a:latin typeface="+mj-lt"/>
              </a:rPr>
              <a:t> </a:t>
            </a:r>
            <a:r>
              <a:rPr lang="en-GB" i="1" dirty="0" smtClean="0">
                <a:latin typeface="+mj-lt"/>
              </a:rPr>
              <a:t>Dolls</a:t>
            </a:r>
            <a:r>
              <a:rPr lang="en-GB" dirty="0" smtClean="0">
                <a:latin typeface="+mj-lt"/>
              </a:rPr>
              <a:t> </a:t>
            </a:r>
            <a:r>
              <a:rPr lang="en-GB" dirty="0" smtClean="0">
                <a:latin typeface="+mj-lt"/>
              </a:rPr>
              <a:t>project)</a:t>
            </a:r>
            <a:endParaRPr lang="en-GB" dirty="0">
              <a:latin typeface="+mj-l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b="1" dirty="0" smtClean="0"/>
              <a:t>Western and Central Asia </a:t>
            </a:r>
            <a:r>
              <a:rPr lang="en-US" sz="4400" b="1" dirty="0" smtClean="0"/>
              <a:t> - a geographical mandate</a:t>
            </a:r>
            <a:endParaRPr lang="en-GB" sz="4400" b="1" dirty="0"/>
          </a:p>
        </p:txBody>
      </p:sp>
      <p:sp>
        <p:nvSpPr>
          <p:cNvPr id="3" name="Content Placeholder 2"/>
          <p:cNvSpPr>
            <a:spLocks noGrp="1"/>
          </p:cNvSpPr>
          <p:nvPr>
            <p:ph idx="1"/>
          </p:nvPr>
        </p:nvSpPr>
        <p:spPr/>
        <p:txBody>
          <a:bodyPr/>
          <a:lstStyle/>
          <a:p>
            <a:pPr>
              <a:buNone/>
            </a:pPr>
            <a:r>
              <a:rPr lang="en-US" dirty="0" smtClean="0">
                <a:latin typeface="+mj-lt"/>
              </a:rPr>
              <a:t>Article 8 of the </a:t>
            </a:r>
            <a:r>
              <a:rPr lang="en-US" dirty="0" smtClean="0">
                <a:latin typeface="+mj-lt"/>
              </a:rPr>
              <a:t>TICHCT Constitution:</a:t>
            </a:r>
          </a:p>
          <a:p>
            <a:pPr>
              <a:buNone/>
            </a:pPr>
            <a:endParaRPr lang="en-GB" dirty="0" smtClean="0">
              <a:latin typeface="+mj-lt"/>
            </a:endParaRPr>
          </a:p>
          <a:p>
            <a:pPr>
              <a:buNone/>
            </a:pPr>
            <a:r>
              <a:rPr lang="en-US" dirty="0" smtClean="0">
                <a:latin typeface="+mj-lt"/>
              </a:rPr>
              <a:t>“</a:t>
            </a:r>
            <a:r>
              <a:rPr lang="en-US" dirty="0" smtClean="0">
                <a:latin typeface="+mj-lt"/>
              </a:rPr>
              <a:t>Considering the impossibility of defining the Intangible Cultural Heritage within official political borders of countries, due to its dynamic nature which contributes to its continuous propagation, the Centre will devote its activities to the geographical territory on which the, so called, West and Central Asian Culture exists…”</a:t>
            </a:r>
            <a:endParaRPr lang="en-GB" dirty="0" smtClean="0">
              <a:latin typeface="+mj-lt"/>
            </a:endParaRPr>
          </a:p>
          <a:p>
            <a:pPr>
              <a:buNone/>
            </a:pPr>
            <a:endParaRPr lang="en-US" dirty="0" smtClean="0"/>
          </a:p>
          <a:p>
            <a:pPr>
              <a:buNone/>
            </a:pP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Four main </a:t>
            </a:r>
            <a:r>
              <a:rPr lang="en-US" b="1" dirty="0" smtClean="0"/>
              <a:t>lines of </a:t>
            </a:r>
            <a:r>
              <a:rPr lang="en-US" b="1" dirty="0" smtClean="0"/>
              <a:t>action of </a:t>
            </a:r>
            <a:r>
              <a:rPr lang="en-US" b="1" dirty="0" smtClean="0"/>
              <a:t>the </a:t>
            </a:r>
            <a:r>
              <a:rPr lang="en-US" b="1" dirty="0" smtClean="0"/>
              <a:t>Centre</a:t>
            </a:r>
            <a:endParaRPr lang="en-GB" b="1" dirty="0"/>
          </a:p>
        </p:txBody>
      </p:sp>
      <p:sp>
        <p:nvSpPr>
          <p:cNvPr id="3" name="Content Placeholder 2"/>
          <p:cNvSpPr>
            <a:spLocks noGrp="1"/>
          </p:cNvSpPr>
          <p:nvPr>
            <p:ph idx="1"/>
          </p:nvPr>
        </p:nvSpPr>
        <p:spPr/>
        <p:txBody>
          <a:bodyPr/>
          <a:lstStyle/>
          <a:p>
            <a:pPr lvl="0"/>
            <a:r>
              <a:rPr lang="en-US" dirty="0" smtClean="0">
                <a:latin typeface="+mj-lt"/>
              </a:rPr>
              <a:t>Networking and international cooperation</a:t>
            </a:r>
            <a:endParaRPr lang="en-GB" dirty="0" smtClean="0">
              <a:latin typeface="+mj-lt"/>
            </a:endParaRPr>
          </a:p>
          <a:p>
            <a:pPr lvl="0"/>
            <a:r>
              <a:rPr lang="en-US" dirty="0" smtClean="0">
                <a:latin typeface="+mj-lt"/>
              </a:rPr>
              <a:t>Research and </a:t>
            </a:r>
            <a:r>
              <a:rPr lang="en-US" dirty="0" smtClean="0">
                <a:latin typeface="+mj-lt"/>
              </a:rPr>
              <a:t>safeguarding</a:t>
            </a:r>
            <a:endParaRPr lang="en-GB" dirty="0" smtClean="0">
              <a:latin typeface="+mj-lt"/>
            </a:endParaRPr>
          </a:p>
          <a:p>
            <a:pPr lvl="0"/>
            <a:r>
              <a:rPr lang="en-US" dirty="0" smtClean="0">
                <a:latin typeface="+mj-lt"/>
              </a:rPr>
              <a:t>Disseminating information, including best practices</a:t>
            </a:r>
            <a:endParaRPr lang="en-GB" dirty="0" smtClean="0">
              <a:latin typeface="+mj-lt"/>
            </a:endParaRPr>
          </a:p>
          <a:p>
            <a:pPr lvl="0"/>
            <a:r>
              <a:rPr lang="en-US" dirty="0" smtClean="0">
                <a:latin typeface="+mj-lt"/>
              </a:rPr>
              <a:t>Training and capacity-building</a:t>
            </a:r>
            <a:endParaRPr lang="en-GB" dirty="0" smtClean="0">
              <a:latin typeface="+mj-lt"/>
            </a:endParaRPr>
          </a:p>
          <a:p>
            <a:pPr lvl="0"/>
            <a:r>
              <a:rPr lang="en-US" dirty="0" smtClean="0">
                <a:latin typeface="+mj-lt"/>
              </a:rPr>
              <a:t>Encouraging community involvement</a:t>
            </a:r>
            <a:endParaRPr lang="en-GB" dirty="0" smtClean="0">
              <a:latin typeface="+mj-lt"/>
            </a:endParaRPr>
          </a:p>
          <a:p>
            <a:pPr>
              <a:buNone/>
            </a:pP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Membership of the TICHCT</a:t>
            </a:r>
            <a:endParaRPr lang="en-GB" b="1" dirty="0"/>
          </a:p>
        </p:txBody>
      </p:sp>
      <p:sp>
        <p:nvSpPr>
          <p:cNvPr id="3" name="Content Placeholder 2"/>
          <p:cNvSpPr>
            <a:spLocks noGrp="1"/>
          </p:cNvSpPr>
          <p:nvPr>
            <p:ph idx="1"/>
          </p:nvPr>
        </p:nvSpPr>
        <p:spPr/>
        <p:txBody>
          <a:bodyPr>
            <a:normAutofit/>
          </a:bodyPr>
          <a:lstStyle/>
          <a:p>
            <a:pPr>
              <a:buNone/>
            </a:pPr>
            <a:r>
              <a:rPr lang="en-GB" dirty="0" smtClean="0">
                <a:latin typeface="+mj-lt"/>
              </a:rPr>
              <a:t>11 Member Countries (</a:t>
            </a:r>
            <a:r>
              <a:rPr lang="en-US" dirty="0" smtClean="0">
                <a:latin typeface="+mj-lt"/>
              </a:rPr>
              <a:t>Afghanistan</a:t>
            </a:r>
            <a:r>
              <a:rPr lang="en-US" dirty="0" smtClean="0">
                <a:latin typeface="+mj-lt"/>
              </a:rPr>
              <a:t>, Turkey, Pakistan, Tajikistan, Kazakhstan, Kyrgyzstan, Iraq, Armenia, Palestine, Lebanon and </a:t>
            </a:r>
            <a:r>
              <a:rPr lang="en-US" dirty="0" smtClean="0">
                <a:latin typeface="+mj-lt"/>
              </a:rPr>
              <a:t>Iran)</a:t>
            </a:r>
          </a:p>
          <a:p>
            <a:pPr>
              <a:buNone/>
            </a:pPr>
            <a:r>
              <a:rPr lang="en-US" dirty="0" smtClean="0">
                <a:latin typeface="+mj-lt"/>
              </a:rPr>
              <a:t>8 Participating Countries in Expert Meetings (</a:t>
            </a:r>
            <a:r>
              <a:rPr lang="en-US" dirty="0" smtClean="0">
                <a:latin typeface="+mj-lt"/>
              </a:rPr>
              <a:t>Azerbaijan, Turkmenistan, </a:t>
            </a:r>
            <a:r>
              <a:rPr lang="en-US" dirty="0" smtClean="0">
                <a:latin typeface="+mj-lt"/>
              </a:rPr>
              <a:t>Uzbekistan, Qatar</a:t>
            </a:r>
            <a:r>
              <a:rPr lang="en-US" dirty="0" smtClean="0">
                <a:latin typeface="+mj-lt"/>
              </a:rPr>
              <a:t>, Kuwait, Indonesia, </a:t>
            </a:r>
            <a:r>
              <a:rPr lang="en-US" dirty="0" smtClean="0">
                <a:latin typeface="+mj-lt"/>
              </a:rPr>
              <a:t>India and Bulgaria) </a:t>
            </a:r>
          </a:p>
          <a:p>
            <a:pPr>
              <a:buNone/>
            </a:pPr>
            <a:r>
              <a:rPr lang="en-US" dirty="0" smtClean="0">
                <a:latin typeface="+mj-lt"/>
              </a:rPr>
              <a:t>9 countries </a:t>
            </a:r>
            <a:r>
              <a:rPr lang="en-US" dirty="0" smtClean="0">
                <a:latin typeface="+mj-lt"/>
              </a:rPr>
              <a:t>which have expressed an intention to become members </a:t>
            </a:r>
            <a:r>
              <a:rPr lang="en-US" dirty="0" smtClean="0">
                <a:latin typeface="+mj-lt"/>
              </a:rPr>
              <a:t>(Oman</a:t>
            </a:r>
            <a:r>
              <a:rPr lang="en-US" dirty="0" smtClean="0">
                <a:latin typeface="+mj-lt"/>
              </a:rPr>
              <a:t>, Georgia, Yemen, Saudi Arabia, UAE, Bahrain, Syria, Jordon and </a:t>
            </a:r>
            <a:r>
              <a:rPr lang="en-US" dirty="0" smtClean="0">
                <a:latin typeface="+mj-lt"/>
              </a:rPr>
              <a:t>Azerbaijan)</a:t>
            </a:r>
            <a:endParaRPr lang="en-GB" dirty="0">
              <a:latin typeface="+mj-l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Main regional partners</a:t>
            </a:r>
            <a:endParaRPr lang="en-GB" b="1" dirty="0"/>
          </a:p>
        </p:txBody>
      </p:sp>
      <p:sp>
        <p:nvSpPr>
          <p:cNvPr id="3" name="Content Placeholder 2"/>
          <p:cNvSpPr>
            <a:spLocks noGrp="1"/>
          </p:cNvSpPr>
          <p:nvPr>
            <p:ph idx="1"/>
          </p:nvPr>
        </p:nvSpPr>
        <p:spPr/>
        <p:txBody>
          <a:bodyPr>
            <a:noAutofit/>
          </a:bodyPr>
          <a:lstStyle/>
          <a:p>
            <a:pPr>
              <a:buFont typeface="Wingdings" pitchFamily="2" charset="2"/>
              <a:buChar char="§"/>
            </a:pPr>
            <a:r>
              <a:rPr lang="en-US" sz="2400" dirty="0" smtClean="0">
                <a:latin typeface="+mj-lt"/>
              </a:rPr>
              <a:t>Permanent </a:t>
            </a:r>
            <a:r>
              <a:rPr lang="en-US" sz="2400" dirty="0" smtClean="0">
                <a:latin typeface="+mj-lt"/>
              </a:rPr>
              <a:t>Delegations of these countries to </a:t>
            </a:r>
            <a:r>
              <a:rPr lang="en-US" sz="2400" dirty="0" smtClean="0">
                <a:latin typeface="+mj-lt"/>
              </a:rPr>
              <a:t>UNESCO</a:t>
            </a:r>
          </a:p>
          <a:p>
            <a:pPr>
              <a:buFont typeface="Wingdings" pitchFamily="2" charset="2"/>
              <a:buChar char="§"/>
            </a:pPr>
            <a:r>
              <a:rPr lang="en-US" sz="2400" dirty="0" smtClean="0">
                <a:latin typeface="+mj-lt"/>
              </a:rPr>
              <a:t>Two UNESCO </a:t>
            </a:r>
            <a:r>
              <a:rPr lang="en-US" sz="2400" dirty="0" smtClean="0">
                <a:latin typeface="+mj-lt"/>
              </a:rPr>
              <a:t>Cluster Offices (in Tehran and </a:t>
            </a:r>
            <a:r>
              <a:rPr lang="en-US" sz="2400" dirty="0" smtClean="0">
                <a:latin typeface="+mj-lt"/>
              </a:rPr>
              <a:t>Kazakhstan)</a:t>
            </a:r>
          </a:p>
          <a:p>
            <a:pPr>
              <a:buFont typeface="Wingdings" pitchFamily="2" charset="2"/>
              <a:buChar char="§"/>
            </a:pPr>
            <a:r>
              <a:rPr lang="en-US" sz="2400" dirty="0" smtClean="0">
                <a:latin typeface="+mj-lt"/>
              </a:rPr>
              <a:t>Government ministries through focal points in each Member Country</a:t>
            </a:r>
          </a:p>
          <a:p>
            <a:pPr>
              <a:buFont typeface="Wingdings" pitchFamily="2" charset="2"/>
              <a:buChar char="§"/>
            </a:pPr>
            <a:r>
              <a:rPr lang="en-US" sz="2400" dirty="0" smtClean="0">
                <a:latin typeface="+mj-lt"/>
              </a:rPr>
              <a:t>Experts and officials in each country (including university/scientific institutions)</a:t>
            </a:r>
          </a:p>
          <a:p>
            <a:pPr>
              <a:buFont typeface="Wingdings" pitchFamily="2" charset="2"/>
              <a:buChar char="§"/>
            </a:pPr>
            <a:r>
              <a:rPr lang="en-US" sz="2400" dirty="0" smtClean="0">
                <a:latin typeface="+mj-lt"/>
              </a:rPr>
              <a:t>Artists in the region </a:t>
            </a:r>
          </a:p>
          <a:p>
            <a:pPr>
              <a:buFont typeface="Wingdings" pitchFamily="2" charset="2"/>
              <a:buChar char="§"/>
            </a:pPr>
            <a:r>
              <a:rPr lang="en-US" sz="2400" dirty="0" smtClean="0">
                <a:latin typeface="+mj-lt"/>
              </a:rPr>
              <a:t>ISESCO</a:t>
            </a:r>
          </a:p>
          <a:p>
            <a:pPr>
              <a:buFont typeface="Wingdings" pitchFamily="2" charset="2"/>
              <a:buChar char="§"/>
            </a:pPr>
            <a:r>
              <a:rPr lang="en-US" sz="2400" dirty="0" smtClean="0">
                <a:latin typeface="+mj-lt"/>
              </a:rPr>
              <a:t>World Society of Islamic Cities (Qazvin, Iran) </a:t>
            </a:r>
          </a:p>
          <a:p>
            <a:pPr>
              <a:buFont typeface="Wingdings" pitchFamily="2" charset="2"/>
              <a:buChar char="§"/>
            </a:pPr>
            <a:r>
              <a:rPr lang="en-US" sz="2400" dirty="0" smtClean="0">
                <a:latin typeface="+mj-lt"/>
              </a:rPr>
              <a:t>Inter-city Intangible Cultural Cooperation Network (ICCN) based in Republic of Korea.</a:t>
            </a:r>
            <a:endParaRPr lang="en-GB" sz="2400" dirty="0" smtClean="0">
              <a:latin typeface="+mj-lt"/>
            </a:endParaRPr>
          </a:p>
          <a:p>
            <a:pPr>
              <a:buNone/>
            </a:pP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4000" b="1" dirty="0" smtClean="0"/>
              <a:t>2016: Some main actions undertaken</a:t>
            </a:r>
            <a:endParaRPr lang="en-GB" sz="4000" b="1" dirty="0"/>
          </a:p>
        </p:txBody>
      </p:sp>
      <p:sp>
        <p:nvSpPr>
          <p:cNvPr id="3" name="Content Placeholder 2"/>
          <p:cNvSpPr>
            <a:spLocks noGrp="1"/>
          </p:cNvSpPr>
          <p:nvPr>
            <p:ph idx="1"/>
          </p:nvPr>
        </p:nvSpPr>
        <p:spPr/>
        <p:txBody>
          <a:bodyPr>
            <a:normAutofit/>
          </a:bodyPr>
          <a:lstStyle/>
          <a:p>
            <a:r>
              <a:rPr lang="en-GB" b="1" dirty="0" smtClean="0">
                <a:latin typeface="+mj-lt"/>
              </a:rPr>
              <a:t>Capacity-building (regional and national)</a:t>
            </a:r>
            <a:endParaRPr lang="en-GB" dirty="0" smtClean="0">
              <a:latin typeface="+mj-lt"/>
            </a:endParaRPr>
          </a:p>
          <a:p>
            <a:pPr>
              <a:buNone/>
            </a:pPr>
            <a:r>
              <a:rPr lang="en-US" dirty="0" smtClean="0">
                <a:latin typeface="+mj-lt"/>
              </a:rPr>
              <a:t> </a:t>
            </a:r>
            <a:endParaRPr lang="en-GB" dirty="0" smtClean="0">
              <a:latin typeface="+mj-lt"/>
            </a:endParaRPr>
          </a:p>
          <a:p>
            <a:r>
              <a:rPr lang="en-GB" b="1" dirty="0" smtClean="0">
                <a:latin typeface="+mj-lt"/>
              </a:rPr>
              <a:t>Awareness-raising (national and international)</a:t>
            </a:r>
            <a:endParaRPr lang="en-GB" dirty="0" smtClean="0">
              <a:latin typeface="+mj-lt"/>
            </a:endParaRPr>
          </a:p>
          <a:p>
            <a:endParaRPr lang="en-GB" dirty="0" smtClean="0">
              <a:latin typeface="+mj-lt"/>
            </a:endParaRPr>
          </a:p>
          <a:p>
            <a:r>
              <a:rPr lang="en-GB" b="1" dirty="0" smtClean="0">
                <a:latin typeface="+mj-lt"/>
              </a:rPr>
              <a:t>Sharing information and experiences through regional and international meetings</a:t>
            </a:r>
            <a:endParaRPr lang="en-GB" dirty="0" smtClean="0">
              <a:latin typeface="+mj-lt"/>
            </a:endParaRPr>
          </a:p>
          <a:p>
            <a:endParaRPr lang="en-GB" dirty="0" smtClean="0">
              <a:latin typeface="+mj-lt"/>
            </a:endParaRPr>
          </a:p>
          <a:p>
            <a:pPr>
              <a:buNone/>
            </a:pP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Capacity-building Workshops</a:t>
            </a:r>
            <a:endParaRPr lang="en-GB" dirty="0"/>
          </a:p>
        </p:txBody>
      </p:sp>
      <p:sp>
        <p:nvSpPr>
          <p:cNvPr id="3" name="Content Placeholder 2"/>
          <p:cNvSpPr>
            <a:spLocks noGrp="1"/>
          </p:cNvSpPr>
          <p:nvPr>
            <p:ph idx="1"/>
          </p:nvPr>
        </p:nvSpPr>
        <p:spPr/>
        <p:txBody>
          <a:bodyPr>
            <a:normAutofit/>
          </a:bodyPr>
          <a:lstStyle/>
          <a:p>
            <a:pPr>
              <a:buNone/>
            </a:pPr>
            <a:r>
              <a:rPr lang="en-GB" b="1" i="1" dirty="0" smtClean="0">
                <a:latin typeface="+mj-lt"/>
              </a:rPr>
              <a:t>Regional</a:t>
            </a:r>
            <a:r>
              <a:rPr lang="en-GB" dirty="0" smtClean="0">
                <a:latin typeface="+mj-lt"/>
              </a:rPr>
              <a:t>:</a:t>
            </a:r>
          </a:p>
          <a:p>
            <a:r>
              <a:rPr lang="en-GB" dirty="0" smtClean="0">
                <a:latin typeface="+mj-lt"/>
              </a:rPr>
              <a:t>Planned for Iraq and Afghanistan (security issues)</a:t>
            </a:r>
            <a:endParaRPr lang="en-GB" dirty="0" smtClean="0">
              <a:latin typeface="+mj-lt"/>
            </a:endParaRPr>
          </a:p>
          <a:p>
            <a:r>
              <a:rPr lang="en-GB" dirty="0" smtClean="0">
                <a:latin typeface="+mj-lt"/>
              </a:rPr>
              <a:t>Six-day workshop on NOM in Armenia</a:t>
            </a:r>
          </a:p>
          <a:p>
            <a:pPr>
              <a:buNone/>
            </a:pPr>
            <a:endParaRPr lang="en-GB" dirty="0" smtClean="0">
              <a:latin typeface="+mj-lt"/>
            </a:endParaRPr>
          </a:p>
          <a:p>
            <a:pPr>
              <a:buNone/>
            </a:pPr>
            <a:r>
              <a:rPr lang="en-GB" b="1" i="1" dirty="0" smtClean="0">
                <a:latin typeface="+mj-lt"/>
              </a:rPr>
              <a:t>National</a:t>
            </a:r>
            <a:r>
              <a:rPr lang="en-GB" dirty="0" smtClean="0">
                <a:latin typeface="+mj-lt"/>
              </a:rPr>
              <a:t>:</a:t>
            </a:r>
          </a:p>
          <a:p>
            <a:pPr>
              <a:buNone/>
            </a:pPr>
            <a:r>
              <a:rPr lang="en-GB" dirty="0" smtClean="0">
                <a:latin typeface="+mj-lt"/>
              </a:rPr>
              <a:t>3-day workshop for staff of the </a:t>
            </a:r>
            <a:r>
              <a:rPr lang="en-GB" dirty="0" smtClean="0">
                <a:latin typeface="+mj-lt"/>
              </a:rPr>
              <a:t>Category 2 Centre and </a:t>
            </a:r>
            <a:r>
              <a:rPr lang="en-GB" dirty="0" smtClean="0">
                <a:latin typeface="+mj-lt"/>
              </a:rPr>
              <a:t>the </a:t>
            </a:r>
            <a:r>
              <a:rPr lang="en-GB" dirty="0" smtClean="0">
                <a:latin typeface="+mj-lt"/>
              </a:rPr>
              <a:t>Research Centre and Inscriptions Division of the Cultural Heritage Organization.</a:t>
            </a:r>
            <a:endParaRPr lang="en-GB" dirty="0">
              <a:latin typeface="+mj-l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1259632" y="3759349"/>
            <a:ext cx="6552728" cy="38164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GB" sz="1100" dirty="0">
              <a:latin typeface="Calibri" pitchFamily="34" charset="0"/>
              <a:ea typeface="Calibri"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GB" sz="1100" dirty="0">
              <a:latin typeface="Calibri" pitchFamily="34" charset="0"/>
              <a:ea typeface="Calibri"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GB" sz="1100" dirty="0">
              <a:latin typeface="Calibri" pitchFamily="34" charset="0"/>
              <a:ea typeface="Calibri"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GB" sz="1100" dirty="0">
              <a:latin typeface="Calibri" pitchFamily="34" charset="0"/>
              <a:ea typeface="Calibri"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GB" sz="1100" dirty="0">
              <a:latin typeface="Calibri" pitchFamily="34" charset="0"/>
              <a:ea typeface="Calibri"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GB" sz="1100" dirty="0">
              <a:latin typeface="Calibri" pitchFamily="34" charset="0"/>
              <a:ea typeface="Calibri"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GB" sz="1100" dirty="0">
              <a:latin typeface="Calibri" pitchFamily="34" charset="0"/>
              <a:ea typeface="Calibri"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GB" sz="1100" dirty="0">
              <a:latin typeface="Calibri" pitchFamily="34" charset="0"/>
              <a:ea typeface="Calibri"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GB" sz="1100" dirty="0">
              <a:latin typeface="Calibri" pitchFamily="34" charset="0"/>
              <a:ea typeface="Calibri"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GB" sz="1100" dirty="0">
              <a:latin typeface="Calibri" pitchFamily="34" charset="0"/>
              <a:ea typeface="Calibri"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GB" sz="1100" dirty="0">
              <a:latin typeface="Calibri" pitchFamily="34" charset="0"/>
              <a:ea typeface="Calibri" pitchFamily="34" charset="0"/>
              <a:cs typeface="Arial" pitchFamily="34" charset="0"/>
            </a:endParaRPr>
          </a:p>
        </p:txBody>
      </p:sp>
      <p:pic>
        <p:nvPicPr>
          <p:cNvPr id="3" name="Content Placeholder 3"/>
          <p:cNvPicPr>
            <a:picLocks noChangeAspect="1"/>
          </p:cNvPicPr>
          <p:nvPr/>
        </p:nvPicPr>
        <p:blipFill>
          <a:blip r:embed="rId2" cstate="print"/>
          <a:srcRect/>
          <a:stretch>
            <a:fillRect/>
          </a:stretch>
        </p:blipFill>
        <p:spPr>
          <a:xfrm>
            <a:off x="395536" y="1124744"/>
            <a:ext cx="8499351" cy="4659710"/>
          </a:xfrm>
          <a:prstGeom prst="rect">
            <a:avLst/>
          </a:prstGeom>
        </p:spPr>
      </p:pic>
      <p:sp>
        <p:nvSpPr>
          <p:cNvPr id="5" name="Rectangle 4"/>
          <p:cNvSpPr/>
          <p:nvPr/>
        </p:nvSpPr>
        <p:spPr>
          <a:xfrm>
            <a:off x="1339850" y="6021288"/>
            <a:ext cx="2286000" cy="600164"/>
          </a:xfrm>
          <a:prstGeom prst="rect">
            <a:avLst/>
          </a:prstGeom>
        </p:spPr>
        <p:txBody>
          <a:bodyPr wrap="square">
            <a:spAutoFit/>
          </a:bodyPr>
          <a:lstStyle/>
          <a:p>
            <a:pPr lvl="0" fontAlgn="base">
              <a:spcBef>
                <a:spcPct val="0"/>
              </a:spcBef>
              <a:spcAft>
                <a:spcPct val="0"/>
              </a:spcAft>
            </a:pPr>
            <a:endParaRPr lang="en-GB" sz="1100" dirty="0">
              <a:solidFill>
                <a:prstClr val="black"/>
              </a:solidFill>
              <a:latin typeface="Calibri" pitchFamily="34" charset="0"/>
              <a:ea typeface="Calibri" pitchFamily="34" charset="0"/>
              <a:cs typeface="Arial" pitchFamily="34" charset="0"/>
            </a:endParaRPr>
          </a:p>
          <a:p>
            <a:pPr lvl="0" fontAlgn="base">
              <a:spcBef>
                <a:spcPct val="0"/>
              </a:spcBef>
              <a:spcAft>
                <a:spcPct val="0"/>
              </a:spcAft>
            </a:pPr>
            <a:endParaRPr lang="en-GB" sz="1100" dirty="0">
              <a:solidFill>
                <a:prstClr val="black"/>
              </a:solidFill>
              <a:latin typeface="Calibri" pitchFamily="34" charset="0"/>
              <a:ea typeface="Calibri" pitchFamily="34" charset="0"/>
              <a:cs typeface="Arial" pitchFamily="34" charset="0"/>
            </a:endParaRPr>
          </a:p>
          <a:p>
            <a:pPr lvl="0" fontAlgn="base">
              <a:spcBef>
                <a:spcPct val="0"/>
              </a:spcBef>
              <a:spcAft>
                <a:spcPct val="0"/>
              </a:spcAft>
            </a:pPr>
            <a:r>
              <a:rPr lang="en-GB" sz="1100" dirty="0">
                <a:solidFill>
                  <a:prstClr val="black"/>
                </a:solidFill>
                <a:latin typeface="Calibri" pitchFamily="34" charset="0"/>
                <a:ea typeface="Calibri" pitchFamily="34" charset="0"/>
                <a:cs typeface="Arial" pitchFamily="34" charset="0"/>
              </a:rPr>
              <a:t>Armenia Workshop</a:t>
            </a:r>
            <a:endParaRPr lang="en-GB" dirty="0">
              <a:solidFill>
                <a:prstClr val="black"/>
              </a:solidFill>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Awareness-raising</a:t>
            </a:r>
            <a:endParaRPr lang="en-GB" dirty="0"/>
          </a:p>
        </p:txBody>
      </p:sp>
      <p:sp>
        <p:nvSpPr>
          <p:cNvPr id="3" name="Content Placeholder 2"/>
          <p:cNvSpPr>
            <a:spLocks noGrp="1"/>
          </p:cNvSpPr>
          <p:nvPr>
            <p:ph idx="1"/>
          </p:nvPr>
        </p:nvSpPr>
        <p:spPr/>
        <p:txBody>
          <a:bodyPr/>
          <a:lstStyle/>
          <a:p>
            <a:r>
              <a:rPr lang="en-US" i="1" dirty="0" smtClean="0">
                <a:latin typeface="+mj-lt"/>
              </a:rPr>
              <a:t>Winter Rituals</a:t>
            </a:r>
            <a:r>
              <a:rPr lang="en-US" dirty="0" smtClean="0">
                <a:latin typeface="+mj-lt"/>
              </a:rPr>
              <a:t> </a:t>
            </a:r>
            <a:r>
              <a:rPr lang="en-US" i="1" dirty="0" smtClean="0">
                <a:latin typeface="+mj-lt"/>
              </a:rPr>
              <a:t>Gathering</a:t>
            </a:r>
          </a:p>
          <a:p>
            <a:r>
              <a:rPr lang="en-US" i="1" dirty="0" smtClean="0">
                <a:latin typeface="+mj-lt"/>
              </a:rPr>
              <a:t>First International Competition of the Tehran ICH Centre: </a:t>
            </a:r>
            <a:r>
              <a:rPr lang="en-US" dirty="0" smtClean="0">
                <a:latin typeface="+mj-lt"/>
              </a:rPr>
              <a:t>photographic competition on </a:t>
            </a:r>
            <a:r>
              <a:rPr lang="en-US" i="1" dirty="0" smtClean="0">
                <a:latin typeface="+mj-lt"/>
              </a:rPr>
              <a:t>Intangible </a:t>
            </a:r>
            <a:r>
              <a:rPr lang="en-US" i="1" dirty="0" smtClean="0">
                <a:latin typeface="+mj-lt"/>
              </a:rPr>
              <a:t>Cultural Heritage in Context</a:t>
            </a:r>
            <a:endParaRPr lang="en-GB" dirty="0" smtClean="0">
              <a:latin typeface="+mj-lt"/>
            </a:endParaRPr>
          </a:p>
          <a:p>
            <a:pPr>
              <a:buNone/>
            </a:pPr>
            <a:endParaRPr lang="en-GB" dirty="0"/>
          </a:p>
        </p:txBody>
      </p:sp>
      <p:pic>
        <p:nvPicPr>
          <p:cNvPr id="5" name="Picture 4" descr="http://www.tichct.org/portals/En/DNNGallery/uploads/2017/6/7/baner%20eng.jpg"/>
          <p:cNvPicPr/>
          <p:nvPr/>
        </p:nvPicPr>
        <p:blipFill>
          <a:blip r:embed="rId2" cstate="print"/>
          <a:srcRect/>
          <a:stretch>
            <a:fillRect/>
          </a:stretch>
        </p:blipFill>
        <p:spPr bwMode="auto">
          <a:xfrm>
            <a:off x="683568" y="3789040"/>
            <a:ext cx="5731510" cy="2758289"/>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751</TotalTime>
  <Words>684</Words>
  <Application>Microsoft Office PowerPoint</Application>
  <PresentationFormat>On-screen Show (4:3)</PresentationFormat>
  <Paragraphs>103</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Flow</vt:lpstr>
      <vt:lpstr>PAST AND PLANNED ACTIVITIES OF THE TEHRAN ICH CENTRE</vt:lpstr>
      <vt:lpstr>Western and Central Asia  - a geographical mandate</vt:lpstr>
      <vt:lpstr>Four main lines of action of the Centre</vt:lpstr>
      <vt:lpstr>Membership of the TICHCT</vt:lpstr>
      <vt:lpstr>Main regional partners</vt:lpstr>
      <vt:lpstr>2016: Some main actions undertaken</vt:lpstr>
      <vt:lpstr>Capacity-building Workshops</vt:lpstr>
      <vt:lpstr>Slide 8</vt:lpstr>
      <vt:lpstr>Awareness-raising</vt:lpstr>
      <vt:lpstr>Regional and International Meetings</vt:lpstr>
      <vt:lpstr>Slide 11</vt:lpstr>
      <vt:lpstr>Slide 12</vt:lpstr>
      <vt:lpstr>BROAD OUTLINES OF ACTIVITIES PLANNED FOR 2017-18</vt:lpstr>
      <vt:lpstr>Publication on Safeguarding ICH in Central and Western Asia</vt:lpstr>
      <vt:lpstr>Regional project on ICH-related Policy-making for Sustainable Development</vt:lpstr>
      <vt:lpstr> Furthering regional cooperation through cultural links</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DRAFT REPORT ON THE ACTIVITIES OF THE TEHRAN ICH CENTRE</dc:title>
  <dc:creator>Jeb Blake</dc:creator>
  <cp:lastModifiedBy>Jeb Blake</cp:lastModifiedBy>
  <cp:revision>23</cp:revision>
  <dcterms:created xsi:type="dcterms:W3CDTF">2017-09-09T18:12:31Z</dcterms:created>
  <dcterms:modified xsi:type="dcterms:W3CDTF">2017-09-10T06:43:56Z</dcterms:modified>
</cp:coreProperties>
</file>