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94" r:id="rId2"/>
    <p:sldId id="274" r:id="rId3"/>
    <p:sldId id="284" r:id="rId4"/>
    <p:sldId id="285" r:id="rId5"/>
    <p:sldId id="286" r:id="rId6"/>
    <p:sldId id="289" r:id="rId7"/>
    <p:sldId id="290" r:id="rId8"/>
    <p:sldId id="291" r:id="rId9"/>
    <p:sldId id="292" r:id="rId10"/>
    <p:sldId id="293" r:id="rId11"/>
    <p:sldId id="287" r:id="rId12"/>
    <p:sldId id="288" r:id="rId13"/>
  </p:sldIdLst>
  <p:sldSz cx="9144000" cy="6858000" type="screen4x3"/>
  <p:notesSz cx="9926638" cy="6797675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0A91AF6-281E-47FB-A9EC-1086AA913F85}">
          <p14:sldIdLst>
            <p14:sldId id="294"/>
            <p14:sldId id="274"/>
            <p14:sldId id="284"/>
            <p14:sldId id="285"/>
            <p14:sldId id="286"/>
            <p14:sldId id="289"/>
            <p14:sldId id="290"/>
            <p14:sldId id="291"/>
            <p14:sldId id="292"/>
            <p14:sldId id="293"/>
            <p14:sldId id="287"/>
            <p14:sldId id="28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715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1437">
          <p15:clr>
            <a:srgbClr val="A4A3A4"/>
          </p15:clr>
        </p15:guide>
        <p15:guide id="5" pos="2419">
          <p15:clr>
            <a:srgbClr val="A4A3A4"/>
          </p15:clr>
        </p15:guide>
        <p15:guide id="6" pos="5515">
          <p15:clr>
            <a:srgbClr val="A4A3A4"/>
          </p15:clr>
        </p15:guide>
        <p15:guide id="7" pos="1310">
          <p15:clr>
            <a:srgbClr val="A4A3A4"/>
          </p15:clr>
        </p15:guide>
        <p15:guide id="8" pos="2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10" autoAdjust="0"/>
  </p:normalViewPr>
  <p:slideViewPr>
    <p:cSldViewPr snapToGrid="0" snapToObjects="1">
      <p:cViewPr varScale="1">
        <p:scale>
          <a:sx n="130" d="100"/>
          <a:sy n="130" d="100"/>
        </p:scale>
        <p:origin x="-1024" y="-112"/>
      </p:cViewPr>
      <p:guideLst>
        <p:guide orient="horz" pos="715"/>
        <p:guide orient="horz" pos="1200"/>
        <p:guide orient="horz" pos="2160"/>
        <p:guide pos="1437"/>
        <p:guide pos="2419"/>
        <p:guide pos="5515"/>
        <p:guide pos="1310"/>
        <p:guide pos="25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E41932C-B0FB-44F0-AE63-0F13C1DB7FBB}" type="datetimeFigureOut">
              <a:rPr lang="fr-FR"/>
              <a:pPr>
                <a:defRPr/>
              </a:pPr>
              <a:t>22/06/17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A249922-C172-4B53-A98D-2E6A2E2E377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53939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2AEA13A-E49E-4865-8B68-6A63B27080FE}" type="datetimeFigureOut">
              <a:rPr lang="fr-FR"/>
              <a:pPr>
                <a:defRPr/>
              </a:pPr>
              <a:t>22/06/17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0496133-EFDB-40B1-8E2F-848BD9137FC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0805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477000" cy="6862763"/>
          </a:xfrm>
          <a:prstGeom prst="rect">
            <a:avLst/>
          </a:prstGeom>
          <a:solidFill>
            <a:srgbClr val="00D2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10B"/>
              </a:solidFill>
            </a:endParaRPr>
          </a:p>
        </p:txBody>
      </p:sp>
      <p:pic>
        <p:nvPicPr>
          <p:cNvPr id="6" name="Picture 7" descr="logos_partners_noir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1660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9"/>
          <p:cNvCxnSpPr/>
          <p:nvPr userDrawn="1"/>
        </p:nvCxnSpPr>
        <p:spPr>
          <a:xfrm>
            <a:off x="381000" y="1371600"/>
            <a:ext cx="5715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1000" y="1692000"/>
            <a:ext cx="5715000" cy="1169551"/>
          </a:xfrm>
        </p:spPr>
        <p:txBody>
          <a:bodyPr/>
          <a:lstStyle>
            <a:lvl1pPr algn="l">
              <a:defRPr sz="38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1000" y="4212000"/>
            <a:ext cx="5715000" cy="166527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6476400" y="0"/>
            <a:ext cx="2667600" cy="6858000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88225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All Rights Reserved: UNESCO/ ICH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3966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5998" y="375262"/>
            <a:ext cx="6476999" cy="1846659"/>
          </a:xfrm>
        </p:spPr>
        <p:txBody>
          <a:bodyPr/>
          <a:lstStyle>
            <a:lvl1pPr algn="l">
              <a:defRPr sz="6000" b="1" cap="none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2824" y="2427807"/>
            <a:ext cx="6480173" cy="1118255"/>
          </a:xfrm>
        </p:spPr>
        <p:txBody>
          <a:bodyPr/>
          <a:lstStyle>
            <a:lvl1pPr marL="0" indent="0">
              <a:buNone/>
              <a:defRPr sz="4000" b="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6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FR"/>
              <a:t>© All Rights Reserved: UNESCO/ ICH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6493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00000" y="1836000"/>
            <a:ext cx="5162998" cy="42176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0"/>
          </p:nvPr>
        </p:nvSpPr>
        <p:spPr>
          <a:xfrm>
            <a:off x="416560" y="1908000"/>
            <a:ext cx="2880000" cy="3672206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1"/>
          </p:nvPr>
        </p:nvSpPr>
        <p:spPr>
          <a:xfrm>
            <a:off x="416560" y="5647094"/>
            <a:ext cx="287972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All Rights Reserved: UNESCO/ ICH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8364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2282825" y="1908001"/>
            <a:ext cx="6480175" cy="4248960"/>
          </a:xfrm>
        </p:spPr>
        <p:txBody>
          <a:bodyPr rtlCol="0"/>
          <a:lstStyle/>
          <a:p>
            <a:pPr lvl="0"/>
            <a:endParaRPr lang="fr-FR" noProof="0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1"/>
          </p:nvPr>
        </p:nvSpPr>
        <p:spPr>
          <a:xfrm>
            <a:off x="2282825" y="6156325"/>
            <a:ext cx="648017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000000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All Rights Reserved: UNESCO/ ICH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312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All Rights Reserved: UNESCO/ ICH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9859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All Rights Reserved: UNESCO/ ICH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449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228600" cy="68627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10B"/>
              </a:solidFill>
            </a:endParaRPr>
          </a:p>
        </p:txBody>
      </p:sp>
      <p:pic>
        <p:nvPicPr>
          <p:cNvPr id="1027" name="Picture 6" descr="logos_partners_noir.psd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457200"/>
            <a:ext cx="12176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1"/>
          <p:cNvCxnSpPr/>
          <p:nvPr userDrawn="1"/>
        </p:nvCxnSpPr>
        <p:spPr>
          <a:xfrm>
            <a:off x="2286000" y="66294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915400" y="0"/>
            <a:ext cx="228600" cy="68627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10B"/>
              </a:solidFill>
            </a:endParaRPr>
          </a:p>
        </p:txBody>
      </p:sp>
      <p:sp>
        <p:nvSpPr>
          <p:cNvPr id="103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282825" y="417513"/>
            <a:ext cx="64801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3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282825" y="2016125"/>
            <a:ext cx="6480175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cxnSp>
        <p:nvCxnSpPr>
          <p:cNvPr id="13" name="Straight Connector 17"/>
          <p:cNvCxnSpPr/>
          <p:nvPr userDrawn="1"/>
        </p:nvCxnSpPr>
        <p:spPr>
          <a:xfrm flipV="1">
            <a:off x="406400" y="66294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 userDrawn="1"/>
        </p:nvSpPr>
        <p:spPr>
          <a:xfrm>
            <a:off x="406400" y="6338888"/>
            <a:ext cx="1041400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138A46F-DD62-4C04-A2E4-5AF83B458660}" type="slidenum">
              <a:rPr lang="fr-FR" sz="1400" b="1">
                <a:solidFill>
                  <a:srgbClr val="00D213"/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1400" b="1" dirty="0">
              <a:solidFill>
                <a:srgbClr val="00D213"/>
              </a:solidFill>
              <a:latin typeface="+mn-lt"/>
            </a:endParaRPr>
          </a:p>
        </p:txBody>
      </p:sp>
      <p:sp>
        <p:nvSpPr>
          <p:cNvPr id="22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06400" y="6689725"/>
            <a:ext cx="1676400" cy="1666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6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© All Rights Reserved: UNESCO/ ICH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8" r:id="rId2"/>
    <p:sldLayoutId id="2147483664" r:id="rId3"/>
    <p:sldLayoutId id="2147483659" r:id="rId4"/>
    <p:sldLayoutId id="2147483660" r:id="rId5"/>
    <p:sldLayoutId id="2147483661" r:id="rId6"/>
    <p:sldLayoutId id="2147483662" r:id="rId7"/>
  </p:sldLayoutIdLst>
  <p:hf sldNum="0" hd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9pPr>
    </p:titleStyle>
    <p:bodyStyle>
      <a:lvl1pPr marL="215900" indent="-2159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8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215900" indent="-215900" algn="l" defTabSz="457200" rtl="0" fontAlgn="base">
        <a:spcBef>
          <a:spcPts val="12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rtl="0" fontAlgn="base">
        <a:spcBef>
          <a:spcPts val="1200"/>
        </a:spcBef>
        <a:spcAft>
          <a:spcPct val="0"/>
        </a:spcAft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466725" indent="-215900" algn="l" defTabSz="457200" rtl="0" fontAlgn="base">
        <a:spcBef>
          <a:spcPts val="6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66725" algn="l" defTabSz="457200" rtl="0" fontAlgn="base">
        <a:spcBef>
          <a:spcPts val="600"/>
        </a:spcBef>
        <a:spcAft>
          <a:spcPct val="0"/>
        </a:spcAft>
        <a:defRPr sz="2000" kern="1200">
          <a:solidFill>
            <a:srgbClr val="00D213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png"/><Relationship Id="rId5" Type="http://schemas.microsoft.com/office/2007/relationships/hdphoto" Target="../media/hdphoto2.wdp"/><Relationship Id="rId6" Type="http://schemas.openxmlformats.org/officeDocument/2006/relationships/image" Target="../media/image5.png"/><Relationship Id="rId7" Type="http://schemas.microsoft.com/office/2007/relationships/hdphoto" Target="../media/hdphoto3.wdp"/><Relationship Id="rId8" Type="http://schemas.openxmlformats.org/officeDocument/2006/relationships/image" Target="../media/image6.png"/><Relationship Id="rId9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5"/>
          <p:cNvSpPr>
            <a:spLocks noGrp="1"/>
          </p:cNvSpPr>
          <p:nvPr>
            <p:ph type="ctrTitle"/>
          </p:nvPr>
        </p:nvSpPr>
        <p:spPr>
          <a:xfrm>
            <a:off x="381000" y="1692275"/>
            <a:ext cx="5715000" cy="2646878"/>
          </a:xfrm>
        </p:spPr>
        <p:txBody>
          <a:bodyPr/>
          <a:lstStyle/>
          <a:p>
            <a:pPr eaLnBrk="1" hangingPunct="1"/>
            <a:r>
              <a:rPr lang="ru-RU" sz="4400" dirty="0">
                <a:latin typeface="Arial" charset="0"/>
                <a:ea typeface="ＭＳ Ｐゴシック" charset="0"/>
                <a:cs typeface="ＭＳ Ｐゴシック" charset="0"/>
              </a:rPr>
              <a:t>Семинар по подготовке </a:t>
            </a:r>
            <a:r>
              <a:rPr lang="ru-RU" sz="4400" dirty="0" smtClean="0">
                <a:latin typeface="Arial" charset="0"/>
                <a:ea typeface="ＭＳ Ｐゴシック" charset="0"/>
                <a:cs typeface="ＭＳ Ｐゴシック" charset="0"/>
              </a:rPr>
              <a:t>номинаций </a:t>
            </a:r>
            <a:r>
              <a:rPr lang="en-US" sz="440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4400" dirty="0">
                <a:latin typeface="Arial" charset="0"/>
                <a:ea typeface="ＭＳ Ｐゴシック" charset="0"/>
                <a:cs typeface="ＭＳ Ｐゴシック" charset="0"/>
              </a:rPr>
              <a:t>NOM</a:t>
            </a:r>
            <a:r>
              <a:rPr lang="en-US" sz="4400" dirty="0" smtClean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ZA" sz="4000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ZA" sz="40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ZA" sz="4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4100" name="Espace réservé pour une image  8" descr="danseuse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6478588" y="0"/>
            <a:ext cx="2667000" cy="6858000"/>
          </a:xfrm>
        </p:spPr>
      </p:pic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381000" y="5967413"/>
            <a:ext cx="1598613" cy="276225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/>
            <a:endParaRPr lang="en-GB" sz="1200" b="1">
              <a:latin typeface="Arial Bold" charset="0"/>
            </a:endParaRPr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381000" y="6243638"/>
            <a:ext cx="1598613" cy="27781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GB" sz="1200" b="1">
              <a:solidFill>
                <a:schemeClr val="accent1"/>
              </a:solidFill>
              <a:latin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531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477328"/>
          </a:xfrm>
        </p:spPr>
        <p:txBody>
          <a:bodyPr/>
          <a:lstStyle/>
          <a:p>
            <a:r>
              <a:rPr lang="ru-RU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Номинаци</a:t>
            </a:r>
            <a:r>
              <a:rPr lang="ru-RU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я </a:t>
            </a:r>
            <a:r>
              <a:rPr lang="en-US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Навыки строительства деревянных мостов (Азия)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2825" y="2068721"/>
            <a:ext cx="6480175" cy="4014946"/>
          </a:xfrm>
        </p:spPr>
        <p:txBody>
          <a:bodyPr/>
          <a:lstStyle/>
          <a:p>
            <a:pPr marL="627063">
              <a:buFont typeface="Wingdings" panose="05000000000000000000" pitchFamily="2" charset="2"/>
              <a:buChar char="§"/>
              <a:defRPr/>
            </a:pPr>
            <a:r>
              <a:rPr lang="ru-RU" sz="18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Элемент </a:t>
            </a:r>
            <a:r>
              <a:rPr lang="ru-RU" sz="18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также существует за </a:t>
            </a:r>
            <a:r>
              <a:rPr lang="ru-RU" sz="18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пределами подающего государства («но лучшая его версия находится только в нашей стране»)</a:t>
            </a:r>
          </a:p>
          <a:p>
            <a:pPr marL="627063">
              <a:buFont typeface="Wingdings" panose="05000000000000000000" pitchFamily="2" charset="2"/>
              <a:buChar char="§"/>
              <a:defRPr/>
            </a:pPr>
            <a:r>
              <a:rPr lang="ru-RU" sz="18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Проблематика правовой защиты </a:t>
            </a:r>
            <a:r>
              <a:rPr lang="ru-RU" sz="18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пород </a:t>
            </a:r>
            <a:r>
              <a:rPr lang="ru-RU" sz="18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древесины (для обеспечения экологической устойчивости)</a:t>
            </a:r>
          </a:p>
          <a:p>
            <a:pPr marL="627063">
              <a:buFont typeface="Wingdings" panose="05000000000000000000" pitchFamily="2" charset="2"/>
              <a:buChar char="§"/>
              <a:defRPr/>
            </a:pPr>
            <a:r>
              <a:rPr lang="ru-RU" sz="18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Исторические аспекты </a:t>
            </a:r>
            <a:r>
              <a:rPr lang="ru-RU" sz="18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практики присутствуют в мерах по </a:t>
            </a:r>
            <a:r>
              <a:rPr lang="ru-RU" sz="18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сохранению</a:t>
            </a:r>
          </a:p>
          <a:p>
            <a:pPr marL="627063">
              <a:buFont typeface="Wingdings" panose="05000000000000000000" pitchFamily="2" charset="2"/>
              <a:buChar char="§"/>
              <a:defRPr/>
            </a:pPr>
            <a:r>
              <a:rPr lang="ru-RU" sz="18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Роль исследователей вместо </a:t>
            </a:r>
            <a:r>
              <a:rPr lang="ru-RU" sz="18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сообществ</a:t>
            </a:r>
            <a:endParaRPr lang="ru-RU" sz="18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627063">
              <a:buFont typeface="Wingdings" panose="05000000000000000000" pitchFamily="2" charset="2"/>
              <a:buChar char="§"/>
              <a:defRPr/>
            </a:pPr>
            <a:r>
              <a:rPr lang="ru-RU" sz="18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Сообщества, которые не имеют права давать согласие. </a:t>
            </a:r>
            <a:r>
              <a:rPr lang="ru-RU" sz="18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Проблематика мэра как имеющего право представлять сообщества</a:t>
            </a:r>
            <a:r>
              <a:rPr lang="ru-RU" sz="18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627063">
              <a:buFont typeface="Wingdings" panose="05000000000000000000" pitchFamily="2" charset="2"/>
              <a:buChar char="§"/>
              <a:defRPr/>
            </a:pPr>
            <a:r>
              <a:rPr lang="ru-RU" sz="18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Государство говорит об инвентаризации </a:t>
            </a:r>
            <a:r>
              <a:rPr lang="ru-RU" sz="18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этого элемента в </a:t>
            </a:r>
            <a:r>
              <a:rPr lang="ru-RU" sz="18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будущем</a:t>
            </a:r>
            <a:endParaRPr lang="en-US" sz="2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© All Rights Reserved: UNESCO/ ICH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630936" y="2999232"/>
            <a:ext cx="1451864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/>
              <a:t>2 письма с согласия сообщества и </a:t>
            </a:r>
            <a:r>
              <a:rPr lang="ru-RU" sz="1400" u="sng" dirty="0"/>
              <a:t>отсутствие</a:t>
            </a:r>
            <a:r>
              <a:rPr lang="ru-RU" sz="1400" dirty="0"/>
              <a:t> </a:t>
            </a:r>
            <a:r>
              <a:rPr lang="ru-RU" sz="1400" dirty="0" smtClean="0"/>
              <a:t>выписки из перечня</a:t>
            </a:r>
            <a:endParaRPr lang="fr-FR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1214049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984885"/>
          </a:xfrm>
        </p:spPr>
        <p:txBody>
          <a:bodyPr/>
          <a:lstStyle/>
          <a:p>
            <a:pPr eaLnBrk="1" hangingPunct="1"/>
            <a:r>
              <a:rPr lang="ru-RU" sz="3200" dirty="0" smtClean="0">
                <a:latin typeface="Arial" charset="0"/>
                <a:ea typeface="ＭＳ Ｐゴシック" charset="0"/>
                <a:cs typeface="ＭＳ Ｐゴシック" charset="0"/>
              </a:rPr>
              <a:t>Часть </a:t>
            </a:r>
            <a:r>
              <a:rPr lang="en-GB" sz="3200" dirty="0" smtClean="0"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GB" sz="3200" dirty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ru-RU" sz="3200" dirty="0">
                <a:latin typeface="Arial" charset="0"/>
                <a:ea typeface="ＭＳ Ｐゴシック" charset="0"/>
                <a:cs typeface="ＭＳ Ｐゴシック" charset="0"/>
              </a:rPr>
              <a:t>Разработка ключевых частей файла номинации</a:t>
            </a:r>
            <a:endParaRPr lang="fr-FR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5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600" b="0">
                <a:solidFill>
                  <a:srgbClr val="000000"/>
                </a:solidFill>
              </a:rPr>
              <a:t>© All Rights Reserved: UNESCO/ ICH</a:t>
            </a:r>
          </a:p>
        </p:txBody>
      </p:sp>
      <p:sp>
        <p:nvSpPr>
          <p:cNvPr id="8196" name="Text Placeholder 8"/>
          <p:cNvSpPr txBox="1">
            <a:spLocks/>
          </p:cNvSpPr>
          <p:nvPr/>
        </p:nvSpPr>
        <p:spPr bwMode="auto">
          <a:xfrm>
            <a:off x="2286000" y="1981200"/>
            <a:ext cx="64770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>
              <a:defRPr sz="2800" b="1">
                <a:solidFill>
                  <a:srgbClr val="07DEDB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1" defTabSz="914400" eaLnBrk="1" hangingPunct="1">
              <a:spcBef>
                <a:spcPts val="1075"/>
              </a:spcBef>
            </a:pPr>
            <a:r>
              <a:rPr lang="ru-RU" sz="2000" dirty="0"/>
              <a:t>Третья часть семинара </a:t>
            </a:r>
            <a:r>
              <a:rPr lang="ru-RU" sz="2000" dirty="0" smtClean="0"/>
              <a:t>даст участникам возможность приобрести практические навыки, необходимые </a:t>
            </a:r>
            <a:r>
              <a:rPr lang="ru-RU" sz="2000" dirty="0"/>
              <a:t>для разработки </a:t>
            </a:r>
            <a:r>
              <a:rPr lang="ru-RU" sz="2000" dirty="0" smtClean="0"/>
              <a:t>нормальной номинации.</a:t>
            </a:r>
            <a:endParaRPr lang="ru-RU" sz="2000" dirty="0"/>
          </a:p>
          <a:p>
            <a:pPr marL="0" lvl="1" defTabSz="914400" eaLnBrk="1" hangingPunct="1">
              <a:spcBef>
                <a:spcPts val="1075"/>
              </a:spcBef>
            </a:pPr>
            <a:r>
              <a:rPr lang="ru-RU" sz="2000" dirty="0"/>
              <a:t>Участники будут использовать специальную номинацию образца </a:t>
            </a:r>
            <a:r>
              <a:rPr lang="ru-RU" sz="2000" dirty="0" smtClean="0"/>
              <a:t>Срочного списка (</a:t>
            </a:r>
            <a:r>
              <a:rPr lang="ru-RU" sz="2000" dirty="0"/>
              <a:t>«Меч-танец») для разработки краткого описания элемента, стратегии участия в сообществе и предложения о мерах по обеспечению </a:t>
            </a:r>
            <a:r>
              <a:rPr lang="ru-RU" sz="2000" dirty="0" smtClean="0"/>
              <a:t>охраны.</a:t>
            </a:r>
            <a:endParaRPr lang="en-ZA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22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</p:spPr>
        <p:txBody>
          <a:bodyPr/>
          <a:lstStyle/>
          <a:p>
            <a:pPr eaLnBrk="1" hangingPunct="1"/>
            <a:r>
              <a:rPr lang="ru-RU" sz="3600" dirty="0" smtClean="0">
                <a:latin typeface="Arial" charset="0"/>
                <a:ea typeface="ＭＳ Ｐゴシック" charset="0"/>
                <a:cs typeface="ＭＳ Ｐゴシック" charset="0"/>
              </a:rPr>
              <a:t>Часть </a:t>
            </a:r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4</a:t>
            </a: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ru-RU" sz="3600" dirty="0" smtClean="0">
                <a:latin typeface="Arial" charset="0"/>
                <a:ea typeface="ＭＳ Ｐゴシック" charset="0"/>
                <a:cs typeface="ＭＳ Ｐゴシック" charset="0"/>
              </a:rPr>
              <a:t>Завершающая сессия и оценка</a:t>
            </a:r>
            <a:endParaRPr lang="fr-FR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9" name="Espace réservé du contenu 2"/>
          <p:cNvSpPr txBox="1">
            <a:spLocks/>
          </p:cNvSpPr>
          <p:nvPr/>
        </p:nvSpPr>
        <p:spPr bwMode="auto">
          <a:xfrm>
            <a:off x="2082800" y="2427288"/>
            <a:ext cx="668020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ru-RU" sz="2000" b="0" dirty="0">
                <a:solidFill>
                  <a:schemeClr val="tx1"/>
                </a:solidFill>
              </a:rPr>
              <a:t>Эта часть позволяет участникам оценить </a:t>
            </a:r>
            <a:r>
              <a:rPr lang="ru-RU" sz="2000" b="0" dirty="0" smtClean="0">
                <a:solidFill>
                  <a:schemeClr val="tx1"/>
                </a:solidFill>
              </a:rPr>
              <a:t>семинар.</a:t>
            </a:r>
            <a:endParaRPr lang="ru-RU" sz="2000" b="0" dirty="0">
              <a:solidFill>
                <a:schemeClr val="tx1"/>
              </a:solidFill>
            </a:endParaRPr>
          </a:p>
          <a:p>
            <a:pPr eaLnBrk="1" hangingPunct="1"/>
            <a:endParaRPr lang="ru-RU" sz="2000" b="0" dirty="0">
              <a:solidFill>
                <a:schemeClr val="tx1"/>
              </a:solidFill>
            </a:endParaRPr>
          </a:p>
          <a:p>
            <a:pPr eaLnBrk="1" hangingPunct="1"/>
            <a:r>
              <a:rPr lang="ru-RU" sz="2000" b="0" dirty="0" smtClean="0">
                <a:solidFill>
                  <a:schemeClr val="tx1"/>
                </a:solidFill>
              </a:rPr>
              <a:t>Используется вопросник со списками возможных ответов, </a:t>
            </a:r>
            <a:r>
              <a:rPr lang="ru-RU" sz="2000" b="0" dirty="0">
                <a:solidFill>
                  <a:schemeClr val="tx1"/>
                </a:solidFill>
              </a:rPr>
              <a:t>который будет использоваться в качестве основы для обсуждения </a:t>
            </a:r>
            <a:r>
              <a:rPr lang="ru-RU" sz="2000" b="0" dirty="0" smtClean="0">
                <a:solidFill>
                  <a:schemeClr val="tx1"/>
                </a:solidFill>
              </a:rPr>
              <a:t>по номинациям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9220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600" b="0">
                <a:solidFill>
                  <a:srgbClr val="000000"/>
                </a:solidFill>
              </a:rPr>
              <a:t>© All Rights Reserved: UNESCO/ ICH</a:t>
            </a:r>
          </a:p>
        </p:txBody>
      </p:sp>
    </p:spTree>
    <p:extLst>
      <p:ext uri="{BB962C8B-B14F-4D97-AF65-F5344CB8AC3E}">
        <p14:creationId xmlns:p14="http://schemas.microsoft.com/office/powerpoint/2010/main" val="1793466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5998" y="1424157"/>
            <a:ext cx="6480173" cy="113877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© All Rights Reserved: UNESCO/ ICH</a:t>
            </a:r>
            <a:endParaRPr lang="fr-F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1322"/>
              </p:ext>
            </p:extLst>
          </p:nvPr>
        </p:nvGraphicFramePr>
        <p:xfrm>
          <a:off x="2285998" y="1174981"/>
          <a:ext cx="6569691" cy="527539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559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137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0329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Разделы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Длительность</a:t>
                      </a:r>
                      <a:endParaRPr lang="fr-FR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546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Раздел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39.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Введение в семинар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час</a:t>
                      </a:r>
                      <a:endParaRPr lang="fr-FR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5461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Раздел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Введение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в Конвенцию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1,5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часа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5461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Раздел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Ключевые понятия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1,5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часа</a:t>
                      </a:r>
                      <a:endParaRPr lang="fr-FR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5461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Раздел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6.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Идентификация и инвентаризация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1,5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часа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5461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Раздел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12.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Международная помощь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час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546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Раздел 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11.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Номинации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обзор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3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часа</a:t>
                      </a:r>
                      <a:endParaRPr lang="fr-FR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5461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Раздел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40.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Введение в формы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час</a:t>
                      </a:r>
                      <a:endParaRPr lang="fr-FR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2387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Раздел 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41.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Первоначальный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вариант номинаций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6,5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часов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546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Раздел 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42.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Конечный вариант номинаций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часа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546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Раздел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43.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Описание элемента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1,5 </a:t>
                      </a:r>
                      <a:r>
                        <a:rPr lang="ru-RU" sz="1600" b="1" smtClean="0">
                          <a:solidFill>
                            <a:schemeClr val="tx1"/>
                          </a:solidFill>
                        </a:rPr>
                        <a:t>часа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5461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Раздел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7.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Вовлечение сообществ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час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35461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Раздел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9.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Сохранение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часа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3546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Раздел 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44.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Заключительный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раздел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1,5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часа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35461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Раздел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15.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Оценка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45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мин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2285998" y="231776"/>
            <a:ext cx="6734175" cy="7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defRPr/>
            </a:pPr>
            <a:r>
              <a:rPr lang="ru-RU" sz="3600" b="1" dirty="0" smtClean="0">
                <a:latin typeface="+mj-lt"/>
                <a:ea typeface="ＭＳ Ｐゴシック" charset="-128"/>
                <a:cs typeface="ＭＳ Ｐゴシック" charset="-128"/>
              </a:rPr>
              <a:t>Структура материалов </a:t>
            </a:r>
            <a:r>
              <a:rPr lang="en-GB" sz="3600" b="1" dirty="0" smtClean="0">
                <a:latin typeface="+mj-lt"/>
                <a:ea typeface="ＭＳ Ｐゴシック" charset="-128"/>
                <a:cs typeface="ＭＳ Ｐゴシック" charset="-128"/>
              </a:rPr>
              <a:t>NOM</a:t>
            </a:r>
            <a:endParaRPr lang="en-US" sz="3600" b="1" dirty="0"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2081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4038"/>
          </a:xfrm>
        </p:spPr>
        <p:txBody>
          <a:bodyPr/>
          <a:lstStyle/>
          <a:p>
            <a:pPr eaLnBrk="1" hangingPunct="1"/>
            <a:r>
              <a:rPr lang="ru-RU" sz="3600" dirty="0" smtClean="0">
                <a:latin typeface="Arial" charset="0"/>
                <a:ea typeface="ＭＳ Ｐゴシック" charset="0"/>
                <a:cs typeface="ＭＳ Ｐゴシック" charset="0"/>
              </a:rPr>
              <a:t>Основные этапы семинара</a:t>
            </a:r>
            <a:endParaRPr lang="fr-FR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2203450"/>
            <a:ext cx="6049963" cy="2682786"/>
          </a:xfrm>
        </p:spPr>
        <p:txBody>
          <a:bodyPr/>
          <a:lstStyle/>
          <a:p>
            <a:pPr marL="457200" indent="-457200">
              <a:buFont typeface="Arial" charset="0"/>
              <a:buAutoNum type="arabicPeriod"/>
            </a:pPr>
            <a:r>
              <a:rPr lang="ru-RU" sz="2000" dirty="0">
                <a:latin typeface="Arial" charset="0"/>
                <a:ea typeface="ＭＳ Ｐゴシック" charset="0"/>
                <a:cs typeface="ＭＳ Ｐゴシック" charset="0"/>
              </a:rPr>
              <a:t>Представление семинара НОМ, Конвенции и </a:t>
            </a:r>
            <a:r>
              <a:rPr lang="ru-RU" sz="2000" dirty="0">
                <a:latin typeface="Arial" charset="0"/>
                <a:ea typeface="ＭＳ Ｐゴシック" charset="0"/>
                <a:cs typeface="ＭＳ Ｐゴシック" charset="0"/>
              </a:rPr>
              <a:t>требований процесса выдвижения </a:t>
            </a:r>
            <a:r>
              <a:rPr lang="ru-RU" sz="2000" dirty="0">
                <a:latin typeface="Arial" charset="0"/>
                <a:ea typeface="ＭＳ Ｐゴシック" charset="0"/>
                <a:cs typeface="ＭＳ Ｐゴシック" charset="0"/>
              </a:rPr>
              <a:t>номинаций;</a:t>
            </a:r>
            <a:endParaRPr lang="ru-RU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Arial" charset="0"/>
              <a:buAutoNum type="arabicPeriod"/>
            </a:pPr>
            <a:r>
              <a:rPr lang="ru-RU" sz="2000" dirty="0">
                <a:latin typeface="Arial" charset="0"/>
                <a:ea typeface="ＭＳ Ｐゴシック" charset="0"/>
                <a:cs typeface="ＭＳ Ｐゴシック" charset="0"/>
              </a:rPr>
              <a:t>Оценка </a:t>
            </a:r>
            <a:r>
              <a:rPr lang="ru-RU" sz="2000" dirty="0" smtClean="0">
                <a:latin typeface="Arial" charset="0"/>
                <a:ea typeface="ＭＳ Ｐゴシック" charset="0"/>
                <a:cs typeface="ＭＳ Ｐゴシック" charset="0"/>
              </a:rPr>
              <a:t>вымышленных номинаций и составление рекомендаций </a:t>
            </a:r>
            <a:r>
              <a:rPr lang="ru-RU" sz="2000" dirty="0">
                <a:latin typeface="Arial" charset="0"/>
                <a:ea typeface="ＭＳ Ｐゴシック" charset="0"/>
                <a:cs typeface="ＭＳ Ｐゴシック" charset="0"/>
              </a:rPr>
              <a:t>по </a:t>
            </a:r>
            <a:r>
              <a:rPr lang="ru-RU" sz="2000" dirty="0" smtClean="0">
                <a:latin typeface="Arial" charset="0"/>
                <a:ea typeface="ＭＳ Ｐゴシック" charset="0"/>
                <a:cs typeface="ＭＳ Ｐゴシック" charset="0"/>
              </a:rPr>
              <a:t>вынесени</a:t>
            </a:r>
            <a:r>
              <a:rPr lang="ru-RU" sz="2000" dirty="0">
                <a:latin typeface="Arial" charset="0"/>
                <a:ea typeface="ＭＳ Ｐゴシック" charset="0"/>
                <a:cs typeface="ＭＳ Ｐゴシック" charset="0"/>
              </a:rPr>
              <a:t>ю</a:t>
            </a:r>
            <a:r>
              <a:rPr lang="ru-RU" sz="2000" dirty="0" smtClean="0">
                <a:latin typeface="Arial" charset="0"/>
                <a:ea typeface="ＭＳ Ｐゴシック" charset="0"/>
                <a:cs typeface="ＭＳ Ｐゴシック" charset="0"/>
              </a:rPr>
              <a:t> элементов</a:t>
            </a:r>
            <a:r>
              <a:rPr lang="ru-RU" sz="2000" dirty="0">
                <a:latin typeface="Arial" charset="0"/>
                <a:ea typeface="ＭＳ Ｐゴシック" charset="0"/>
                <a:cs typeface="ＭＳ Ｐゴシック" charset="0"/>
              </a:rPr>
              <a:t>;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ru-RU" sz="2000" dirty="0">
                <a:latin typeface="Arial" charset="0"/>
                <a:ea typeface="ＭＳ Ｐゴシック" charset="0"/>
                <a:cs typeface="ＭＳ Ｐゴシック" charset="0"/>
              </a:rPr>
              <a:t>Разработка ключевых частей файла </a:t>
            </a:r>
            <a:r>
              <a:rPr lang="ru-RU" sz="2000" dirty="0" smtClean="0">
                <a:latin typeface="Arial" charset="0"/>
                <a:ea typeface="ＭＳ Ｐゴシック" charset="0"/>
                <a:cs typeface="ＭＳ Ｐゴシック" charset="0"/>
              </a:rPr>
              <a:t>номинации; </a:t>
            </a:r>
            <a:r>
              <a:rPr lang="ru-RU" sz="2000" dirty="0">
                <a:latin typeface="Arial" charset="0"/>
                <a:ea typeface="ＭＳ Ｐゴシック" charset="0"/>
                <a:cs typeface="ＭＳ Ｐゴシック" charset="0"/>
              </a:rPr>
              <a:t>а также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ru-RU" sz="2000" dirty="0">
                <a:latin typeface="Arial" charset="0"/>
                <a:ea typeface="ＭＳ Ｐゴシック" charset="0"/>
                <a:cs typeface="ＭＳ Ｐゴシック" charset="0"/>
              </a:rPr>
              <a:t>Заключительная сессия и оценка семинара.</a:t>
            </a:r>
            <a:endParaRPr lang="en-ZA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4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600" b="0">
                <a:solidFill>
                  <a:srgbClr val="000000"/>
                </a:solidFill>
              </a:rPr>
              <a:t>© All Rights Reserved: UNESCO/ ICH</a:t>
            </a:r>
          </a:p>
        </p:txBody>
      </p:sp>
    </p:spTree>
    <p:extLst>
      <p:ext uri="{BB962C8B-B14F-4D97-AF65-F5344CB8AC3E}">
        <p14:creationId xmlns:p14="http://schemas.microsoft.com/office/powerpoint/2010/main" val="3352075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477328"/>
          </a:xfrm>
        </p:spPr>
        <p:txBody>
          <a:bodyPr/>
          <a:lstStyle/>
          <a:p>
            <a:pPr eaLnBrk="1" hangingPunct="1"/>
            <a:r>
              <a:rPr lang="ru-RU" sz="3200" dirty="0" smtClean="0">
                <a:latin typeface="Arial" charset="0"/>
                <a:ea typeface="ＭＳ Ｐゴシック" charset="0"/>
                <a:cs typeface="ＭＳ Ｐゴシック" charset="0"/>
              </a:rPr>
              <a:t>Часть </a:t>
            </a:r>
            <a:r>
              <a:rPr lang="en-ZA" sz="3200" dirty="0" smtClean="0"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en-ZA" sz="3200" dirty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ru-RU" sz="3200" dirty="0">
                <a:latin typeface="Arial" charset="0"/>
                <a:ea typeface="ＭＳ Ｐゴシック" charset="0"/>
                <a:cs typeface="ＭＳ Ｐゴシック" charset="0"/>
              </a:rPr>
              <a:t>Представление семинара НОМ, Конвенции и требований</a:t>
            </a:r>
            <a:endParaRPr lang="fr-FR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7" name="Espace réservé du contenu 2"/>
          <p:cNvSpPr txBox="1">
            <a:spLocks/>
          </p:cNvSpPr>
          <p:nvPr/>
        </p:nvSpPr>
        <p:spPr bwMode="auto">
          <a:xfrm>
            <a:off x="2352675" y="2034630"/>
            <a:ext cx="6517787" cy="438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79388" indent="-179388">
              <a:defRPr sz="2800" b="1">
                <a:solidFill>
                  <a:srgbClr val="07DEDB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1075"/>
              </a:spcBef>
            </a:pPr>
            <a:r>
              <a:rPr lang="ru-RU" sz="2000" b="0" dirty="0">
                <a:solidFill>
                  <a:schemeClr val="tx1"/>
                </a:solidFill>
              </a:rPr>
              <a:t>Эта часть имеет четыре цели:</a:t>
            </a:r>
          </a:p>
          <a:p>
            <a:pPr marL="342900" indent="-342900" eaLnBrk="1" hangingPunct="1">
              <a:spcBef>
                <a:spcPts val="1075"/>
              </a:spcBef>
              <a:buFont typeface="Arial"/>
              <a:buChar char="•"/>
            </a:pPr>
            <a:r>
              <a:rPr lang="ru-RU" sz="2000" b="0" dirty="0" smtClean="0">
                <a:solidFill>
                  <a:schemeClr val="tx1"/>
                </a:solidFill>
              </a:rPr>
              <a:t>Представить участников </a:t>
            </a:r>
            <a:r>
              <a:rPr lang="ru-RU" sz="2000" b="0" dirty="0">
                <a:solidFill>
                  <a:schemeClr val="tx1"/>
                </a:solidFill>
              </a:rPr>
              <a:t>друг другу и </a:t>
            </a:r>
            <a:r>
              <a:rPr lang="ru-RU" sz="2000" b="0" dirty="0" smtClean="0">
                <a:solidFill>
                  <a:schemeClr val="tx1"/>
                </a:solidFill>
              </a:rPr>
              <a:t>сфокусировать семинар в своем контексте</a:t>
            </a:r>
            <a:r>
              <a:rPr lang="ru-RU" sz="2000" b="0" dirty="0">
                <a:solidFill>
                  <a:schemeClr val="tx1"/>
                </a:solidFill>
              </a:rPr>
              <a:t>;</a:t>
            </a:r>
          </a:p>
          <a:p>
            <a:pPr marL="342900" indent="-342900" eaLnBrk="1" hangingPunct="1">
              <a:spcBef>
                <a:spcPts val="1075"/>
              </a:spcBef>
              <a:buFont typeface="Arial"/>
              <a:buChar char="•"/>
            </a:pPr>
            <a:r>
              <a:rPr lang="ru-RU" sz="2000" b="0" dirty="0">
                <a:solidFill>
                  <a:schemeClr val="tx1"/>
                </a:solidFill>
              </a:rPr>
              <a:t>Предоставить обзор Конвенции и ее основных концепций;</a:t>
            </a:r>
          </a:p>
          <a:p>
            <a:pPr marL="342900" indent="-342900" eaLnBrk="1" hangingPunct="1">
              <a:spcBef>
                <a:spcPts val="1075"/>
              </a:spcBef>
              <a:buFont typeface="Arial"/>
              <a:buChar char="•"/>
            </a:pPr>
            <a:r>
              <a:rPr lang="ru-RU" sz="2000" b="0" dirty="0">
                <a:solidFill>
                  <a:schemeClr val="tx1"/>
                </a:solidFill>
              </a:rPr>
              <a:t>Объяснить </a:t>
            </a:r>
            <a:r>
              <a:rPr lang="ru-RU" sz="2000" b="0" dirty="0" smtClean="0">
                <a:solidFill>
                  <a:schemeClr val="tx1"/>
                </a:solidFill>
              </a:rPr>
              <a:t>инвентаризацию НКН, связь </a:t>
            </a:r>
            <a:r>
              <a:rPr lang="ru-RU" sz="2000" b="0" dirty="0">
                <a:solidFill>
                  <a:schemeClr val="tx1"/>
                </a:solidFill>
              </a:rPr>
              <a:t>с процессами выдвижения </a:t>
            </a:r>
            <a:r>
              <a:rPr lang="ru-RU" sz="2000" b="0" dirty="0" smtClean="0">
                <a:solidFill>
                  <a:schemeClr val="tx1"/>
                </a:solidFill>
              </a:rPr>
              <a:t>номинаций и </a:t>
            </a:r>
            <a:r>
              <a:rPr lang="ru-RU" sz="2000" b="0" dirty="0">
                <a:solidFill>
                  <a:schemeClr val="tx1"/>
                </a:solidFill>
              </a:rPr>
              <a:t>обсудить международную помощь; а также</a:t>
            </a:r>
          </a:p>
          <a:p>
            <a:pPr marL="342900" indent="-342900" eaLnBrk="1" hangingPunct="1">
              <a:spcBef>
                <a:spcPts val="1075"/>
              </a:spcBef>
              <a:buFont typeface="Arial"/>
              <a:buChar char="•"/>
            </a:pPr>
            <a:r>
              <a:rPr lang="ru-RU" sz="2000" b="0" dirty="0">
                <a:solidFill>
                  <a:schemeClr val="tx1"/>
                </a:solidFill>
              </a:rPr>
              <a:t>Объяснить, как работает процесс выдвижения </a:t>
            </a:r>
            <a:r>
              <a:rPr lang="ru-RU" sz="2000" b="0" dirty="0" smtClean="0">
                <a:solidFill>
                  <a:schemeClr val="tx1"/>
                </a:solidFill>
              </a:rPr>
              <a:t>номинаций, </a:t>
            </a:r>
            <a:r>
              <a:rPr lang="ru-RU" sz="2000" b="0" dirty="0">
                <a:solidFill>
                  <a:schemeClr val="tx1"/>
                </a:solidFill>
              </a:rPr>
              <a:t>и как файлы </a:t>
            </a:r>
            <a:r>
              <a:rPr lang="ru-RU" sz="2000" b="0" dirty="0" smtClean="0">
                <a:solidFill>
                  <a:schemeClr val="tx1"/>
                </a:solidFill>
              </a:rPr>
              <a:t>проверяются </a:t>
            </a:r>
            <a:r>
              <a:rPr lang="ru-RU" sz="2000" b="0" dirty="0">
                <a:solidFill>
                  <a:schemeClr val="tx1"/>
                </a:solidFill>
              </a:rPr>
              <a:t>по </a:t>
            </a:r>
            <a:r>
              <a:rPr lang="ru-RU" sz="2000" b="0" dirty="0" smtClean="0">
                <a:solidFill>
                  <a:schemeClr val="tx1"/>
                </a:solidFill>
              </a:rPr>
              <a:t>критериям.</a:t>
            </a:r>
          </a:p>
          <a:p>
            <a:pPr eaLnBrk="1" hangingPunct="1">
              <a:spcBef>
                <a:spcPts val="1075"/>
              </a:spcBef>
            </a:pPr>
            <a:r>
              <a:rPr lang="en-GB" sz="2000" b="0" i="1" dirty="0" smtClean="0">
                <a:solidFill>
                  <a:schemeClr val="tx1"/>
                </a:solidFill>
              </a:rPr>
              <a:t>2 </a:t>
            </a:r>
            <a:r>
              <a:rPr lang="ru-RU" sz="2000" b="0" i="1" dirty="0" smtClean="0">
                <a:solidFill>
                  <a:schemeClr val="tx1"/>
                </a:solidFill>
              </a:rPr>
              <a:t>примера о положительных и негативных </a:t>
            </a:r>
            <a:r>
              <a:rPr lang="ru-RU" sz="2000" b="0" i="1" dirty="0" err="1" smtClean="0">
                <a:solidFill>
                  <a:schemeClr val="tx1"/>
                </a:solidFill>
              </a:rPr>
              <a:t>эфф</a:t>
            </a:r>
            <a:r>
              <a:rPr lang="ru-RU" sz="2000" b="0" i="1" dirty="0">
                <a:solidFill>
                  <a:schemeClr val="tx1"/>
                </a:solidFill>
              </a:rPr>
              <a:t>.</a:t>
            </a:r>
            <a:endParaRPr lang="en-US" sz="2000" b="0" i="1" dirty="0">
              <a:solidFill>
                <a:schemeClr val="tx1"/>
              </a:solidFill>
            </a:endParaRPr>
          </a:p>
        </p:txBody>
      </p:sp>
      <p:sp>
        <p:nvSpPr>
          <p:cNvPr id="6148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600" b="0">
                <a:solidFill>
                  <a:srgbClr val="000000"/>
                </a:solidFill>
              </a:rPr>
              <a:t>© All Rights Reserved: UNESCO/ ICH</a:t>
            </a:r>
          </a:p>
        </p:txBody>
      </p:sp>
    </p:spTree>
    <p:extLst>
      <p:ext uri="{BB962C8B-B14F-4D97-AF65-F5344CB8AC3E}">
        <p14:creationId xmlns:p14="http://schemas.microsoft.com/office/powerpoint/2010/main" val="3464810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984885"/>
          </a:xfrm>
        </p:spPr>
        <p:txBody>
          <a:bodyPr/>
          <a:lstStyle/>
          <a:p>
            <a:pPr eaLnBrk="1" hangingPunct="1"/>
            <a:r>
              <a:rPr lang="ru-RU" sz="3200" dirty="0" smtClean="0">
                <a:latin typeface="Arial" charset="0"/>
                <a:ea typeface="ＭＳ Ｐゴシック" charset="0"/>
                <a:cs typeface="ＭＳ Ｐゴシック" charset="0"/>
              </a:rPr>
              <a:t>Часть </a:t>
            </a:r>
            <a:r>
              <a:rPr lang="en-ZA" sz="3200" dirty="0" smtClean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ZA" sz="3200" dirty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ru-RU" sz="3200" dirty="0">
                <a:latin typeface="Arial" charset="0"/>
                <a:ea typeface="ＭＳ Ｐゴシック" charset="0"/>
                <a:cs typeface="ＭＳ Ｐゴシック" charset="0"/>
              </a:rPr>
              <a:t>Оценка вымышленных номинаций и </a:t>
            </a:r>
            <a:r>
              <a:rPr lang="ru-RU" sz="3200" dirty="0" smtClean="0">
                <a:latin typeface="Arial" charset="0"/>
                <a:ea typeface="ＭＳ Ｐゴシック" charset="0"/>
                <a:cs typeface="ＭＳ Ｐゴシック" charset="0"/>
              </a:rPr>
              <a:t>составление</a:t>
            </a:r>
            <a:endParaRPr lang="fr-FR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1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600" b="0">
                <a:solidFill>
                  <a:srgbClr val="000000"/>
                </a:solidFill>
              </a:rPr>
              <a:t>© All Rights Reserved: UNESCO/ ICH</a:t>
            </a:r>
          </a:p>
        </p:txBody>
      </p:sp>
      <p:sp>
        <p:nvSpPr>
          <p:cNvPr id="7172" name="Text Placeholder 8"/>
          <p:cNvSpPr txBox="1">
            <a:spLocks/>
          </p:cNvSpPr>
          <p:nvPr/>
        </p:nvSpPr>
        <p:spPr bwMode="auto">
          <a:xfrm>
            <a:off x="2286000" y="2427288"/>
            <a:ext cx="6477000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ru-RU" sz="2000" b="0" dirty="0">
                <a:solidFill>
                  <a:schemeClr val="tx1"/>
                </a:solidFill>
              </a:rPr>
              <a:t>Вторая часть семинара состоит из двух разделов</a:t>
            </a:r>
            <a:r>
              <a:rPr lang="ru-RU" sz="2000" b="0" dirty="0" smtClean="0">
                <a:solidFill>
                  <a:schemeClr val="tx1"/>
                </a:solidFill>
              </a:rPr>
              <a:t>:</a:t>
            </a:r>
          </a:p>
          <a:p>
            <a:pPr eaLnBrk="1" hangingPunct="1"/>
            <a:endParaRPr lang="ru-RU" sz="2000" b="0" dirty="0">
              <a:solidFill>
                <a:schemeClr val="tx1"/>
              </a:solidFill>
            </a:endParaRPr>
          </a:p>
          <a:p>
            <a:pPr marL="342900" indent="-342900" eaLnBrk="1" hangingPunct="1">
              <a:buFont typeface="Arial"/>
              <a:buChar char="•"/>
            </a:pPr>
            <a:r>
              <a:rPr lang="ru-RU" sz="2000" b="0" dirty="0" smtClean="0">
                <a:solidFill>
                  <a:schemeClr val="tx1"/>
                </a:solidFill>
              </a:rPr>
              <a:t>Общая оценка первоначальных версий номинаций в группах, </a:t>
            </a:r>
            <a:r>
              <a:rPr lang="ru-RU" sz="2000" b="0" dirty="0">
                <a:solidFill>
                  <a:schemeClr val="tx1"/>
                </a:solidFill>
              </a:rPr>
              <a:t>за которыми следует отчет и обсуждение на </a:t>
            </a:r>
            <a:r>
              <a:rPr lang="ru-RU" sz="2000" b="0" dirty="0" smtClean="0">
                <a:solidFill>
                  <a:schemeClr val="tx1"/>
                </a:solidFill>
              </a:rPr>
              <a:t>общем заседании</a:t>
            </a:r>
            <a:r>
              <a:rPr lang="ru-RU" sz="2000" b="0" dirty="0">
                <a:solidFill>
                  <a:schemeClr val="tx1"/>
                </a:solidFill>
              </a:rPr>
              <a:t>; </a:t>
            </a:r>
            <a:endParaRPr lang="ru-RU" sz="2000" b="0" dirty="0" smtClean="0">
              <a:solidFill>
                <a:schemeClr val="tx1"/>
              </a:solidFill>
            </a:endParaRPr>
          </a:p>
          <a:p>
            <a:pPr eaLnBrk="1" hangingPunct="1"/>
            <a:endParaRPr lang="ru-RU" sz="2000" b="0" dirty="0" smtClean="0">
              <a:solidFill>
                <a:schemeClr val="tx1"/>
              </a:solidFill>
            </a:endParaRPr>
          </a:p>
          <a:p>
            <a:pPr marL="342900" indent="-342900" eaLnBrk="1" hangingPunct="1">
              <a:buFont typeface="Arial"/>
              <a:buChar char="•"/>
            </a:pPr>
            <a:r>
              <a:rPr lang="ru-RU" sz="2000" b="0" dirty="0" smtClean="0">
                <a:solidFill>
                  <a:schemeClr val="tx1"/>
                </a:solidFill>
              </a:rPr>
              <a:t>Существенная оценка конечных вариантов файлов и подготовка рекомендаций о их возможном включении, отчет </a:t>
            </a:r>
            <a:r>
              <a:rPr lang="ru-RU" sz="2000" b="0" dirty="0">
                <a:solidFill>
                  <a:schemeClr val="tx1"/>
                </a:solidFill>
              </a:rPr>
              <a:t>и обсуждение.</a:t>
            </a:r>
            <a:endParaRPr lang="en-GB" sz="2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638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2825" y="320163"/>
            <a:ext cx="6480175" cy="507831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Вымышленные номинации</a:t>
            </a:r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© All Rights Reserved: UNESCO/ ICH</a:t>
            </a:r>
            <a:endParaRPr lang="fr-FR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546" y="2695549"/>
            <a:ext cx="1215664" cy="173417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748" y="2695549"/>
            <a:ext cx="1245267" cy="174206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545" y="855337"/>
            <a:ext cx="1164376" cy="165740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108" y="855338"/>
            <a:ext cx="1118549" cy="16129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6752" y="2448056"/>
            <a:ext cx="14660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 smtClean="0"/>
              <a:t>X 7 </a:t>
            </a:r>
            <a:endParaRPr lang="fr-FR" b="1" dirty="0" err="1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328545" y="4869053"/>
            <a:ext cx="6480175" cy="182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15900" indent="-215900" algn="l" defTabSz="457200" rtl="0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5900" indent="-215900" algn="l" defTabSz="457200" rtl="0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rtl="0" fontAlgn="base">
              <a:spcBef>
                <a:spcPts val="12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6725" indent="-215900" algn="l" defTabSz="457200" rtl="0" fontAlgn="base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6725" algn="l" defTabSz="457200" rtl="0" fontAlgn="base">
              <a:spcBef>
                <a:spcPts val="600"/>
              </a:spcBef>
              <a:spcAft>
                <a:spcPct val="0"/>
              </a:spcAft>
              <a:defRPr sz="2000" kern="1200">
                <a:solidFill>
                  <a:srgbClr val="00D21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defRPr/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Первоначальный вариант</a:t>
            </a:r>
            <a:r>
              <a:rPr lang="ru-RU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2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это первые версии </a:t>
            </a:r>
            <a:r>
              <a:rPr lang="ru-RU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номинаций</a:t>
            </a:r>
          </a:p>
          <a:p>
            <a:pPr marL="463550" indent="-463550">
              <a:defRPr/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Окончательный вариант </a:t>
            </a:r>
            <a:r>
              <a:rPr lang="ru-RU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это </a:t>
            </a:r>
            <a:r>
              <a:rPr lang="ru-RU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версии, окончательно представленные </a:t>
            </a:r>
            <a:r>
              <a:rPr lang="ru-RU" sz="2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государствами после пересмотра.</a:t>
            </a:r>
            <a:endParaRPr lang="en-US" sz="2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746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984885"/>
          </a:xfrm>
        </p:spPr>
        <p:txBody>
          <a:bodyPr/>
          <a:lstStyle/>
          <a:p>
            <a:r>
              <a:rPr lang="ru-RU" dirty="0" smtClean="0"/>
              <a:t>Использование вымышленных номинаций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2825" y="1650365"/>
            <a:ext cx="6480175" cy="3305520"/>
          </a:xfrm>
        </p:spPr>
        <p:txBody>
          <a:bodyPr/>
          <a:lstStyle/>
          <a:p>
            <a:pPr marL="463550" indent="-463550">
              <a:defRPr/>
            </a:pPr>
            <a:r>
              <a:rPr lang="ru-RU" sz="2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Участники делятся на группы.</a:t>
            </a:r>
          </a:p>
          <a:p>
            <a:pPr marL="463550" indent="-463550">
              <a:defRPr/>
            </a:pPr>
            <a:r>
              <a:rPr lang="ru-RU" sz="2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Каждому из них дается </a:t>
            </a:r>
            <a:r>
              <a:rPr lang="ru-RU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номинация и раздаточный материал по общей оценке (</a:t>
            </a:r>
            <a:r>
              <a:rPr lang="ru-RU" sz="2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 документа)</a:t>
            </a:r>
          </a:p>
          <a:p>
            <a:pPr marL="463550" indent="-463550">
              <a:defRPr/>
            </a:pPr>
            <a:r>
              <a:rPr lang="ru-RU" sz="2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Каждая группа назначает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председателя</a:t>
            </a:r>
            <a:r>
              <a:rPr lang="ru-RU" sz="2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докладчика</a:t>
            </a:r>
            <a:r>
              <a:rPr lang="ru-RU" sz="2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Председатель организует дискуссию, докладчик принимает к сведению и докладывает на </a:t>
            </a:r>
            <a:r>
              <a:rPr lang="ru-RU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общем заседании.</a:t>
            </a:r>
            <a:endParaRPr lang="en-US" sz="2400" b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© All Rights Reserved: UNESCO/ ICH</a:t>
            </a:r>
            <a:endParaRPr lang="fr-FR" dirty="0"/>
          </a:p>
        </p:txBody>
      </p:sp>
      <p:pic>
        <p:nvPicPr>
          <p:cNvPr id="1026" name="Picture 2" descr="C:\Users\r_samadov\AppData\Local\Microsoft\Windows\Temporary Internet Files\Content.IE5\CR094QFF\nicubunu-Abstract-peopl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94" y="2259990"/>
            <a:ext cx="1470606" cy="101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119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984885"/>
          </a:xfrm>
        </p:spPr>
        <p:txBody>
          <a:bodyPr/>
          <a:lstStyle/>
          <a:p>
            <a:r>
              <a:rPr lang="ru-RU" dirty="0"/>
              <a:t>Использование вымышленных номинаций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2825" y="1650365"/>
            <a:ext cx="6480175" cy="606935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Участники должны:</a:t>
            </a:r>
          </a:p>
          <a:p>
            <a:pPr marL="463550" indent="-463550">
              <a:defRPr/>
            </a:pPr>
            <a:r>
              <a:rPr lang="ru-RU" sz="2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Регулярно </a:t>
            </a:r>
            <a:r>
              <a:rPr lang="ru-RU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проверять </a:t>
            </a:r>
            <a:r>
              <a:rPr lang="ru-RU" sz="2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количество слов в каждом разделе (техническая сторона)</a:t>
            </a:r>
          </a:p>
          <a:p>
            <a:pPr marL="463550" indent="-463550">
              <a:defRPr/>
            </a:pPr>
            <a:r>
              <a:rPr lang="ru-RU" sz="2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Определить недостающую и неправильно </a:t>
            </a:r>
            <a:r>
              <a:rPr lang="ru-RU" sz="24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размещенную информацию</a:t>
            </a:r>
            <a:r>
              <a:rPr lang="ru-RU" sz="2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463550" indent="-463550">
              <a:defRPr/>
            </a:pPr>
            <a:r>
              <a:rPr lang="ru-RU" sz="2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Выявлять и обсуждать некоторые основные расхождения между критериями формы и предоставленной информацией</a:t>
            </a:r>
          </a:p>
          <a:p>
            <a:pPr marL="463550" indent="-463550">
              <a:defRPr/>
            </a:pPr>
            <a:r>
              <a:rPr lang="ru-RU" sz="2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Указать, как могут быть устранены проблемы и как файл может быть улучшен</a:t>
            </a:r>
            <a:endParaRPr lang="en-US" sz="2400" b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63550" indent="-463550">
              <a:defRPr/>
            </a:pPr>
            <a:endParaRPr lang="en-US" sz="2400" b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63550" indent="-463550">
              <a:defRPr/>
            </a:pPr>
            <a:endParaRPr lang="en-US" sz="2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fr-FR" sz="24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© All Rights Reserved: UNESCO/ ICH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5845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Вымышленные номинации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2825" y="1650365"/>
            <a:ext cx="6480175" cy="4837222"/>
          </a:xfrm>
        </p:spPr>
        <p:txBody>
          <a:bodyPr/>
          <a:lstStyle/>
          <a:p>
            <a:pPr marL="463550" indent="-463550">
              <a:buFont typeface="+mj-lt"/>
              <a:buAutoNum type="arabicPeriod"/>
              <a:defRPr/>
            </a:pPr>
            <a:r>
              <a:rPr lang="ru-RU" sz="2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Традиции и практика </a:t>
            </a:r>
            <a:r>
              <a:rPr lang="ru-RU" sz="2000" b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Киджиманы</a:t>
            </a:r>
            <a:r>
              <a:rPr lang="ru-RU" sz="2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(Африка) - </a:t>
            </a:r>
            <a:r>
              <a:rPr lang="ru-RU" sz="20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СрСп</a:t>
            </a:r>
            <a:endParaRPr lang="ru-RU" sz="2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63550" indent="-463550">
              <a:buFont typeface="+mj-lt"/>
              <a:buAutoNum type="arabicPeriod"/>
              <a:defRPr/>
            </a:pPr>
            <a:r>
              <a:rPr lang="ru-RU" sz="2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Навыки строительства </a:t>
            </a:r>
            <a:r>
              <a:rPr lang="ru-RU" sz="2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деревянных мостов </a:t>
            </a:r>
            <a:r>
              <a:rPr lang="ru-RU" sz="2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(Азия) - </a:t>
            </a:r>
            <a:r>
              <a:rPr lang="ru-RU" sz="2000" b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СрСп</a:t>
            </a:r>
            <a:endParaRPr lang="ru-RU" sz="2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63550" indent="-463550">
              <a:buFont typeface="+mj-lt"/>
              <a:buAutoNum type="arabicPeriod"/>
              <a:defRPr/>
            </a:pPr>
            <a:r>
              <a:rPr lang="ru-RU" sz="2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Фоновая музыка и пение (Латинская Америка) - </a:t>
            </a:r>
            <a:r>
              <a:rPr lang="ru-RU" sz="2000" b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СрСп</a:t>
            </a:r>
            <a:endParaRPr lang="ru-RU" sz="2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63550" indent="-463550">
              <a:buFont typeface="+mj-lt"/>
              <a:buAutoNum type="arabicPeriod"/>
              <a:defRPr/>
            </a:pPr>
            <a:r>
              <a:rPr lang="ru-RU" sz="2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Повествование </a:t>
            </a:r>
            <a:r>
              <a:rPr lang="ru-RU" sz="2000" b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Машрик</a:t>
            </a:r>
            <a:r>
              <a:rPr lang="ru-RU" sz="2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(Арабские </a:t>
            </a:r>
            <a:r>
              <a:rPr lang="ru-RU" sz="2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государства) - </a:t>
            </a:r>
            <a:r>
              <a:rPr lang="ru-RU" sz="2000" b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СрСп</a:t>
            </a:r>
            <a:endParaRPr lang="ru-RU" sz="2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63550" indent="-463550">
              <a:buFont typeface="+mj-lt"/>
              <a:buAutoNum type="arabicPeriod"/>
              <a:defRPr/>
            </a:pPr>
            <a:r>
              <a:rPr lang="ru-RU" sz="2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Совет </a:t>
            </a:r>
            <a:r>
              <a:rPr lang="ru-RU" sz="2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оросителей (</a:t>
            </a:r>
            <a:r>
              <a:rPr lang="ru-RU" sz="2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Западная Европа) - </a:t>
            </a:r>
            <a:r>
              <a:rPr lang="ru-RU" sz="2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РП</a:t>
            </a:r>
            <a:endParaRPr lang="ru-RU" sz="2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63550" indent="-463550">
              <a:buFont typeface="+mj-lt"/>
              <a:buAutoNum type="arabicPeriod"/>
              <a:defRPr/>
            </a:pPr>
            <a:r>
              <a:rPr lang="ru-RU" sz="2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Шествие Ханы (Восточная Европа) - </a:t>
            </a:r>
            <a:r>
              <a:rPr lang="ru-RU" sz="2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РП</a:t>
            </a:r>
            <a:endParaRPr lang="ru-RU" sz="2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63550" indent="-463550">
              <a:buFont typeface="+mj-lt"/>
              <a:buAutoNum type="arabicPeriod"/>
              <a:defRPr/>
            </a:pPr>
            <a:r>
              <a:rPr lang="ru-RU" sz="2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Фестиваль урожая </a:t>
            </a:r>
            <a:r>
              <a:rPr lang="ru-RU" sz="2000" b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Хаддо</a:t>
            </a:r>
            <a:r>
              <a:rPr lang="ru-RU" sz="2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(Западная Европа, многонациональный) </a:t>
            </a:r>
            <a:r>
              <a:rPr lang="ru-RU" sz="2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РП</a:t>
            </a:r>
            <a:endParaRPr lang="en-US" sz="2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endParaRPr lang="ru-RU" sz="2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ru-RU" sz="2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2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огласия </a:t>
            </a:r>
            <a:r>
              <a:rPr lang="ru-RU" sz="2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сообщества и </a:t>
            </a:r>
            <a:r>
              <a:rPr lang="ru-RU" sz="2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выписки из перечня</a:t>
            </a:r>
            <a:endParaRPr lang="en-US" sz="2000" b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© All Rights Reserved: UNESCO/ ICH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2625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Unesc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DEDB"/>
      </a:accent1>
      <a:accent2>
        <a:srgbClr val="00D213"/>
      </a:accent2>
      <a:accent3>
        <a:srgbClr val="FF0000"/>
      </a:accent3>
      <a:accent4>
        <a:srgbClr val="FFFF00"/>
      </a:accent4>
      <a:accent5>
        <a:srgbClr val="07DEDB"/>
      </a:accent5>
      <a:accent6>
        <a:srgbClr val="00D213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5413</TotalTime>
  <Words>729</Words>
  <Application>Microsoft Macintosh PowerPoint</Application>
  <PresentationFormat>On-screen Show (4:3)</PresentationFormat>
  <Paragraphs>102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Thème Office</vt:lpstr>
      <vt:lpstr>Семинар по подготовке номинаций (NOM)   </vt:lpstr>
      <vt:lpstr>PowerPoint Presentation</vt:lpstr>
      <vt:lpstr>Основные этапы семинара</vt:lpstr>
      <vt:lpstr>Часть 1. Представление семинара НОМ, Конвенции и требований</vt:lpstr>
      <vt:lpstr>Часть 2. Оценка вымышленных номинаций и составление</vt:lpstr>
      <vt:lpstr>PowerPoint Presentation</vt:lpstr>
      <vt:lpstr>Использование вымышленных номинаций</vt:lpstr>
      <vt:lpstr>Использование вымышленных номинаций</vt:lpstr>
      <vt:lpstr>Вымышленные номинации</vt:lpstr>
      <vt:lpstr>Номинация 2: Навыки строительства деревянных мостов (Азия) </vt:lpstr>
      <vt:lpstr>Часть 3. Разработка ключевых частей файла номинации</vt:lpstr>
      <vt:lpstr>Часть 4. Завершающая сессия и оценка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**** ****</dc:creator>
  <cp:lastModifiedBy>R&amp;G</cp:lastModifiedBy>
  <cp:revision>179</cp:revision>
  <cp:lastPrinted>2017-01-27T11:06:54Z</cp:lastPrinted>
  <dcterms:created xsi:type="dcterms:W3CDTF">2013-04-24T00:09:43Z</dcterms:created>
  <dcterms:modified xsi:type="dcterms:W3CDTF">2017-06-22T17:24:55Z</dcterms:modified>
</cp:coreProperties>
</file>