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393" r:id="rId3"/>
    <p:sldId id="397" r:id="rId4"/>
    <p:sldId id="417" r:id="rId5"/>
    <p:sldId id="416" r:id="rId6"/>
    <p:sldId id="394" r:id="rId7"/>
    <p:sldId id="395" r:id="rId8"/>
    <p:sldId id="396" r:id="rId9"/>
    <p:sldId id="415" r:id="rId10"/>
    <p:sldId id="418" r:id="rId1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2" autoAdjust="0"/>
    <p:restoredTop sz="94662" autoAdjust="0"/>
  </p:normalViewPr>
  <p:slideViewPr>
    <p:cSldViewPr snapToGrid="0" snapToObjects="1">
      <p:cViewPr>
        <p:scale>
          <a:sx n="77" d="100"/>
          <a:sy n="77" d="100"/>
        </p:scale>
        <p:origin x="-1194" y="18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70DB13-1E05-41E5-BB5B-3CDEBDB3A847}" type="datetimeFigureOut">
              <a:rPr lang="fr-FR"/>
              <a:pPr>
                <a:defRPr/>
              </a:pPr>
              <a:t>15/06/2017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9343E-AC33-4C4B-9245-5CF43FD7DB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25669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E7511E-4B86-4935-80BB-178AB9139885}" type="datetimeFigureOut">
              <a:rPr lang="fr-FR"/>
              <a:pPr>
                <a:defRPr/>
              </a:pPr>
              <a:t>15/06/2017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9FC837-FB1D-4929-85ED-139168EAA3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69293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Purpose of this presentation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12741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2-5 days WS </a:t>
            </a:r>
          </a:p>
          <a:p>
            <a:r>
              <a:rPr lang="en-GB" dirty="0" smtClean="0"/>
              <a:t>Unit</a:t>
            </a:r>
            <a:r>
              <a:rPr lang="en-GB" baseline="0" dirty="0" smtClean="0"/>
              <a:t> 55 Policy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61419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Standard workshop </a:t>
            </a:r>
          </a:p>
          <a:p>
            <a:r>
              <a:rPr lang="en-GB" dirty="0" smtClean="0"/>
              <a:t>45 has a</a:t>
            </a:r>
            <a:r>
              <a:rPr lang="en-GB" baseline="0" dirty="0" smtClean="0"/>
              <a:t> lessons plan, documents + step by step </a:t>
            </a:r>
            <a:r>
              <a:rPr lang="en-GB" baseline="0" dirty="0" err="1" smtClean="0"/>
              <a:t>gyide</a:t>
            </a:r>
            <a:endParaRPr lang="en-GB" baseline="0" dirty="0" smtClean="0"/>
          </a:p>
          <a:p>
            <a:r>
              <a:rPr lang="en-GB" baseline="0" dirty="0" smtClean="0"/>
              <a:t>45 has all scenarios + FN – </a:t>
            </a:r>
            <a:r>
              <a:rPr lang="en-GB" baseline="0" dirty="0" err="1" smtClean="0"/>
              <a:t>carefull</a:t>
            </a:r>
            <a:r>
              <a:rPr lang="en-GB" baseline="0" dirty="0" smtClean="0"/>
              <a:t>, FN overall + FN for each game</a:t>
            </a:r>
          </a:p>
          <a:p>
            <a:r>
              <a:rPr lang="en-GB" dirty="0" smtClean="0"/>
              <a:t>47: has instructions on how to run the session + multiple choice questionnaires – one HO</a:t>
            </a:r>
            <a:r>
              <a:rPr lang="en-GB" baseline="0" dirty="0" smtClean="0"/>
              <a:t> for participants + FN with replies </a:t>
            </a:r>
            <a:r>
              <a:rPr lang="en-GB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61649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026" name="Picture 2" descr="U:\CRE\02-ITH\Convention-Emblem\= 6 Graphic source files\unesco_logo_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9105"/>
            <a:ext cx="1752018" cy="10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78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189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450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2711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57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13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083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A8F2A67-8FE7-4EEB-BF3D-62190FC629C4}" type="slidenum">
              <a:rPr lang="fr-FR" altLang="en-US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en-US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  <p:pic>
        <p:nvPicPr>
          <p:cNvPr id="15" name="Picture 2" descr="U:\CRE\02-ITH\Convention-Emblem\= 6 Graphic source files\unesco_logo_en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39" y="295862"/>
            <a:ext cx="1416522" cy="8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93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.drobna@unesc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ctrTitle"/>
          </p:nvPr>
        </p:nvSpPr>
        <p:spPr>
          <a:xfrm>
            <a:off x="381000" y="1692276"/>
            <a:ext cx="5509846" cy="2585323"/>
          </a:xfrm>
        </p:spPr>
        <p:txBody>
          <a:bodyPr/>
          <a:lstStyle/>
          <a:p>
            <a:r>
              <a:rPr lang="ru-RU" altLang="en-US" sz="6000" dirty="0" smtClean="0"/>
              <a:t>Семинар по ОХРАНЕ НКН</a:t>
            </a: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 altLang="en-US" sz="1600" dirty="0" smtClean="0"/>
              <a:t>Введение в семинар и ее материалы</a:t>
            </a:r>
            <a:endParaRPr lang="en-US" altLang="en-US" sz="13800" dirty="0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200" b="1"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30777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 dirty="0" smtClean="0">
                <a:solidFill>
                  <a:schemeClr val="accent1"/>
                </a:solidFill>
                <a:latin typeface="+mj-lt"/>
                <a:ea typeface="Arial Bold" panose="020B0704020202020204" pitchFamily="34" charset="0"/>
                <a:cs typeface="Arial Bold" panose="020B0704020202020204" pitchFamily="34" charset="0"/>
              </a:rPr>
              <a:t>Март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Arial Bold" panose="020B0704020202020204" pitchFamily="34" charset="0"/>
                <a:cs typeface="Arial Bold" panose="020B0704020202020204" pitchFamily="34" charset="0"/>
              </a:rPr>
              <a:t> 2016</a:t>
            </a:r>
            <a:r>
              <a:rPr lang="ru-RU" altLang="en-US" sz="1400" b="1" dirty="0" smtClean="0">
                <a:solidFill>
                  <a:schemeClr val="accent1"/>
                </a:solidFill>
                <a:latin typeface="+mj-lt"/>
                <a:ea typeface="Arial Bold" panose="020B0704020202020204" pitchFamily="34" charset="0"/>
                <a:cs typeface="Arial Bold" panose="020B0704020202020204" pitchFamily="34" charset="0"/>
              </a:rPr>
              <a:t> года</a:t>
            </a:r>
            <a:endParaRPr lang="en-GB" altLang="en-US" sz="1400" b="1" dirty="0">
              <a:solidFill>
                <a:schemeClr val="accent1"/>
              </a:solidFill>
              <a:latin typeface="+mj-lt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37" r="22783"/>
          <a:stretch/>
        </p:blipFill>
        <p:spPr bwMode="auto">
          <a:xfrm>
            <a:off x="6312202" y="0"/>
            <a:ext cx="28317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217443" y="6637973"/>
            <a:ext cx="3110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Карнавал </a:t>
            </a:r>
            <a:r>
              <a:rPr lang="ru-RU" sz="1000" b="1" dirty="0" err="1" smtClean="0"/>
              <a:t>Барранкуийя</a:t>
            </a:r>
            <a:r>
              <a:rPr lang="ru-RU" sz="1000" b="1" dirty="0" smtClean="0"/>
              <a:t> </a:t>
            </a:r>
            <a:r>
              <a:rPr lang="en-ZA" sz="1000" b="1" dirty="0" smtClean="0"/>
              <a:t>(c) 2011 </a:t>
            </a:r>
            <a:r>
              <a:rPr lang="ru-RU" sz="1000" b="1" dirty="0" smtClean="0"/>
              <a:t>г. Мэтт </a:t>
            </a:r>
            <a:r>
              <a:rPr lang="ru-RU" sz="1000" b="1" dirty="0" err="1" smtClean="0"/>
              <a:t>Вутон</a:t>
            </a:r>
            <a:endParaRPr lang="en-ZA" sz="1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 вопросами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endParaRPr lang="fr-F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76" y="2218765"/>
            <a:ext cx="6548717" cy="20128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Capacity Building and </a:t>
            </a:r>
            <a:r>
              <a:rPr lang="en-US" dirty="0" smtClean="0">
                <a:latin typeface="Calibri" panose="020F0502020204030204" pitchFamily="34" charset="0"/>
              </a:rPr>
              <a:t>Heritage </a:t>
            </a:r>
            <a:r>
              <a:rPr lang="en-US" dirty="0">
                <a:latin typeface="Calibri" panose="020F0502020204030204" pitchFamily="34" charset="0"/>
              </a:rPr>
              <a:t>Policies Unit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Intangible Cultural Heritage Section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Tel.: +</a:t>
            </a:r>
            <a:r>
              <a:rPr lang="en-GB" dirty="0" smtClean="0">
                <a:latin typeface="Calibri" panose="020F0502020204030204" pitchFamily="34" charset="0"/>
              </a:rPr>
              <a:t>33 1 </a:t>
            </a:r>
            <a:r>
              <a:rPr lang="en-GB" dirty="0">
                <a:latin typeface="Calibri" panose="020F0502020204030204" pitchFamily="34" charset="0"/>
              </a:rPr>
              <a:t>45 68 43 30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E-mail: </a:t>
            </a:r>
            <a:r>
              <a:rPr lang="en-GB" u="sng" dirty="0">
                <a:latin typeface="Calibri" panose="020F0502020204030204" pitchFamily="34" charset="0"/>
                <a:hlinkClick r:id="rId2"/>
              </a:rPr>
              <a:t>h.drobna@unesco.org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930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Семинар по Охране НКН</a:t>
            </a:r>
            <a:endParaRPr lang="fr-F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82782"/>
            <a:ext cx="7086599" cy="4182683"/>
          </a:xfrm>
        </p:spPr>
        <p:txBody>
          <a:bodyPr anchor="ctr"/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5</a:t>
            </a:r>
            <a:r>
              <a:rPr lang="ru-RU" altLang="fr-FR" sz="3200" dirty="0" smtClean="0">
                <a:latin typeface="Calibri" panose="020F0502020204030204" pitchFamily="34" charset="0"/>
              </a:rPr>
              <a:t>-</a:t>
            </a:r>
            <a:r>
              <a:rPr lang="ru-RU" altLang="fr-FR" sz="3200" dirty="0" err="1" smtClean="0">
                <a:latin typeface="Calibri" panose="020F0502020204030204" pitchFamily="34" charset="0"/>
              </a:rPr>
              <a:t>дневный</a:t>
            </a:r>
            <a:r>
              <a:rPr lang="ru-RU" altLang="fr-FR" sz="3200" dirty="0" smtClean="0">
                <a:latin typeface="Calibri" panose="020F0502020204030204" pitchFamily="34" charset="0"/>
              </a:rPr>
              <a:t> семинар</a:t>
            </a:r>
            <a:endParaRPr lang="en-US" altLang="fr-FR" sz="32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3 </a:t>
            </a:r>
            <a:r>
              <a:rPr lang="ru-RU" altLang="fr-FR" sz="3200" dirty="0" smtClean="0">
                <a:latin typeface="Calibri" panose="020F0502020204030204" pitchFamily="34" charset="0"/>
              </a:rPr>
              <a:t>Раздела по Охране</a:t>
            </a:r>
            <a:r>
              <a:rPr lang="en-US" altLang="fr-FR" sz="3200" dirty="0" smtClean="0">
                <a:latin typeface="Calibri" panose="020F0502020204030204" pitchFamily="34" charset="0"/>
              </a:rPr>
              <a:t>: 45 – 46 - 47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</a:t>
            </a:r>
            <a:r>
              <a:rPr lang="ru-RU" altLang="fr-FR" sz="3200" dirty="0" smtClean="0">
                <a:latin typeface="Calibri" panose="020F0502020204030204" pitchFamily="34" charset="0"/>
              </a:rPr>
              <a:t>Разделы из ИМП+ ПОЛ </a:t>
            </a:r>
            <a:r>
              <a:rPr lang="en-US" altLang="fr-FR" sz="3200" dirty="0" smtClean="0">
                <a:latin typeface="Calibri" panose="020F0502020204030204" pitchFamily="34" charset="0"/>
              </a:rPr>
              <a:t>(</a:t>
            </a:r>
            <a:r>
              <a:rPr lang="ru-RU" altLang="fr-FR" sz="3200" dirty="0" smtClean="0">
                <a:latin typeface="Calibri" panose="020F0502020204030204" pitchFamily="34" charset="0"/>
              </a:rPr>
              <a:t>ИС</a:t>
            </a:r>
            <a:r>
              <a:rPr lang="en-US" altLang="fr-FR" sz="3200" dirty="0" smtClean="0">
                <a:latin typeface="Calibri" panose="020F0502020204030204" pitchFamily="34" charset="0"/>
              </a:rPr>
              <a:t>)</a:t>
            </a:r>
            <a:endParaRPr lang="en-US" altLang="fr-FR" sz="3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2 </a:t>
            </a:r>
            <a:r>
              <a:rPr lang="ru-RU" altLang="fr-FR" sz="3200" dirty="0" smtClean="0">
                <a:latin typeface="Calibri" panose="020F0502020204030204" pitchFamily="34" charset="0"/>
              </a:rPr>
              <a:t>варианта</a:t>
            </a:r>
            <a:r>
              <a:rPr lang="en-US" altLang="fr-FR" sz="3200" dirty="0" smtClean="0">
                <a:latin typeface="Calibri" panose="020F0502020204030204" pitchFamily="34" charset="0"/>
              </a:rPr>
              <a:t>: </a:t>
            </a:r>
            <a:r>
              <a:rPr lang="ru-RU" altLang="fr-FR" sz="3200" dirty="0" smtClean="0">
                <a:latin typeface="Calibri" panose="020F0502020204030204" pitchFamily="34" charset="0"/>
              </a:rPr>
              <a:t>игровая</a:t>
            </a:r>
            <a:r>
              <a:rPr lang="en-US" altLang="fr-FR" sz="3200" dirty="0" smtClean="0">
                <a:latin typeface="Calibri" panose="020F0502020204030204" pitchFamily="34" charset="0"/>
              </a:rPr>
              <a:t>, </a:t>
            </a:r>
            <a:r>
              <a:rPr lang="ru-RU" altLang="fr-FR" sz="3200" dirty="0" smtClean="0">
                <a:latin typeface="Calibri" panose="020F0502020204030204" pitchFamily="34" charset="0"/>
              </a:rPr>
              <a:t>неигровая форма</a:t>
            </a:r>
            <a:r>
              <a:rPr lang="en-US" altLang="fr-FR" sz="3200" dirty="0" smtClean="0">
                <a:latin typeface="Calibri" panose="020F0502020204030204" pitchFamily="34" charset="0"/>
              </a:rPr>
              <a:t> </a:t>
            </a:r>
            <a:endParaRPr lang="en-US" altLang="fr-FR" sz="3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3 </a:t>
            </a:r>
            <a:r>
              <a:rPr lang="ru-RU" altLang="fr-FR" sz="3200" dirty="0" smtClean="0">
                <a:latin typeface="Calibri" panose="020F0502020204030204" pitchFamily="34" charset="0"/>
              </a:rPr>
              <a:t>сценария</a:t>
            </a:r>
            <a:r>
              <a:rPr lang="en-US" altLang="fr-FR" sz="3200" dirty="0" smtClean="0">
                <a:latin typeface="Calibri" panose="020F0502020204030204" pitchFamily="34" charset="0"/>
              </a:rPr>
              <a:t>: </a:t>
            </a:r>
            <a:r>
              <a:rPr lang="ru-RU" altLang="fr-FR" sz="3200" dirty="0" err="1" smtClean="0">
                <a:latin typeface="Calibri" panose="020F0502020204030204" pitchFamily="34" charset="0"/>
              </a:rPr>
              <a:t>Кассен</a:t>
            </a:r>
            <a:r>
              <a:rPr lang="en-US" altLang="fr-FR" sz="3200" dirty="0" smtClean="0">
                <a:latin typeface="Calibri" panose="020F0502020204030204" pitchFamily="34" charset="0"/>
              </a:rPr>
              <a:t>, </a:t>
            </a:r>
            <a:r>
              <a:rPr lang="ru-RU" altLang="fr-FR" sz="3200" dirty="0" smtClean="0">
                <a:latin typeface="Calibri" panose="020F0502020204030204" pitchFamily="34" charset="0"/>
              </a:rPr>
              <a:t>Блика</a:t>
            </a:r>
            <a:r>
              <a:rPr lang="en-US" altLang="fr-FR" sz="3200" dirty="0" smtClean="0">
                <a:latin typeface="Calibri" panose="020F0502020204030204" pitchFamily="34" charset="0"/>
              </a:rPr>
              <a:t>, </a:t>
            </a:r>
            <a:r>
              <a:rPr lang="ru-RU" altLang="fr-FR" sz="3200" dirty="0" err="1" smtClean="0">
                <a:latin typeface="Calibri" panose="020F0502020204030204" pitchFamily="34" charset="0"/>
              </a:rPr>
              <a:t>Лемникс</a:t>
            </a:r>
            <a:endParaRPr lang="en-US" altLang="fr-FR" sz="32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endParaRPr lang="en-US" alt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5876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442" y="378068"/>
            <a:ext cx="6480175" cy="677108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Разделы по Охране</a:t>
            </a:r>
            <a:endParaRPr lang="fr-F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50" y="1477108"/>
            <a:ext cx="7219950" cy="4149970"/>
          </a:xfrm>
        </p:spPr>
        <p:txBody>
          <a:bodyPr wrap="square" anchor="ctr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Раздел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045: </a:t>
            </a:r>
            <a:r>
              <a:rPr lang="ru-RU" sz="3600" dirty="0" smtClean="0">
                <a:latin typeface="Calibri" panose="020F0502020204030204" pitchFamily="34" charset="0"/>
              </a:rPr>
              <a:t>Введение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Раздел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046: </a:t>
            </a:r>
            <a:r>
              <a:rPr lang="ru-RU" sz="3600" dirty="0" smtClean="0">
                <a:latin typeface="Calibri" panose="020F0502020204030204" pitchFamily="34" charset="0"/>
              </a:rPr>
              <a:t>Сценарии и игры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Раздел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047: </a:t>
            </a:r>
            <a:r>
              <a:rPr lang="ru-RU" sz="3600" dirty="0" smtClean="0">
                <a:latin typeface="Calibri" panose="020F0502020204030204" pitchFamily="34" charset="0"/>
              </a:rPr>
              <a:t>Заключительная </a:t>
            </a:r>
            <a:r>
              <a:rPr lang="ru-RU" sz="3600" dirty="0">
                <a:latin typeface="Calibri" panose="020F0502020204030204" pitchFamily="34" charset="0"/>
              </a:rPr>
              <a:t>сессия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47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1" y="417513"/>
            <a:ext cx="6680200" cy="1354217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Охрана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Другие материалы</a:t>
            </a: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6" y="1749669"/>
            <a:ext cx="7856660" cy="43704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Раздел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1: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</a:rPr>
              <a:t>Терминология </a:t>
            </a:r>
            <a:r>
              <a:rPr lang="en-US" sz="3200" dirty="0" smtClean="0">
                <a:latin typeface="Calibri" panose="020F0502020204030204" pitchFamily="34" charset="0"/>
              </a:rPr>
              <a:t>(HO1)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</a:rPr>
              <a:t>	+ </a:t>
            </a:r>
            <a:r>
              <a:rPr lang="ru-RU" sz="3200" dirty="0" smtClean="0">
                <a:latin typeface="Calibri" panose="020F0502020204030204" pitchFamily="34" charset="0"/>
              </a:rPr>
              <a:t>Представление участников 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>
                <a:latin typeface="Calibri" panose="020F0502020204030204" pitchFamily="34" charset="0"/>
              </a:rPr>
              <a:t>HO </a:t>
            </a:r>
            <a:r>
              <a:rPr lang="en-US" sz="3200" dirty="0" smtClean="0">
                <a:latin typeface="Calibri" panose="020F0502020204030204" pitchFamily="34" charset="0"/>
              </a:rPr>
              <a:t>2) 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Раздел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3: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ru-RU" sz="3200" dirty="0">
                <a:latin typeface="Calibri" panose="020F0502020204030204" pitchFamily="34" charset="0"/>
              </a:rPr>
              <a:t>Ключевые </a:t>
            </a:r>
            <a:r>
              <a:rPr lang="ru-RU" sz="3200" dirty="0" smtClean="0">
                <a:latin typeface="Calibri" panose="020F0502020204030204" pitchFamily="34" charset="0"/>
              </a:rPr>
              <a:t>понятия </a:t>
            </a:r>
            <a:r>
              <a:rPr lang="en-US" sz="3200" dirty="0" smtClean="0">
                <a:latin typeface="Calibri" panose="020F0502020204030204" pitchFamily="34" charset="0"/>
              </a:rPr>
              <a:t>(PT)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Раздел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9: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</a:rPr>
              <a:t>Охрана </a:t>
            </a:r>
            <a:r>
              <a:rPr lang="en-US" sz="3200" dirty="0" smtClean="0">
                <a:latin typeface="Calibri" panose="020F0502020204030204" pitchFamily="34" charset="0"/>
              </a:rPr>
              <a:t>(PT)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Раздел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55: </a:t>
            </a:r>
            <a:r>
              <a:rPr lang="ru-RU" sz="3200" dirty="0" smtClean="0">
                <a:latin typeface="Calibri" panose="020F0502020204030204" pitchFamily="34" charset="0"/>
              </a:rPr>
              <a:t>Интеллектуальная собственность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</a:rPr>
              <a:t>		(HO </a:t>
            </a:r>
            <a:r>
              <a:rPr lang="en-US" sz="3200" dirty="0">
                <a:latin typeface="Calibri" panose="020F0502020204030204" pitchFamily="34" charset="0"/>
              </a:rPr>
              <a:t>7 </a:t>
            </a:r>
            <a:r>
              <a:rPr lang="en-US" sz="3200" dirty="0" smtClean="0">
                <a:latin typeface="Calibri" panose="020F0502020204030204" pitchFamily="34" charset="0"/>
              </a:rPr>
              <a:t>+ PPT 3)  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Базовый текст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618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871" y="417512"/>
            <a:ext cx="6952129" cy="1231106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сценария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разных установочных параметра</a:t>
            </a:r>
            <a:endParaRPr lang="fr-F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9448" y="2097741"/>
            <a:ext cx="6614660" cy="4878259"/>
          </a:xfrm>
        </p:spPr>
        <p:txBody>
          <a:bodyPr/>
          <a:lstStyle/>
          <a:p>
            <a:pPr marL="0" lvl="1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Кассен</a:t>
            </a:r>
            <a:endParaRPr lang="en-GB" sz="3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altLang="fr-FR" sz="2400" dirty="0" smtClean="0">
                <a:latin typeface="Calibri" panose="020F0502020204030204" pitchFamily="34" charset="0"/>
              </a:rPr>
              <a:t>Городское и пригородное окружение в развивающейся стране</a:t>
            </a:r>
            <a:endParaRPr lang="en-US" altLang="fr-FR" sz="2000" dirty="0"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Блика</a:t>
            </a:r>
            <a:endParaRPr lang="en-GB" sz="3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ru-RU" altLang="fr-FR" sz="2400" dirty="0">
                <a:latin typeface="Calibri" panose="020F0502020204030204" pitchFamily="34" charset="0"/>
              </a:rPr>
              <a:t>Городское </a:t>
            </a:r>
            <a:r>
              <a:rPr lang="ru-RU" altLang="fr-FR" sz="2400" dirty="0" smtClean="0">
                <a:latin typeface="Calibri" panose="020F0502020204030204" pitchFamily="34" charset="0"/>
              </a:rPr>
              <a:t>окружение </a:t>
            </a:r>
            <a:r>
              <a:rPr lang="ru-RU" altLang="fr-FR" sz="2400" dirty="0">
                <a:latin typeface="Calibri" panose="020F0502020204030204" pitchFamily="34" charset="0"/>
              </a:rPr>
              <a:t>в </a:t>
            </a:r>
            <a:r>
              <a:rPr lang="ru-RU" altLang="fr-FR" sz="2400" dirty="0" smtClean="0">
                <a:latin typeface="Calibri" panose="020F0502020204030204" pitchFamily="34" charset="0"/>
              </a:rPr>
              <a:t>развитой стране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Лимну</a:t>
            </a:r>
            <a:endParaRPr lang="en-GB" sz="3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ru-RU" altLang="fr-FR" sz="2400" dirty="0" smtClean="0">
                <a:latin typeface="Calibri" panose="020F0502020204030204" pitchFamily="34" charset="0"/>
              </a:rPr>
              <a:t>Сельское окружение в </a:t>
            </a:r>
            <a:r>
              <a:rPr lang="ru-RU" altLang="fr-FR" sz="2400" dirty="0">
                <a:latin typeface="Calibri" panose="020F0502020204030204" pitchFamily="34" charset="0"/>
              </a:rPr>
              <a:t>бедной развивающейся стране</a:t>
            </a:r>
            <a:endParaRPr lang="en-US" altLang="fr-FR" sz="2000" dirty="0"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endParaRPr lang="en-US" alt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5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74888" y="417513"/>
            <a:ext cx="6480175" cy="615553"/>
          </a:xfrm>
        </p:spPr>
        <p:txBody>
          <a:bodyPr/>
          <a:lstStyle/>
          <a:p>
            <a:r>
              <a:rPr lang="ru-RU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Сценарий </a:t>
            </a:r>
            <a:r>
              <a:rPr lang="en-US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ru-RU" altLang="en-US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Кассен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305176" y="1989138"/>
            <a:ext cx="5637118" cy="457971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Нац. меньшинство/сообщество Фан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Развивающаяся страна 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Сельский и пригородный/городской район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НКН</a:t>
            </a:r>
            <a:r>
              <a:rPr lang="en-US" altLang="fr-FR" sz="2400" dirty="0" smtClean="0">
                <a:latin typeface="Calibri" panose="020F0502020204030204" pitchFamily="34" charset="0"/>
              </a:rPr>
              <a:t>: </a:t>
            </a:r>
            <a:r>
              <a:rPr lang="ru-RU" altLang="fr-FR" sz="2400" dirty="0" smtClean="0">
                <a:latin typeface="Calibri" panose="020F0502020204030204" pitchFamily="34" charset="0"/>
              </a:rPr>
              <a:t>один </a:t>
            </a:r>
            <a:r>
              <a:rPr lang="ru-RU" altLang="fr-FR" sz="2400" dirty="0">
                <a:latin typeface="Calibri" panose="020F0502020204030204" pitchFamily="34" charset="0"/>
              </a:rPr>
              <a:t>четко определенный </a:t>
            </a:r>
            <a:r>
              <a:rPr lang="ru-RU" altLang="fr-FR" sz="2400" dirty="0" smtClean="0">
                <a:latin typeface="Calibri" panose="020F0502020204030204" pitchFamily="34" charset="0"/>
              </a:rPr>
              <a:t>элемент</a:t>
            </a:r>
            <a:r>
              <a:rPr lang="en-US" altLang="fr-FR" sz="2400" dirty="0" smtClean="0">
                <a:latin typeface="Calibri" panose="020F0502020204030204" pitchFamily="34" charset="0"/>
              </a:rPr>
              <a:t>: </a:t>
            </a:r>
            <a:r>
              <a:rPr lang="ru-RU" altLang="fr-FR" sz="2400" dirty="0" smtClean="0">
                <a:latin typeface="Calibri" panose="020F0502020204030204" pitchFamily="34" charset="0"/>
              </a:rPr>
              <a:t>Сыроделие </a:t>
            </a:r>
            <a:r>
              <a:rPr lang="ru-RU" altLang="fr-FR" sz="2400" dirty="0" err="1" smtClean="0">
                <a:latin typeface="Calibri" panose="020F0502020204030204" pitchFamily="34" charset="0"/>
              </a:rPr>
              <a:t>Фаноко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Проблемы</a:t>
            </a:r>
            <a:r>
              <a:rPr lang="en-US" altLang="fr-FR" sz="2400" dirty="0" smtClean="0">
                <a:latin typeface="Calibri" panose="020F0502020204030204" pitchFamily="34" charset="0"/>
              </a:rPr>
              <a:t>: </a:t>
            </a:r>
            <a:r>
              <a:rPr lang="ru-RU" altLang="fr-FR" sz="2400" dirty="0" smtClean="0">
                <a:latin typeface="Calibri" panose="020F0502020204030204" pitchFamily="34" charset="0"/>
              </a:rPr>
              <a:t>устойчивое развитие</a:t>
            </a:r>
            <a:r>
              <a:rPr lang="en-US" altLang="fr-FR" sz="2400" dirty="0" smtClean="0">
                <a:latin typeface="Calibri" panose="020F0502020204030204" pitchFamily="34" charset="0"/>
              </a:rPr>
              <a:t>, </a:t>
            </a:r>
            <a:r>
              <a:rPr lang="ru-RU" altLang="fr-FR" sz="2400" dirty="0" smtClean="0">
                <a:latin typeface="Calibri" panose="020F0502020204030204" pitchFamily="34" charset="0"/>
              </a:rPr>
              <a:t>защита </a:t>
            </a:r>
            <a:r>
              <a:rPr lang="ru-RU" altLang="fr-FR" sz="2400" dirty="0">
                <a:latin typeface="Calibri" panose="020F0502020204030204" pitchFamily="34" charset="0"/>
              </a:rPr>
              <a:t>интеллектуальной собственности</a:t>
            </a:r>
            <a:r>
              <a:rPr lang="en-US" altLang="fr-FR" sz="2400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От </a:t>
            </a:r>
            <a:r>
              <a:rPr lang="en-US" altLang="fr-FR" sz="2400" dirty="0" smtClean="0">
                <a:latin typeface="Calibri" panose="020F0502020204030204" pitchFamily="34" charset="0"/>
              </a:rPr>
              <a:t>1 </a:t>
            </a:r>
            <a:r>
              <a:rPr lang="ru-RU" altLang="fr-FR" sz="2400" dirty="0" smtClean="0">
                <a:latin typeface="Calibri" panose="020F0502020204030204" pitchFamily="34" charset="0"/>
              </a:rPr>
              <a:t>до</a:t>
            </a:r>
            <a:r>
              <a:rPr lang="en-US" altLang="fr-FR" sz="2400" dirty="0" smtClean="0">
                <a:latin typeface="Calibri" panose="020F0502020204030204" pitchFamily="34" charset="0"/>
              </a:rPr>
              <a:t> 1.5 </a:t>
            </a:r>
            <a:r>
              <a:rPr lang="ru-RU" altLang="fr-FR" sz="2400" dirty="0" smtClean="0">
                <a:latin typeface="Calibri" panose="020F0502020204030204" pitchFamily="34" charset="0"/>
              </a:rPr>
              <a:t>дней</a:t>
            </a:r>
            <a:r>
              <a:rPr lang="en-US" altLang="fr-FR" sz="2400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10 </a:t>
            </a:r>
            <a:r>
              <a:rPr lang="ru-RU" altLang="fr-FR" sz="2400" dirty="0" smtClean="0">
                <a:latin typeface="Calibri" panose="020F0502020204030204" pitchFamily="34" charset="0"/>
              </a:rPr>
              <a:t>персонажей </a:t>
            </a:r>
            <a:r>
              <a:rPr lang="en-US" altLang="fr-FR" sz="2400" dirty="0" smtClean="0">
                <a:latin typeface="Calibri" panose="020F0502020204030204" pitchFamily="34" charset="0"/>
              </a:rPr>
              <a:t>(+ </a:t>
            </a:r>
            <a:r>
              <a:rPr lang="ru-RU" altLang="fr-FR" sz="2400" dirty="0" smtClean="0">
                <a:latin typeface="Calibri" panose="020F0502020204030204" pitchFamily="34" charset="0"/>
              </a:rPr>
              <a:t>секретарь </a:t>
            </a:r>
            <a:r>
              <a:rPr lang="en-US" altLang="fr-FR" sz="2400" dirty="0" smtClean="0">
                <a:latin typeface="Calibri" panose="020F0502020204030204" pitchFamily="34" charset="0"/>
              </a:rPr>
              <a:t>+ </a:t>
            </a:r>
            <a:r>
              <a:rPr lang="ru-RU" altLang="fr-FR" sz="2400" dirty="0" err="1" smtClean="0">
                <a:latin typeface="Calibri" panose="020F0502020204030204" pitchFamily="34" charset="0"/>
              </a:rPr>
              <a:t>фасилитатор</a:t>
            </a:r>
            <a:r>
              <a:rPr lang="en-US" altLang="fr-FR" sz="2400" dirty="0" smtClean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1508" name="Picture 2" descr="https://upload.wikimedia.org/wikipedia/commons/7/76/K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17700"/>
            <a:ext cx="28003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4146550"/>
            <a:ext cx="28003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88259" y="1279525"/>
            <a:ext cx="87540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2800" i="1" dirty="0" smtClean="0">
                <a:latin typeface="Calibri" panose="020F0502020204030204" pitchFamily="34" charset="0"/>
              </a:rPr>
              <a:t>Охрана </a:t>
            </a:r>
            <a:r>
              <a:rPr lang="ru-RU" altLang="en-US" sz="2800" i="1" dirty="0" err="1" smtClean="0">
                <a:latin typeface="Calibri" panose="020F0502020204030204" pitchFamily="34" charset="0"/>
              </a:rPr>
              <a:t>Фаноко</a:t>
            </a:r>
            <a:r>
              <a:rPr lang="ru-RU" altLang="en-US" sz="2800" i="1" dirty="0" smtClean="0">
                <a:latin typeface="Calibri" panose="020F0502020204030204" pitchFamily="34" charset="0"/>
              </a:rPr>
              <a:t>, сыроделие в </a:t>
            </a:r>
            <a:r>
              <a:rPr lang="ru-RU" altLang="en-US" sz="2800" i="1" dirty="0" err="1" smtClean="0">
                <a:latin typeface="Calibri" panose="020F0502020204030204" pitchFamily="34" charset="0"/>
              </a:rPr>
              <a:t>Кассен</a:t>
            </a:r>
            <a:endParaRPr lang="en-GB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r>
              <a:rPr lang="ru-RU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Сценарий</a:t>
            </a:r>
            <a:r>
              <a:rPr lang="en-US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2: </a:t>
            </a:r>
            <a:r>
              <a:rPr lang="ru-RU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Блика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76600" y="1708825"/>
            <a:ext cx="5638800" cy="4912114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Сообщество иммигрантов Ори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3 </a:t>
            </a:r>
            <a:r>
              <a:rPr lang="ru-RU" altLang="fr-FR" sz="2400" dirty="0" smtClean="0">
                <a:latin typeface="Calibri" panose="020F0502020204030204" pitchFamily="34" charset="0"/>
              </a:rPr>
              <a:t>основных города в развитой стране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НКН</a:t>
            </a:r>
            <a:r>
              <a:rPr lang="en-US" altLang="fr-FR" sz="2400" dirty="0" smtClean="0">
                <a:latin typeface="Calibri" panose="020F0502020204030204" pitchFamily="34" charset="0"/>
              </a:rPr>
              <a:t> - 11 </a:t>
            </a:r>
            <a:r>
              <a:rPr lang="ru-RU" altLang="fr-FR" sz="2400" dirty="0" smtClean="0">
                <a:latin typeface="Calibri" panose="020F0502020204030204" pitchFamily="34" charset="0"/>
              </a:rPr>
              <a:t>элементов Ори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3 </a:t>
            </a:r>
            <a:r>
              <a:rPr lang="ru-RU" altLang="fr-FR" sz="2400" dirty="0" smtClean="0">
                <a:latin typeface="Calibri" panose="020F0502020204030204" pitchFamily="34" charset="0"/>
              </a:rPr>
              <a:t>- </a:t>
            </a:r>
            <a:r>
              <a:rPr lang="en-US" altLang="fr-FR" sz="2400" dirty="0" smtClean="0">
                <a:latin typeface="Calibri" panose="020F0502020204030204" pitchFamily="34" charset="0"/>
              </a:rPr>
              <a:t>4 </a:t>
            </a:r>
            <a:r>
              <a:rPr lang="ru-RU" altLang="fr-FR" sz="2400" dirty="0" smtClean="0">
                <a:latin typeface="Calibri" panose="020F0502020204030204" pitchFamily="34" charset="0"/>
              </a:rPr>
              <a:t>элемента для учетных записей Блика </a:t>
            </a:r>
            <a:r>
              <a:rPr lang="en-US" altLang="fr-FR" sz="2400" dirty="0" smtClean="0">
                <a:latin typeface="Calibri" panose="020F0502020204030204" pitchFamily="34" charset="0"/>
              </a:rPr>
              <a:t>+  </a:t>
            </a:r>
            <a:r>
              <a:rPr lang="ru-RU" altLang="fr-FR" sz="2400" dirty="0" smtClean="0">
                <a:latin typeface="Calibri" panose="020F0502020204030204" pitchFamily="34" charset="0"/>
              </a:rPr>
              <a:t>разработка мер по охране </a:t>
            </a:r>
            <a:r>
              <a:rPr lang="en-US" altLang="fr-FR" sz="24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ru-RU" altLang="fr-FR" sz="2400" dirty="0" smtClean="0">
                <a:latin typeface="Calibri" panose="020F0502020204030204" pitchFamily="34" charset="0"/>
              </a:rPr>
              <a:t>НКН под угрозой исчезновения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Проблемы</a:t>
            </a:r>
            <a:r>
              <a:rPr lang="en-US" altLang="fr-FR" sz="2400" dirty="0" smtClean="0">
                <a:latin typeface="Calibri" panose="020F0502020204030204" pitchFamily="34" charset="0"/>
              </a:rPr>
              <a:t>: </a:t>
            </a:r>
            <a:r>
              <a:rPr lang="ru-RU" altLang="fr-FR" sz="2400" dirty="0" smtClean="0">
                <a:latin typeface="Calibri" panose="020F0502020204030204" pitchFamily="34" charset="0"/>
              </a:rPr>
              <a:t>политика в отношении иммигрантов</a:t>
            </a:r>
            <a:r>
              <a:rPr lang="en-US" altLang="fr-FR" sz="2400" dirty="0" smtClean="0">
                <a:latin typeface="Calibri" panose="020F0502020204030204" pitchFamily="34" charset="0"/>
              </a:rPr>
              <a:t>/</a:t>
            </a:r>
            <a:r>
              <a:rPr lang="ru-RU" altLang="fr-FR" sz="2400" dirty="0" smtClean="0">
                <a:latin typeface="Calibri" panose="020F0502020204030204" pitchFamily="34" charset="0"/>
              </a:rPr>
              <a:t>меньшинств</a:t>
            </a:r>
            <a:r>
              <a:rPr lang="en-US" altLang="fr-FR" sz="2400" dirty="0" smtClean="0">
                <a:latin typeface="Calibri" panose="020F0502020204030204" pitchFamily="34" charset="0"/>
              </a:rPr>
              <a:t> + </a:t>
            </a:r>
            <a:r>
              <a:rPr lang="ru-RU" altLang="fr-FR" sz="2400" dirty="0" smtClean="0">
                <a:latin typeface="Calibri" panose="020F0502020204030204" pitchFamily="34" charset="0"/>
              </a:rPr>
              <a:t>их влияние на </a:t>
            </a:r>
            <a:r>
              <a:rPr lang="ru-RU" altLang="fr-FR" sz="2400" dirty="0" smtClean="0">
                <a:latin typeface="Calibri" panose="020F0502020204030204" pitchFamily="34" charset="0"/>
              </a:rPr>
              <a:t>НКН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>
                <a:latin typeface="Calibri" panose="020F0502020204030204" pitchFamily="34" charset="0"/>
              </a:rPr>
              <a:t>2 </a:t>
            </a:r>
            <a:r>
              <a:rPr lang="ru-RU" altLang="fr-FR" sz="2400" dirty="0" smtClean="0">
                <a:latin typeface="Calibri" panose="020F0502020204030204" pitchFamily="34" charset="0"/>
              </a:rPr>
              <a:t>дня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>
                <a:latin typeface="Calibri" panose="020F0502020204030204" pitchFamily="34" charset="0"/>
              </a:rPr>
              <a:t>12 </a:t>
            </a:r>
            <a:r>
              <a:rPr lang="ru-RU" altLang="fr-FR" sz="2400" dirty="0" smtClean="0">
                <a:latin typeface="Calibri" panose="020F0502020204030204" pitchFamily="34" charset="0"/>
              </a:rPr>
              <a:t>персонажей</a:t>
            </a:r>
            <a:r>
              <a:rPr lang="en-US" altLang="fr-FR" sz="2400" dirty="0">
                <a:latin typeface="Calibri" panose="020F0502020204030204" pitchFamily="34" charset="0"/>
              </a:rPr>
              <a:t> </a:t>
            </a:r>
            <a:r>
              <a:rPr lang="en-US" altLang="fr-FR" sz="2400" dirty="0" smtClean="0">
                <a:latin typeface="Calibri" panose="020F0502020204030204" pitchFamily="34" charset="0"/>
              </a:rPr>
              <a:t>(+</a:t>
            </a:r>
            <a:r>
              <a:rPr lang="ru-RU" altLang="fr-FR" sz="2400" dirty="0" smtClean="0">
                <a:latin typeface="Calibri" panose="020F0502020204030204" pitchFamily="34" charset="0"/>
              </a:rPr>
              <a:t>секретарь </a:t>
            </a:r>
            <a:r>
              <a:rPr lang="en-US" altLang="fr-FR" sz="2400" dirty="0" smtClean="0">
                <a:latin typeface="Calibri" panose="020F0502020204030204" pitchFamily="34" charset="0"/>
              </a:rPr>
              <a:t>+</a:t>
            </a:r>
            <a:r>
              <a:rPr lang="ru-RU" altLang="fr-FR" sz="2400" dirty="0" err="1" smtClean="0">
                <a:latin typeface="Calibri" panose="020F0502020204030204" pitchFamily="34" charset="0"/>
              </a:rPr>
              <a:t>фасилитатор</a:t>
            </a:r>
            <a:r>
              <a:rPr lang="en-US" altLang="fr-FR" sz="2400" dirty="0" smtClean="0">
                <a:latin typeface="Calibri" panose="020F0502020204030204" pitchFamily="34" charset="0"/>
              </a:rPr>
              <a:t>)</a:t>
            </a:r>
            <a:endParaRPr lang="en-US" altLang="fr-FR" sz="2400" dirty="0">
              <a:latin typeface="Calibri" panose="020F0502020204030204" pitchFamily="34" charset="0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05000"/>
            <a:ext cx="2797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03225" y="1249363"/>
            <a:ext cx="8351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2800" i="1" dirty="0" smtClean="0">
                <a:latin typeface="Calibri" panose="020F0502020204030204" pitchFamily="34" charset="0"/>
              </a:rPr>
              <a:t>Охрана НКН Ори в Республике Блика</a:t>
            </a:r>
            <a:endParaRPr lang="en-GB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r>
              <a:rPr lang="ru-RU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Сценарий </a:t>
            </a:r>
            <a:r>
              <a:rPr lang="en-US" alt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ru-RU" altLang="en-US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Лимну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33446" y="1987062"/>
            <a:ext cx="5074017" cy="4589584"/>
          </a:xfrm>
        </p:spPr>
        <p:txBody>
          <a:bodyPr wrap="square" anchor="t" anchorCtr="0">
            <a:normAutofit fontScale="92500" lnSpcReduction="10000"/>
          </a:bodyPr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Население долины </a:t>
            </a:r>
            <a:r>
              <a:rPr lang="ru-RU" altLang="fr-FR" sz="2400" dirty="0" err="1" smtClean="0">
                <a:latin typeface="Calibri" panose="020F0502020204030204" pitchFamily="34" charset="0"/>
              </a:rPr>
              <a:t>Лимну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Два села в отдаленной долине в бедной развивающейся стране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НКН</a:t>
            </a:r>
            <a:r>
              <a:rPr lang="en-US" altLang="fr-FR" sz="2400" dirty="0" smtClean="0">
                <a:latin typeface="Calibri" panose="020F0502020204030204" pitchFamily="34" charset="0"/>
              </a:rPr>
              <a:t>: </a:t>
            </a:r>
            <a:r>
              <a:rPr lang="ru-RU" altLang="fr-FR" sz="2400" dirty="0" smtClean="0">
                <a:latin typeface="Calibri" panose="020F0502020204030204" pitchFamily="34" charset="0"/>
              </a:rPr>
              <a:t>Длинная неделя </a:t>
            </a:r>
            <a:r>
              <a:rPr lang="en-US" altLang="fr-FR" sz="2400" dirty="0" smtClean="0">
                <a:latin typeface="Calibri" panose="020F0502020204030204" pitchFamily="34" charset="0"/>
              </a:rPr>
              <a:t>+ </a:t>
            </a:r>
            <a:r>
              <a:rPr lang="ru-RU" altLang="fr-FR" sz="2400" dirty="0" smtClean="0">
                <a:latin typeface="Calibri" panose="020F0502020204030204" pitchFamily="34" charset="0"/>
              </a:rPr>
              <a:t>Фестиваль туч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Охрана НКН как инструмент достижения устойчивого развития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altLang="fr-FR" sz="2400" dirty="0" smtClean="0">
                <a:latin typeface="Calibri" panose="020F0502020204030204" pitchFamily="34" charset="0"/>
              </a:rPr>
              <a:t>Проблемы</a:t>
            </a:r>
            <a:r>
              <a:rPr lang="en-US" altLang="fr-FR" sz="2400" dirty="0" smtClean="0">
                <a:latin typeface="Calibri" panose="020F0502020204030204" pitchFamily="34" charset="0"/>
              </a:rPr>
              <a:t>: </a:t>
            </a:r>
            <a:r>
              <a:rPr lang="ru-RU" altLang="fr-FR" sz="2400" dirty="0" smtClean="0">
                <a:latin typeface="Calibri" panose="020F0502020204030204" pitchFamily="34" charset="0"/>
              </a:rPr>
              <a:t>эмиграция</a:t>
            </a:r>
            <a:r>
              <a:rPr lang="en-US" altLang="fr-FR" sz="2400" dirty="0" smtClean="0">
                <a:latin typeface="Calibri" panose="020F0502020204030204" pitchFamily="34" charset="0"/>
              </a:rPr>
              <a:t>, </a:t>
            </a:r>
            <a:r>
              <a:rPr lang="ru-RU" altLang="fr-FR" sz="2400" dirty="0" smtClean="0">
                <a:latin typeface="Calibri" panose="020F0502020204030204" pitchFamily="34" charset="0"/>
              </a:rPr>
              <a:t>безработица</a:t>
            </a:r>
            <a:r>
              <a:rPr lang="en-US" altLang="fr-FR" sz="2400" dirty="0" smtClean="0">
                <a:latin typeface="Calibri" panose="020F0502020204030204" pitchFamily="34" charset="0"/>
              </a:rPr>
              <a:t>, </a:t>
            </a:r>
            <a:r>
              <a:rPr lang="ru-RU" altLang="fr-FR" sz="2400" dirty="0" smtClean="0">
                <a:latin typeface="Calibri" panose="020F0502020204030204" pitchFamily="34" charset="0"/>
              </a:rPr>
              <a:t>УР</a:t>
            </a:r>
            <a:r>
              <a:rPr lang="en-US" altLang="fr-FR" sz="2400" dirty="0" smtClean="0">
                <a:latin typeface="Calibri" panose="020F0502020204030204" pitchFamily="34" charset="0"/>
              </a:rPr>
              <a:t>, </a:t>
            </a:r>
            <a:r>
              <a:rPr lang="ru-RU" altLang="fr-FR" sz="2400" dirty="0" smtClean="0">
                <a:latin typeface="Calibri" panose="020F0502020204030204" pitchFamily="34" charset="0"/>
              </a:rPr>
              <a:t>ИС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1.5 - 2 </a:t>
            </a:r>
            <a:r>
              <a:rPr lang="ru-RU" altLang="fr-FR" sz="2400" dirty="0" smtClean="0">
                <a:latin typeface="Calibri" panose="020F0502020204030204" pitchFamily="34" charset="0"/>
              </a:rPr>
              <a:t>дня</a:t>
            </a:r>
            <a:endParaRPr lang="en-US" altLang="fr-FR" sz="24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13 </a:t>
            </a:r>
            <a:r>
              <a:rPr lang="ru-RU" altLang="fr-FR" sz="2400" dirty="0" smtClean="0">
                <a:latin typeface="Calibri" panose="020F0502020204030204" pitchFamily="34" charset="0"/>
              </a:rPr>
              <a:t>персонажей</a:t>
            </a:r>
            <a:r>
              <a:rPr lang="en-US" altLang="fr-FR" sz="2400" dirty="0">
                <a:latin typeface="Calibri" panose="020F0502020204030204" pitchFamily="34" charset="0"/>
              </a:rPr>
              <a:t> </a:t>
            </a:r>
            <a:r>
              <a:rPr lang="en-US" altLang="fr-FR" sz="2400" dirty="0" smtClean="0">
                <a:latin typeface="Calibri" panose="020F0502020204030204" pitchFamily="34" charset="0"/>
              </a:rPr>
              <a:t>(+</a:t>
            </a:r>
            <a:r>
              <a:rPr lang="ru-RU" altLang="fr-FR" sz="2400" dirty="0" smtClean="0">
                <a:latin typeface="Calibri" panose="020F0502020204030204" pitchFamily="34" charset="0"/>
              </a:rPr>
              <a:t> секретарь </a:t>
            </a:r>
            <a:r>
              <a:rPr lang="en-US" altLang="fr-FR" sz="2400" dirty="0">
                <a:latin typeface="Calibri" panose="020F0502020204030204" pitchFamily="34" charset="0"/>
              </a:rPr>
              <a:t>+</a:t>
            </a:r>
            <a:r>
              <a:rPr lang="ru-RU" altLang="fr-FR" sz="2400" dirty="0" err="1">
                <a:latin typeface="Calibri" panose="020F0502020204030204" pitchFamily="34" charset="0"/>
              </a:rPr>
              <a:t>фасилитатор</a:t>
            </a:r>
            <a:r>
              <a:rPr lang="en-US" altLang="fr-FR" sz="2400" dirty="0">
                <a:latin typeface="Calibri" panose="020F0502020204030204" pitchFamily="34" charset="0"/>
              </a:rPr>
              <a:t>)</a:t>
            </a:r>
            <a:endParaRPr lang="en-US" altLang="fr-FR" sz="2200" dirty="0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9" y="2177561"/>
            <a:ext cx="2932111" cy="318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11163" y="1207844"/>
            <a:ext cx="8351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2800" i="1" dirty="0" smtClean="0">
                <a:latin typeface="Calibri" panose="020F0502020204030204" pitchFamily="34" charset="0"/>
              </a:rPr>
              <a:t>Охрана НКН долины </a:t>
            </a:r>
            <a:r>
              <a:rPr lang="ru-RU" altLang="en-US" sz="2800" i="1" dirty="0" err="1" smtClean="0">
                <a:latin typeface="Calibri" panose="020F0502020204030204" pitchFamily="34" charset="0"/>
              </a:rPr>
              <a:t>Лимну</a:t>
            </a:r>
            <a:r>
              <a:rPr lang="ru-RU" altLang="en-US" sz="2800" i="1" dirty="0" smtClean="0">
                <a:latin typeface="Calibri" panose="020F0502020204030204" pitchFamily="34" charset="0"/>
              </a:rPr>
              <a:t>, королевство </a:t>
            </a:r>
            <a:r>
              <a:rPr lang="ru-RU" altLang="en-US" sz="2800" i="1" dirty="0" err="1" smtClean="0">
                <a:latin typeface="Calibri" panose="020F0502020204030204" pitchFamily="34" charset="0"/>
              </a:rPr>
              <a:t>Лемникс</a:t>
            </a:r>
            <a:endParaRPr lang="en-GB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Неигровая форма по всем 3 сценариям</a:t>
            </a:r>
            <a:endParaRPr lang="fr-FR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019300"/>
            <a:ext cx="7810500" cy="3631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Calibri" panose="020F0502020204030204" pitchFamily="34" charset="0"/>
              </a:rPr>
              <a:t>Эксперты, </a:t>
            </a:r>
            <a:r>
              <a:rPr lang="ru-RU" dirty="0" smtClean="0">
                <a:latin typeface="Calibri" panose="020F0502020204030204" pitchFamily="34" charset="0"/>
              </a:rPr>
              <a:t>приглашены в </a:t>
            </a:r>
            <a:r>
              <a:rPr lang="ru-RU" dirty="0" smtClean="0">
                <a:latin typeface="Calibri" panose="020F0502020204030204" pitchFamily="34" charset="0"/>
              </a:rPr>
              <a:t>качестве себя- </a:t>
            </a:r>
            <a:r>
              <a:rPr lang="ru-RU" dirty="0" smtClean="0">
                <a:latin typeface="Calibri" panose="020F0502020204030204" pitchFamily="34" charset="0"/>
              </a:rPr>
              <a:t>экспертов</a:t>
            </a:r>
            <a:endParaRPr lang="en-GB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err="1" smtClean="0">
                <a:latin typeface="Calibri" panose="020F0502020204030204" pitchFamily="34" charset="0"/>
              </a:rPr>
              <a:t>Фасилитаторы</a:t>
            </a:r>
            <a:r>
              <a:rPr lang="ru-RU" dirty="0" smtClean="0">
                <a:latin typeface="Calibri" panose="020F0502020204030204" pitchFamily="34" charset="0"/>
              </a:rPr>
              <a:t> выступают в роли консультантов</a:t>
            </a:r>
            <a:endParaRPr lang="en-GB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alibri" panose="020F0502020204030204" pitchFamily="34" charset="0"/>
              </a:rPr>
              <a:t>Помощь сообществу в разработке Мер по Охране</a:t>
            </a:r>
            <a:endParaRPr lang="en-GB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alibri" panose="020F0502020204030204" pitchFamily="34" charset="0"/>
              </a:rPr>
              <a:t>Сценарии используются в качестве учебных модулей</a:t>
            </a:r>
            <a:endParaRPr lang="en-GB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Calibri" panose="020F0502020204030204" pitchFamily="34" charset="0"/>
              </a:rPr>
              <a:t>Частично </a:t>
            </a:r>
            <a:r>
              <a:rPr lang="ru-RU" dirty="0" smtClean="0">
                <a:latin typeface="Calibri" panose="020F0502020204030204" pitchFamily="34" charset="0"/>
              </a:rPr>
              <a:t>различные инструкции </a:t>
            </a:r>
            <a:r>
              <a:rPr lang="ru-RU" dirty="0">
                <a:latin typeface="Calibri" panose="020F0502020204030204" pitchFamily="34" charset="0"/>
              </a:rPr>
              <a:t>и раздаточные </a:t>
            </a:r>
            <a:r>
              <a:rPr lang="ru-RU" dirty="0" smtClean="0">
                <a:latin typeface="Calibri" panose="020F0502020204030204" pitchFamily="34" charset="0"/>
              </a:rPr>
              <a:t>материалы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749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7835</TotalTime>
  <Words>464</Words>
  <Application>Microsoft Office PowerPoint</Application>
  <PresentationFormat>Экран (4:3)</PresentationFormat>
  <Paragraphs>82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Thème Office</vt:lpstr>
      <vt:lpstr>Семинар по ОХРАНЕ НКН   Введение в семинар и ее материалы</vt:lpstr>
      <vt:lpstr>Семинар по Охране НКН</vt:lpstr>
      <vt:lpstr>Разделы по Охране</vt:lpstr>
      <vt:lpstr>Охрана: Другие материалы</vt:lpstr>
      <vt:lpstr>3 сценария - 3 разных установочных параметра</vt:lpstr>
      <vt:lpstr>Сценарий 1: Кассен</vt:lpstr>
      <vt:lpstr>Сценарий 2: Блика</vt:lpstr>
      <vt:lpstr>Сценарий 3: Лимну</vt:lpstr>
      <vt:lpstr>Неигровая форма по всем 3 сценариям</vt:lpstr>
      <vt:lpstr>С вопросами: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Admin</cp:lastModifiedBy>
  <cp:revision>332</cp:revision>
  <cp:lastPrinted>2015-11-08T14:36:18Z</cp:lastPrinted>
  <dcterms:created xsi:type="dcterms:W3CDTF">2013-04-24T00:14:44Z</dcterms:created>
  <dcterms:modified xsi:type="dcterms:W3CDTF">2017-06-15T10:15:31Z</dcterms:modified>
</cp:coreProperties>
</file>