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3" r:id="rId2"/>
    <p:sldId id="393" r:id="rId3"/>
    <p:sldId id="397" r:id="rId4"/>
    <p:sldId id="417" r:id="rId5"/>
    <p:sldId id="416" r:id="rId6"/>
    <p:sldId id="394" r:id="rId7"/>
    <p:sldId id="395" r:id="rId8"/>
    <p:sldId id="396" r:id="rId9"/>
    <p:sldId id="415" r:id="rId10"/>
    <p:sldId id="418" r:id="rId11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2" autoAdjust="0"/>
    <p:restoredTop sz="94662" autoAdjust="0"/>
  </p:normalViewPr>
  <p:slideViewPr>
    <p:cSldViewPr snapToGrid="0" snapToObjects="1">
      <p:cViewPr varScale="1">
        <p:scale>
          <a:sx n="71" d="100"/>
          <a:sy n="71" d="100"/>
        </p:scale>
        <p:origin x="1098" y="78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70DB13-1E05-41E5-BB5B-3CDEBDB3A847}" type="datetimeFigureOut">
              <a:rPr lang="fr-FR"/>
              <a:pPr>
                <a:defRPr/>
              </a:pPr>
              <a:t>14/06/2017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99343E-AC33-4C4B-9245-5CF43FD7DB6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566994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E7511E-4B86-4935-80BB-178AB9139885}" type="datetimeFigureOut">
              <a:rPr lang="fr-FR"/>
              <a:pPr>
                <a:defRPr/>
              </a:pPr>
              <a:t>14/06/2017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9FC837-FB1D-4929-85ED-139168EAA3D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92936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Purpose of this presentation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2741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2-5 days WS </a:t>
            </a:r>
          </a:p>
          <a:p>
            <a:r>
              <a:rPr lang="en-GB" dirty="0" smtClean="0"/>
              <a:t>Unit</a:t>
            </a:r>
            <a:r>
              <a:rPr lang="en-GB" baseline="0" dirty="0" smtClean="0"/>
              <a:t> 55 Policy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1419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Standard workshop </a:t>
            </a:r>
          </a:p>
          <a:p>
            <a:r>
              <a:rPr lang="en-GB" dirty="0" smtClean="0"/>
              <a:t>45 has a</a:t>
            </a:r>
            <a:r>
              <a:rPr lang="en-GB" baseline="0" dirty="0" smtClean="0"/>
              <a:t> lessons plan, documents + step by step </a:t>
            </a:r>
            <a:r>
              <a:rPr lang="en-GB" baseline="0" dirty="0" err="1" smtClean="0"/>
              <a:t>gyide</a:t>
            </a:r>
            <a:endParaRPr lang="en-GB" baseline="0" dirty="0" smtClean="0"/>
          </a:p>
          <a:p>
            <a:r>
              <a:rPr lang="en-GB" baseline="0" dirty="0" smtClean="0"/>
              <a:t>45 has all scenarios + FN – </a:t>
            </a:r>
            <a:r>
              <a:rPr lang="en-GB" baseline="0" dirty="0" err="1" smtClean="0"/>
              <a:t>carefull</a:t>
            </a:r>
            <a:r>
              <a:rPr lang="en-GB" baseline="0" dirty="0" smtClean="0"/>
              <a:t>, FN overall + FN for each game</a:t>
            </a:r>
          </a:p>
          <a:p>
            <a:r>
              <a:rPr lang="en-GB" dirty="0" smtClean="0"/>
              <a:t>47: has instructions on how to run the session + multiple choice questionnaires – one HO</a:t>
            </a:r>
            <a:r>
              <a:rPr lang="en-GB" baseline="0" dirty="0" smtClean="0"/>
              <a:t> for participants + FN with replies </a:t>
            </a:r>
            <a:r>
              <a:rPr lang="en-GB" dirty="0" smtClean="0"/>
              <a:t>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FC837-FB1D-4929-85ED-139168EAA3D8}" type="slidenum">
              <a:rPr lang="fr-FR" altLang="en-US" smtClean="0"/>
              <a:pPr>
                <a:defRPr/>
              </a:pPr>
              <a:t>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1649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1026" name="Picture 2" descr="U:\CRE\02-ITH\Convention-Emblem\= 6 Graphic source files\unesco_logo_e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59105"/>
            <a:ext cx="1752018" cy="107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78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189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50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711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577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130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832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A8F2A67-8FE7-4EEB-BF3D-62190FC629C4}" type="slidenum">
              <a:rPr lang="fr-FR" altLang="en-US" sz="1400" b="1" smtClean="0">
                <a:solidFill>
                  <a:schemeClr val="accent1"/>
                </a:solidFill>
              </a:rPr>
              <a:pPr eaLnBrk="1" hangingPunct="1">
                <a:defRPr/>
              </a:pPr>
              <a:t>‹#›</a:t>
            </a:fld>
            <a:endParaRPr lang="fr-FR" altLang="en-US" sz="1400" b="1" smtClean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06400" y="6689725"/>
            <a:ext cx="1676400" cy="1666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  <p:pic>
        <p:nvPicPr>
          <p:cNvPr id="15" name="Picture 2" descr="U:\CRE\02-ITH\Convention-Emblem\= 6 Graphic source files\unesco_logo_en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9" y="295862"/>
            <a:ext cx="1416522" cy="86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7" r:id="rId2"/>
    <p:sldLayoutId id="2147483693" r:id="rId3"/>
    <p:sldLayoutId id="2147483688" r:id="rId4"/>
    <p:sldLayoutId id="2147483689" r:id="rId5"/>
    <p:sldLayoutId id="2147483690" r:id="rId6"/>
    <p:sldLayoutId id="2147483691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rtl="0" eaLnBrk="0" fontAlgn="base" hangingPunct="0">
        <a:spcBef>
          <a:spcPts val="1200"/>
        </a:spcBef>
        <a:spcAft>
          <a:spcPct val="0"/>
        </a:spcAft>
        <a:defRPr sz="2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466725" algn="l" defTabSz="457200" rtl="0" eaLnBrk="0" fontAlgn="base" hangingPunct="0">
        <a:spcBef>
          <a:spcPts val="600"/>
        </a:spcBef>
        <a:spcAft>
          <a:spcPct val="0"/>
        </a:spcAft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h.drobna@unesco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5"/>
          <p:cNvSpPr>
            <a:spLocks noGrp="1"/>
          </p:cNvSpPr>
          <p:nvPr>
            <p:ph type="ctrTitle"/>
          </p:nvPr>
        </p:nvSpPr>
        <p:spPr>
          <a:xfrm>
            <a:off x="381000" y="1692276"/>
            <a:ext cx="5509846" cy="3323987"/>
          </a:xfrm>
        </p:spPr>
        <p:txBody>
          <a:bodyPr/>
          <a:lstStyle/>
          <a:p>
            <a:r>
              <a:rPr lang="en-US" altLang="en-US" sz="6000" dirty="0" smtClean="0"/>
              <a:t>Welcome to SAFE</a:t>
            </a:r>
            <a:br>
              <a:rPr lang="en-US" altLang="en-US" sz="60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3200" dirty="0" smtClean="0"/>
              <a:t>Introduction to the workshop and its materials</a:t>
            </a:r>
            <a:endParaRPr lang="en-US" altLang="en-US" sz="13800" dirty="0" smtClean="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200" b="1">
              <a:latin typeface="Arial Bold" panose="020B0704020202020204" pitchFamily="34" charset="0"/>
              <a:ea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307777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Arial Bold" panose="020B0704020202020204" pitchFamily="34" charset="0"/>
                <a:cs typeface="Arial Bold" panose="020B0704020202020204" pitchFamily="34" charset="0"/>
              </a:rPr>
              <a:t>March 2016</a:t>
            </a:r>
            <a:endParaRPr lang="en-GB" altLang="en-US" sz="1400" b="1" dirty="0">
              <a:solidFill>
                <a:schemeClr val="accent1"/>
              </a:solidFill>
              <a:latin typeface="+mj-lt"/>
              <a:ea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37" r="22783"/>
          <a:stretch/>
        </p:blipFill>
        <p:spPr bwMode="auto">
          <a:xfrm>
            <a:off x="6312202" y="0"/>
            <a:ext cx="28317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312202" y="6611779"/>
            <a:ext cx="28317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b="1" dirty="0" smtClean="0"/>
              <a:t>Barranquilla Carnival (c) 2011 Matt Wootton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677108"/>
          </a:xfrm>
        </p:spPr>
        <p:txBody>
          <a:bodyPr/>
          <a:lstStyle/>
          <a:p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 any further 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questions: </a:t>
            </a:r>
            <a:endParaRPr lang="fr-FR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76" y="2218765"/>
            <a:ext cx="6548717" cy="201285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Capacity Building and </a:t>
            </a:r>
            <a:r>
              <a:rPr lang="en-US" dirty="0" smtClean="0">
                <a:latin typeface="Calibri" panose="020F0502020204030204" pitchFamily="34" charset="0"/>
              </a:rPr>
              <a:t>Heritage </a:t>
            </a:r>
            <a:r>
              <a:rPr lang="en-US" dirty="0">
                <a:latin typeface="Calibri" panose="020F0502020204030204" pitchFamily="34" charset="0"/>
              </a:rPr>
              <a:t>Policies Unit</a:t>
            </a:r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Intangible Cultural Heritage Section</a:t>
            </a:r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</a:rPr>
              <a:t>Tel.: +</a:t>
            </a:r>
            <a:r>
              <a:rPr lang="en-GB" dirty="0" smtClean="0">
                <a:latin typeface="Calibri" panose="020F0502020204030204" pitchFamily="34" charset="0"/>
              </a:rPr>
              <a:t>33 1 </a:t>
            </a:r>
            <a:r>
              <a:rPr lang="en-GB" dirty="0">
                <a:latin typeface="Calibri" panose="020F0502020204030204" pitchFamily="34" charset="0"/>
              </a:rPr>
              <a:t>45 68 43 30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</a:rPr>
              <a:t>E-mail: </a:t>
            </a:r>
            <a:r>
              <a:rPr lang="en-GB" u="sng" dirty="0">
                <a:latin typeface="Calibri" panose="020F0502020204030204" pitchFamily="34" charset="0"/>
                <a:hlinkClick r:id="rId2"/>
              </a:rPr>
              <a:t>h.drobna@unesco.org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930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677108"/>
          </a:xfrm>
        </p:spPr>
        <p:txBody>
          <a:bodyPr/>
          <a:lstStyle/>
          <a:p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SAFE WORKSHOP  </a:t>
            </a:r>
            <a:endParaRPr lang="fr-FR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800" y="1882782"/>
            <a:ext cx="6832599" cy="4182683"/>
          </a:xfrm>
        </p:spPr>
        <p:txBody>
          <a:bodyPr anchor="ctr"/>
          <a:lstStyle/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-"/>
            </a:pPr>
            <a:r>
              <a:rPr lang="en-US" altLang="fr-FR" sz="3200" dirty="0" smtClean="0">
                <a:latin typeface="Calibri" panose="020F0502020204030204" pitchFamily="34" charset="0"/>
              </a:rPr>
              <a:t> 5-day </a:t>
            </a:r>
            <a:r>
              <a:rPr lang="en-US" altLang="fr-FR" sz="3200" dirty="0" smtClean="0">
                <a:latin typeface="Calibri" panose="020F0502020204030204" pitchFamily="34" charset="0"/>
              </a:rPr>
              <a:t>workshop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-"/>
            </a:pPr>
            <a:r>
              <a:rPr lang="en-US" altLang="fr-FR" sz="3200" dirty="0" smtClean="0">
                <a:latin typeface="Calibri" panose="020F0502020204030204" pitchFamily="34" charset="0"/>
              </a:rPr>
              <a:t> 3 SAFE </a:t>
            </a:r>
            <a:r>
              <a:rPr lang="en-US" altLang="fr-FR" sz="3200" dirty="0" smtClean="0">
                <a:latin typeface="Calibri" panose="020F0502020204030204" pitchFamily="34" charset="0"/>
              </a:rPr>
              <a:t>units: </a:t>
            </a:r>
            <a:r>
              <a:rPr lang="en-US" altLang="fr-FR" sz="3200" dirty="0" smtClean="0">
                <a:latin typeface="Calibri" panose="020F0502020204030204" pitchFamily="34" charset="0"/>
              </a:rPr>
              <a:t>45 – 46 - 47 </a:t>
            </a:r>
            <a:endParaRPr lang="en-US" altLang="fr-FR" sz="320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-"/>
            </a:pPr>
            <a:r>
              <a:rPr lang="en-US" altLang="fr-FR" sz="3200" dirty="0" smtClean="0">
                <a:latin typeface="Calibri" panose="020F0502020204030204" pitchFamily="34" charset="0"/>
              </a:rPr>
              <a:t> Units </a:t>
            </a:r>
            <a:r>
              <a:rPr lang="en-US" altLang="fr-FR" sz="3200" dirty="0" smtClean="0">
                <a:latin typeface="Calibri" panose="020F0502020204030204" pitchFamily="34" charset="0"/>
              </a:rPr>
              <a:t>from IMP+ POL (IP)</a:t>
            </a:r>
            <a:endParaRPr lang="en-US" altLang="fr-FR" sz="320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-"/>
            </a:pPr>
            <a:r>
              <a:rPr lang="en-US" altLang="fr-FR" sz="3200" dirty="0" smtClean="0">
                <a:latin typeface="Calibri" panose="020F0502020204030204" pitchFamily="34" charset="0"/>
              </a:rPr>
              <a:t> 2 </a:t>
            </a:r>
            <a:r>
              <a:rPr lang="en-US" altLang="fr-FR" sz="3200" dirty="0" smtClean="0">
                <a:latin typeface="Calibri" panose="020F0502020204030204" pitchFamily="34" charset="0"/>
              </a:rPr>
              <a:t>versions: </a:t>
            </a:r>
            <a:r>
              <a:rPr lang="en-US" altLang="fr-FR" sz="3200" dirty="0" smtClean="0">
                <a:latin typeface="Calibri" panose="020F0502020204030204" pitchFamily="34" charset="0"/>
              </a:rPr>
              <a:t>game, non-game </a:t>
            </a:r>
            <a:endParaRPr lang="en-US" altLang="fr-FR" sz="320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-"/>
            </a:pPr>
            <a:r>
              <a:rPr lang="en-US" altLang="fr-FR" sz="3200" dirty="0" smtClean="0">
                <a:latin typeface="Calibri" panose="020F0502020204030204" pitchFamily="34" charset="0"/>
              </a:rPr>
              <a:t> 3 </a:t>
            </a:r>
            <a:r>
              <a:rPr lang="en-US" altLang="fr-FR" sz="3200" dirty="0" smtClean="0">
                <a:latin typeface="Calibri" panose="020F0502020204030204" pitchFamily="34" charset="0"/>
              </a:rPr>
              <a:t>scenarios: Kassen, Blika, Lemnix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-"/>
            </a:pPr>
            <a:endParaRPr lang="en-US" altLang="fr-FR" sz="24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876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442" y="378068"/>
            <a:ext cx="6480175" cy="677108"/>
          </a:xfrm>
        </p:spPr>
        <p:txBody>
          <a:bodyPr/>
          <a:lstStyle/>
          <a:p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SAFE UNITS  </a:t>
            </a:r>
            <a:endParaRPr lang="fr-FR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8442" y="1477108"/>
            <a:ext cx="6855558" cy="4149970"/>
          </a:xfrm>
        </p:spPr>
        <p:txBody>
          <a:bodyPr wrap="square" anchor="ctr" anchorCtr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Unit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045: </a:t>
            </a:r>
            <a:r>
              <a:rPr lang="en-US" sz="3600" dirty="0" smtClean="0">
                <a:latin typeface="Calibri" panose="020F0502020204030204" pitchFamily="34" charset="0"/>
              </a:rPr>
              <a:t>Introduction 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Unit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046: </a:t>
            </a:r>
            <a:r>
              <a:rPr lang="en-US" sz="3600" dirty="0" smtClean="0">
                <a:latin typeface="Calibri" panose="020F0502020204030204" pitchFamily="34" charset="0"/>
              </a:rPr>
              <a:t>Scenarios </a:t>
            </a:r>
            <a:r>
              <a:rPr lang="en-US" sz="3600" dirty="0">
                <a:latin typeface="Calibri" panose="020F0502020204030204" pitchFamily="34" charset="0"/>
              </a:rPr>
              <a:t>and games </a:t>
            </a:r>
            <a:r>
              <a:rPr lang="en-US" sz="3600" dirty="0" smtClean="0">
                <a:latin typeface="Calibri" panose="020F0502020204030204" pitchFamily="34" charset="0"/>
              </a:rPr>
              <a:t> 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Unit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047: </a:t>
            </a:r>
            <a:r>
              <a:rPr lang="en-US" sz="3600" dirty="0" smtClean="0">
                <a:latin typeface="Calibri" panose="020F0502020204030204" pitchFamily="34" charset="0"/>
              </a:rPr>
              <a:t>Concluding </a:t>
            </a:r>
            <a:r>
              <a:rPr lang="en-US" sz="3600" dirty="0">
                <a:latin typeface="Calibri" panose="020F0502020204030204" pitchFamily="34" charset="0"/>
              </a:rPr>
              <a:t>session</a:t>
            </a:r>
            <a:endParaRPr lang="fr-FR" sz="36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72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677108"/>
          </a:xfrm>
        </p:spPr>
        <p:txBody>
          <a:bodyPr/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SAFE: 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Other materials  </a:t>
            </a:r>
            <a:endParaRPr lang="fr-FR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1749669"/>
            <a:ext cx="6650160" cy="437042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Unit 1:</a:t>
            </a:r>
            <a:r>
              <a:rPr lang="en-US" sz="3200" dirty="0" smtClean="0">
                <a:latin typeface="Calibri" panose="020F0502020204030204" pitchFamily="34" charset="0"/>
              </a:rPr>
              <a:t> Terminology (HO1)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Calibri" panose="020F0502020204030204" pitchFamily="34" charset="0"/>
              </a:rPr>
              <a:t>	</a:t>
            </a:r>
            <a:r>
              <a:rPr lang="en-US" sz="3200" dirty="0" smtClean="0">
                <a:latin typeface="Calibri" panose="020F0502020204030204" pitchFamily="34" charset="0"/>
              </a:rPr>
              <a:t>	</a:t>
            </a:r>
            <a:r>
              <a:rPr lang="en-US" sz="3200" dirty="0" smtClean="0">
                <a:latin typeface="Calibri" panose="020F0502020204030204" pitchFamily="34" charset="0"/>
              </a:rPr>
              <a:t>+ </a:t>
            </a:r>
            <a:r>
              <a:rPr lang="en-US" sz="3200" dirty="0" smtClean="0">
                <a:latin typeface="Calibri" panose="020F0502020204030204" pitchFamily="34" charset="0"/>
              </a:rPr>
              <a:t>Introducing participants </a:t>
            </a:r>
            <a:r>
              <a:rPr lang="en-US" sz="3200" dirty="0">
                <a:latin typeface="Calibri" panose="020F0502020204030204" pitchFamily="34" charset="0"/>
              </a:rPr>
              <a:t>(HO </a:t>
            </a:r>
            <a:r>
              <a:rPr lang="en-US" sz="3200" dirty="0" smtClean="0">
                <a:latin typeface="Calibri" panose="020F0502020204030204" pitchFamily="34" charset="0"/>
              </a:rPr>
              <a:t>2) </a:t>
            </a:r>
            <a:endParaRPr lang="en-US" sz="320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Unit 3:</a:t>
            </a:r>
            <a:r>
              <a:rPr lang="en-US" sz="3200" b="1" dirty="0" smtClean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Key concepts (PT)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Unit 9:</a:t>
            </a:r>
            <a:r>
              <a:rPr lang="en-US" sz="3200" dirty="0" smtClean="0">
                <a:latin typeface="Calibri" panose="020F0502020204030204" pitchFamily="34" charset="0"/>
              </a:rPr>
              <a:t> Safeguarding (PT)</a:t>
            </a:r>
            <a:endParaRPr lang="en-US" sz="320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Unit 55: </a:t>
            </a:r>
            <a:r>
              <a:rPr lang="en-US" sz="3200" dirty="0" smtClean="0">
                <a:latin typeface="Calibri" panose="020F0502020204030204" pitchFamily="34" charset="0"/>
              </a:rPr>
              <a:t>Intellectual property </a:t>
            </a:r>
            <a:endParaRPr lang="en-US" sz="3200" dirty="0" smtClean="0">
              <a:latin typeface="Calibri" panose="020F0502020204030204" pitchFamily="34" charset="0"/>
            </a:endParaRPr>
          </a:p>
          <a:p>
            <a:pPr lvl="2"/>
            <a:r>
              <a:rPr lang="en-US" sz="3200" dirty="0">
                <a:latin typeface="Calibri" panose="020F0502020204030204" pitchFamily="34" charset="0"/>
              </a:rPr>
              <a:t>	</a:t>
            </a:r>
            <a:r>
              <a:rPr lang="en-US" sz="3200" dirty="0" smtClean="0">
                <a:latin typeface="Calibri" panose="020F0502020204030204" pitchFamily="34" charset="0"/>
              </a:rPr>
              <a:t>		</a:t>
            </a:r>
            <a:r>
              <a:rPr lang="en-US" sz="3200" dirty="0" smtClean="0">
                <a:latin typeface="Calibri" panose="020F0502020204030204" pitchFamily="34" charset="0"/>
              </a:rPr>
              <a:t>(</a:t>
            </a:r>
            <a:r>
              <a:rPr lang="en-US" sz="3200" dirty="0" smtClean="0">
                <a:latin typeface="Calibri" panose="020F0502020204030204" pitchFamily="34" charset="0"/>
              </a:rPr>
              <a:t>HO </a:t>
            </a:r>
            <a:r>
              <a:rPr lang="en-US" sz="3200" dirty="0">
                <a:latin typeface="Calibri" panose="020F0502020204030204" pitchFamily="34" charset="0"/>
              </a:rPr>
              <a:t>7 </a:t>
            </a:r>
            <a:r>
              <a:rPr lang="en-US" sz="3200" dirty="0" smtClean="0">
                <a:latin typeface="Calibri" panose="020F0502020204030204" pitchFamily="34" charset="0"/>
              </a:rPr>
              <a:t>+ </a:t>
            </a:r>
            <a:r>
              <a:rPr lang="en-US" sz="3200" dirty="0" smtClean="0">
                <a:latin typeface="Calibri" panose="020F0502020204030204" pitchFamily="34" charset="0"/>
              </a:rPr>
              <a:t>PPT </a:t>
            </a:r>
            <a:r>
              <a:rPr lang="en-US" sz="3200" dirty="0" smtClean="0">
                <a:latin typeface="Calibri" panose="020F0502020204030204" pitchFamily="34" charset="0"/>
              </a:rPr>
              <a:t>3)  </a:t>
            </a:r>
            <a:endParaRPr lang="en-US" sz="320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Basic Texts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18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871" y="417512"/>
            <a:ext cx="6952129" cy="1231106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 </a:t>
            </a: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scenarios 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</a:t>
            </a: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 different </a:t>
            </a: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settings </a:t>
            </a:r>
            <a:endParaRPr lang="fr-FR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99448" y="2097741"/>
            <a:ext cx="6614660" cy="3495352"/>
          </a:xfrm>
        </p:spPr>
        <p:txBody>
          <a:bodyPr/>
          <a:lstStyle/>
          <a:p>
            <a:pPr marL="0" lvl="1" indent="0" algn="ctr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GB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Kassen </a:t>
            </a:r>
          </a:p>
          <a:p>
            <a:pPr marL="0" lvl="1" indent="0" algn="ctr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fr-FR" sz="2400" dirty="0" smtClean="0">
                <a:latin typeface="Calibri" panose="020F0502020204030204" pitchFamily="34" charset="0"/>
              </a:rPr>
              <a:t>Rural </a:t>
            </a:r>
            <a:r>
              <a:rPr lang="en-US" altLang="fr-FR" sz="2400" dirty="0">
                <a:latin typeface="Calibri" panose="020F0502020204030204" pitchFamily="34" charset="0"/>
              </a:rPr>
              <a:t>&amp; </a:t>
            </a:r>
            <a:r>
              <a:rPr lang="en-US" altLang="fr-FR" sz="2400" dirty="0" smtClean="0">
                <a:latin typeface="Calibri" panose="020F0502020204030204" pitchFamily="34" charset="0"/>
              </a:rPr>
              <a:t>peri-urban setting in a </a:t>
            </a:r>
            <a:r>
              <a:rPr lang="en-US" altLang="fr-FR" sz="2400" dirty="0" smtClean="0">
                <a:latin typeface="Calibri" panose="020F0502020204030204" pitchFamily="34" charset="0"/>
              </a:rPr>
              <a:t>developing </a:t>
            </a:r>
            <a:r>
              <a:rPr lang="en-US" altLang="fr-FR" sz="2400" dirty="0" smtClean="0">
                <a:latin typeface="Calibri" panose="020F0502020204030204" pitchFamily="34" charset="0"/>
              </a:rPr>
              <a:t>country</a:t>
            </a:r>
            <a:endParaRPr lang="en-US" altLang="fr-FR" sz="2000" dirty="0">
              <a:latin typeface="Calibri" panose="020F0502020204030204" pitchFamily="34" charset="0"/>
            </a:endParaRPr>
          </a:p>
          <a:p>
            <a:pPr marL="0" lvl="1" indent="0" algn="ctr">
              <a:buClr>
                <a:schemeClr val="tx1"/>
              </a:buClr>
              <a:buNone/>
            </a:pPr>
            <a:r>
              <a:rPr lang="en-GB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Blika</a:t>
            </a:r>
          </a:p>
          <a:p>
            <a:pPr marL="0" lvl="1" indent="0" algn="ctr">
              <a:buClr>
                <a:schemeClr val="tx1"/>
              </a:buClr>
              <a:buNone/>
            </a:pPr>
            <a:r>
              <a:rPr lang="en-GB" sz="2400" dirty="0" smtClean="0">
                <a:latin typeface="Calibri" panose="020F0502020204030204" pitchFamily="34" charset="0"/>
              </a:rPr>
              <a:t>Urban </a:t>
            </a:r>
            <a:r>
              <a:rPr lang="en-GB" sz="2400" dirty="0">
                <a:latin typeface="Calibri" panose="020F0502020204030204" pitchFamily="34" charset="0"/>
              </a:rPr>
              <a:t>setting </a:t>
            </a:r>
            <a:r>
              <a:rPr lang="en-US" altLang="fr-FR" sz="2400" dirty="0">
                <a:latin typeface="Calibri" panose="020F0502020204030204" pitchFamily="34" charset="0"/>
              </a:rPr>
              <a:t>in a </a:t>
            </a:r>
            <a:r>
              <a:rPr lang="en-US" altLang="fr-FR" sz="2400" dirty="0" smtClean="0">
                <a:latin typeface="Calibri" panose="020F0502020204030204" pitchFamily="34" charset="0"/>
              </a:rPr>
              <a:t>rather developed </a:t>
            </a:r>
            <a:r>
              <a:rPr lang="en-US" altLang="fr-FR" sz="2400" dirty="0" smtClean="0">
                <a:latin typeface="Calibri" panose="020F0502020204030204" pitchFamily="34" charset="0"/>
              </a:rPr>
              <a:t>country </a:t>
            </a:r>
            <a:endParaRPr lang="en-US" altLang="fr-FR" sz="2400" dirty="0">
              <a:latin typeface="Calibri" panose="020F0502020204030204" pitchFamily="34" charset="0"/>
            </a:endParaRPr>
          </a:p>
          <a:p>
            <a:pPr marL="0" lvl="1" indent="0" algn="ctr">
              <a:buClr>
                <a:schemeClr val="tx1"/>
              </a:buClr>
              <a:buNone/>
            </a:pPr>
            <a:r>
              <a:rPr lang="en-GB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Limnu</a:t>
            </a:r>
          </a:p>
          <a:p>
            <a:pPr marL="0" lvl="1" indent="0" algn="ctr">
              <a:buClr>
                <a:schemeClr val="tx1"/>
              </a:buClr>
              <a:buNone/>
            </a:pPr>
            <a:r>
              <a:rPr lang="en-US" altLang="fr-FR" sz="2400" dirty="0" smtClean="0">
                <a:latin typeface="Calibri" panose="020F0502020204030204" pitchFamily="34" charset="0"/>
              </a:rPr>
              <a:t>Rural </a:t>
            </a:r>
            <a:r>
              <a:rPr lang="en-US" altLang="fr-FR" sz="2400" dirty="0">
                <a:latin typeface="Calibri" panose="020F0502020204030204" pitchFamily="34" charset="0"/>
              </a:rPr>
              <a:t>setting in a </a:t>
            </a:r>
            <a:r>
              <a:rPr lang="en-US" altLang="fr-FR" sz="2400" dirty="0" smtClean="0">
                <a:latin typeface="Calibri" panose="020F0502020204030204" pitchFamily="34" charset="0"/>
              </a:rPr>
              <a:t>poor developing </a:t>
            </a:r>
            <a:r>
              <a:rPr lang="en-US" altLang="fr-FR" sz="2400" dirty="0" smtClean="0">
                <a:latin typeface="Calibri" panose="020F0502020204030204" pitchFamily="34" charset="0"/>
              </a:rPr>
              <a:t>country</a:t>
            </a:r>
            <a:endParaRPr lang="en-US" altLang="fr-F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74888" y="417513"/>
            <a:ext cx="6480175" cy="615553"/>
          </a:xfrm>
        </p:spPr>
        <p:txBody>
          <a:bodyPr/>
          <a:lstStyle/>
          <a:p>
            <a:r>
              <a:rPr lang="en-US" alt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Scenario 1: Kassen</a:t>
            </a:r>
            <a:endParaRPr lang="en-GB" alt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40162" y="1989138"/>
            <a:ext cx="5102131" cy="3914918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 smtClean="0">
                <a:latin typeface="Calibri" panose="020F0502020204030204" pitchFamily="34" charset="0"/>
              </a:rPr>
              <a:t>Minority community Fan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 smtClean="0">
                <a:latin typeface="Calibri" panose="020F0502020204030204" pitchFamily="34" charset="0"/>
              </a:rPr>
              <a:t>Developing </a:t>
            </a:r>
            <a:r>
              <a:rPr lang="en-US" altLang="fr-FR" sz="2400" dirty="0">
                <a:latin typeface="Calibri" panose="020F0502020204030204" pitchFamily="34" charset="0"/>
              </a:rPr>
              <a:t>country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 smtClean="0">
                <a:latin typeface="Calibri" panose="020F0502020204030204" pitchFamily="34" charset="0"/>
              </a:rPr>
              <a:t>Rural &amp; </a:t>
            </a:r>
            <a:r>
              <a:rPr lang="en-US" altLang="fr-FR" sz="2400" dirty="0" err="1" smtClean="0">
                <a:latin typeface="Calibri" panose="020F0502020204030204" pitchFamily="34" charset="0"/>
              </a:rPr>
              <a:t>peri</a:t>
            </a:r>
            <a:r>
              <a:rPr lang="en-US" altLang="fr-FR" sz="2400" dirty="0" smtClean="0">
                <a:latin typeface="Calibri" panose="020F0502020204030204" pitchFamily="34" charset="0"/>
              </a:rPr>
              <a:t>-urban/urban area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 smtClean="0">
                <a:latin typeface="Calibri" panose="020F0502020204030204" pitchFamily="34" charset="0"/>
              </a:rPr>
              <a:t>ICH: one clearly defined element: </a:t>
            </a:r>
            <a:r>
              <a:rPr lang="en-US" altLang="fr-FR" sz="2400" dirty="0" err="1" smtClean="0">
                <a:latin typeface="Calibri" panose="020F0502020204030204" pitchFamily="34" charset="0"/>
              </a:rPr>
              <a:t>Fanoko</a:t>
            </a:r>
            <a:r>
              <a:rPr lang="en-US" altLang="fr-FR" sz="2400" dirty="0" smtClean="0">
                <a:latin typeface="Calibri" panose="020F0502020204030204" pitchFamily="34" charset="0"/>
              </a:rPr>
              <a:t> cheese making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 smtClean="0">
                <a:latin typeface="Calibri" panose="020F0502020204030204" pitchFamily="34" charset="0"/>
              </a:rPr>
              <a:t>Issues: sustainable development, intellectual property protection 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 smtClean="0">
                <a:latin typeface="Calibri" panose="020F0502020204030204" pitchFamily="34" charset="0"/>
              </a:rPr>
              <a:t>1 to 1.5 days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 smtClean="0">
                <a:latin typeface="Calibri" panose="020F0502020204030204" pitchFamily="34" charset="0"/>
              </a:rPr>
              <a:t>10 characters (+ scribe + facilitator)</a:t>
            </a:r>
          </a:p>
        </p:txBody>
      </p:sp>
      <p:pic>
        <p:nvPicPr>
          <p:cNvPr id="21508" name="Picture 2" descr="https://upload.wikimedia.org/wikipedia/commons/7/76/Kib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917700"/>
            <a:ext cx="28003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4146550"/>
            <a:ext cx="28003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188259" y="1279525"/>
            <a:ext cx="87540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800" i="1" dirty="0">
                <a:latin typeface="Calibri" panose="020F0502020204030204" pitchFamily="34" charset="0"/>
              </a:rPr>
              <a:t>Safeguarding </a:t>
            </a:r>
            <a:r>
              <a:rPr lang="en-US" altLang="en-US" sz="2800" i="1" dirty="0" err="1">
                <a:latin typeface="Calibri" panose="020F0502020204030204" pitchFamily="34" charset="0"/>
              </a:rPr>
              <a:t>Fanoko</a:t>
            </a:r>
            <a:r>
              <a:rPr lang="en-US" altLang="en-US" sz="2800" i="1" dirty="0">
                <a:latin typeface="Calibri" panose="020F0502020204030204" pitchFamily="34" charset="0"/>
              </a:rPr>
              <a:t>, a cheese-making tradition in Kassen</a:t>
            </a:r>
            <a:endParaRPr lang="en-GB" altLang="en-US" sz="28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615553"/>
          </a:xfrm>
        </p:spPr>
        <p:txBody>
          <a:bodyPr/>
          <a:lstStyle/>
          <a:p>
            <a:r>
              <a:rPr lang="en-US" alt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Scenario 2: Blika</a:t>
            </a:r>
            <a:endParaRPr lang="en-GB" alt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745523" y="1905000"/>
            <a:ext cx="5017478" cy="424731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>
                <a:latin typeface="Calibri" panose="020F0502020204030204" pitchFamily="34" charset="0"/>
              </a:rPr>
              <a:t>Immigrant community Ori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 smtClean="0">
                <a:latin typeface="Calibri" panose="020F0502020204030204" pitchFamily="34" charset="0"/>
              </a:rPr>
              <a:t>3 main towns </a:t>
            </a:r>
            <a:r>
              <a:rPr lang="en-US" altLang="fr-FR" sz="2400" dirty="0">
                <a:latin typeface="Calibri" panose="020F0502020204030204" pitchFamily="34" charset="0"/>
              </a:rPr>
              <a:t>in a </a:t>
            </a:r>
            <a:r>
              <a:rPr lang="en-US" altLang="fr-FR" sz="2400" dirty="0" smtClean="0">
                <a:latin typeface="Calibri" panose="020F0502020204030204" pitchFamily="34" charset="0"/>
              </a:rPr>
              <a:t>developed country </a:t>
            </a:r>
            <a:endParaRPr lang="en-US" altLang="fr-FR" sz="24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 smtClean="0">
                <a:latin typeface="Calibri" panose="020F0502020204030204" pitchFamily="34" charset="0"/>
              </a:rPr>
              <a:t>ICH - 11 </a:t>
            </a:r>
            <a:r>
              <a:rPr lang="en-US" altLang="fr-FR" sz="2400" dirty="0">
                <a:latin typeface="Calibri" panose="020F0502020204030204" pitchFamily="34" charset="0"/>
              </a:rPr>
              <a:t>Ori </a:t>
            </a:r>
            <a:r>
              <a:rPr lang="en-US" altLang="fr-FR" sz="2400" dirty="0" smtClean="0">
                <a:latin typeface="Calibri" panose="020F0502020204030204" pitchFamily="34" charset="0"/>
              </a:rPr>
              <a:t>elements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 smtClean="0">
                <a:latin typeface="Calibri" panose="020F0502020204030204" pitchFamily="34" charset="0"/>
              </a:rPr>
              <a:t>3 </a:t>
            </a:r>
            <a:r>
              <a:rPr lang="en-US" altLang="fr-FR" sz="2400" dirty="0">
                <a:latin typeface="Calibri" panose="020F0502020204030204" pitchFamily="34" charset="0"/>
              </a:rPr>
              <a:t>to 4 </a:t>
            </a:r>
            <a:r>
              <a:rPr lang="en-US" altLang="fr-FR" sz="2400" dirty="0" smtClean="0">
                <a:latin typeface="Calibri" panose="020F0502020204030204" pitchFamily="34" charset="0"/>
              </a:rPr>
              <a:t>elements for </a:t>
            </a:r>
            <a:r>
              <a:rPr lang="en-US" altLang="fr-FR" sz="2400" dirty="0">
                <a:latin typeface="Calibri" panose="020F0502020204030204" pitchFamily="34" charset="0"/>
              </a:rPr>
              <a:t>Blika inventory </a:t>
            </a:r>
            <a:r>
              <a:rPr lang="en-US" altLang="fr-FR" sz="2400" dirty="0" smtClean="0">
                <a:latin typeface="Calibri" panose="020F0502020204030204" pitchFamily="34" charset="0"/>
              </a:rPr>
              <a:t>+  </a:t>
            </a:r>
            <a:r>
              <a:rPr lang="en-US" altLang="fr-FR" sz="2400" dirty="0">
                <a:latin typeface="Calibri" panose="020F0502020204030204" pitchFamily="34" charset="0"/>
              </a:rPr>
              <a:t>develop SP for endangered ICH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>
                <a:latin typeface="Calibri" panose="020F0502020204030204" pitchFamily="34" charset="0"/>
              </a:rPr>
              <a:t>Issues: </a:t>
            </a:r>
            <a:r>
              <a:rPr lang="en-US" altLang="fr-FR" sz="2400" dirty="0" smtClean="0">
                <a:latin typeface="Calibri" panose="020F0502020204030204" pitchFamily="34" charset="0"/>
              </a:rPr>
              <a:t>policies </a:t>
            </a:r>
            <a:r>
              <a:rPr lang="en-US" altLang="fr-FR" sz="2400" dirty="0">
                <a:latin typeface="Calibri" panose="020F0502020204030204" pitchFamily="34" charset="0"/>
              </a:rPr>
              <a:t>towards immigrants/minority </a:t>
            </a:r>
            <a:r>
              <a:rPr lang="en-US" altLang="fr-FR" sz="2400" dirty="0" smtClean="0">
                <a:latin typeface="Calibri" panose="020F0502020204030204" pitchFamily="34" charset="0"/>
              </a:rPr>
              <a:t>groups + their impact </a:t>
            </a:r>
            <a:r>
              <a:rPr lang="en-US" altLang="fr-FR" sz="2400" dirty="0">
                <a:latin typeface="Calibri" panose="020F0502020204030204" pitchFamily="34" charset="0"/>
              </a:rPr>
              <a:t>on ICH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>
                <a:latin typeface="Calibri" panose="020F0502020204030204" pitchFamily="34" charset="0"/>
              </a:rPr>
              <a:t>2 </a:t>
            </a:r>
            <a:r>
              <a:rPr lang="en-US" altLang="fr-FR" sz="2400" dirty="0" smtClean="0">
                <a:latin typeface="Calibri" panose="020F0502020204030204" pitchFamily="34" charset="0"/>
              </a:rPr>
              <a:t>days</a:t>
            </a:r>
            <a:endParaRPr lang="en-US" altLang="fr-FR" sz="24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>
                <a:latin typeface="Calibri" panose="020F0502020204030204" pitchFamily="34" charset="0"/>
              </a:rPr>
              <a:t>12 characters (+ scribe + facilitator)</a:t>
            </a: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905000"/>
            <a:ext cx="30575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403225" y="1249363"/>
            <a:ext cx="83518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800" i="1" dirty="0">
                <a:latin typeface="Calibri" panose="020F0502020204030204" pitchFamily="34" charset="0"/>
              </a:rPr>
              <a:t>Safeguarding Ori ICH in </a:t>
            </a:r>
            <a:r>
              <a:rPr lang="en-US" altLang="en-US" sz="2800" i="1" dirty="0" smtClean="0">
                <a:latin typeface="Calibri" panose="020F0502020204030204" pitchFamily="34" charset="0"/>
              </a:rPr>
              <a:t>the Republic of Blika</a:t>
            </a:r>
            <a:endParaRPr lang="en-GB" altLang="en-US" sz="28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615553"/>
          </a:xfrm>
        </p:spPr>
        <p:txBody>
          <a:bodyPr/>
          <a:lstStyle/>
          <a:p>
            <a:r>
              <a:rPr lang="en-US" alt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Scenario 3: Limnu</a:t>
            </a:r>
            <a:endParaRPr lang="en-GB" alt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33446" y="1987062"/>
            <a:ext cx="5074017" cy="4589584"/>
          </a:xfrm>
        </p:spPr>
        <p:txBody>
          <a:bodyPr wrap="square" anchor="t" anchorCtr="0">
            <a:normAutofit lnSpcReduction="10000"/>
          </a:bodyPr>
          <a:lstStyle/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 smtClean="0">
                <a:latin typeface="Calibri" panose="020F0502020204030204" pitchFamily="34" charset="0"/>
              </a:rPr>
              <a:t>Limnu/Valley people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 smtClean="0">
                <a:latin typeface="Calibri" panose="020F0502020204030204" pitchFamily="34" charset="0"/>
              </a:rPr>
              <a:t>Two villages in a remote valley in a (poor) developing country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 smtClean="0">
                <a:latin typeface="Calibri" panose="020F0502020204030204" pitchFamily="34" charset="0"/>
              </a:rPr>
              <a:t>ICH: The long week + Festival of the Clouds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 smtClean="0">
                <a:latin typeface="Calibri" panose="020F0502020204030204" pitchFamily="34" charset="0"/>
              </a:rPr>
              <a:t>Safeguarding ICH as a way towards sustainable development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 smtClean="0">
                <a:latin typeface="Calibri" panose="020F0502020204030204" pitchFamily="34" charset="0"/>
              </a:rPr>
              <a:t>Issues: outmigration, unemployment, SD, IP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 smtClean="0">
                <a:latin typeface="Calibri" panose="020F0502020204030204" pitchFamily="34" charset="0"/>
              </a:rPr>
              <a:t>1.5 </a:t>
            </a:r>
            <a:r>
              <a:rPr lang="en-US" altLang="fr-FR" sz="2400" dirty="0" smtClean="0">
                <a:latin typeface="Calibri" panose="020F0502020204030204" pitchFamily="34" charset="0"/>
              </a:rPr>
              <a:t>- 2 </a:t>
            </a:r>
            <a:r>
              <a:rPr lang="en-US" altLang="fr-FR" sz="2400" dirty="0" smtClean="0">
                <a:latin typeface="Calibri" panose="020F0502020204030204" pitchFamily="34" charset="0"/>
              </a:rPr>
              <a:t>days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fr-FR" sz="2400" dirty="0" smtClean="0">
                <a:latin typeface="Calibri" panose="020F0502020204030204" pitchFamily="34" charset="0"/>
              </a:rPr>
              <a:t>13 characters (incl. scribe) + facilitato</a:t>
            </a:r>
            <a:r>
              <a:rPr lang="en-US" altLang="fr-FR" sz="2200" dirty="0" smtClean="0"/>
              <a:t>r</a:t>
            </a:r>
            <a:endParaRPr lang="en-US" altLang="fr-FR" sz="2200" dirty="0"/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9" y="2177561"/>
            <a:ext cx="3226654" cy="318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411163" y="1207844"/>
            <a:ext cx="83518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800" i="1" dirty="0">
                <a:latin typeface="Calibri" panose="020F0502020204030204" pitchFamily="34" charset="0"/>
              </a:rPr>
              <a:t>Safeguarding Limnu Valley ICH in </a:t>
            </a:r>
            <a:r>
              <a:rPr lang="en-US" altLang="en-US" sz="2800" i="1" dirty="0" smtClean="0">
                <a:latin typeface="Calibri" panose="020F0502020204030204" pitchFamily="34" charset="0"/>
              </a:rPr>
              <a:t>the Kingdom of </a:t>
            </a:r>
            <a:r>
              <a:rPr lang="en-US" altLang="en-US" sz="2800" i="1" dirty="0" err="1" smtClean="0">
                <a:latin typeface="Calibri" panose="020F0502020204030204" pitchFamily="34" charset="0"/>
              </a:rPr>
              <a:t>Lemnix</a:t>
            </a:r>
            <a:endParaRPr lang="en-GB" altLang="en-US" sz="28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7996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NON GAME VERSIONS </a:t>
            </a:r>
            <a:br>
              <a:rPr lang="en-GB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 all 3 scenarios </a:t>
            </a:r>
            <a:endParaRPr lang="fr-FR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262" y="2224454"/>
            <a:ext cx="6318738" cy="32008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>
                <a:latin typeface="Calibri" panose="020F0502020204030204" pitchFamily="34" charset="0"/>
              </a:rPr>
              <a:t>Experts invited in their own capacity</a:t>
            </a:r>
          </a:p>
          <a:p>
            <a:pPr>
              <a:lnSpc>
                <a:spcPct val="100000"/>
              </a:lnSpc>
            </a:pPr>
            <a:r>
              <a:rPr lang="en-GB" dirty="0" smtClean="0">
                <a:latin typeface="Calibri" panose="020F0502020204030204" pitchFamily="34" charset="0"/>
              </a:rPr>
              <a:t>Facilitator in the role of consultant</a:t>
            </a:r>
          </a:p>
          <a:p>
            <a:pPr>
              <a:lnSpc>
                <a:spcPct val="100000"/>
              </a:lnSpc>
            </a:pPr>
            <a:r>
              <a:rPr lang="en-GB" dirty="0" smtClean="0">
                <a:latin typeface="Calibri" panose="020F0502020204030204" pitchFamily="34" charset="0"/>
              </a:rPr>
              <a:t>Helping the community to develop a SP</a:t>
            </a:r>
          </a:p>
          <a:p>
            <a:pPr>
              <a:lnSpc>
                <a:spcPct val="100000"/>
              </a:lnSpc>
            </a:pPr>
            <a:r>
              <a:rPr lang="en-GB" dirty="0" smtClean="0">
                <a:latin typeface="Calibri" panose="020F0502020204030204" pitchFamily="34" charset="0"/>
              </a:rPr>
              <a:t>Scenarios used as case studies</a:t>
            </a:r>
          </a:p>
          <a:p>
            <a:pPr>
              <a:lnSpc>
                <a:spcPct val="100000"/>
              </a:lnSpc>
            </a:pPr>
            <a:r>
              <a:rPr lang="en-GB" dirty="0" smtClean="0">
                <a:latin typeface="Calibri" panose="020F0502020204030204" pitchFamily="34" charset="0"/>
              </a:rPr>
              <a:t>Partially different instructions and hand outs  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49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Unes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DEDB"/>
      </a:accent1>
      <a:accent2>
        <a:srgbClr val="00D213"/>
      </a:accent2>
      <a:accent3>
        <a:srgbClr val="FF0000"/>
      </a:accent3>
      <a:accent4>
        <a:srgbClr val="FFFF00"/>
      </a:accent4>
      <a:accent5>
        <a:srgbClr val="07DEDB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7751</TotalTime>
  <Words>464</Words>
  <Application>Microsoft Office PowerPoint</Application>
  <PresentationFormat>On-screen Show (4:3)</PresentationFormat>
  <Paragraphs>82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Bold</vt:lpstr>
      <vt:lpstr>Calibri</vt:lpstr>
      <vt:lpstr>Thème Office</vt:lpstr>
      <vt:lpstr>Welcome to SAFE   Introduction to the workshop and its materials</vt:lpstr>
      <vt:lpstr>SAFE WORKSHOP  </vt:lpstr>
      <vt:lpstr>SAFE UNITS  </vt:lpstr>
      <vt:lpstr>SAFE: Other materials  </vt:lpstr>
      <vt:lpstr>3 scenarios - 3 different settings </vt:lpstr>
      <vt:lpstr>Scenario 1: Kassen</vt:lpstr>
      <vt:lpstr>Scenario 2: Blika</vt:lpstr>
      <vt:lpstr>Scenario 3: Limnu</vt:lpstr>
      <vt:lpstr>NON GAME VERSIONS  for all 3 scenarios </vt:lpstr>
      <vt:lpstr>For any further questions: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Drobna, Helena</cp:lastModifiedBy>
  <cp:revision>322</cp:revision>
  <cp:lastPrinted>2015-11-08T14:36:18Z</cp:lastPrinted>
  <dcterms:created xsi:type="dcterms:W3CDTF">2013-04-24T00:14:44Z</dcterms:created>
  <dcterms:modified xsi:type="dcterms:W3CDTF">2017-06-14T09:35:23Z</dcterms:modified>
</cp:coreProperties>
</file>