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92" r:id="rId3"/>
    <p:sldId id="293" r:id="rId4"/>
    <p:sldId id="294" r:id="rId5"/>
    <p:sldId id="295" r:id="rId6"/>
  </p:sldIdLst>
  <p:sldSz cx="9144000" cy="6858000" type="screen4x3"/>
  <p:notesSz cx="9799638" cy="6735763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15">
          <p15:clr>
            <a:srgbClr val="A4A3A4"/>
          </p15:clr>
        </p15:guide>
        <p15:guide id="2" orient="horz" pos="1200">
          <p15:clr>
            <a:srgbClr val="A4A3A4"/>
          </p15:clr>
        </p15:guide>
        <p15:guide id="3" orient="horz" pos="2160">
          <p15:clr>
            <a:srgbClr val="A4A3A4"/>
          </p15:clr>
        </p15:guide>
        <p15:guide id="4" pos="1437">
          <p15:clr>
            <a:srgbClr val="A4A3A4"/>
          </p15:clr>
        </p15:guide>
        <p15:guide id="5" pos="2419">
          <p15:clr>
            <a:srgbClr val="A4A3A4"/>
          </p15:clr>
        </p15:guide>
        <p15:guide id="6" pos="5515">
          <p15:clr>
            <a:srgbClr val="A4A3A4"/>
          </p15:clr>
        </p15:guide>
        <p15:guide id="7" pos="1310">
          <p15:clr>
            <a:srgbClr val="A4A3A4"/>
          </p15:clr>
        </p15:guide>
        <p15:guide id="8" pos="25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55" autoAdjust="0"/>
  </p:normalViewPr>
  <p:slideViewPr>
    <p:cSldViewPr snapToGrid="0" snapToObjects="1">
      <p:cViewPr varScale="1">
        <p:scale>
          <a:sx n="100" d="100"/>
          <a:sy n="100" d="100"/>
        </p:scale>
        <p:origin x="-1144" y="-96"/>
      </p:cViewPr>
      <p:guideLst>
        <p:guide orient="horz" pos="715"/>
        <p:guide orient="horz" pos="1200"/>
        <p:guide orient="horz" pos="2160"/>
        <p:guide pos="1437"/>
        <p:guide pos="2419"/>
        <p:guide pos="5515"/>
        <p:guide pos="1310"/>
        <p:guide pos="25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handoutMaster" Target="handoutMasters/handout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47084" cy="336631"/>
          </a:xfrm>
          <a:prstGeom prst="rect">
            <a:avLst/>
          </a:prstGeom>
        </p:spPr>
        <p:txBody>
          <a:bodyPr vert="horz" lIns="90407" tIns="45203" rIns="90407" bIns="4520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550987" y="0"/>
            <a:ext cx="4247084" cy="336631"/>
          </a:xfrm>
          <a:prstGeom prst="rect">
            <a:avLst/>
          </a:prstGeom>
        </p:spPr>
        <p:txBody>
          <a:bodyPr vert="horz" lIns="90407" tIns="45203" rIns="90407" bIns="4520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977A9AC-E9B0-49B6-A020-A8C937F2FA99}" type="datetimeFigureOut">
              <a:rPr lang="fr-FR"/>
              <a:pPr>
                <a:defRPr/>
              </a:pPr>
              <a:t>18/06/17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6397560"/>
            <a:ext cx="4247084" cy="336631"/>
          </a:xfrm>
          <a:prstGeom prst="rect">
            <a:avLst/>
          </a:prstGeom>
        </p:spPr>
        <p:txBody>
          <a:bodyPr vert="horz" lIns="90407" tIns="45203" rIns="90407" bIns="4520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550987" y="6397560"/>
            <a:ext cx="4247084" cy="336631"/>
          </a:xfrm>
          <a:prstGeom prst="rect">
            <a:avLst/>
          </a:prstGeom>
        </p:spPr>
        <p:txBody>
          <a:bodyPr vert="horz" lIns="90407" tIns="45203" rIns="90407" bIns="4520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B3A820C-9F85-4474-8664-C23A267D6FF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5296190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247084" cy="336631"/>
          </a:xfrm>
          <a:prstGeom prst="rect">
            <a:avLst/>
          </a:prstGeom>
        </p:spPr>
        <p:txBody>
          <a:bodyPr vert="horz" lIns="90407" tIns="45203" rIns="90407" bIns="4520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550987" y="0"/>
            <a:ext cx="4247084" cy="336631"/>
          </a:xfrm>
          <a:prstGeom prst="rect">
            <a:avLst/>
          </a:prstGeom>
        </p:spPr>
        <p:txBody>
          <a:bodyPr vert="horz" lIns="90407" tIns="45203" rIns="90407" bIns="4520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C9265D0-184C-4EC5-A637-9CA1F350A9E9}" type="datetimeFigureOut">
              <a:rPr lang="fr-FR"/>
              <a:pPr>
                <a:defRPr/>
              </a:pPr>
              <a:t>18/06/17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216275" y="504825"/>
            <a:ext cx="3367088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407" tIns="45203" rIns="90407" bIns="45203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79494" y="3199567"/>
            <a:ext cx="7840650" cy="3031251"/>
          </a:xfrm>
          <a:prstGeom prst="rect">
            <a:avLst/>
          </a:prstGeom>
        </p:spPr>
        <p:txBody>
          <a:bodyPr vert="horz" lIns="90407" tIns="45203" rIns="90407" bIns="45203" rtlCol="0"/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397560"/>
            <a:ext cx="4247084" cy="336631"/>
          </a:xfrm>
          <a:prstGeom prst="rect">
            <a:avLst/>
          </a:prstGeom>
        </p:spPr>
        <p:txBody>
          <a:bodyPr vert="horz" lIns="90407" tIns="45203" rIns="90407" bIns="4520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550987" y="6397560"/>
            <a:ext cx="4247084" cy="336631"/>
          </a:xfrm>
          <a:prstGeom prst="rect">
            <a:avLst/>
          </a:prstGeom>
        </p:spPr>
        <p:txBody>
          <a:bodyPr vert="horz" lIns="90407" tIns="45203" rIns="90407" bIns="4520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2221E9-BA91-413A-BB76-7AD2FAF6D6A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2044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6477000" cy="6862763"/>
          </a:xfrm>
          <a:prstGeom prst="rect">
            <a:avLst/>
          </a:prstGeom>
          <a:solidFill>
            <a:srgbClr val="00D21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10B"/>
              </a:solidFill>
            </a:endParaRPr>
          </a:p>
        </p:txBody>
      </p:sp>
      <p:pic>
        <p:nvPicPr>
          <p:cNvPr id="6" name="Picture 7" descr="logos_partners_noir.ps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6605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9"/>
          <p:cNvCxnSpPr/>
          <p:nvPr userDrawn="1"/>
        </p:nvCxnSpPr>
        <p:spPr>
          <a:xfrm>
            <a:off x="381000" y="1371600"/>
            <a:ext cx="5715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81000" y="1692000"/>
            <a:ext cx="5715000" cy="1169551"/>
          </a:xfrm>
        </p:spPr>
        <p:txBody>
          <a:bodyPr/>
          <a:lstStyle>
            <a:lvl1pPr algn="l">
              <a:defRPr sz="3800" b="1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81000" y="4212000"/>
            <a:ext cx="5715000" cy="1665272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des sous-titres du masque</a:t>
            </a:r>
            <a:endParaRPr lang="fr-FR" dirty="0"/>
          </a:p>
        </p:txBody>
      </p:sp>
      <p:sp>
        <p:nvSpPr>
          <p:cNvPr id="9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6476400" y="0"/>
            <a:ext cx="2667600" cy="6858000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0933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9040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5998" y="375262"/>
            <a:ext cx="6476999" cy="1846659"/>
          </a:xfrm>
        </p:spPr>
        <p:txBody>
          <a:bodyPr/>
          <a:lstStyle>
            <a:lvl1pPr algn="l">
              <a:defRPr sz="6000" b="1" cap="none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2824" y="2427807"/>
            <a:ext cx="6480173" cy="1118255"/>
          </a:xfrm>
        </p:spPr>
        <p:txBody>
          <a:bodyPr/>
          <a:lstStyle>
            <a:lvl1pPr marL="0" indent="0">
              <a:buNone/>
              <a:defRPr sz="4000" b="0">
                <a:solidFill>
                  <a:srgbClr val="000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z="6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21590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600000" y="1836000"/>
            <a:ext cx="5162998" cy="4217600"/>
          </a:xfrm>
        </p:spPr>
        <p:txBody>
          <a:bodyPr/>
          <a:lstStyle>
            <a:lvl1pPr>
              <a:defRPr sz="2800"/>
            </a:lvl1pPr>
            <a:lvl2pPr>
              <a:defRPr sz="2800"/>
            </a:lvl2pPr>
            <a:lvl3pPr>
              <a:defRPr sz="2800"/>
            </a:lvl3pPr>
            <a:lvl4pPr>
              <a:defRPr sz="24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9" name="Espace réservé pour une image  8"/>
          <p:cNvSpPr>
            <a:spLocks noGrp="1"/>
          </p:cNvSpPr>
          <p:nvPr>
            <p:ph type="pic" sz="quarter" idx="10"/>
          </p:nvPr>
        </p:nvSpPr>
        <p:spPr>
          <a:xfrm>
            <a:off x="416560" y="1908000"/>
            <a:ext cx="2880000" cy="3672206"/>
          </a:xfrm>
        </p:spPr>
        <p:txBody>
          <a:bodyPr rtlCol="0"/>
          <a:lstStyle/>
          <a:p>
            <a:pPr lvl="0"/>
            <a:endParaRPr lang="fr-FR" noProof="0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1"/>
          </p:nvPr>
        </p:nvSpPr>
        <p:spPr>
          <a:xfrm>
            <a:off x="416560" y="5647094"/>
            <a:ext cx="287972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chemeClr val="tx1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chemeClr val="tx1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6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133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11" name="Espace réservé pour une image  10"/>
          <p:cNvSpPr>
            <a:spLocks noGrp="1"/>
          </p:cNvSpPr>
          <p:nvPr>
            <p:ph type="pic" sz="quarter" idx="10"/>
          </p:nvPr>
        </p:nvSpPr>
        <p:spPr>
          <a:xfrm>
            <a:off x="2282825" y="1908001"/>
            <a:ext cx="6480175" cy="4248960"/>
          </a:xfrm>
        </p:spPr>
        <p:txBody>
          <a:bodyPr rtlCol="0"/>
          <a:lstStyle/>
          <a:p>
            <a:pPr lvl="0"/>
            <a:endParaRPr lang="fr-FR" noProof="0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11"/>
          </p:nvPr>
        </p:nvSpPr>
        <p:spPr>
          <a:xfrm>
            <a:off x="2282825" y="6156325"/>
            <a:ext cx="6480175" cy="234000"/>
          </a:xfrm>
        </p:spPr>
        <p:txBody>
          <a:bodyPr anchor="ctr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 b="0">
                <a:solidFill>
                  <a:srgbClr val="000000"/>
                </a:solidFill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2pPr>
            <a:lvl3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4pPr>
            <a:lvl5pPr marL="0">
              <a:lnSpc>
                <a:spcPct val="100000"/>
              </a:lnSpc>
              <a:spcBef>
                <a:spcPts val="0"/>
              </a:spcBef>
              <a:buFontTx/>
              <a:buNone/>
              <a:defRPr sz="800">
                <a:solidFill>
                  <a:srgbClr val="000000"/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5" name="Espace réservé du pied de page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978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60375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95947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0"/>
            <a:ext cx="228600" cy="68627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10B"/>
              </a:solidFill>
            </a:endParaRPr>
          </a:p>
        </p:txBody>
      </p:sp>
      <p:pic>
        <p:nvPicPr>
          <p:cNvPr id="1027" name="Picture 6" descr="logos_partners_noir.psd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400" y="457200"/>
            <a:ext cx="121761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8"/>
          <p:cNvCxnSpPr/>
          <p:nvPr userDrawn="1"/>
        </p:nvCxnSpPr>
        <p:spPr>
          <a:xfrm>
            <a:off x="2286000" y="2286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1"/>
          <p:cNvCxnSpPr/>
          <p:nvPr userDrawn="1"/>
        </p:nvCxnSpPr>
        <p:spPr>
          <a:xfrm>
            <a:off x="2286000" y="6629400"/>
            <a:ext cx="6477000" cy="1588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3"/>
          <p:cNvCxnSpPr/>
          <p:nvPr userDrawn="1"/>
        </p:nvCxnSpPr>
        <p:spPr>
          <a:xfrm flipV="1">
            <a:off x="406400" y="2286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 userDrawn="1"/>
        </p:nvSpPr>
        <p:spPr>
          <a:xfrm>
            <a:off x="8915400" y="0"/>
            <a:ext cx="228600" cy="68627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rgbClr val="FFF10B"/>
              </a:solidFill>
            </a:endParaRPr>
          </a:p>
        </p:txBody>
      </p:sp>
      <p:sp>
        <p:nvSpPr>
          <p:cNvPr id="1032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2282825" y="417513"/>
            <a:ext cx="64801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et modifiez le titre</a:t>
            </a:r>
          </a:p>
        </p:txBody>
      </p:sp>
      <p:sp>
        <p:nvSpPr>
          <p:cNvPr id="1033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2282825" y="2016125"/>
            <a:ext cx="6480175" cy="277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cxnSp>
        <p:nvCxnSpPr>
          <p:cNvPr id="13" name="Straight Connector 17"/>
          <p:cNvCxnSpPr/>
          <p:nvPr userDrawn="1"/>
        </p:nvCxnSpPr>
        <p:spPr>
          <a:xfrm flipV="1">
            <a:off x="406400" y="6629400"/>
            <a:ext cx="1676400" cy="0"/>
          </a:xfrm>
          <a:prstGeom prst="line">
            <a:avLst/>
          </a:prstGeom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5" name="ZoneTexte 13"/>
          <p:cNvSpPr txBox="1">
            <a:spLocks noChangeArrowheads="1"/>
          </p:cNvSpPr>
          <p:nvPr userDrawn="1"/>
        </p:nvSpPr>
        <p:spPr bwMode="auto">
          <a:xfrm>
            <a:off x="406400" y="6338888"/>
            <a:ext cx="10414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defRPr/>
            </a:pPr>
            <a:fld id="{E50B146B-A5AD-43D9-A9F6-5634F5B27E0C}" type="slidenum">
              <a:rPr lang="fr-FR" altLang="fr-FR" sz="1400" b="1" smtClean="0">
                <a:solidFill>
                  <a:srgbClr val="00D213"/>
                </a:solidFill>
              </a:rPr>
              <a:pPr eaLnBrk="1" hangingPunct="1">
                <a:defRPr/>
              </a:pPr>
              <a:t>‹#›</a:t>
            </a:fld>
            <a:endParaRPr lang="fr-FR" altLang="fr-FR" sz="1400" b="1" smtClean="0">
              <a:solidFill>
                <a:srgbClr val="00D213"/>
              </a:solidFill>
            </a:endParaRPr>
          </a:p>
        </p:txBody>
      </p:sp>
      <p:sp>
        <p:nvSpPr>
          <p:cNvPr id="23" name="Espace réservé du pied de page 3"/>
          <p:cNvSpPr>
            <a:spLocks noGrp="1"/>
          </p:cNvSpPr>
          <p:nvPr>
            <p:ph type="ftr" sz="quarter" idx="3"/>
          </p:nvPr>
        </p:nvSpPr>
        <p:spPr>
          <a:xfrm>
            <a:off x="406400" y="6689725"/>
            <a:ext cx="1676400" cy="16668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6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fr-FR"/>
              <a:t>© All Rights Reserved: UNESCO/ ICH</a:t>
            </a:r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76" r:id="rId2"/>
    <p:sldLayoutId id="2147483682" r:id="rId3"/>
    <p:sldLayoutId id="2147483677" r:id="rId4"/>
    <p:sldLayoutId id="2147483678" r:id="rId5"/>
    <p:sldLayoutId id="2147483679" r:id="rId6"/>
    <p:sldLayoutId id="2147483680" r:id="rId7"/>
  </p:sldLayoutIdLst>
  <p:hf sldNum="0"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34" charset="0"/>
        </a:defRPr>
      </a:lvl9pPr>
    </p:titleStyle>
    <p:bodyStyle>
      <a:lvl1pPr marL="215900" indent="-215900" algn="l" defTabSz="457200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2800" b="1" kern="1200">
          <a:solidFill>
            <a:schemeClr val="accent2"/>
          </a:solidFill>
          <a:latin typeface="+mn-lt"/>
          <a:ea typeface="+mn-ea"/>
          <a:cs typeface="+mn-cs"/>
        </a:defRPr>
      </a:lvl1pPr>
      <a:lvl2pPr marL="215900" indent="-215900" algn="l" defTabSz="457200" rtl="0" eaLnBrk="0" fontAlgn="base" hangingPunct="0">
        <a:spcBef>
          <a:spcPts val="1200"/>
        </a:spcBef>
        <a:spcAft>
          <a:spcPct val="0"/>
        </a:spcAft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457200" rtl="0" eaLnBrk="0" fontAlgn="base" hangingPunct="0">
        <a:spcBef>
          <a:spcPts val="1200"/>
        </a:spcBef>
        <a:spcAft>
          <a:spcPct val="0"/>
        </a:spcAft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466725" indent="-215900" algn="l" defTabSz="457200" rtl="0" eaLnBrk="0" fontAlgn="base" hangingPunct="0">
        <a:spcBef>
          <a:spcPts val="600"/>
        </a:spcBef>
        <a:spcAft>
          <a:spcPct val="0"/>
        </a:spcAft>
        <a:buClr>
          <a:schemeClr val="accent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466725" algn="l" defTabSz="457200" rtl="0" eaLnBrk="0" fontAlgn="base" hangingPunct="0">
        <a:spcBef>
          <a:spcPts val="600"/>
        </a:spcBef>
        <a:spcAft>
          <a:spcPct val="0"/>
        </a:spcAft>
        <a:defRPr sz="2000" kern="1200">
          <a:solidFill>
            <a:srgbClr val="00D213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5"/>
          <p:cNvSpPr>
            <a:spLocks noGrp="1"/>
          </p:cNvSpPr>
          <p:nvPr>
            <p:ph type="ctrTitle"/>
          </p:nvPr>
        </p:nvSpPr>
        <p:spPr>
          <a:xfrm>
            <a:off x="381000" y="1692275"/>
            <a:ext cx="5715000" cy="984885"/>
          </a:xfrm>
        </p:spPr>
        <p:txBody>
          <a:bodyPr/>
          <a:lstStyle/>
          <a:p>
            <a:pPr eaLnBrk="1" hangingPunct="1"/>
            <a:r>
              <a:rPr lang="en-US" altLang="ja-JP" sz="3200" dirty="0" smtClean="0"/>
              <a:t>Overview of participants’ answers to </a:t>
            </a:r>
            <a:r>
              <a:rPr lang="en-US" altLang="ja-JP" sz="3200" smtClean="0"/>
              <a:t>the survey</a:t>
            </a:r>
            <a:endParaRPr lang="fr-FR" altLang="fr-FR" sz="3200" dirty="0" smtClean="0"/>
          </a:p>
        </p:txBody>
      </p:sp>
      <p:sp>
        <p:nvSpPr>
          <p:cNvPr id="4099" name="Sous-titre 6"/>
          <p:cNvSpPr>
            <a:spLocks noGrp="1"/>
          </p:cNvSpPr>
          <p:nvPr>
            <p:ph type="subTitle" idx="1"/>
          </p:nvPr>
        </p:nvSpPr>
        <p:spPr>
          <a:xfrm>
            <a:off x="381000" y="4360046"/>
            <a:ext cx="5715000" cy="1163395"/>
          </a:xfrm>
        </p:spPr>
        <p:txBody>
          <a:bodyPr>
            <a:spAutoFit/>
          </a:bodyPr>
          <a:lstStyle/>
          <a:p>
            <a:pPr eaLnBrk="1" hangingPunct="1">
              <a:spcBef>
                <a:spcPct val="0"/>
              </a:spcBef>
              <a:defRPr/>
            </a:pPr>
            <a:r>
              <a:rPr lang="en-AU" sz="1400" cap="all" dirty="0"/>
              <a:t>strengthening the implementation of the 2003 Convention for the Safeguarding of the Intangible Cultural Heritage in Central Asia: </a:t>
            </a:r>
          </a:p>
          <a:p>
            <a:pPr eaLnBrk="1" hangingPunct="1">
              <a:spcBef>
                <a:spcPct val="0"/>
              </a:spcBef>
              <a:defRPr/>
            </a:pPr>
            <a:r>
              <a:rPr lang="en-AU" sz="1400" cap="all" dirty="0"/>
              <a:t/>
            </a:r>
            <a:br>
              <a:rPr lang="en-AU" sz="1400" cap="all" dirty="0"/>
            </a:br>
            <a:r>
              <a:rPr lang="en-AU" sz="1400" cap="all" dirty="0"/>
              <a:t>A SUB-REGIONAL TRAINING WORKSHOP for facilitators </a:t>
            </a:r>
            <a:r>
              <a:rPr lang="en-AU" sz="1400" cap="all" dirty="0" err="1"/>
              <a:t>FOr</a:t>
            </a:r>
            <a:r>
              <a:rPr lang="en-AU" sz="1400" cap="all" dirty="0"/>
              <a:t> Central Asia</a:t>
            </a:r>
            <a:endParaRPr lang="en-GB" altLang="fr-FR" sz="1400" dirty="0"/>
          </a:p>
        </p:txBody>
      </p:sp>
      <p:pic>
        <p:nvPicPr>
          <p:cNvPr id="4100" name="Espace réservé pour une image  8" descr="green.jpg"/>
          <p:cNvPicPr>
            <a:picLocks noGrp="1" noChangeAspect="1"/>
          </p:cNvPicPr>
          <p:nvPr>
            <p:ph type="pic" sz="quarter"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" b="32"/>
          <a:stretch>
            <a:fillRect/>
          </a:stretch>
        </p:blipFill>
        <p:spPr>
          <a:xfrm>
            <a:off x="6477000" y="0"/>
            <a:ext cx="2667000" cy="6858000"/>
          </a:xfrm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81000" y="5966639"/>
            <a:ext cx="2018309" cy="276999"/>
          </a:xfrm>
          <a:prstGeom prst="rect">
            <a:avLst/>
          </a:prstGeom>
          <a:noFill/>
          <a:ln w="254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800" b="1"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ts val="12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ts val="12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ts val="600"/>
              </a:spcBef>
              <a:defRPr sz="2000">
                <a:solidFill>
                  <a:srgbClr val="00D213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ZA" altLang="fr-FR" sz="1200" dirty="0">
                <a:solidFill>
                  <a:schemeClr val="tx1"/>
                </a:solidFill>
                <a:latin typeface="Arial Bold"/>
                <a:ea typeface="Arial Bold"/>
                <a:cs typeface="Arial Bold"/>
              </a:rPr>
              <a:t>Bishkek— KYRGYZSTAN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81000" y="6243638"/>
            <a:ext cx="1415772" cy="258532"/>
          </a:xfrm>
          <a:prstGeom prst="rect">
            <a:avLst/>
          </a:prstGeom>
          <a:solidFill>
            <a:schemeClr val="tx1"/>
          </a:solidFill>
          <a:ln w="25400" algn="ctr">
            <a:solidFill>
              <a:schemeClr val="tx1"/>
            </a:solidFill>
            <a:round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200"/>
              </a:spcBef>
              <a:buClr>
                <a:schemeClr val="tx1"/>
              </a:buClr>
              <a:buFont typeface="Arial" pitchFamily="34" charset="0"/>
              <a:buChar char="•"/>
              <a:defRPr sz="2800" b="1">
                <a:solidFill>
                  <a:schemeClr val="accent2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ts val="1200"/>
              </a:spcBef>
              <a:buFont typeface="Arial" pitchFamily="34" charset="0"/>
              <a:buChar char="•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ts val="1200"/>
              </a:spcBef>
              <a:defRPr sz="28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ts val="600"/>
              </a:spcBef>
              <a:buClr>
                <a:schemeClr val="accent2"/>
              </a:buClr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ts val="600"/>
              </a:spcBef>
              <a:defRPr sz="2000">
                <a:solidFill>
                  <a:srgbClr val="00D213"/>
                </a:solidFill>
                <a:latin typeface="Arial" pitchFamily="34" charset="0"/>
              </a:defRPr>
            </a:lvl5pPr>
            <a:lvl6pPr marL="25146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6pPr>
            <a:lvl7pPr marL="29718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7pPr>
            <a:lvl8pPr marL="34290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8pPr>
            <a:lvl9pPr marL="3886200" indent="-228600" defTabSz="457200" eaLnBrk="0" fontAlgn="base" hangingPunct="0">
              <a:spcBef>
                <a:spcPts val="600"/>
              </a:spcBef>
              <a:spcAft>
                <a:spcPct val="0"/>
              </a:spcAft>
              <a:defRPr sz="2000">
                <a:solidFill>
                  <a:srgbClr val="00D213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ZA" altLang="fr-FR" sz="1200" dirty="0">
                <a:solidFill>
                  <a:schemeClr val="accent1"/>
                </a:solidFill>
                <a:latin typeface="Arial Bold"/>
                <a:ea typeface="Arial Bold"/>
                <a:cs typeface="Arial Bold"/>
              </a:rPr>
              <a:t>19-23 June 2017</a:t>
            </a:r>
            <a:endParaRPr lang="en-GB" altLang="fr-FR" sz="1200" dirty="0">
              <a:solidFill>
                <a:schemeClr val="accent1"/>
              </a:solidFill>
              <a:latin typeface="Arial Bold"/>
              <a:ea typeface="Arial Bold"/>
              <a:cs typeface="Arial Bold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1292662"/>
          </a:xfrm>
        </p:spPr>
        <p:txBody>
          <a:bodyPr/>
          <a:lstStyle/>
          <a:p>
            <a:r>
              <a:rPr lang="en-US" sz="2800" dirty="0"/>
              <a:t>Why would you like to become a trainer in </a:t>
            </a:r>
            <a:r>
              <a:rPr lang="en-US" sz="2800" dirty="0" smtClean="0"/>
              <a:t>ICH </a:t>
            </a:r>
            <a:r>
              <a:rPr lang="en-US" sz="2800" dirty="0"/>
              <a:t>safeguarding under the 2003 Convention?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4" y="2342978"/>
            <a:ext cx="6480175" cy="3804118"/>
          </a:xfrm>
        </p:spPr>
        <p:txBody>
          <a:bodyPr/>
          <a:lstStyle/>
          <a:p>
            <a:r>
              <a:rPr lang="en-GB" sz="2000" b="0" dirty="0" smtClean="0">
                <a:solidFill>
                  <a:schemeClr val="tx1"/>
                </a:solidFill>
              </a:rPr>
              <a:t>Support ICH safeguarding and transmission in the country, raise awareness about ICH nationally;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Deepen knowledge and skills, methodology to implement </a:t>
            </a:r>
            <a:r>
              <a:rPr lang="en-GB" sz="2000" b="0" dirty="0">
                <a:solidFill>
                  <a:schemeClr val="tx1"/>
                </a:solidFill>
              </a:rPr>
              <a:t>of the Convention </a:t>
            </a:r>
            <a:r>
              <a:rPr lang="en-GB" sz="2000" b="0" dirty="0" smtClean="0">
                <a:solidFill>
                  <a:schemeClr val="tx1"/>
                </a:solidFill>
              </a:rPr>
              <a:t>nationally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Enhance exchanges of </a:t>
            </a:r>
            <a:r>
              <a:rPr lang="en-GB" sz="2000" b="0" dirty="0">
                <a:solidFill>
                  <a:schemeClr val="tx1"/>
                </a:solidFill>
              </a:rPr>
              <a:t>k</a:t>
            </a:r>
            <a:r>
              <a:rPr lang="en-GB" sz="2000" b="0" dirty="0" smtClean="0">
                <a:solidFill>
                  <a:schemeClr val="tx1"/>
                </a:solidFill>
              </a:rPr>
              <a:t>nowledge with other countries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Support capacity building for ICH safeguarding at the local (rural) and national levels</a:t>
            </a:r>
          </a:p>
          <a:p>
            <a:endParaRPr lang="en-GB" sz="2400" b="0" dirty="0">
              <a:solidFill>
                <a:schemeClr val="tx1"/>
              </a:solidFill>
            </a:endParaRPr>
          </a:p>
          <a:p>
            <a:endParaRPr lang="en-GB" sz="24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b="0" i="1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232164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861774"/>
          </a:xfrm>
        </p:spPr>
        <p:txBody>
          <a:bodyPr/>
          <a:lstStyle/>
          <a:p>
            <a:r>
              <a:rPr lang="en-US" sz="2800" dirty="0" smtClean="0"/>
              <a:t>Main benefits </a:t>
            </a:r>
            <a:r>
              <a:rPr lang="en-US" sz="2800" dirty="0" smtClean="0"/>
              <a:t>after you attended </a:t>
            </a:r>
            <a:r>
              <a:rPr lang="en-US" sz="2800" dirty="0" smtClean="0"/>
              <a:t>workshops</a:t>
            </a:r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2825" y="1450239"/>
            <a:ext cx="6480175" cy="5164491"/>
          </a:xfrm>
        </p:spPr>
        <p:txBody>
          <a:bodyPr/>
          <a:lstStyle/>
          <a:p>
            <a:r>
              <a:rPr lang="en-GB" sz="2000" b="0" dirty="0" smtClean="0">
                <a:solidFill>
                  <a:schemeClr val="tx1"/>
                </a:solidFill>
              </a:rPr>
              <a:t>Increased knowledge on the Convention;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Use of the Convention for the national contexts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Work on national inventories (registers), submission </a:t>
            </a:r>
            <a:r>
              <a:rPr lang="en-GB" sz="2000" b="0" dirty="0">
                <a:solidFill>
                  <a:schemeClr val="tx1"/>
                </a:solidFill>
              </a:rPr>
              <a:t>of nominations </a:t>
            </a:r>
            <a:r>
              <a:rPr lang="en-GB" sz="2000" b="0" dirty="0" smtClean="0">
                <a:solidFill>
                  <a:schemeClr val="tx1"/>
                </a:solidFill>
              </a:rPr>
              <a:t>and work on multinational files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Enhanced cooperation and working relations among experts at sub-regional level</a:t>
            </a:r>
          </a:p>
          <a:p>
            <a:r>
              <a:rPr lang="en-US" sz="2000" b="0" dirty="0" smtClean="0">
                <a:solidFill>
                  <a:schemeClr val="tx1"/>
                </a:solidFill>
              </a:rPr>
              <a:t>Who can do what at the national level (advising authorities)</a:t>
            </a:r>
            <a:endParaRPr lang="en-GB" sz="2000" b="0" dirty="0" smtClean="0">
              <a:solidFill>
                <a:schemeClr val="tx1"/>
              </a:solidFill>
            </a:endParaRPr>
          </a:p>
          <a:p>
            <a:r>
              <a:rPr lang="en-GB" sz="2000" b="0" dirty="0">
                <a:solidFill>
                  <a:schemeClr val="tx1"/>
                </a:solidFill>
              </a:rPr>
              <a:t>Integration into national ICH expert teams </a:t>
            </a:r>
            <a:endParaRPr lang="ru-RU" sz="2000" b="0" dirty="0" smtClean="0">
              <a:solidFill>
                <a:schemeClr val="tx1"/>
              </a:solidFill>
            </a:endParaRPr>
          </a:p>
          <a:p>
            <a:r>
              <a:rPr lang="en-GB" sz="2000" b="0" dirty="0" smtClean="0">
                <a:solidFill>
                  <a:schemeClr val="tx1"/>
                </a:solidFill>
              </a:rPr>
              <a:t>Involvement </a:t>
            </a:r>
            <a:r>
              <a:rPr lang="en-GB" sz="2000" b="0" dirty="0">
                <a:solidFill>
                  <a:schemeClr val="tx1"/>
                </a:solidFill>
              </a:rPr>
              <a:t>in development of ICH-related national policies</a:t>
            </a:r>
          </a:p>
          <a:p>
            <a:r>
              <a:rPr lang="en-GB" sz="2000" b="0" dirty="0">
                <a:solidFill>
                  <a:schemeClr val="tx1"/>
                </a:solidFill>
              </a:rPr>
              <a:t>Advocacy for the role of communities and NGO in national policies</a:t>
            </a:r>
          </a:p>
          <a:p>
            <a:endParaRPr lang="en-GB" sz="24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817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861774"/>
          </a:xfrm>
        </p:spPr>
        <p:txBody>
          <a:bodyPr/>
          <a:lstStyle/>
          <a:p>
            <a:r>
              <a:rPr lang="en-US" sz="2800" dirty="0" smtClean="0"/>
              <a:t>The most </a:t>
            </a:r>
            <a:r>
              <a:rPr lang="en-US" sz="2800" dirty="0"/>
              <a:t>important skills and </a:t>
            </a:r>
            <a:r>
              <a:rPr lang="en-US" sz="2800" dirty="0" smtClean="0"/>
              <a:t>knowledge…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5" y="1310787"/>
            <a:ext cx="6480175" cy="6420219"/>
          </a:xfrm>
        </p:spPr>
        <p:txBody>
          <a:bodyPr/>
          <a:lstStyle/>
          <a:p>
            <a:pPr marL="0" indent="0">
              <a:buNone/>
            </a:pPr>
            <a:r>
              <a:rPr lang="en-GB" sz="2000" b="0" dirty="0" smtClean="0">
                <a:solidFill>
                  <a:schemeClr val="tx1"/>
                </a:solidFill>
              </a:rPr>
              <a:t>How to: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Enhance sub-regional cooperation mechanisms;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Enhance methodologies for building capacities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Learn more about IA mechanism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Prepare files/multinational files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Work on elements under threat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Enhance knowledge on safeguarding methods</a:t>
            </a:r>
          </a:p>
          <a:p>
            <a:r>
              <a:rPr lang="en-GB" sz="2000" b="0" dirty="0">
                <a:solidFill>
                  <a:schemeClr val="tx1"/>
                </a:solidFill>
              </a:rPr>
              <a:t>M</a:t>
            </a:r>
            <a:r>
              <a:rPr lang="en-GB" sz="2000" b="0" dirty="0" smtClean="0">
                <a:solidFill>
                  <a:schemeClr val="tx1"/>
                </a:solidFill>
              </a:rPr>
              <a:t>otivate communities to practice ICH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Conduct inventories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Conduct needs assessments for local communities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Further raise awareness about ICH</a:t>
            </a:r>
          </a:p>
          <a:p>
            <a:r>
              <a:rPr lang="en-GB" sz="2000" b="0" dirty="0" smtClean="0">
                <a:solidFill>
                  <a:schemeClr val="tx1"/>
                </a:solidFill>
              </a:rPr>
              <a:t>Better involve youth in ICH safeguarding.</a:t>
            </a:r>
          </a:p>
          <a:p>
            <a:endParaRPr lang="en-GB" sz="2400" b="0" dirty="0" smtClean="0">
              <a:solidFill>
                <a:schemeClr val="tx1"/>
              </a:solidFill>
            </a:endParaRPr>
          </a:p>
          <a:p>
            <a:endParaRPr lang="en-GB" sz="2400" b="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000" b="0" i="1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73264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825" y="417513"/>
            <a:ext cx="6480175" cy="1292662"/>
          </a:xfrm>
        </p:spPr>
        <p:txBody>
          <a:bodyPr/>
          <a:lstStyle/>
          <a:p>
            <a:r>
              <a:rPr lang="ru-RU" sz="2800" dirty="0" smtClean="0"/>
              <a:t>С</a:t>
            </a:r>
            <a:r>
              <a:rPr lang="en-US" sz="2800" dirty="0" err="1" smtClean="0"/>
              <a:t>hallenges</a:t>
            </a:r>
            <a:r>
              <a:rPr lang="en-US" sz="2800" dirty="0" smtClean="0"/>
              <a:t> </a:t>
            </a:r>
            <a:r>
              <a:rPr lang="en-US" sz="2800" dirty="0"/>
              <a:t>that you </a:t>
            </a:r>
            <a:r>
              <a:rPr lang="en-US" sz="2800" dirty="0" smtClean="0"/>
              <a:t>encountered </a:t>
            </a:r>
            <a:r>
              <a:rPr lang="en-US" sz="2800" dirty="0"/>
              <a:t>when </a:t>
            </a:r>
            <a:r>
              <a:rPr lang="en-US" sz="2800" dirty="0" smtClean="0"/>
              <a:t>teaching </a:t>
            </a:r>
            <a:r>
              <a:rPr lang="en-US" sz="2800" dirty="0"/>
              <a:t>about ICH safeguarding.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2824" y="1905407"/>
            <a:ext cx="6480175" cy="4902881"/>
          </a:xfrm>
        </p:spPr>
        <p:txBody>
          <a:bodyPr/>
          <a:lstStyle/>
          <a:p>
            <a:r>
              <a:rPr lang="en-GB" sz="1800" b="0" dirty="0" smtClean="0">
                <a:solidFill>
                  <a:schemeClr val="tx1"/>
                </a:solidFill>
              </a:rPr>
              <a:t>Lack of mechanisms for systematic work with communities</a:t>
            </a:r>
          </a:p>
          <a:p>
            <a:r>
              <a:rPr lang="en-GB" sz="1800" b="0" dirty="0" smtClean="0">
                <a:solidFill>
                  <a:schemeClr val="tx1"/>
                </a:solidFill>
              </a:rPr>
              <a:t>Lack of communication space for interaction between facilitators and participants after seminars</a:t>
            </a:r>
          </a:p>
          <a:p>
            <a:r>
              <a:rPr lang="en-GB" sz="1800" b="0" dirty="0" smtClean="0">
                <a:solidFill>
                  <a:schemeClr val="tx1"/>
                </a:solidFill>
              </a:rPr>
              <a:t>How to apply theory in practice</a:t>
            </a:r>
          </a:p>
          <a:p>
            <a:r>
              <a:rPr lang="en-GB" sz="1800" b="0" dirty="0" smtClean="0">
                <a:solidFill>
                  <a:schemeClr val="tx1"/>
                </a:solidFill>
              </a:rPr>
              <a:t>Disruption of involvement in ICH safeguarding at national level;</a:t>
            </a:r>
          </a:p>
          <a:p>
            <a:r>
              <a:rPr lang="en-GB" sz="1800" b="0" dirty="0" smtClean="0">
                <a:solidFill>
                  <a:schemeClr val="tx1"/>
                </a:solidFill>
              </a:rPr>
              <a:t>Lack of training in native language/ limits of understanding training language</a:t>
            </a:r>
          </a:p>
          <a:p>
            <a:r>
              <a:rPr lang="en-GB" sz="1800" b="0" dirty="0" smtClean="0">
                <a:solidFill>
                  <a:schemeClr val="tx1"/>
                </a:solidFill>
              </a:rPr>
              <a:t>Explaining to communities that measures to safeguard ICH should be taken not only by state, but also by communities</a:t>
            </a:r>
          </a:p>
          <a:p>
            <a:r>
              <a:rPr lang="en-GB" sz="1800" b="0" dirty="0" smtClean="0">
                <a:solidFill>
                  <a:schemeClr val="tx1"/>
                </a:solidFill>
              </a:rPr>
              <a:t>Random selection of participants</a:t>
            </a:r>
          </a:p>
          <a:p>
            <a:endParaRPr lang="en-GB" sz="1800" b="0" dirty="0" smtClean="0">
              <a:solidFill>
                <a:schemeClr val="tx1"/>
              </a:solidFill>
            </a:endParaRPr>
          </a:p>
          <a:p>
            <a:endParaRPr lang="en-GB" sz="1800" b="0" dirty="0" smtClean="0">
              <a:solidFill>
                <a:schemeClr val="tx1"/>
              </a:solidFill>
            </a:endParaRPr>
          </a:p>
          <a:p>
            <a:endParaRPr lang="en-GB" sz="2000" b="0" dirty="0" smtClean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r-FR" altLang="fr-FR" smtClean="0"/>
              <a:t>© All Rights Reserved: UNESCO/ ICH</a:t>
            </a:r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357128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Unesc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7DEDB"/>
      </a:accent1>
      <a:accent2>
        <a:srgbClr val="00D213"/>
      </a:accent2>
      <a:accent3>
        <a:srgbClr val="FF0000"/>
      </a:accent3>
      <a:accent4>
        <a:srgbClr val="FFFF00"/>
      </a:accent4>
      <a:accent5>
        <a:srgbClr val="07DEDB"/>
      </a:accent5>
      <a:accent6>
        <a:srgbClr val="00D213"/>
      </a:accent6>
      <a:hlink>
        <a:srgbClr val="0000FF"/>
      </a:hlink>
      <a:folHlink>
        <a:srgbClr val="800080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1059</TotalTime>
  <Words>364</Words>
  <Application>Microsoft Macintosh PowerPoint</Application>
  <PresentationFormat>On-screen Show (4:3)</PresentationFormat>
  <Paragraphs>47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Thème Office</vt:lpstr>
      <vt:lpstr>Overview of participants’ answers to the survey</vt:lpstr>
      <vt:lpstr>Why would you like to become a trainer in ICH safeguarding under the 2003 Convention?</vt:lpstr>
      <vt:lpstr>Main benefits after you attended workshops</vt:lpstr>
      <vt:lpstr>The most important skills and knowledge…</vt:lpstr>
      <vt:lpstr>Сhallenges that you encountered when teaching about ICH safeguarding.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**** ****</dc:creator>
  <cp:lastModifiedBy>R&amp;G</cp:lastModifiedBy>
  <cp:revision>126</cp:revision>
  <cp:lastPrinted>2017-06-19T11:02:11Z</cp:lastPrinted>
  <dcterms:created xsi:type="dcterms:W3CDTF">2013-04-24T00:17:19Z</dcterms:created>
  <dcterms:modified xsi:type="dcterms:W3CDTF">2017-06-18T19:16:10Z</dcterms:modified>
</cp:coreProperties>
</file>