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50"/>
  </p:notesMasterIdLst>
  <p:handoutMasterIdLst>
    <p:handoutMasterId r:id="rId51"/>
  </p:handoutMasterIdLst>
  <p:sldIdLst>
    <p:sldId id="276" r:id="rId2"/>
    <p:sldId id="526" r:id="rId3"/>
    <p:sldId id="318" r:id="rId4"/>
    <p:sldId id="498" r:id="rId5"/>
    <p:sldId id="519" r:id="rId6"/>
    <p:sldId id="384" r:id="rId7"/>
    <p:sldId id="335" r:id="rId8"/>
    <p:sldId id="387" r:id="rId9"/>
    <p:sldId id="397" r:id="rId10"/>
    <p:sldId id="358" r:id="rId11"/>
    <p:sldId id="534" r:id="rId12"/>
    <p:sldId id="479" r:id="rId13"/>
    <p:sldId id="535" r:id="rId14"/>
    <p:sldId id="502" r:id="rId15"/>
    <p:sldId id="503" r:id="rId16"/>
    <p:sldId id="536" r:id="rId17"/>
    <p:sldId id="537" r:id="rId18"/>
    <p:sldId id="528" r:id="rId19"/>
    <p:sldId id="288" r:id="rId20"/>
    <p:sldId id="506" r:id="rId21"/>
    <p:sldId id="538" r:id="rId22"/>
    <p:sldId id="539" r:id="rId23"/>
    <p:sldId id="540" r:id="rId24"/>
    <p:sldId id="542" r:id="rId25"/>
    <p:sldId id="543" r:id="rId26"/>
    <p:sldId id="530" r:id="rId27"/>
    <p:sldId id="548" r:id="rId28"/>
    <p:sldId id="547" r:id="rId29"/>
    <p:sldId id="489" r:id="rId30"/>
    <p:sldId id="490" r:id="rId31"/>
    <p:sldId id="524" r:id="rId32"/>
    <p:sldId id="544" r:id="rId33"/>
    <p:sldId id="323" r:id="rId34"/>
    <p:sldId id="545" r:id="rId35"/>
    <p:sldId id="491" r:id="rId36"/>
    <p:sldId id="492" r:id="rId37"/>
    <p:sldId id="546" r:id="rId38"/>
    <p:sldId id="501" r:id="rId39"/>
    <p:sldId id="493" r:id="rId40"/>
    <p:sldId id="494" r:id="rId41"/>
    <p:sldId id="523" r:id="rId42"/>
    <p:sldId id="467" r:id="rId43"/>
    <p:sldId id="431" r:id="rId44"/>
    <p:sldId id="472" r:id="rId45"/>
    <p:sldId id="441" r:id="rId46"/>
    <p:sldId id="332" r:id="rId47"/>
    <p:sldId id="511" r:id="rId48"/>
    <p:sldId id="512" r:id="rId49"/>
  </p:sldIdLst>
  <p:sldSz cx="9144000" cy="7200900"/>
  <p:notesSz cx="6794500" cy="9931400"/>
  <p:embeddedFontLst>
    <p:embeddedFont>
      <p:font typeface="Calibri" panose="020F0502020204030204" pitchFamily="34" charset="0"/>
      <p:regular r:id="rId52"/>
      <p:bold r:id="rId53"/>
      <p:italic r:id="rId54"/>
      <p:boldItalic r:id="rId55"/>
    </p:embeddedFont>
    <p:embeddedFont>
      <p:font typeface="Arial Unicode MS" panose="020B0604020202020204" pitchFamily="34" charset="-128"/>
      <p:regular r:id="rId56"/>
    </p:embeddedFont>
  </p:embeddedFontLst>
  <p:custDataLst>
    <p:tags r:id="rId57"/>
  </p:custDataLst>
  <p:defaultTextStyle>
    <a:defPPr>
      <a:defRPr lang="da-DK"/>
    </a:defPPr>
    <a:lvl1pPr algn="ctr" rtl="0" fontAlgn="base">
      <a:spcBef>
        <a:spcPct val="0"/>
      </a:spcBef>
      <a:spcAft>
        <a:spcPct val="0"/>
      </a:spcAft>
      <a:defRPr sz="1600" kern="1200">
        <a:solidFill>
          <a:srgbClr val="5F5F5F"/>
        </a:solidFill>
        <a:latin typeface="Calibri" pitchFamily="34" charset="0"/>
        <a:ea typeface="+mn-ea"/>
        <a:cs typeface="+mn-cs"/>
      </a:defRPr>
    </a:lvl1pPr>
    <a:lvl2pPr marL="457200" algn="ctr" rtl="0" fontAlgn="base">
      <a:spcBef>
        <a:spcPct val="0"/>
      </a:spcBef>
      <a:spcAft>
        <a:spcPct val="0"/>
      </a:spcAft>
      <a:defRPr sz="1600" kern="1200">
        <a:solidFill>
          <a:srgbClr val="5F5F5F"/>
        </a:solidFill>
        <a:latin typeface="Calibri" pitchFamily="34" charset="0"/>
        <a:ea typeface="+mn-ea"/>
        <a:cs typeface="+mn-cs"/>
      </a:defRPr>
    </a:lvl2pPr>
    <a:lvl3pPr marL="914400" algn="ctr" rtl="0" fontAlgn="base">
      <a:spcBef>
        <a:spcPct val="0"/>
      </a:spcBef>
      <a:spcAft>
        <a:spcPct val="0"/>
      </a:spcAft>
      <a:defRPr sz="1600" kern="1200">
        <a:solidFill>
          <a:srgbClr val="5F5F5F"/>
        </a:solidFill>
        <a:latin typeface="Calibri" pitchFamily="34" charset="0"/>
        <a:ea typeface="+mn-ea"/>
        <a:cs typeface="+mn-cs"/>
      </a:defRPr>
    </a:lvl3pPr>
    <a:lvl4pPr marL="1371600" algn="ctr" rtl="0" fontAlgn="base">
      <a:spcBef>
        <a:spcPct val="0"/>
      </a:spcBef>
      <a:spcAft>
        <a:spcPct val="0"/>
      </a:spcAft>
      <a:defRPr sz="1600" kern="1200">
        <a:solidFill>
          <a:srgbClr val="5F5F5F"/>
        </a:solidFill>
        <a:latin typeface="Calibri" pitchFamily="34" charset="0"/>
        <a:ea typeface="+mn-ea"/>
        <a:cs typeface="+mn-cs"/>
      </a:defRPr>
    </a:lvl4pPr>
    <a:lvl5pPr marL="1828800" algn="ctr" rtl="0" fontAlgn="base">
      <a:spcBef>
        <a:spcPct val="0"/>
      </a:spcBef>
      <a:spcAft>
        <a:spcPct val="0"/>
      </a:spcAft>
      <a:defRPr sz="1600" kern="1200">
        <a:solidFill>
          <a:srgbClr val="5F5F5F"/>
        </a:solidFill>
        <a:latin typeface="Calibri" pitchFamily="34" charset="0"/>
        <a:ea typeface="+mn-ea"/>
        <a:cs typeface="+mn-cs"/>
      </a:defRPr>
    </a:lvl5pPr>
    <a:lvl6pPr marL="2286000" algn="l" defTabSz="914400" rtl="0" eaLnBrk="1" latinLnBrk="0" hangingPunct="1">
      <a:defRPr sz="1600" kern="1200">
        <a:solidFill>
          <a:srgbClr val="5F5F5F"/>
        </a:solidFill>
        <a:latin typeface="Calibri" pitchFamily="34" charset="0"/>
        <a:ea typeface="+mn-ea"/>
        <a:cs typeface="+mn-cs"/>
      </a:defRPr>
    </a:lvl6pPr>
    <a:lvl7pPr marL="2743200" algn="l" defTabSz="914400" rtl="0" eaLnBrk="1" latinLnBrk="0" hangingPunct="1">
      <a:defRPr sz="1600" kern="1200">
        <a:solidFill>
          <a:srgbClr val="5F5F5F"/>
        </a:solidFill>
        <a:latin typeface="Calibri" pitchFamily="34" charset="0"/>
        <a:ea typeface="+mn-ea"/>
        <a:cs typeface="+mn-cs"/>
      </a:defRPr>
    </a:lvl7pPr>
    <a:lvl8pPr marL="3200400" algn="l" defTabSz="914400" rtl="0" eaLnBrk="1" latinLnBrk="0" hangingPunct="1">
      <a:defRPr sz="1600" kern="1200">
        <a:solidFill>
          <a:srgbClr val="5F5F5F"/>
        </a:solidFill>
        <a:latin typeface="Calibri" pitchFamily="34" charset="0"/>
        <a:ea typeface="+mn-ea"/>
        <a:cs typeface="+mn-cs"/>
      </a:defRPr>
    </a:lvl8pPr>
    <a:lvl9pPr marL="3657600" algn="l" defTabSz="914400" rtl="0" eaLnBrk="1" latinLnBrk="0" hangingPunct="1">
      <a:defRPr sz="1600" kern="1200">
        <a:solidFill>
          <a:srgbClr val="5F5F5F"/>
        </a:solidFill>
        <a:latin typeface="Calibri"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48BB3"/>
    <a:srgbClr val="32FF7D"/>
    <a:srgbClr val="97F99D"/>
    <a:srgbClr val="E6B5E0"/>
    <a:srgbClr val="E2C5FF"/>
    <a:srgbClr val="FF66FF"/>
    <a:srgbClr val="4D4D4D"/>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71" autoAdjust="0"/>
    <p:restoredTop sz="90452" autoAdjust="0"/>
  </p:normalViewPr>
  <p:slideViewPr>
    <p:cSldViewPr>
      <p:cViewPr>
        <p:scale>
          <a:sx n="90" d="100"/>
          <a:sy n="90" d="100"/>
        </p:scale>
        <p:origin x="-58" y="806"/>
      </p:cViewPr>
      <p:guideLst>
        <p:guide orient="horz" pos="3039"/>
        <p:guide pos="340"/>
      </p:guideLst>
    </p:cSldViewPr>
  </p:slideViewPr>
  <p:outlineViewPr>
    <p:cViewPr>
      <p:scale>
        <a:sx n="33" d="100"/>
        <a:sy n="33" d="100"/>
      </p:scale>
      <p:origin x="0" y="0"/>
    </p:cViewPr>
  </p:outlineViewPr>
  <p:notesTextViewPr>
    <p:cViewPr>
      <p:scale>
        <a:sx n="75" d="100"/>
        <a:sy n="75" d="100"/>
      </p:scale>
      <p:origin x="0" y="0"/>
    </p:cViewPr>
  </p:notesTextViewPr>
  <p:sorterViewPr>
    <p:cViewPr>
      <p:scale>
        <a:sx n="66" d="100"/>
        <a:sy n="66" d="100"/>
      </p:scale>
      <p:origin x="0" y="1116"/>
    </p:cViewPr>
  </p:sorterViewPr>
  <p:notesViewPr>
    <p:cSldViewPr>
      <p:cViewPr>
        <p:scale>
          <a:sx n="100" d="100"/>
          <a:sy n="100" d="100"/>
        </p:scale>
        <p:origin x="-864" y="2340"/>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font" Target="fonts/font4.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2.fntdata"/><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gs" Target="tags/tag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1.fntdata"/><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5.fntdata"/><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44813"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747" tIns="47873" rIns="95747" bIns="47873" numCol="1" anchor="t" anchorCtr="0" compatLnSpc="1">
            <a:prstTxWarp prst="textNoShape">
              <a:avLst/>
            </a:prstTxWarp>
          </a:bodyPr>
          <a:lstStyle>
            <a:lvl1pPr algn="l" defTabSz="957263">
              <a:defRPr sz="1300">
                <a:solidFill>
                  <a:schemeClr val="tx1"/>
                </a:solidFill>
                <a:latin typeface="Times New Roman" pitchFamily="18" charset="0"/>
              </a:defRPr>
            </a:lvl1pPr>
          </a:lstStyle>
          <a:p>
            <a:pPr>
              <a:defRPr/>
            </a:pPr>
            <a:endParaRPr lang="fr-FR"/>
          </a:p>
        </p:txBody>
      </p:sp>
      <p:sp>
        <p:nvSpPr>
          <p:cNvPr id="39939" name="Rectangle 3"/>
          <p:cNvSpPr>
            <a:spLocks noGrp="1" noChangeArrowheads="1"/>
          </p:cNvSpPr>
          <p:nvPr>
            <p:ph type="dt" sz="quarter" idx="1"/>
          </p:nvPr>
        </p:nvSpPr>
        <p:spPr bwMode="auto">
          <a:xfrm>
            <a:off x="3848100" y="0"/>
            <a:ext cx="2944813"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747" tIns="47873" rIns="95747" bIns="47873" numCol="1" anchor="t" anchorCtr="0" compatLnSpc="1">
            <a:prstTxWarp prst="textNoShape">
              <a:avLst/>
            </a:prstTxWarp>
          </a:bodyPr>
          <a:lstStyle>
            <a:lvl1pPr algn="r" defTabSz="957263">
              <a:defRPr sz="1300">
                <a:solidFill>
                  <a:schemeClr val="tx1"/>
                </a:solidFill>
                <a:latin typeface="Times New Roman" pitchFamily="18" charset="0"/>
              </a:defRPr>
            </a:lvl1pPr>
          </a:lstStyle>
          <a:p>
            <a:pPr>
              <a:defRPr/>
            </a:pPr>
            <a:endParaRPr lang="fr-FR"/>
          </a:p>
        </p:txBody>
      </p:sp>
      <p:sp>
        <p:nvSpPr>
          <p:cNvPr id="39940" name="Rectangle 4"/>
          <p:cNvSpPr>
            <a:spLocks noGrp="1" noChangeArrowheads="1"/>
          </p:cNvSpPr>
          <p:nvPr>
            <p:ph type="ftr" sz="quarter" idx="2"/>
          </p:nvPr>
        </p:nvSpPr>
        <p:spPr bwMode="auto">
          <a:xfrm>
            <a:off x="0" y="9432925"/>
            <a:ext cx="2944813"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747" tIns="47873" rIns="95747" bIns="47873" numCol="1" anchor="b" anchorCtr="0" compatLnSpc="1">
            <a:prstTxWarp prst="textNoShape">
              <a:avLst/>
            </a:prstTxWarp>
          </a:bodyPr>
          <a:lstStyle>
            <a:lvl1pPr algn="l" defTabSz="957263">
              <a:defRPr sz="1300">
                <a:solidFill>
                  <a:schemeClr val="tx1"/>
                </a:solidFill>
                <a:latin typeface="Times New Roman" pitchFamily="18" charset="0"/>
              </a:defRPr>
            </a:lvl1pPr>
          </a:lstStyle>
          <a:p>
            <a:pPr>
              <a:defRPr/>
            </a:pPr>
            <a:endParaRPr lang="fr-FR"/>
          </a:p>
        </p:txBody>
      </p:sp>
      <p:sp>
        <p:nvSpPr>
          <p:cNvPr id="39941" name="Rectangle 5"/>
          <p:cNvSpPr>
            <a:spLocks noGrp="1" noChangeArrowheads="1"/>
          </p:cNvSpPr>
          <p:nvPr>
            <p:ph type="sldNum" sz="quarter" idx="3"/>
          </p:nvPr>
        </p:nvSpPr>
        <p:spPr bwMode="auto">
          <a:xfrm>
            <a:off x="3848100" y="9432925"/>
            <a:ext cx="2944813"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747" tIns="47873" rIns="95747" bIns="47873" numCol="1" anchor="b" anchorCtr="0" compatLnSpc="1">
            <a:prstTxWarp prst="textNoShape">
              <a:avLst/>
            </a:prstTxWarp>
          </a:bodyPr>
          <a:lstStyle>
            <a:lvl1pPr algn="r" defTabSz="957263">
              <a:defRPr sz="1300">
                <a:solidFill>
                  <a:schemeClr val="tx1"/>
                </a:solidFill>
                <a:latin typeface="Times New Roman" pitchFamily="18" charset="0"/>
              </a:defRPr>
            </a:lvl1pPr>
          </a:lstStyle>
          <a:p>
            <a:pPr>
              <a:defRPr/>
            </a:pPr>
            <a:fld id="{AD56D197-49A6-448A-82F7-2F9402C5F98C}" type="slidenum">
              <a:rPr lang="fr-FR"/>
              <a:pPr>
                <a:defRPr/>
              </a:pPr>
              <a:t>‹#›</a:t>
            </a:fld>
            <a:endParaRPr lang="fr-FR"/>
          </a:p>
        </p:txBody>
      </p:sp>
    </p:spTree>
    <p:extLst>
      <p:ext uri="{BB962C8B-B14F-4D97-AF65-F5344CB8AC3E}">
        <p14:creationId xmlns:p14="http://schemas.microsoft.com/office/powerpoint/2010/main" val="5164998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44813"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747" tIns="47873" rIns="95747" bIns="47873" numCol="1" anchor="t" anchorCtr="0" compatLnSpc="1">
            <a:prstTxWarp prst="textNoShape">
              <a:avLst/>
            </a:prstTxWarp>
          </a:bodyPr>
          <a:lstStyle>
            <a:lvl1pPr algn="l" defTabSz="957263">
              <a:defRPr sz="1300">
                <a:solidFill>
                  <a:schemeClr val="tx1"/>
                </a:solidFill>
                <a:latin typeface="Times New Roman" pitchFamily="18" charset="0"/>
              </a:defRPr>
            </a:lvl1pPr>
          </a:lstStyle>
          <a:p>
            <a:pPr>
              <a:defRPr/>
            </a:pPr>
            <a:endParaRPr lang="da-DK"/>
          </a:p>
        </p:txBody>
      </p:sp>
      <p:sp>
        <p:nvSpPr>
          <p:cNvPr id="5123" name="Rectangle 3"/>
          <p:cNvSpPr>
            <a:spLocks noGrp="1" noChangeArrowheads="1"/>
          </p:cNvSpPr>
          <p:nvPr>
            <p:ph type="dt" idx="1"/>
          </p:nvPr>
        </p:nvSpPr>
        <p:spPr bwMode="auto">
          <a:xfrm>
            <a:off x="3849688" y="0"/>
            <a:ext cx="2944812"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747" tIns="47873" rIns="95747" bIns="47873" numCol="1" anchor="t" anchorCtr="0" compatLnSpc="1">
            <a:prstTxWarp prst="textNoShape">
              <a:avLst/>
            </a:prstTxWarp>
          </a:bodyPr>
          <a:lstStyle>
            <a:lvl1pPr algn="r" defTabSz="957263">
              <a:defRPr sz="1300">
                <a:solidFill>
                  <a:schemeClr val="tx1"/>
                </a:solidFill>
                <a:latin typeface="Times New Roman" pitchFamily="18" charset="0"/>
              </a:defRPr>
            </a:lvl1pPr>
          </a:lstStyle>
          <a:p>
            <a:pPr>
              <a:defRPr/>
            </a:pPr>
            <a:endParaRPr lang="da-DK"/>
          </a:p>
        </p:txBody>
      </p:sp>
      <p:sp>
        <p:nvSpPr>
          <p:cNvPr id="52228" name="Rectangle 4"/>
          <p:cNvSpPr>
            <a:spLocks noGrp="1" noRot="1" noChangeAspect="1" noChangeArrowheads="1" noTextEdit="1"/>
          </p:cNvSpPr>
          <p:nvPr>
            <p:ph type="sldImg" idx="2"/>
          </p:nvPr>
        </p:nvSpPr>
        <p:spPr bwMode="auto">
          <a:xfrm>
            <a:off x="1033463" y="744538"/>
            <a:ext cx="4729162" cy="3724275"/>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125" name="Rectangle 5"/>
          <p:cNvSpPr>
            <a:spLocks noGrp="1" noChangeArrowheads="1"/>
          </p:cNvSpPr>
          <p:nvPr>
            <p:ph type="body" sz="quarter" idx="3"/>
          </p:nvPr>
        </p:nvSpPr>
        <p:spPr bwMode="auto">
          <a:xfrm>
            <a:off x="904875" y="4718050"/>
            <a:ext cx="4984750" cy="4468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747" tIns="47873" rIns="95747" bIns="47873" numCol="1" anchor="t" anchorCtr="0" compatLnSpc="1">
            <a:prstTxWarp prst="textNoShape">
              <a:avLst/>
            </a:prstTxWarp>
          </a:bodyPr>
          <a:lstStyle/>
          <a:p>
            <a:pPr lvl="0"/>
            <a:r>
              <a:rPr lang="da-DK" noProof="0" smtClean="0"/>
              <a:t>Klik for at redigere teksttypografierne i masteren</a:t>
            </a:r>
          </a:p>
          <a:p>
            <a:pPr lvl="1"/>
            <a:r>
              <a:rPr lang="da-DK" noProof="0" smtClean="0"/>
              <a:t>Andet niveau</a:t>
            </a:r>
          </a:p>
          <a:p>
            <a:pPr lvl="2"/>
            <a:r>
              <a:rPr lang="da-DK" noProof="0" smtClean="0"/>
              <a:t>Tredje niveau</a:t>
            </a:r>
          </a:p>
          <a:p>
            <a:pPr lvl="3"/>
            <a:r>
              <a:rPr lang="da-DK" noProof="0" smtClean="0"/>
              <a:t>Fjerde niveau</a:t>
            </a:r>
          </a:p>
          <a:p>
            <a:pPr lvl="4"/>
            <a:r>
              <a:rPr lang="da-DK" noProof="0" smtClean="0"/>
              <a:t>Femte niveau</a:t>
            </a:r>
          </a:p>
        </p:txBody>
      </p:sp>
      <p:sp>
        <p:nvSpPr>
          <p:cNvPr id="5126" name="Rectangle 6"/>
          <p:cNvSpPr>
            <a:spLocks noGrp="1" noChangeArrowheads="1"/>
          </p:cNvSpPr>
          <p:nvPr>
            <p:ph type="ftr" sz="quarter" idx="4"/>
          </p:nvPr>
        </p:nvSpPr>
        <p:spPr bwMode="auto">
          <a:xfrm>
            <a:off x="0" y="9434513"/>
            <a:ext cx="2944813"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747" tIns="47873" rIns="95747" bIns="47873" numCol="1" anchor="b" anchorCtr="0" compatLnSpc="1">
            <a:prstTxWarp prst="textNoShape">
              <a:avLst/>
            </a:prstTxWarp>
          </a:bodyPr>
          <a:lstStyle>
            <a:lvl1pPr algn="l" defTabSz="957263">
              <a:defRPr sz="1300">
                <a:solidFill>
                  <a:schemeClr val="tx1"/>
                </a:solidFill>
                <a:latin typeface="Times New Roman" pitchFamily="18" charset="0"/>
              </a:defRPr>
            </a:lvl1pPr>
          </a:lstStyle>
          <a:p>
            <a:pPr>
              <a:defRPr/>
            </a:pPr>
            <a:endParaRPr lang="da-DK"/>
          </a:p>
        </p:txBody>
      </p:sp>
      <p:sp>
        <p:nvSpPr>
          <p:cNvPr id="5127" name="Rectangle 7"/>
          <p:cNvSpPr>
            <a:spLocks noGrp="1" noChangeArrowheads="1"/>
          </p:cNvSpPr>
          <p:nvPr>
            <p:ph type="sldNum" sz="quarter" idx="5"/>
          </p:nvPr>
        </p:nvSpPr>
        <p:spPr bwMode="auto">
          <a:xfrm>
            <a:off x="3849688" y="9434513"/>
            <a:ext cx="2944812"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747" tIns="47873" rIns="95747" bIns="47873" numCol="1" anchor="b" anchorCtr="0" compatLnSpc="1">
            <a:prstTxWarp prst="textNoShape">
              <a:avLst/>
            </a:prstTxWarp>
          </a:bodyPr>
          <a:lstStyle>
            <a:lvl1pPr algn="r" defTabSz="957263">
              <a:defRPr sz="1300">
                <a:solidFill>
                  <a:schemeClr val="tx1"/>
                </a:solidFill>
                <a:latin typeface="Times New Roman" pitchFamily="18" charset="0"/>
              </a:defRPr>
            </a:lvl1pPr>
          </a:lstStyle>
          <a:p>
            <a:pPr>
              <a:defRPr/>
            </a:pPr>
            <a:fld id="{6088EC11-7751-403D-9F53-0CC3788B1967}" type="slidenum">
              <a:rPr lang="da-DK"/>
              <a:pPr>
                <a:defRPr/>
              </a:pPr>
              <a:t>‹#›</a:t>
            </a:fld>
            <a:endParaRPr lang="da-DK"/>
          </a:p>
        </p:txBody>
      </p:sp>
    </p:spTree>
    <p:extLst>
      <p:ext uri="{BB962C8B-B14F-4D97-AF65-F5344CB8AC3E}">
        <p14:creationId xmlns:p14="http://schemas.microsoft.com/office/powerpoint/2010/main" val="361774621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defTabSz="957263" eaLnBrk="0" hangingPunct="0">
              <a:defRPr sz="1600">
                <a:solidFill>
                  <a:srgbClr val="5F5F5F"/>
                </a:solidFill>
                <a:latin typeface="Calibri" pitchFamily="34" charset="0"/>
              </a:defRPr>
            </a:lvl1pPr>
            <a:lvl2pPr marL="742950" indent="-285750" defTabSz="957263" eaLnBrk="0" hangingPunct="0">
              <a:defRPr sz="1600">
                <a:solidFill>
                  <a:srgbClr val="5F5F5F"/>
                </a:solidFill>
                <a:latin typeface="Calibri" pitchFamily="34" charset="0"/>
              </a:defRPr>
            </a:lvl2pPr>
            <a:lvl3pPr marL="1143000" indent="-228600" defTabSz="957263" eaLnBrk="0" hangingPunct="0">
              <a:defRPr sz="1600">
                <a:solidFill>
                  <a:srgbClr val="5F5F5F"/>
                </a:solidFill>
                <a:latin typeface="Calibri" pitchFamily="34" charset="0"/>
              </a:defRPr>
            </a:lvl3pPr>
            <a:lvl4pPr marL="1600200" indent="-228600" defTabSz="957263" eaLnBrk="0" hangingPunct="0">
              <a:defRPr sz="1600">
                <a:solidFill>
                  <a:srgbClr val="5F5F5F"/>
                </a:solidFill>
                <a:latin typeface="Calibri" pitchFamily="34" charset="0"/>
              </a:defRPr>
            </a:lvl4pPr>
            <a:lvl5pPr marL="2057400" indent="-228600" defTabSz="957263" eaLnBrk="0" hangingPunct="0">
              <a:defRPr sz="1600">
                <a:solidFill>
                  <a:srgbClr val="5F5F5F"/>
                </a:solidFill>
                <a:latin typeface="Calibri" pitchFamily="34" charset="0"/>
              </a:defRPr>
            </a:lvl5pPr>
            <a:lvl6pPr marL="2514600" indent="-228600" algn="ctr" defTabSz="957263" eaLnBrk="0" fontAlgn="base" hangingPunct="0">
              <a:spcBef>
                <a:spcPct val="0"/>
              </a:spcBef>
              <a:spcAft>
                <a:spcPct val="0"/>
              </a:spcAft>
              <a:defRPr sz="1600">
                <a:solidFill>
                  <a:srgbClr val="5F5F5F"/>
                </a:solidFill>
                <a:latin typeface="Calibri" pitchFamily="34" charset="0"/>
              </a:defRPr>
            </a:lvl6pPr>
            <a:lvl7pPr marL="2971800" indent="-228600" algn="ctr" defTabSz="957263" eaLnBrk="0" fontAlgn="base" hangingPunct="0">
              <a:spcBef>
                <a:spcPct val="0"/>
              </a:spcBef>
              <a:spcAft>
                <a:spcPct val="0"/>
              </a:spcAft>
              <a:defRPr sz="1600">
                <a:solidFill>
                  <a:srgbClr val="5F5F5F"/>
                </a:solidFill>
                <a:latin typeface="Calibri" pitchFamily="34" charset="0"/>
              </a:defRPr>
            </a:lvl7pPr>
            <a:lvl8pPr marL="3429000" indent="-228600" algn="ctr" defTabSz="957263" eaLnBrk="0" fontAlgn="base" hangingPunct="0">
              <a:spcBef>
                <a:spcPct val="0"/>
              </a:spcBef>
              <a:spcAft>
                <a:spcPct val="0"/>
              </a:spcAft>
              <a:defRPr sz="1600">
                <a:solidFill>
                  <a:srgbClr val="5F5F5F"/>
                </a:solidFill>
                <a:latin typeface="Calibri" pitchFamily="34" charset="0"/>
              </a:defRPr>
            </a:lvl8pPr>
            <a:lvl9pPr marL="3886200" indent="-228600" algn="ctr" defTabSz="957263" eaLnBrk="0" fontAlgn="base" hangingPunct="0">
              <a:spcBef>
                <a:spcPct val="0"/>
              </a:spcBef>
              <a:spcAft>
                <a:spcPct val="0"/>
              </a:spcAft>
              <a:defRPr sz="1600">
                <a:solidFill>
                  <a:srgbClr val="5F5F5F"/>
                </a:solidFill>
                <a:latin typeface="Calibri" pitchFamily="34" charset="0"/>
              </a:defRPr>
            </a:lvl9pPr>
          </a:lstStyle>
          <a:p>
            <a:pPr eaLnBrk="1" hangingPunct="1"/>
            <a:fld id="{800558FF-3B26-414B-AD48-8A2AED7E3903}" type="slidenum">
              <a:rPr lang="da-DK" sz="1300" smtClean="0">
                <a:solidFill>
                  <a:schemeClr val="tx1"/>
                </a:solidFill>
                <a:latin typeface="Times New Roman" pitchFamily="18" charset="0"/>
              </a:rPr>
              <a:pPr eaLnBrk="1" hangingPunct="1"/>
              <a:t>1</a:t>
            </a:fld>
            <a:endParaRPr lang="da-DK" sz="1300" smtClean="0">
              <a:solidFill>
                <a:schemeClr val="tx1"/>
              </a:solidFill>
              <a:latin typeface="Times New Roman" pitchFamily="18"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p:spPr>
        <p:txBody>
          <a:bodyPr/>
          <a:lstStyle/>
          <a:p>
            <a:pPr eaLnBrk="1" hangingPunct="1"/>
            <a:endParaRPr lang="en-GB"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lvl1pPr defTabSz="957263" eaLnBrk="0" hangingPunct="0">
              <a:defRPr sz="1600">
                <a:solidFill>
                  <a:srgbClr val="5F5F5F"/>
                </a:solidFill>
                <a:latin typeface="Calibri" pitchFamily="34" charset="0"/>
              </a:defRPr>
            </a:lvl1pPr>
            <a:lvl2pPr marL="742950" indent="-285750" defTabSz="957263" eaLnBrk="0" hangingPunct="0">
              <a:defRPr sz="1600">
                <a:solidFill>
                  <a:srgbClr val="5F5F5F"/>
                </a:solidFill>
                <a:latin typeface="Calibri" pitchFamily="34" charset="0"/>
              </a:defRPr>
            </a:lvl2pPr>
            <a:lvl3pPr marL="1143000" indent="-228600" defTabSz="957263" eaLnBrk="0" hangingPunct="0">
              <a:defRPr sz="1600">
                <a:solidFill>
                  <a:srgbClr val="5F5F5F"/>
                </a:solidFill>
                <a:latin typeface="Calibri" pitchFamily="34" charset="0"/>
              </a:defRPr>
            </a:lvl3pPr>
            <a:lvl4pPr marL="1600200" indent="-228600" defTabSz="957263" eaLnBrk="0" hangingPunct="0">
              <a:defRPr sz="1600">
                <a:solidFill>
                  <a:srgbClr val="5F5F5F"/>
                </a:solidFill>
                <a:latin typeface="Calibri" pitchFamily="34" charset="0"/>
              </a:defRPr>
            </a:lvl4pPr>
            <a:lvl5pPr marL="2057400" indent="-228600" defTabSz="957263" eaLnBrk="0" hangingPunct="0">
              <a:defRPr sz="1600">
                <a:solidFill>
                  <a:srgbClr val="5F5F5F"/>
                </a:solidFill>
                <a:latin typeface="Calibri" pitchFamily="34" charset="0"/>
              </a:defRPr>
            </a:lvl5pPr>
            <a:lvl6pPr marL="2514600" indent="-228600" algn="ctr" defTabSz="957263" eaLnBrk="0" fontAlgn="base" hangingPunct="0">
              <a:spcBef>
                <a:spcPct val="0"/>
              </a:spcBef>
              <a:spcAft>
                <a:spcPct val="0"/>
              </a:spcAft>
              <a:defRPr sz="1600">
                <a:solidFill>
                  <a:srgbClr val="5F5F5F"/>
                </a:solidFill>
                <a:latin typeface="Calibri" pitchFamily="34" charset="0"/>
              </a:defRPr>
            </a:lvl6pPr>
            <a:lvl7pPr marL="2971800" indent="-228600" algn="ctr" defTabSz="957263" eaLnBrk="0" fontAlgn="base" hangingPunct="0">
              <a:spcBef>
                <a:spcPct val="0"/>
              </a:spcBef>
              <a:spcAft>
                <a:spcPct val="0"/>
              </a:spcAft>
              <a:defRPr sz="1600">
                <a:solidFill>
                  <a:srgbClr val="5F5F5F"/>
                </a:solidFill>
                <a:latin typeface="Calibri" pitchFamily="34" charset="0"/>
              </a:defRPr>
            </a:lvl7pPr>
            <a:lvl8pPr marL="3429000" indent="-228600" algn="ctr" defTabSz="957263" eaLnBrk="0" fontAlgn="base" hangingPunct="0">
              <a:spcBef>
                <a:spcPct val="0"/>
              </a:spcBef>
              <a:spcAft>
                <a:spcPct val="0"/>
              </a:spcAft>
              <a:defRPr sz="1600">
                <a:solidFill>
                  <a:srgbClr val="5F5F5F"/>
                </a:solidFill>
                <a:latin typeface="Calibri" pitchFamily="34" charset="0"/>
              </a:defRPr>
            </a:lvl8pPr>
            <a:lvl9pPr marL="3886200" indent="-228600" algn="ctr" defTabSz="957263" eaLnBrk="0" fontAlgn="base" hangingPunct="0">
              <a:spcBef>
                <a:spcPct val="0"/>
              </a:spcBef>
              <a:spcAft>
                <a:spcPct val="0"/>
              </a:spcAft>
              <a:defRPr sz="1600">
                <a:solidFill>
                  <a:srgbClr val="5F5F5F"/>
                </a:solidFill>
                <a:latin typeface="Calibri" pitchFamily="34" charset="0"/>
              </a:defRPr>
            </a:lvl9pPr>
          </a:lstStyle>
          <a:p>
            <a:pPr eaLnBrk="1" hangingPunct="1"/>
            <a:fld id="{FA13A2C8-48DD-4160-BF22-2CA5727E86A7}" type="slidenum">
              <a:rPr lang="da-DK" sz="1300" smtClean="0">
                <a:solidFill>
                  <a:schemeClr val="tx1"/>
                </a:solidFill>
                <a:latin typeface="Times New Roman" pitchFamily="18" charset="0"/>
              </a:rPr>
              <a:pPr eaLnBrk="1" hangingPunct="1"/>
              <a:t>10</a:t>
            </a:fld>
            <a:endParaRPr lang="da-DK" sz="1300" smtClean="0">
              <a:solidFill>
                <a:schemeClr val="tx1"/>
              </a:solidFill>
              <a:latin typeface="Times New Roman" pitchFamily="18" charset="0"/>
            </a:endParaRPr>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p:spPr>
        <p:txBody>
          <a:bodyPr/>
          <a:lstStyle/>
          <a:p>
            <a:pPr marL="228600" indent="-228600" eaLnBrk="1" hangingPunct="1"/>
            <a:endParaRPr lang="en-GB" sz="1000" smtClean="0">
              <a:latin typeface="Arial Unicode MS" pitchFamily="34" charset="-128"/>
              <a:cs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txBox="1">
            <a:spLocks noGrp="1" noChangeArrowheads="1"/>
          </p:cNvSpPr>
          <p:nvPr/>
        </p:nvSpPr>
        <p:spPr bwMode="auto">
          <a:xfrm>
            <a:off x="3849688" y="9434513"/>
            <a:ext cx="2944812"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747" tIns="47873" rIns="95747" bIns="47873" anchor="b"/>
          <a:lstStyle>
            <a:lvl1pPr defTabSz="957263" eaLnBrk="0" hangingPunct="0">
              <a:defRPr sz="1600">
                <a:solidFill>
                  <a:srgbClr val="5F5F5F"/>
                </a:solidFill>
                <a:latin typeface="Calibri" pitchFamily="34" charset="0"/>
              </a:defRPr>
            </a:lvl1pPr>
            <a:lvl2pPr marL="742950" indent="-285750" defTabSz="957263" eaLnBrk="0" hangingPunct="0">
              <a:defRPr sz="1600">
                <a:solidFill>
                  <a:srgbClr val="5F5F5F"/>
                </a:solidFill>
                <a:latin typeface="Calibri" pitchFamily="34" charset="0"/>
              </a:defRPr>
            </a:lvl2pPr>
            <a:lvl3pPr marL="1143000" indent="-228600" defTabSz="957263" eaLnBrk="0" hangingPunct="0">
              <a:defRPr sz="1600">
                <a:solidFill>
                  <a:srgbClr val="5F5F5F"/>
                </a:solidFill>
                <a:latin typeface="Calibri" pitchFamily="34" charset="0"/>
              </a:defRPr>
            </a:lvl3pPr>
            <a:lvl4pPr marL="1600200" indent="-228600" defTabSz="957263" eaLnBrk="0" hangingPunct="0">
              <a:defRPr sz="1600">
                <a:solidFill>
                  <a:srgbClr val="5F5F5F"/>
                </a:solidFill>
                <a:latin typeface="Calibri" pitchFamily="34" charset="0"/>
              </a:defRPr>
            </a:lvl4pPr>
            <a:lvl5pPr marL="2057400" indent="-228600" defTabSz="957263" eaLnBrk="0" hangingPunct="0">
              <a:defRPr sz="1600">
                <a:solidFill>
                  <a:srgbClr val="5F5F5F"/>
                </a:solidFill>
                <a:latin typeface="Calibri" pitchFamily="34" charset="0"/>
              </a:defRPr>
            </a:lvl5pPr>
            <a:lvl6pPr marL="2514600" indent="-228600" algn="ctr" defTabSz="957263" eaLnBrk="0" fontAlgn="base" hangingPunct="0">
              <a:spcBef>
                <a:spcPct val="0"/>
              </a:spcBef>
              <a:spcAft>
                <a:spcPct val="0"/>
              </a:spcAft>
              <a:defRPr sz="1600">
                <a:solidFill>
                  <a:srgbClr val="5F5F5F"/>
                </a:solidFill>
                <a:latin typeface="Calibri" pitchFamily="34" charset="0"/>
              </a:defRPr>
            </a:lvl6pPr>
            <a:lvl7pPr marL="2971800" indent="-228600" algn="ctr" defTabSz="957263" eaLnBrk="0" fontAlgn="base" hangingPunct="0">
              <a:spcBef>
                <a:spcPct val="0"/>
              </a:spcBef>
              <a:spcAft>
                <a:spcPct val="0"/>
              </a:spcAft>
              <a:defRPr sz="1600">
                <a:solidFill>
                  <a:srgbClr val="5F5F5F"/>
                </a:solidFill>
                <a:latin typeface="Calibri" pitchFamily="34" charset="0"/>
              </a:defRPr>
            </a:lvl7pPr>
            <a:lvl8pPr marL="3429000" indent="-228600" algn="ctr" defTabSz="957263" eaLnBrk="0" fontAlgn="base" hangingPunct="0">
              <a:spcBef>
                <a:spcPct val="0"/>
              </a:spcBef>
              <a:spcAft>
                <a:spcPct val="0"/>
              </a:spcAft>
              <a:defRPr sz="1600">
                <a:solidFill>
                  <a:srgbClr val="5F5F5F"/>
                </a:solidFill>
                <a:latin typeface="Calibri" pitchFamily="34" charset="0"/>
              </a:defRPr>
            </a:lvl8pPr>
            <a:lvl9pPr marL="3886200" indent="-228600" algn="ctr" defTabSz="957263" eaLnBrk="0" fontAlgn="base" hangingPunct="0">
              <a:spcBef>
                <a:spcPct val="0"/>
              </a:spcBef>
              <a:spcAft>
                <a:spcPct val="0"/>
              </a:spcAft>
              <a:defRPr sz="1600">
                <a:solidFill>
                  <a:srgbClr val="5F5F5F"/>
                </a:solidFill>
                <a:latin typeface="Calibri" pitchFamily="34" charset="0"/>
              </a:defRPr>
            </a:lvl9pPr>
          </a:lstStyle>
          <a:p>
            <a:pPr algn="r" eaLnBrk="1" hangingPunct="1"/>
            <a:fld id="{F9142069-4D3D-4E1D-B2E7-941C5B9604BB}" type="slidenum">
              <a:rPr lang="da-DK" sz="1300">
                <a:solidFill>
                  <a:schemeClr val="tx1"/>
                </a:solidFill>
                <a:latin typeface="Times New Roman" pitchFamily="18" charset="0"/>
              </a:rPr>
              <a:pPr algn="r" eaLnBrk="1" hangingPunct="1"/>
              <a:t>11</a:t>
            </a:fld>
            <a:endParaRPr lang="da-DK" sz="1300">
              <a:solidFill>
                <a:schemeClr val="tx1"/>
              </a:solidFill>
              <a:latin typeface="Times New Roman" pitchFamily="18" charset="0"/>
            </a:endParaRPr>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eaLnBrk="1" hangingPunct="1">
              <a:lnSpc>
                <a:spcPct val="90000"/>
              </a:lnSpc>
            </a:pPr>
            <a:r>
              <a:rPr lang="en-GB" sz="1000" b="1" smtClean="0">
                <a:solidFill>
                  <a:srgbClr val="648BB3"/>
                </a:solidFill>
              </a:rPr>
              <a:t>Human-Rights Based Approach (HRBA):</a:t>
            </a:r>
            <a:r>
              <a:rPr lang="en-GB" sz="1000" smtClean="0"/>
              <a:t> </a:t>
            </a:r>
          </a:p>
          <a:p>
            <a:pPr marL="228600" indent="-228600" eaLnBrk="1" hangingPunct="1">
              <a:lnSpc>
                <a:spcPct val="90000"/>
              </a:lnSpc>
            </a:pPr>
            <a:r>
              <a:rPr lang="en-GB" sz="1000" smtClean="0"/>
              <a:t>- The capacity of rights-holders to claim their rights </a:t>
            </a:r>
          </a:p>
          <a:p>
            <a:pPr marL="228600" indent="-228600" eaLnBrk="1" hangingPunct="1">
              <a:lnSpc>
                <a:spcPct val="90000"/>
              </a:lnSpc>
            </a:pPr>
            <a:r>
              <a:rPr lang="en-GB" sz="1000" smtClean="0"/>
              <a:t>- The capacity of duty-bearers to fulfil their obligations</a:t>
            </a:r>
            <a:endParaRPr lang="en-GB" sz="1000" b="1" smtClean="0">
              <a:solidFill>
                <a:srgbClr val="648BB3"/>
              </a:solidFill>
            </a:endParaRPr>
          </a:p>
          <a:p>
            <a:pPr marL="228600" indent="-228600">
              <a:lnSpc>
                <a:spcPct val="90000"/>
              </a:lnSpc>
            </a:pPr>
            <a:endParaRPr lang="en-GB" sz="1000" b="1" smtClean="0">
              <a:solidFill>
                <a:srgbClr val="648BB3"/>
              </a:solidFill>
            </a:endParaRPr>
          </a:p>
          <a:p>
            <a:pPr marL="228600" indent="-228600">
              <a:lnSpc>
                <a:spcPct val="90000"/>
              </a:lnSpc>
            </a:pPr>
            <a:r>
              <a:rPr lang="en-GB" sz="1000" b="1" smtClean="0">
                <a:solidFill>
                  <a:srgbClr val="648BB3"/>
                </a:solidFill>
              </a:rPr>
              <a:t>Gender Equality at the heart of HRBA:</a:t>
            </a:r>
          </a:p>
          <a:p>
            <a:pPr marL="228600" indent="-228600">
              <a:lnSpc>
                <a:spcPct val="90000"/>
              </a:lnSpc>
            </a:pPr>
            <a:r>
              <a:rPr lang="en-GB" sz="1000" smtClean="0">
                <a:solidFill>
                  <a:srgbClr val="5F5F5F"/>
                </a:solidFill>
              </a:rPr>
              <a:t>- Women’s empowerment</a:t>
            </a:r>
          </a:p>
          <a:p>
            <a:pPr marL="228600" indent="-228600">
              <a:lnSpc>
                <a:spcPct val="90000"/>
              </a:lnSpc>
            </a:pPr>
            <a:r>
              <a:rPr lang="en-GB" sz="1000" smtClean="0">
                <a:solidFill>
                  <a:srgbClr val="5F5F5F"/>
                </a:solidFill>
              </a:rPr>
              <a:t>- Gender mainstreaming </a:t>
            </a:r>
          </a:p>
          <a:p>
            <a:pPr marL="228600" indent="-228600">
              <a:lnSpc>
                <a:spcPct val="90000"/>
              </a:lnSpc>
            </a:pPr>
            <a:endParaRPr lang="en-GB" sz="1000" b="1" smtClean="0">
              <a:solidFill>
                <a:srgbClr val="648BB3"/>
              </a:solidFill>
            </a:endParaRPr>
          </a:p>
          <a:p>
            <a:pPr marL="228600" indent="-228600">
              <a:lnSpc>
                <a:spcPct val="90000"/>
              </a:lnSpc>
            </a:pPr>
            <a:r>
              <a:rPr lang="en-GB" sz="1000" b="1" smtClean="0">
                <a:solidFill>
                  <a:srgbClr val="648BB3"/>
                </a:solidFill>
              </a:rPr>
              <a:t>Identification of responsibilities and capacity-gaps:</a:t>
            </a:r>
          </a:p>
          <a:p>
            <a:pPr marL="228600" indent="-228600">
              <a:lnSpc>
                <a:spcPct val="90000"/>
              </a:lnSpc>
            </a:pPr>
            <a:r>
              <a:rPr lang="en-GB" sz="1000" smtClean="0">
                <a:solidFill>
                  <a:srgbClr val="5F5F5F"/>
                </a:solidFill>
              </a:rPr>
              <a:t>- For duty bearers to fulfil their obligations to ensure that rights can be exercised</a:t>
            </a:r>
          </a:p>
          <a:p>
            <a:pPr marL="228600" indent="-228600">
              <a:lnSpc>
                <a:spcPct val="90000"/>
              </a:lnSpc>
            </a:pPr>
            <a:r>
              <a:rPr lang="en-GB" sz="1000" smtClean="0">
                <a:solidFill>
                  <a:srgbClr val="5F5F5F"/>
                </a:solidFill>
              </a:rPr>
              <a:t>For right holders to claim and exercise their rights</a:t>
            </a:r>
          </a:p>
          <a:p>
            <a:pPr marL="228600" indent="-228600">
              <a:lnSpc>
                <a:spcPct val="90000"/>
              </a:lnSpc>
            </a:pPr>
            <a:r>
              <a:rPr lang="en-GB" sz="1000" smtClean="0">
                <a:solidFill>
                  <a:srgbClr val="5F5F5F"/>
                </a:solidFill>
              </a:rPr>
              <a:t>For Women and Men to have equal opportunities</a:t>
            </a:r>
          </a:p>
          <a:p>
            <a:pPr marL="228600" indent="-228600" eaLnBrk="1" hangingPunct="1">
              <a:lnSpc>
                <a:spcPct val="90000"/>
              </a:lnSpc>
            </a:pPr>
            <a:endParaRPr lang="fr-FR" sz="1000" smtClean="0">
              <a:latin typeface="Arial Unicode MS" pitchFamily="34" charset="-128"/>
              <a:cs typeface="Arial" charset="0"/>
            </a:endParaRPr>
          </a:p>
          <a:p>
            <a:pPr marL="228600" indent="-228600" eaLnBrk="1" hangingPunct="1">
              <a:lnSpc>
                <a:spcPct val="90000"/>
              </a:lnSpc>
            </a:pPr>
            <a:r>
              <a:rPr lang="en-GB" sz="1000" b="1" smtClean="0">
                <a:solidFill>
                  <a:srgbClr val="648BB3"/>
                </a:solidFill>
              </a:rPr>
              <a:t>Risk Management: </a:t>
            </a:r>
            <a:r>
              <a:rPr lang="en-GB" sz="1000" smtClean="0"/>
              <a:t> </a:t>
            </a:r>
          </a:p>
          <a:p>
            <a:pPr marL="228600" indent="-228600" eaLnBrk="1" hangingPunct="1">
              <a:lnSpc>
                <a:spcPct val="90000"/>
              </a:lnSpc>
            </a:pPr>
            <a:r>
              <a:rPr lang="en-GB" sz="1000" smtClean="0"/>
              <a:t>-</a:t>
            </a:r>
            <a:r>
              <a:rPr lang="en-GB" sz="1000" b="1" smtClean="0"/>
              <a:t> </a:t>
            </a:r>
            <a:r>
              <a:rPr lang="en-GB" sz="1000" smtClean="0"/>
              <a:t>A risk is an </a:t>
            </a:r>
            <a:r>
              <a:rPr lang="en-GB" sz="1000" b="1" smtClean="0">
                <a:solidFill>
                  <a:srgbClr val="648BB3"/>
                </a:solidFill>
              </a:rPr>
              <a:t>uncertain event</a:t>
            </a:r>
            <a:r>
              <a:rPr lang="en-GB" sz="1000" smtClean="0"/>
              <a:t> that may impact the performance of the programme delivery either </a:t>
            </a:r>
            <a:r>
              <a:rPr lang="en-GB" sz="1000" smtClean="0">
                <a:solidFill>
                  <a:srgbClr val="648BB3"/>
                </a:solidFill>
              </a:rPr>
              <a:t>positively</a:t>
            </a:r>
            <a:r>
              <a:rPr lang="en-GB" sz="1000" smtClean="0"/>
              <a:t> or </a:t>
            </a:r>
            <a:r>
              <a:rPr lang="en-GB" sz="1000" smtClean="0">
                <a:solidFill>
                  <a:srgbClr val="648BB3"/>
                </a:solidFill>
              </a:rPr>
              <a:t>negatively</a:t>
            </a:r>
            <a:r>
              <a:rPr lang="en-US" sz="1000" smtClean="0"/>
              <a:t> </a:t>
            </a:r>
            <a:endParaRPr lang="en-GB" sz="1000" smtClean="0"/>
          </a:p>
          <a:p>
            <a:pPr marL="228600" indent="-228600" eaLnBrk="1" hangingPunct="1">
              <a:lnSpc>
                <a:spcPct val="90000"/>
              </a:lnSpc>
            </a:pPr>
            <a:r>
              <a:rPr lang="en-GB" sz="1000" smtClean="0"/>
              <a:t>- Undertaking a systematic risk analysis throughout all processes of RBM enables you to </a:t>
            </a:r>
            <a:r>
              <a:rPr lang="en-GB" sz="1000" b="1" smtClean="0">
                <a:solidFill>
                  <a:srgbClr val="648BB3"/>
                </a:solidFill>
              </a:rPr>
              <a:t>improve programme design</a:t>
            </a:r>
          </a:p>
          <a:p>
            <a:pPr marL="228600" indent="-228600" eaLnBrk="1" hangingPunct="1">
              <a:lnSpc>
                <a:spcPct val="90000"/>
              </a:lnSpc>
            </a:pPr>
            <a:r>
              <a:rPr lang="en-GB" sz="1000" smtClean="0"/>
              <a:t>- It informs decision-making and facilitates the establishment of </a:t>
            </a:r>
            <a:r>
              <a:rPr lang="en-GB" sz="1000" b="1" smtClean="0">
                <a:solidFill>
                  <a:srgbClr val="648BB3"/>
                </a:solidFill>
              </a:rPr>
              <a:t>preventive measures</a:t>
            </a:r>
            <a:r>
              <a:rPr lang="en-GB" sz="1000" smtClean="0"/>
              <a:t> in order to manage the risks and mitigate their negative impact</a:t>
            </a:r>
            <a:r>
              <a:rPr lang="en-US" sz="1000" smtClean="0"/>
              <a:t> </a:t>
            </a:r>
          </a:p>
          <a:p>
            <a:pPr marL="228600" indent="-228600" eaLnBrk="1" hangingPunct="1">
              <a:lnSpc>
                <a:spcPct val="90000"/>
              </a:lnSpc>
            </a:pPr>
            <a:endParaRPr lang="en-US" sz="1000" b="1" smtClean="0">
              <a:solidFill>
                <a:srgbClr val="648BB3"/>
              </a:solidFill>
            </a:endParaRPr>
          </a:p>
          <a:p>
            <a:pPr marL="228600" indent="-228600" eaLnBrk="1" hangingPunct="1">
              <a:lnSpc>
                <a:spcPct val="90000"/>
              </a:lnSpc>
            </a:pPr>
            <a:r>
              <a:rPr lang="en-US" sz="1000" b="1" smtClean="0">
                <a:solidFill>
                  <a:srgbClr val="648BB3"/>
                </a:solidFill>
              </a:rPr>
              <a:t> Accountability (shared responsibility among the Organization, partners and beneficiaries)</a:t>
            </a:r>
          </a:p>
          <a:p>
            <a:pPr marL="228600" indent="-228600" eaLnBrk="1" hangingPunct="1">
              <a:lnSpc>
                <a:spcPct val="90000"/>
              </a:lnSpc>
            </a:pPr>
            <a:r>
              <a:rPr lang="en-US" sz="1000" smtClean="0"/>
              <a:t>	- </a:t>
            </a:r>
            <a:r>
              <a:rPr lang="en-US" sz="1000" smtClean="0">
                <a:solidFill>
                  <a:srgbClr val="4D4D4D"/>
                </a:solidFill>
              </a:rPr>
              <a:t>Are all parties equally responsible for success as for failure</a:t>
            </a:r>
            <a:r>
              <a:rPr lang="en-US" sz="1000" smtClean="0"/>
              <a:t>?</a:t>
            </a:r>
          </a:p>
          <a:p>
            <a:pPr marL="228600" indent="-228600" eaLnBrk="1" hangingPunct="1">
              <a:lnSpc>
                <a:spcPct val="90000"/>
              </a:lnSpc>
            </a:pPr>
            <a:r>
              <a:rPr lang="en-US" sz="1000" smtClean="0">
                <a:solidFill>
                  <a:schemeClr val="folHlink"/>
                </a:solidFill>
              </a:rPr>
              <a:t>	</a:t>
            </a:r>
            <a:r>
              <a:rPr lang="en-US" sz="1000" smtClean="0">
                <a:solidFill>
                  <a:schemeClr val="bg2"/>
                </a:solidFill>
              </a:rPr>
              <a:t>- Mutual agreement on roles and responsibility</a:t>
            </a:r>
            <a:endParaRPr lang="fr-FR" sz="1000" smtClean="0">
              <a:latin typeface="Arial Unicode MS" pitchFamily="34" charset="-128"/>
              <a:cs typeface="Arial" charset="0"/>
            </a:endParaRPr>
          </a:p>
          <a:p>
            <a:pPr marL="228600" indent="-228600" eaLnBrk="1" hangingPunct="1">
              <a:lnSpc>
                <a:spcPct val="90000"/>
              </a:lnSpc>
            </a:pPr>
            <a:endParaRPr lang="fr-FR" sz="100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ln/>
        </p:spPr>
      </p:sp>
      <p:sp>
        <p:nvSpPr>
          <p:cNvPr id="64515" name="Rectangle 3"/>
          <p:cNvSpPr>
            <a:spLocks noGrp="1" noChangeArrowheads="1"/>
          </p:cNvSpPr>
          <p:nvPr>
            <p:ph type="body" idx="1"/>
          </p:nvPr>
        </p:nvSpPr>
        <p:spPr>
          <a:noFill/>
        </p:spPr>
        <p:txBody>
          <a:bodyPr/>
          <a:lstStyle/>
          <a:p>
            <a:r>
              <a:rPr lang="en-GB" smtClean="0"/>
              <a:t>Will depend on following criteria:</a:t>
            </a:r>
          </a:p>
          <a:p>
            <a:pPr>
              <a:buFontTx/>
              <a:buChar char="-"/>
            </a:pPr>
            <a:r>
              <a:rPr lang="en-GB" smtClean="0"/>
              <a:t>Results chain, which is the most relevant issue to attain result</a:t>
            </a:r>
          </a:p>
          <a:p>
            <a:pPr>
              <a:buFontTx/>
              <a:buChar char="-"/>
            </a:pPr>
            <a:r>
              <a:rPr lang="en-GB" smtClean="0"/>
              <a:t>Which to do first or in parallel</a:t>
            </a:r>
          </a:p>
          <a:p>
            <a:pPr>
              <a:buFontTx/>
              <a:buChar char="-"/>
            </a:pPr>
            <a:r>
              <a:rPr lang="en-GB" smtClean="0"/>
              <a:t>Risks/assumptions</a:t>
            </a:r>
          </a:p>
          <a:p>
            <a:pPr>
              <a:buFontTx/>
              <a:buChar char="-"/>
            </a:pPr>
            <a:r>
              <a:rPr lang="en-GB" smtClean="0"/>
              <a:t>Resources</a:t>
            </a:r>
          </a:p>
          <a:p>
            <a:endParaRPr lang="en-GB"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txBox="1">
            <a:spLocks noGrp="1" noChangeArrowheads="1"/>
          </p:cNvSpPr>
          <p:nvPr/>
        </p:nvSpPr>
        <p:spPr bwMode="auto">
          <a:xfrm>
            <a:off x="3849688" y="9434513"/>
            <a:ext cx="2944812"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47" tIns="47873" rIns="95747" bIns="47873" anchor="b"/>
          <a:lstStyle>
            <a:lvl1pPr defTabSz="957263" eaLnBrk="0" hangingPunct="0">
              <a:defRPr sz="1600">
                <a:solidFill>
                  <a:srgbClr val="5F5F5F"/>
                </a:solidFill>
                <a:latin typeface="Calibri" pitchFamily="34" charset="0"/>
              </a:defRPr>
            </a:lvl1pPr>
            <a:lvl2pPr marL="742950" indent="-285750" defTabSz="957263" eaLnBrk="0" hangingPunct="0">
              <a:defRPr sz="1600">
                <a:solidFill>
                  <a:srgbClr val="5F5F5F"/>
                </a:solidFill>
                <a:latin typeface="Calibri" pitchFamily="34" charset="0"/>
              </a:defRPr>
            </a:lvl2pPr>
            <a:lvl3pPr marL="1143000" indent="-228600" defTabSz="957263" eaLnBrk="0" hangingPunct="0">
              <a:defRPr sz="1600">
                <a:solidFill>
                  <a:srgbClr val="5F5F5F"/>
                </a:solidFill>
                <a:latin typeface="Calibri" pitchFamily="34" charset="0"/>
              </a:defRPr>
            </a:lvl3pPr>
            <a:lvl4pPr marL="1600200" indent="-228600" defTabSz="957263" eaLnBrk="0" hangingPunct="0">
              <a:defRPr sz="1600">
                <a:solidFill>
                  <a:srgbClr val="5F5F5F"/>
                </a:solidFill>
                <a:latin typeface="Calibri" pitchFamily="34" charset="0"/>
              </a:defRPr>
            </a:lvl4pPr>
            <a:lvl5pPr marL="2057400" indent="-228600" defTabSz="957263" eaLnBrk="0" hangingPunct="0">
              <a:defRPr sz="1600">
                <a:solidFill>
                  <a:srgbClr val="5F5F5F"/>
                </a:solidFill>
                <a:latin typeface="Calibri" pitchFamily="34" charset="0"/>
              </a:defRPr>
            </a:lvl5pPr>
            <a:lvl6pPr marL="2514600" indent="-228600" algn="ctr" defTabSz="957263" eaLnBrk="0" fontAlgn="base" hangingPunct="0">
              <a:spcBef>
                <a:spcPct val="0"/>
              </a:spcBef>
              <a:spcAft>
                <a:spcPct val="0"/>
              </a:spcAft>
              <a:defRPr sz="1600">
                <a:solidFill>
                  <a:srgbClr val="5F5F5F"/>
                </a:solidFill>
                <a:latin typeface="Calibri" pitchFamily="34" charset="0"/>
              </a:defRPr>
            </a:lvl6pPr>
            <a:lvl7pPr marL="2971800" indent="-228600" algn="ctr" defTabSz="957263" eaLnBrk="0" fontAlgn="base" hangingPunct="0">
              <a:spcBef>
                <a:spcPct val="0"/>
              </a:spcBef>
              <a:spcAft>
                <a:spcPct val="0"/>
              </a:spcAft>
              <a:defRPr sz="1600">
                <a:solidFill>
                  <a:srgbClr val="5F5F5F"/>
                </a:solidFill>
                <a:latin typeface="Calibri" pitchFamily="34" charset="0"/>
              </a:defRPr>
            </a:lvl7pPr>
            <a:lvl8pPr marL="3429000" indent="-228600" algn="ctr" defTabSz="957263" eaLnBrk="0" fontAlgn="base" hangingPunct="0">
              <a:spcBef>
                <a:spcPct val="0"/>
              </a:spcBef>
              <a:spcAft>
                <a:spcPct val="0"/>
              </a:spcAft>
              <a:defRPr sz="1600">
                <a:solidFill>
                  <a:srgbClr val="5F5F5F"/>
                </a:solidFill>
                <a:latin typeface="Calibri" pitchFamily="34" charset="0"/>
              </a:defRPr>
            </a:lvl8pPr>
            <a:lvl9pPr marL="3886200" indent="-228600" algn="ctr" defTabSz="957263" eaLnBrk="0" fontAlgn="base" hangingPunct="0">
              <a:spcBef>
                <a:spcPct val="0"/>
              </a:spcBef>
              <a:spcAft>
                <a:spcPct val="0"/>
              </a:spcAft>
              <a:defRPr sz="1600">
                <a:solidFill>
                  <a:srgbClr val="5F5F5F"/>
                </a:solidFill>
                <a:latin typeface="Calibri" pitchFamily="34" charset="0"/>
              </a:defRPr>
            </a:lvl9pPr>
          </a:lstStyle>
          <a:p>
            <a:pPr algn="r" eaLnBrk="1" hangingPunct="1"/>
            <a:fld id="{1534AACB-C8A5-466D-869E-5A3BFA088C55}" type="slidenum">
              <a:rPr lang="da-DK" sz="1300">
                <a:solidFill>
                  <a:schemeClr val="tx1"/>
                </a:solidFill>
                <a:latin typeface="Times New Roman" pitchFamily="18" charset="0"/>
              </a:rPr>
              <a:pPr algn="r" eaLnBrk="1" hangingPunct="1"/>
              <a:t>13</a:t>
            </a:fld>
            <a:endParaRPr lang="da-DK" sz="1300">
              <a:solidFill>
                <a:schemeClr val="tx1"/>
              </a:solidFill>
              <a:latin typeface="Times New Roman" pitchFamily="18" charset="0"/>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p:spPr>
        <p:txBody>
          <a:bodyPr/>
          <a:lstStyle/>
          <a:p>
            <a:pPr eaLnBrk="1" hangingPunct="1"/>
            <a:r>
              <a:rPr lang="en-US" smtClean="0"/>
              <a:t>Capacity-building projects under this strategy support the revision of policies and legislation, the redesign of the institutional infrastructure to cater to the needs of intangible cultural heritage safeguarding, the development of inventory methods and systems, the involvement of all stakeholders and the enhancement of knowledge and skills required to request international assistance or submit nominations to the Convention’s lists </a:t>
            </a:r>
            <a:endParaRPr lang="en-GB" sz="1000" smtClean="0">
              <a:latin typeface="Arial Unicode MS" pitchFamily="34" charset="-128"/>
              <a:cs typeface="Arial" charset="0"/>
            </a:endParaRPr>
          </a:p>
          <a:p>
            <a:pPr eaLnBrk="1" hangingPunct="1"/>
            <a:r>
              <a:rPr lang="en-GB" sz="1000" smtClean="0">
                <a:latin typeface="Arial Unicode MS" pitchFamily="34" charset="-128"/>
                <a:cs typeface="Arial" charset="0"/>
              </a:rPr>
              <a:t>Inventories</a:t>
            </a:r>
          </a:p>
          <a:p>
            <a:pPr eaLnBrk="1" hangingPunct="1"/>
            <a:r>
              <a:rPr lang="en-GB" sz="1000" smtClean="0">
                <a:latin typeface="Arial Unicode MS" pitchFamily="34" charset="-128"/>
                <a:cs typeface="Arial" charset="0"/>
              </a:rPr>
              <a:t>Safeguarding frameworks, plans and measures</a:t>
            </a:r>
          </a:p>
          <a:p>
            <a:pPr eaLnBrk="1" hangingPunct="1"/>
            <a:r>
              <a:rPr lang="en-GB" sz="1000" smtClean="0">
                <a:latin typeface="Arial Unicode MS" pitchFamily="34" charset="-128"/>
                <a:cs typeface="Arial" charset="0"/>
              </a:rPr>
              <a:t>National Policies</a:t>
            </a:r>
          </a:p>
          <a:p>
            <a:pPr eaLnBrk="1" hangingPunct="1"/>
            <a:r>
              <a:rPr lang="en-US" smtClean="0"/>
              <a:t>I</a:t>
            </a:r>
            <a:r>
              <a:rPr lang="en-US" b="1" smtClean="0"/>
              <a:t>ntegrate intangible cultural heritage into school curricula so as to make school education more culturally relevant to students</a:t>
            </a:r>
            <a:r>
              <a:rPr lang="en-US" smtClean="0"/>
              <a:t> </a:t>
            </a:r>
          </a:p>
          <a:p>
            <a:pPr eaLnBrk="1" hangingPunct="1"/>
            <a:r>
              <a:rPr lang="en-US" smtClean="0"/>
              <a:t>Periodic reporting allows States Parties to assess their implementation of the Convention, evaluate their capacities for safeguarding intangible cultural heritage, report on their inventories of intangible cultural heritage and update the status of elements inscribed on the Representative List </a:t>
            </a:r>
            <a:endParaRPr lang="en-GB"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txBox="1">
            <a:spLocks noGrp="1" noChangeArrowheads="1"/>
          </p:cNvSpPr>
          <p:nvPr/>
        </p:nvSpPr>
        <p:spPr bwMode="auto">
          <a:xfrm>
            <a:off x="3849688" y="9434513"/>
            <a:ext cx="2944812"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747" tIns="47873" rIns="95747" bIns="47873" anchor="b"/>
          <a:lstStyle>
            <a:lvl1pPr defTabSz="957263" eaLnBrk="0" hangingPunct="0">
              <a:defRPr sz="1600">
                <a:solidFill>
                  <a:srgbClr val="5F5F5F"/>
                </a:solidFill>
                <a:latin typeface="Calibri" pitchFamily="34" charset="0"/>
              </a:defRPr>
            </a:lvl1pPr>
            <a:lvl2pPr marL="742950" indent="-285750" defTabSz="957263" eaLnBrk="0" hangingPunct="0">
              <a:defRPr sz="1600">
                <a:solidFill>
                  <a:srgbClr val="5F5F5F"/>
                </a:solidFill>
                <a:latin typeface="Calibri" pitchFamily="34" charset="0"/>
              </a:defRPr>
            </a:lvl2pPr>
            <a:lvl3pPr marL="1143000" indent="-228600" defTabSz="957263" eaLnBrk="0" hangingPunct="0">
              <a:defRPr sz="1600">
                <a:solidFill>
                  <a:srgbClr val="5F5F5F"/>
                </a:solidFill>
                <a:latin typeface="Calibri" pitchFamily="34" charset="0"/>
              </a:defRPr>
            </a:lvl3pPr>
            <a:lvl4pPr marL="1600200" indent="-228600" defTabSz="957263" eaLnBrk="0" hangingPunct="0">
              <a:defRPr sz="1600">
                <a:solidFill>
                  <a:srgbClr val="5F5F5F"/>
                </a:solidFill>
                <a:latin typeface="Calibri" pitchFamily="34" charset="0"/>
              </a:defRPr>
            </a:lvl4pPr>
            <a:lvl5pPr marL="2057400" indent="-228600" defTabSz="957263" eaLnBrk="0" hangingPunct="0">
              <a:defRPr sz="1600">
                <a:solidFill>
                  <a:srgbClr val="5F5F5F"/>
                </a:solidFill>
                <a:latin typeface="Calibri" pitchFamily="34" charset="0"/>
              </a:defRPr>
            </a:lvl5pPr>
            <a:lvl6pPr marL="2514600" indent="-228600" algn="ctr" defTabSz="957263" eaLnBrk="0" fontAlgn="base" hangingPunct="0">
              <a:spcBef>
                <a:spcPct val="0"/>
              </a:spcBef>
              <a:spcAft>
                <a:spcPct val="0"/>
              </a:spcAft>
              <a:defRPr sz="1600">
                <a:solidFill>
                  <a:srgbClr val="5F5F5F"/>
                </a:solidFill>
                <a:latin typeface="Calibri" pitchFamily="34" charset="0"/>
              </a:defRPr>
            </a:lvl6pPr>
            <a:lvl7pPr marL="2971800" indent="-228600" algn="ctr" defTabSz="957263" eaLnBrk="0" fontAlgn="base" hangingPunct="0">
              <a:spcBef>
                <a:spcPct val="0"/>
              </a:spcBef>
              <a:spcAft>
                <a:spcPct val="0"/>
              </a:spcAft>
              <a:defRPr sz="1600">
                <a:solidFill>
                  <a:srgbClr val="5F5F5F"/>
                </a:solidFill>
                <a:latin typeface="Calibri" pitchFamily="34" charset="0"/>
              </a:defRPr>
            </a:lvl7pPr>
            <a:lvl8pPr marL="3429000" indent="-228600" algn="ctr" defTabSz="957263" eaLnBrk="0" fontAlgn="base" hangingPunct="0">
              <a:spcBef>
                <a:spcPct val="0"/>
              </a:spcBef>
              <a:spcAft>
                <a:spcPct val="0"/>
              </a:spcAft>
              <a:defRPr sz="1600">
                <a:solidFill>
                  <a:srgbClr val="5F5F5F"/>
                </a:solidFill>
                <a:latin typeface="Calibri" pitchFamily="34" charset="0"/>
              </a:defRPr>
            </a:lvl8pPr>
            <a:lvl9pPr marL="3886200" indent="-228600" algn="ctr" defTabSz="957263" eaLnBrk="0" fontAlgn="base" hangingPunct="0">
              <a:spcBef>
                <a:spcPct val="0"/>
              </a:spcBef>
              <a:spcAft>
                <a:spcPct val="0"/>
              </a:spcAft>
              <a:defRPr sz="1600">
                <a:solidFill>
                  <a:srgbClr val="5F5F5F"/>
                </a:solidFill>
                <a:latin typeface="Calibri" pitchFamily="34" charset="0"/>
              </a:defRPr>
            </a:lvl9pPr>
          </a:lstStyle>
          <a:p>
            <a:pPr algn="r" eaLnBrk="1" hangingPunct="1"/>
            <a:fld id="{C95E8DE5-7000-475D-B0B5-C99D14AA9C38}" type="slidenum">
              <a:rPr lang="da-DK" sz="1300">
                <a:solidFill>
                  <a:schemeClr val="tx1"/>
                </a:solidFill>
                <a:latin typeface="Times New Roman" pitchFamily="18" charset="0"/>
              </a:rPr>
              <a:pPr algn="r" eaLnBrk="1" hangingPunct="1"/>
              <a:t>14</a:t>
            </a:fld>
            <a:endParaRPr lang="da-DK" sz="1300">
              <a:solidFill>
                <a:schemeClr val="tx1"/>
              </a:solidFill>
              <a:latin typeface="Times New Roman" pitchFamily="18" charset="0"/>
            </a:endParaRPr>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eaLnBrk="1" hangingPunct="1">
              <a:buFontTx/>
              <a:buAutoNum type="arabicPeriod"/>
            </a:pPr>
            <a:endParaRPr lang="fr-FR" sz="1000" smtClean="0">
              <a:latin typeface="Arial Unicode MS" pitchFamily="34" charset="-128"/>
              <a:cs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txBox="1">
            <a:spLocks noGrp="1" noChangeArrowheads="1"/>
          </p:cNvSpPr>
          <p:nvPr/>
        </p:nvSpPr>
        <p:spPr bwMode="auto">
          <a:xfrm>
            <a:off x="3849688" y="9434513"/>
            <a:ext cx="2944812"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747" tIns="47873" rIns="95747" bIns="47873" anchor="b"/>
          <a:lstStyle>
            <a:lvl1pPr defTabSz="957263" eaLnBrk="0" hangingPunct="0">
              <a:defRPr sz="1600">
                <a:solidFill>
                  <a:srgbClr val="5F5F5F"/>
                </a:solidFill>
                <a:latin typeface="Calibri" pitchFamily="34" charset="0"/>
              </a:defRPr>
            </a:lvl1pPr>
            <a:lvl2pPr marL="742950" indent="-285750" defTabSz="957263" eaLnBrk="0" hangingPunct="0">
              <a:defRPr sz="1600">
                <a:solidFill>
                  <a:srgbClr val="5F5F5F"/>
                </a:solidFill>
                <a:latin typeface="Calibri" pitchFamily="34" charset="0"/>
              </a:defRPr>
            </a:lvl2pPr>
            <a:lvl3pPr marL="1143000" indent="-228600" defTabSz="957263" eaLnBrk="0" hangingPunct="0">
              <a:defRPr sz="1600">
                <a:solidFill>
                  <a:srgbClr val="5F5F5F"/>
                </a:solidFill>
                <a:latin typeface="Calibri" pitchFamily="34" charset="0"/>
              </a:defRPr>
            </a:lvl3pPr>
            <a:lvl4pPr marL="1600200" indent="-228600" defTabSz="957263" eaLnBrk="0" hangingPunct="0">
              <a:defRPr sz="1600">
                <a:solidFill>
                  <a:srgbClr val="5F5F5F"/>
                </a:solidFill>
                <a:latin typeface="Calibri" pitchFamily="34" charset="0"/>
              </a:defRPr>
            </a:lvl4pPr>
            <a:lvl5pPr marL="2057400" indent="-228600" defTabSz="957263" eaLnBrk="0" hangingPunct="0">
              <a:defRPr sz="1600">
                <a:solidFill>
                  <a:srgbClr val="5F5F5F"/>
                </a:solidFill>
                <a:latin typeface="Calibri" pitchFamily="34" charset="0"/>
              </a:defRPr>
            </a:lvl5pPr>
            <a:lvl6pPr marL="2514600" indent="-228600" algn="ctr" defTabSz="957263" eaLnBrk="0" fontAlgn="base" hangingPunct="0">
              <a:spcBef>
                <a:spcPct val="0"/>
              </a:spcBef>
              <a:spcAft>
                <a:spcPct val="0"/>
              </a:spcAft>
              <a:defRPr sz="1600">
                <a:solidFill>
                  <a:srgbClr val="5F5F5F"/>
                </a:solidFill>
                <a:latin typeface="Calibri" pitchFamily="34" charset="0"/>
              </a:defRPr>
            </a:lvl6pPr>
            <a:lvl7pPr marL="2971800" indent="-228600" algn="ctr" defTabSz="957263" eaLnBrk="0" fontAlgn="base" hangingPunct="0">
              <a:spcBef>
                <a:spcPct val="0"/>
              </a:spcBef>
              <a:spcAft>
                <a:spcPct val="0"/>
              </a:spcAft>
              <a:defRPr sz="1600">
                <a:solidFill>
                  <a:srgbClr val="5F5F5F"/>
                </a:solidFill>
                <a:latin typeface="Calibri" pitchFamily="34" charset="0"/>
              </a:defRPr>
            </a:lvl7pPr>
            <a:lvl8pPr marL="3429000" indent="-228600" algn="ctr" defTabSz="957263" eaLnBrk="0" fontAlgn="base" hangingPunct="0">
              <a:spcBef>
                <a:spcPct val="0"/>
              </a:spcBef>
              <a:spcAft>
                <a:spcPct val="0"/>
              </a:spcAft>
              <a:defRPr sz="1600">
                <a:solidFill>
                  <a:srgbClr val="5F5F5F"/>
                </a:solidFill>
                <a:latin typeface="Calibri" pitchFamily="34" charset="0"/>
              </a:defRPr>
            </a:lvl8pPr>
            <a:lvl9pPr marL="3886200" indent="-228600" algn="ctr" defTabSz="957263" eaLnBrk="0" fontAlgn="base" hangingPunct="0">
              <a:spcBef>
                <a:spcPct val="0"/>
              </a:spcBef>
              <a:spcAft>
                <a:spcPct val="0"/>
              </a:spcAft>
              <a:defRPr sz="1600">
                <a:solidFill>
                  <a:srgbClr val="5F5F5F"/>
                </a:solidFill>
                <a:latin typeface="Calibri" pitchFamily="34" charset="0"/>
              </a:defRPr>
            </a:lvl9pPr>
          </a:lstStyle>
          <a:p>
            <a:pPr algn="r" eaLnBrk="1" hangingPunct="1"/>
            <a:fld id="{B6C7C2BB-C433-4625-826C-C1249091A23F}" type="slidenum">
              <a:rPr lang="da-DK" sz="1300">
                <a:solidFill>
                  <a:schemeClr val="tx1"/>
                </a:solidFill>
                <a:latin typeface="Times New Roman" pitchFamily="18" charset="0"/>
              </a:rPr>
              <a:pPr algn="r" eaLnBrk="1" hangingPunct="1"/>
              <a:t>15</a:t>
            </a:fld>
            <a:endParaRPr lang="da-DK" sz="1300">
              <a:solidFill>
                <a:schemeClr val="tx1"/>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eaLnBrk="1" hangingPunct="1">
              <a:buFontTx/>
              <a:buAutoNum type="arabicPeriod"/>
            </a:pPr>
            <a:endParaRPr lang="fr-FR" sz="1000" smtClean="0">
              <a:latin typeface="Arial Unicode MS" pitchFamily="34" charset="-128"/>
              <a:cs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txBox="1">
            <a:spLocks noGrp="1" noChangeArrowheads="1"/>
          </p:cNvSpPr>
          <p:nvPr/>
        </p:nvSpPr>
        <p:spPr bwMode="auto">
          <a:xfrm>
            <a:off x="3849688" y="9434513"/>
            <a:ext cx="2944812"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747" tIns="47873" rIns="95747" bIns="47873" anchor="b"/>
          <a:lstStyle>
            <a:lvl1pPr defTabSz="957263" eaLnBrk="0" hangingPunct="0">
              <a:defRPr sz="1600">
                <a:solidFill>
                  <a:srgbClr val="5F5F5F"/>
                </a:solidFill>
                <a:latin typeface="Calibri" pitchFamily="34" charset="0"/>
              </a:defRPr>
            </a:lvl1pPr>
            <a:lvl2pPr marL="742950" indent="-285750" defTabSz="957263" eaLnBrk="0" hangingPunct="0">
              <a:defRPr sz="1600">
                <a:solidFill>
                  <a:srgbClr val="5F5F5F"/>
                </a:solidFill>
                <a:latin typeface="Calibri" pitchFamily="34" charset="0"/>
              </a:defRPr>
            </a:lvl2pPr>
            <a:lvl3pPr marL="1143000" indent="-228600" defTabSz="957263" eaLnBrk="0" hangingPunct="0">
              <a:defRPr sz="1600">
                <a:solidFill>
                  <a:srgbClr val="5F5F5F"/>
                </a:solidFill>
                <a:latin typeface="Calibri" pitchFamily="34" charset="0"/>
              </a:defRPr>
            </a:lvl3pPr>
            <a:lvl4pPr marL="1600200" indent="-228600" defTabSz="957263" eaLnBrk="0" hangingPunct="0">
              <a:defRPr sz="1600">
                <a:solidFill>
                  <a:srgbClr val="5F5F5F"/>
                </a:solidFill>
                <a:latin typeface="Calibri" pitchFamily="34" charset="0"/>
              </a:defRPr>
            </a:lvl4pPr>
            <a:lvl5pPr marL="2057400" indent="-228600" defTabSz="957263" eaLnBrk="0" hangingPunct="0">
              <a:defRPr sz="1600">
                <a:solidFill>
                  <a:srgbClr val="5F5F5F"/>
                </a:solidFill>
                <a:latin typeface="Calibri" pitchFamily="34" charset="0"/>
              </a:defRPr>
            </a:lvl5pPr>
            <a:lvl6pPr marL="2514600" indent="-228600" algn="ctr" defTabSz="957263" eaLnBrk="0" fontAlgn="base" hangingPunct="0">
              <a:spcBef>
                <a:spcPct val="0"/>
              </a:spcBef>
              <a:spcAft>
                <a:spcPct val="0"/>
              </a:spcAft>
              <a:defRPr sz="1600">
                <a:solidFill>
                  <a:srgbClr val="5F5F5F"/>
                </a:solidFill>
                <a:latin typeface="Calibri" pitchFamily="34" charset="0"/>
              </a:defRPr>
            </a:lvl6pPr>
            <a:lvl7pPr marL="2971800" indent="-228600" algn="ctr" defTabSz="957263" eaLnBrk="0" fontAlgn="base" hangingPunct="0">
              <a:spcBef>
                <a:spcPct val="0"/>
              </a:spcBef>
              <a:spcAft>
                <a:spcPct val="0"/>
              </a:spcAft>
              <a:defRPr sz="1600">
                <a:solidFill>
                  <a:srgbClr val="5F5F5F"/>
                </a:solidFill>
                <a:latin typeface="Calibri" pitchFamily="34" charset="0"/>
              </a:defRPr>
            </a:lvl7pPr>
            <a:lvl8pPr marL="3429000" indent="-228600" algn="ctr" defTabSz="957263" eaLnBrk="0" fontAlgn="base" hangingPunct="0">
              <a:spcBef>
                <a:spcPct val="0"/>
              </a:spcBef>
              <a:spcAft>
                <a:spcPct val="0"/>
              </a:spcAft>
              <a:defRPr sz="1600">
                <a:solidFill>
                  <a:srgbClr val="5F5F5F"/>
                </a:solidFill>
                <a:latin typeface="Calibri" pitchFamily="34" charset="0"/>
              </a:defRPr>
            </a:lvl8pPr>
            <a:lvl9pPr marL="3886200" indent="-228600" algn="ctr" defTabSz="957263" eaLnBrk="0" fontAlgn="base" hangingPunct="0">
              <a:spcBef>
                <a:spcPct val="0"/>
              </a:spcBef>
              <a:spcAft>
                <a:spcPct val="0"/>
              </a:spcAft>
              <a:defRPr sz="1600">
                <a:solidFill>
                  <a:srgbClr val="5F5F5F"/>
                </a:solidFill>
                <a:latin typeface="Calibri" pitchFamily="34" charset="0"/>
              </a:defRPr>
            </a:lvl9pPr>
          </a:lstStyle>
          <a:p>
            <a:pPr algn="r" eaLnBrk="1" hangingPunct="1"/>
            <a:fld id="{68C163B1-08BB-4F54-B335-1E468550187A}" type="slidenum">
              <a:rPr lang="da-DK" sz="1300">
                <a:solidFill>
                  <a:schemeClr val="tx1"/>
                </a:solidFill>
                <a:latin typeface="Times New Roman" pitchFamily="18" charset="0"/>
              </a:rPr>
              <a:pPr algn="r" eaLnBrk="1" hangingPunct="1"/>
              <a:t>16</a:t>
            </a:fld>
            <a:endParaRPr lang="da-DK" sz="1300">
              <a:solidFill>
                <a:schemeClr val="tx1"/>
              </a:solidFill>
              <a:latin typeface="Times New Roman" pitchFamily="18" charset="0"/>
            </a:endParaRPr>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eaLnBrk="1" hangingPunct="1">
              <a:buFontTx/>
              <a:buAutoNum type="arabicPeriod"/>
            </a:pPr>
            <a:endParaRPr lang="fr-FR" sz="1000" smtClean="0">
              <a:latin typeface="Arial Unicode MS" pitchFamily="34" charset="-128"/>
              <a:cs typeface="Arial"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txBox="1">
            <a:spLocks noGrp="1" noChangeArrowheads="1"/>
          </p:cNvSpPr>
          <p:nvPr/>
        </p:nvSpPr>
        <p:spPr bwMode="auto">
          <a:xfrm>
            <a:off x="3849688" y="9434513"/>
            <a:ext cx="2944812" cy="496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47" tIns="47873" rIns="95747" bIns="47873" anchor="b"/>
          <a:lstStyle>
            <a:lvl1pPr defTabSz="957263" eaLnBrk="0" hangingPunct="0">
              <a:defRPr sz="1600">
                <a:solidFill>
                  <a:srgbClr val="5F5F5F"/>
                </a:solidFill>
                <a:latin typeface="Calibri" pitchFamily="34" charset="0"/>
              </a:defRPr>
            </a:lvl1pPr>
            <a:lvl2pPr marL="742950" indent="-285750" defTabSz="957263" eaLnBrk="0" hangingPunct="0">
              <a:defRPr sz="1600">
                <a:solidFill>
                  <a:srgbClr val="5F5F5F"/>
                </a:solidFill>
                <a:latin typeface="Calibri" pitchFamily="34" charset="0"/>
              </a:defRPr>
            </a:lvl2pPr>
            <a:lvl3pPr marL="1143000" indent="-228600" defTabSz="957263" eaLnBrk="0" hangingPunct="0">
              <a:defRPr sz="1600">
                <a:solidFill>
                  <a:srgbClr val="5F5F5F"/>
                </a:solidFill>
                <a:latin typeface="Calibri" pitchFamily="34" charset="0"/>
              </a:defRPr>
            </a:lvl3pPr>
            <a:lvl4pPr marL="1600200" indent="-228600" defTabSz="957263" eaLnBrk="0" hangingPunct="0">
              <a:defRPr sz="1600">
                <a:solidFill>
                  <a:srgbClr val="5F5F5F"/>
                </a:solidFill>
                <a:latin typeface="Calibri" pitchFamily="34" charset="0"/>
              </a:defRPr>
            </a:lvl4pPr>
            <a:lvl5pPr marL="2057400" indent="-228600" defTabSz="957263" eaLnBrk="0" hangingPunct="0">
              <a:defRPr sz="1600">
                <a:solidFill>
                  <a:srgbClr val="5F5F5F"/>
                </a:solidFill>
                <a:latin typeface="Calibri" pitchFamily="34" charset="0"/>
              </a:defRPr>
            </a:lvl5pPr>
            <a:lvl6pPr marL="2514600" indent="-228600" algn="ctr" defTabSz="957263" eaLnBrk="0" fontAlgn="base" hangingPunct="0">
              <a:spcBef>
                <a:spcPct val="0"/>
              </a:spcBef>
              <a:spcAft>
                <a:spcPct val="0"/>
              </a:spcAft>
              <a:defRPr sz="1600">
                <a:solidFill>
                  <a:srgbClr val="5F5F5F"/>
                </a:solidFill>
                <a:latin typeface="Calibri" pitchFamily="34" charset="0"/>
              </a:defRPr>
            </a:lvl6pPr>
            <a:lvl7pPr marL="2971800" indent="-228600" algn="ctr" defTabSz="957263" eaLnBrk="0" fontAlgn="base" hangingPunct="0">
              <a:spcBef>
                <a:spcPct val="0"/>
              </a:spcBef>
              <a:spcAft>
                <a:spcPct val="0"/>
              </a:spcAft>
              <a:defRPr sz="1600">
                <a:solidFill>
                  <a:srgbClr val="5F5F5F"/>
                </a:solidFill>
                <a:latin typeface="Calibri" pitchFamily="34" charset="0"/>
              </a:defRPr>
            </a:lvl7pPr>
            <a:lvl8pPr marL="3429000" indent="-228600" algn="ctr" defTabSz="957263" eaLnBrk="0" fontAlgn="base" hangingPunct="0">
              <a:spcBef>
                <a:spcPct val="0"/>
              </a:spcBef>
              <a:spcAft>
                <a:spcPct val="0"/>
              </a:spcAft>
              <a:defRPr sz="1600">
                <a:solidFill>
                  <a:srgbClr val="5F5F5F"/>
                </a:solidFill>
                <a:latin typeface="Calibri" pitchFamily="34" charset="0"/>
              </a:defRPr>
            </a:lvl8pPr>
            <a:lvl9pPr marL="3886200" indent="-228600" algn="ctr" defTabSz="957263" eaLnBrk="0" fontAlgn="base" hangingPunct="0">
              <a:spcBef>
                <a:spcPct val="0"/>
              </a:spcBef>
              <a:spcAft>
                <a:spcPct val="0"/>
              </a:spcAft>
              <a:defRPr sz="1600">
                <a:solidFill>
                  <a:srgbClr val="5F5F5F"/>
                </a:solidFill>
                <a:latin typeface="Calibri" pitchFamily="34" charset="0"/>
              </a:defRPr>
            </a:lvl9pPr>
          </a:lstStyle>
          <a:p>
            <a:pPr algn="r" eaLnBrk="1" hangingPunct="1"/>
            <a:fld id="{489132F3-5C8E-481F-B5E5-D1208C5121EB}" type="slidenum">
              <a:rPr lang="da-DK" sz="1300">
                <a:solidFill>
                  <a:schemeClr val="tx1"/>
                </a:solidFill>
                <a:latin typeface="Times New Roman" pitchFamily="18" charset="0"/>
              </a:rPr>
              <a:pPr algn="r" eaLnBrk="1" hangingPunct="1"/>
              <a:t>18</a:t>
            </a:fld>
            <a:endParaRPr lang="da-DK" sz="1300">
              <a:solidFill>
                <a:schemeClr val="tx1"/>
              </a:solidFill>
              <a:latin typeface="Times New Roman" pitchFamily="18" charset="0"/>
            </a:endParaRPr>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eaLnBrk="1" hangingPunct="1">
              <a:buFontTx/>
              <a:buAutoNum type="arabicPeriod"/>
            </a:pPr>
            <a:endParaRPr lang="fr-FR" sz="1000" smtClean="0">
              <a:latin typeface="Arial Unicode MS" pitchFamily="34" charset="-128"/>
              <a:cs typeface="Arial"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lvl1pPr defTabSz="957263" eaLnBrk="0" hangingPunct="0">
              <a:defRPr sz="1600">
                <a:solidFill>
                  <a:srgbClr val="5F5F5F"/>
                </a:solidFill>
                <a:latin typeface="Calibri" pitchFamily="34" charset="0"/>
              </a:defRPr>
            </a:lvl1pPr>
            <a:lvl2pPr marL="742950" indent="-285750" defTabSz="957263" eaLnBrk="0" hangingPunct="0">
              <a:defRPr sz="1600">
                <a:solidFill>
                  <a:srgbClr val="5F5F5F"/>
                </a:solidFill>
                <a:latin typeface="Calibri" pitchFamily="34" charset="0"/>
              </a:defRPr>
            </a:lvl2pPr>
            <a:lvl3pPr marL="1143000" indent="-228600" defTabSz="957263" eaLnBrk="0" hangingPunct="0">
              <a:defRPr sz="1600">
                <a:solidFill>
                  <a:srgbClr val="5F5F5F"/>
                </a:solidFill>
                <a:latin typeface="Calibri" pitchFamily="34" charset="0"/>
              </a:defRPr>
            </a:lvl3pPr>
            <a:lvl4pPr marL="1600200" indent="-228600" defTabSz="957263" eaLnBrk="0" hangingPunct="0">
              <a:defRPr sz="1600">
                <a:solidFill>
                  <a:srgbClr val="5F5F5F"/>
                </a:solidFill>
                <a:latin typeface="Calibri" pitchFamily="34" charset="0"/>
              </a:defRPr>
            </a:lvl4pPr>
            <a:lvl5pPr marL="2057400" indent="-228600" defTabSz="957263" eaLnBrk="0" hangingPunct="0">
              <a:defRPr sz="1600">
                <a:solidFill>
                  <a:srgbClr val="5F5F5F"/>
                </a:solidFill>
                <a:latin typeface="Calibri" pitchFamily="34" charset="0"/>
              </a:defRPr>
            </a:lvl5pPr>
            <a:lvl6pPr marL="2514600" indent="-228600" algn="ctr" defTabSz="957263" eaLnBrk="0" fontAlgn="base" hangingPunct="0">
              <a:spcBef>
                <a:spcPct val="0"/>
              </a:spcBef>
              <a:spcAft>
                <a:spcPct val="0"/>
              </a:spcAft>
              <a:defRPr sz="1600">
                <a:solidFill>
                  <a:srgbClr val="5F5F5F"/>
                </a:solidFill>
                <a:latin typeface="Calibri" pitchFamily="34" charset="0"/>
              </a:defRPr>
            </a:lvl6pPr>
            <a:lvl7pPr marL="2971800" indent="-228600" algn="ctr" defTabSz="957263" eaLnBrk="0" fontAlgn="base" hangingPunct="0">
              <a:spcBef>
                <a:spcPct val="0"/>
              </a:spcBef>
              <a:spcAft>
                <a:spcPct val="0"/>
              </a:spcAft>
              <a:defRPr sz="1600">
                <a:solidFill>
                  <a:srgbClr val="5F5F5F"/>
                </a:solidFill>
                <a:latin typeface="Calibri" pitchFamily="34" charset="0"/>
              </a:defRPr>
            </a:lvl7pPr>
            <a:lvl8pPr marL="3429000" indent="-228600" algn="ctr" defTabSz="957263" eaLnBrk="0" fontAlgn="base" hangingPunct="0">
              <a:spcBef>
                <a:spcPct val="0"/>
              </a:spcBef>
              <a:spcAft>
                <a:spcPct val="0"/>
              </a:spcAft>
              <a:defRPr sz="1600">
                <a:solidFill>
                  <a:srgbClr val="5F5F5F"/>
                </a:solidFill>
                <a:latin typeface="Calibri" pitchFamily="34" charset="0"/>
              </a:defRPr>
            </a:lvl8pPr>
            <a:lvl9pPr marL="3886200" indent="-228600" algn="ctr" defTabSz="957263" eaLnBrk="0" fontAlgn="base" hangingPunct="0">
              <a:spcBef>
                <a:spcPct val="0"/>
              </a:spcBef>
              <a:spcAft>
                <a:spcPct val="0"/>
              </a:spcAft>
              <a:defRPr sz="1600">
                <a:solidFill>
                  <a:srgbClr val="5F5F5F"/>
                </a:solidFill>
                <a:latin typeface="Calibri" pitchFamily="34" charset="0"/>
              </a:defRPr>
            </a:lvl9pPr>
          </a:lstStyle>
          <a:p>
            <a:pPr eaLnBrk="1" hangingPunct="1"/>
            <a:fld id="{F3BEEEAB-A17D-4476-B6A4-6DFEC49B5022}" type="slidenum">
              <a:rPr lang="da-DK" sz="1300" smtClean="0">
                <a:solidFill>
                  <a:schemeClr val="tx1"/>
                </a:solidFill>
                <a:latin typeface="Times New Roman" pitchFamily="18" charset="0"/>
              </a:rPr>
              <a:pPr eaLnBrk="1" hangingPunct="1"/>
              <a:t>19</a:t>
            </a:fld>
            <a:endParaRPr lang="da-DK" sz="1300" smtClean="0">
              <a:solidFill>
                <a:schemeClr val="tx1"/>
              </a:solidFill>
              <a:latin typeface="Times New Roman" pitchFamily="18" charset="0"/>
            </a:endParaRPr>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p:spPr>
        <p:txBody>
          <a:bodyPr/>
          <a:lstStyle/>
          <a:p>
            <a:pPr marL="228600" indent="-228600" eaLnBrk="1" hangingPunct="1">
              <a:buFontTx/>
              <a:buAutoNum type="arabicPeriod"/>
            </a:pPr>
            <a:endParaRPr lang="en-GB" sz="1000" smtClean="0">
              <a:latin typeface="Arial Unicode MS" pitchFamily="34" charset="-128"/>
              <a:cs typeface="Arial"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txBox="1">
            <a:spLocks noGrp="1" noChangeArrowheads="1"/>
          </p:cNvSpPr>
          <p:nvPr/>
        </p:nvSpPr>
        <p:spPr bwMode="auto">
          <a:xfrm>
            <a:off x="3849688" y="9434513"/>
            <a:ext cx="2944812"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747" tIns="47873" rIns="95747" bIns="47873" anchor="b"/>
          <a:lstStyle>
            <a:lvl1pPr defTabSz="957263" eaLnBrk="0" hangingPunct="0">
              <a:defRPr sz="1600">
                <a:solidFill>
                  <a:srgbClr val="5F5F5F"/>
                </a:solidFill>
                <a:latin typeface="Calibri" pitchFamily="34" charset="0"/>
              </a:defRPr>
            </a:lvl1pPr>
            <a:lvl2pPr marL="742950" indent="-285750" defTabSz="957263" eaLnBrk="0" hangingPunct="0">
              <a:defRPr sz="1600">
                <a:solidFill>
                  <a:srgbClr val="5F5F5F"/>
                </a:solidFill>
                <a:latin typeface="Calibri" pitchFamily="34" charset="0"/>
              </a:defRPr>
            </a:lvl2pPr>
            <a:lvl3pPr marL="1143000" indent="-228600" defTabSz="957263" eaLnBrk="0" hangingPunct="0">
              <a:defRPr sz="1600">
                <a:solidFill>
                  <a:srgbClr val="5F5F5F"/>
                </a:solidFill>
                <a:latin typeface="Calibri" pitchFamily="34" charset="0"/>
              </a:defRPr>
            </a:lvl3pPr>
            <a:lvl4pPr marL="1600200" indent="-228600" defTabSz="957263" eaLnBrk="0" hangingPunct="0">
              <a:defRPr sz="1600">
                <a:solidFill>
                  <a:srgbClr val="5F5F5F"/>
                </a:solidFill>
                <a:latin typeface="Calibri" pitchFamily="34" charset="0"/>
              </a:defRPr>
            </a:lvl4pPr>
            <a:lvl5pPr marL="2057400" indent="-228600" defTabSz="957263" eaLnBrk="0" hangingPunct="0">
              <a:defRPr sz="1600">
                <a:solidFill>
                  <a:srgbClr val="5F5F5F"/>
                </a:solidFill>
                <a:latin typeface="Calibri" pitchFamily="34" charset="0"/>
              </a:defRPr>
            </a:lvl5pPr>
            <a:lvl6pPr marL="2514600" indent="-228600" algn="ctr" defTabSz="957263" eaLnBrk="0" fontAlgn="base" hangingPunct="0">
              <a:spcBef>
                <a:spcPct val="0"/>
              </a:spcBef>
              <a:spcAft>
                <a:spcPct val="0"/>
              </a:spcAft>
              <a:defRPr sz="1600">
                <a:solidFill>
                  <a:srgbClr val="5F5F5F"/>
                </a:solidFill>
                <a:latin typeface="Calibri" pitchFamily="34" charset="0"/>
              </a:defRPr>
            </a:lvl6pPr>
            <a:lvl7pPr marL="2971800" indent="-228600" algn="ctr" defTabSz="957263" eaLnBrk="0" fontAlgn="base" hangingPunct="0">
              <a:spcBef>
                <a:spcPct val="0"/>
              </a:spcBef>
              <a:spcAft>
                <a:spcPct val="0"/>
              </a:spcAft>
              <a:defRPr sz="1600">
                <a:solidFill>
                  <a:srgbClr val="5F5F5F"/>
                </a:solidFill>
                <a:latin typeface="Calibri" pitchFamily="34" charset="0"/>
              </a:defRPr>
            </a:lvl7pPr>
            <a:lvl8pPr marL="3429000" indent="-228600" algn="ctr" defTabSz="957263" eaLnBrk="0" fontAlgn="base" hangingPunct="0">
              <a:spcBef>
                <a:spcPct val="0"/>
              </a:spcBef>
              <a:spcAft>
                <a:spcPct val="0"/>
              </a:spcAft>
              <a:defRPr sz="1600">
                <a:solidFill>
                  <a:srgbClr val="5F5F5F"/>
                </a:solidFill>
                <a:latin typeface="Calibri" pitchFamily="34" charset="0"/>
              </a:defRPr>
            </a:lvl8pPr>
            <a:lvl9pPr marL="3886200" indent="-228600" algn="ctr" defTabSz="957263" eaLnBrk="0" fontAlgn="base" hangingPunct="0">
              <a:spcBef>
                <a:spcPct val="0"/>
              </a:spcBef>
              <a:spcAft>
                <a:spcPct val="0"/>
              </a:spcAft>
              <a:defRPr sz="1600">
                <a:solidFill>
                  <a:srgbClr val="5F5F5F"/>
                </a:solidFill>
                <a:latin typeface="Calibri" pitchFamily="34" charset="0"/>
              </a:defRPr>
            </a:lvl9pPr>
          </a:lstStyle>
          <a:p>
            <a:pPr algn="r" eaLnBrk="1" hangingPunct="1"/>
            <a:fld id="{537ED8E0-C887-4E1C-9D82-852D0F942AFB}" type="slidenum">
              <a:rPr lang="da-DK" sz="1300">
                <a:solidFill>
                  <a:schemeClr val="tx1"/>
                </a:solidFill>
                <a:latin typeface="Times New Roman" pitchFamily="18" charset="0"/>
              </a:rPr>
              <a:pPr algn="r" eaLnBrk="1" hangingPunct="1"/>
              <a:t>20</a:t>
            </a:fld>
            <a:endParaRPr lang="da-DK" sz="1300">
              <a:solidFill>
                <a:schemeClr val="tx1"/>
              </a:solidFill>
              <a:latin typeface="Times New Roman" pitchFamily="18" charset="0"/>
            </a:endParaRPr>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xfrm>
            <a:off x="258763" y="4718050"/>
            <a:ext cx="6276975" cy="49403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z="1000" smtClean="0">
              <a:latin typeface="Arial Unicode MS" pitchFamily="34" charset="-128"/>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txBox="1">
            <a:spLocks noGrp="1" noChangeArrowheads="1"/>
          </p:cNvSpPr>
          <p:nvPr/>
        </p:nvSpPr>
        <p:spPr bwMode="auto">
          <a:xfrm>
            <a:off x="3849688" y="9434513"/>
            <a:ext cx="2944812"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747" tIns="47873" rIns="95747" bIns="47873" anchor="b"/>
          <a:lstStyle>
            <a:lvl1pPr defTabSz="957263" eaLnBrk="0" hangingPunct="0">
              <a:defRPr sz="1600">
                <a:solidFill>
                  <a:srgbClr val="5F5F5F"/>
                </a:solidFill>
                <a:latin typeface="Calibri" pitchFamily="34" charset="0"/>
              </a:defRPr>
            </a:lvl1pPr>
            <a:lvl2pPr marL="742950" indent="-285750" defTabSz="957263" eaLnBrk="0" hangingPunct="0">
              <a:defRPr sz="1600">
                <a:solidFill>
                  <a:srgbClr val="5F5F5F"/>
                </a:solidFill>
                <a:latin typeface="Calibri" pitchFamily="34" charset="0"/>
              </a:defRPr>
            </a:lvl2pPr>
            <a:lvl3pPr marL="1143000" indent="-228600" defTabSz="957263" eaLnBrk="0" hangingPunct="0">
              <a:defRPr sz="1600">
                <a:solidFill>
                  <a:srgbClr val="5F5F5F"/>
                </a:solidFill>
                <a:latin typeface="Calibri" pitchFamily="34" charset="0"/>
              </a:defRPr>
            </a:lvl3pPr>
            <a:lvl4pPr marL="1600200" indent="-228600" defTabSz="957263" eaLnBrk="0" hangingPunct="0">
              <a:defRPr sz="1600">
                <a:solidFill>
                  <a:srgbClr val="5F5F5F"/>
                </a:solidFill>
                <a:latin typeface="Calibri" pitchFamily="34" charset="0"/>
              </a:defRPr>
            </a:lvl4pPr>
            <a:lvl5pPr marL="2057400" indent="-228600" defTabSz="957263" eaLnBrk="0" hangingPunct="0">
              <a:defRPr sz="1600">
                <a:solidFill>
                  <a:srgbClr val="5F5F5F"/>
                </a:solidFill>
                <a:latin typeface="Calibri" pitchFamily="34" charset="0"/>
              </a:defRPr>
            </a:lvl5pPr>
            <a:lvl6pPr marL="2514600" indent="-228600" algn="ctr" defTabSz="957263" eaLnBrk="0" fontAlgn="base" hangingPunct="0">
              <a:spcBef>
                <a:spcPct val="0"/>
              </a:spcBef>
              <a:spcAft>
                <a:spcPct val="0"/>
              </a:spcAft>
              <a:defRPr sz="1600">
                <a:solidFill>
                  <a:srgbClr val="5F5F5F"/>
                </a:solidFill>
                <a:latin typeface="Calibri" pitchFamily="34" charset="0"/>
              </a:defRPr>
            </a:lvl6pPr>
            <a:lvl7pPr marL="2971800" indent="-228600" algn="ctr" defTabSz="957263" eaLnBrk="0" fontAlgn="base" hangingPunct="0">
              <a:spcBef>
                <a:spcPct val="0"/>
              </a:spcBef>
              <a:spcAft>
                <a:spcPct val="0"/>
              </a:spcAft>
              <a:defRPr sz="1600">
                <a:solidFill>
                  <a:srgbClr val="5F5F5F"/>
                </a:solidFill>
                <a:latin typeface="Calibri" pitchFamily="34" charset="0"/>
              </a:defRPr>
            </a:lvl7pPr>
            <a:lvl8pPr marL="3429000" indent="-228600" algn="ctr" defTabSz="957263" eaLnBrk="0" fontAlgn="base" hangingPunct="0">
              <a:spcBef>
                <a:spcPct val="0"/>
              </a:spcBef>
              <a:spcAft>
                <a:spcPct val="0"/>
              </a:spcAft>
              <a:defRPr sz="1600">
                <a:solidFill>
                  <a:srgbClr val="5F5F5F"/>
                </a:solidFill>
                <a:latin typeface="Calibri" pitchFamily="34" charset="0"/>
              </a:defRPr>
            </a:lvl8pPr>
            <a:lvl9pPr marL="3886200" indent="-228600" algn="ctr" defTabSz="957263" eaLnBrk="0" fontAlgn="base" hangingPunct="0">
              <a:spcBef>
                <a:spcPct val="0"/>
              </a:spcBef>
              <a:spcAft>
                <a:spcPct val="0"/>
              </a:spcAft>
              <a:defRPr sz="1600">
                <a:solidFill>
                  <a:srgbClr val="5F5F5F"/>
                </a:solidFill>
                <a:latin typeface="Calibri" pitchFamily="34" charset="0"/>
              </a:defRPr>
            </a:lvl9pPr>
          </a:lstStyle>
          <a:p>
            <a:pPr algn="r" eaLnBrk="1" hangingPunct="1"/>
            <a:fld id="{9805F235-469A-4D3D-BF0B-42043745646C}" type="slidenum">
              <a:rPr lang="da-DK" sz="1300">
                <a:solidFill>
                  <a:schemeClr val="tx1"/>
                </a:solidFill>
                <a:latin typeface="Times New Roman" pitchFamily="18" charset="0"/>
              </a:rPr>
              <a:pPr algn="r" eaLnBrk="1" hangingPunct="1"/>
              <a:t>2</a:t>
            </a:fld>
            <a:endParaRPr lang="da-DK" sz="1300">
              <a:solidFill>
                <a:schemeClr val="tx1"/>
              </a:solidFill>
              <a:latin typeface="Times New Roman" pitchFamily="18" charset="0"/>
            </a:endParaRPr>
          </a:p>
        </p:txBody>
      </p:sp>
      <p:sp>
        <p:nvSpPr>
          <p:cNvPr id="54275" name="Rectangle 2"/>
          <p:cNvSpPr>
            <a:spLocks noGrp="1" noRot="1" noChangeAspect="1" noChangeArrowheads="1" noTextEdit="1"/>
          </p:cNvSpPr>
          <p:nvPr>
            <p:ph type="sldImg"/>
          </p:nvPr>
        </p:nvSpPr>
        <p:spPr>
          <a:xfrm>
            <a:off x="1033463" y="285750"/>
            <a:ext cx="4729162" cy="3724275"/>
          </a:xfrm>
          <a:ln/>
        </p:spPr>
      </p:sp>
      <p:sp>
        <p:nvSpPr>
          <p:cNvPr id="54276" name="Rectangle 3"/>
          <p:cNvSpPr>
            <a:spLocks noGrp="1" noChangeArrowheads="1"/>
          </p:cNvSpPr>
          <p:nvPr>
            <p:ph type="body" idx="1"/>
          </p:nvPr>
        </p:nvSpPr>
        <p:spPr>
          <a:xfrm>
            <a:off x="0" y="4029075"/>
            <a:ext cx="6794500" cy="58293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r>
              <a:rPr lang="en-GB" sz="1000" i="1" smtClean="0">
                <a:latin typeface="Arial" charset="0"/>
              </a:rPr>
              <a:t>1. The </a:t>
            </a:r>
            <a:r>
              <a:rPr lang="en-GB" sz="1000" b="1" i="1" smtClean="0">
                <a:latin typeface="Arial" charset="0"/>
              </a:rPr>
              <a:t>Results-Based Management approach</a:t>
            </a:r>
            <a:r>
              <a:rPr lang="en-GB" sz="1000" i="1" smtClean="0">
                <a:latin typeface="Arial" charset="0"/>
              </a:rPr>
              <a:t> (RBM) was introduced to the </a:t>
            </a:r>
            <a:r>
              <a:rPr lang="en-GB" sz="1000" b="1" i="1" smtClean="0">
                <a:latin typeface="Arial" charset="0"/>
              </a:rPr>
              <a:t>United Nations system</a:t>
            </a:r>
            <a:r>
              <a:rPr lang="en-GB" sz="1000" i="1" smtClean="0">
                <a:latin typeface="Arial" charset="0"/>
              </a:rPr>
              <a:t> as part of the reform process. In the “Programme for Reform” presented to the General Assembly in </a:t>
            </a:r>
            <a:r>
              <a:rPr lang="en-GB" sz="1000" b="1" i="1" smtClean="0">
                <a:latin typeface="Arial" charset="0"/>
              </a:rPr>
              <a:t>1997</a:t>
            </a:r>
            <a:r>
              <a:rPr lang="en-GB" sz="1000" i="1" smtClean="0">
                <a:latin typeface="Arial" charset="0"/>
              </a:rPr>
              <a:t>, the then Secretary-General proposed: “that Member States and he enter into a dialogue with the aim of shifting the United Nations programme budget from a system of input accounting to results-based accountability. Under this new approach [...] the General Assembly, through its relevant Committees, would specify the results they expect the Organisation to achieve within the relevant budgetary constraints. The secretariat would be held responsible for, and judged by, the extent to which the specified results are achieved.”</a:t>
            </a:r>
          </a:p>
          <a:p>
            <a:pPr>
              <a:lnSpc>
                <a:spcPct val="80000"/>
              </a:lnSpc>
            </a:pPr>
            <a:r>
              <a:rPr lang="en-GB" sz="1000" i="1" smtClean="0">
                <a:latin typeface="Arial" charset="0"/>
              </a:rPr>
              <a:t>In </a:t>
            </a:r>
            <a:r>
              <a:rPr lang="en-GB" sz="1000" b="1" i="1" smtClean="0">
                <a:latin typeface="Arial" charset="0"/>
              </a:rPr>
              <a:t>1999, UNESCO’s Director-General M. Koshiro Matsuura</a:t>
            </a:r>
            <a:r>
              <a:rPr lang="en-GB" sz="1000" i="1" smtClean="0">
                <a:latin typeface="Arial" charset="0"/>
              </a:rPr>
              <a:t>, emphasized the importance of p</a:t>
            </a:r>
            <a:r>
              <a:rPr lang="en-GB" sz="1000" b="1" i="1" smtClean="0">
                <a:latin typeface="Arial" charset="0"/>
              </a:rPr>
              <a:t>ushing forward the RBM agenda</a:t>
            </a:r>
            <a:r>
              <a:rPr lang="en-GB" sz="1000" i="1" smtClean="0">
                <a:latin typeface="Arial" charset="0"/>
              </a:rPr>
              <a:t> (Speech of the Director-General at the closing ceremony of the 30th session of UNESCO’s General Conference Wednesday 17 November 1999). Hence, applying the UN decision was rather quick, which was most probably due to the fact that it was particularly pertinent for UNESCO who is the </a:t>
            </a:r>
            <a:r>
              <a:rPr lang="en-GB" sz="1000" b="1" i="1" smtClean="0">
                <a:latin typeface="Arial" charset="0"/>
              </a:rPr>
              <a:t>only UN Specialised Agency/Fund/Programme which has 5 mandates</a:t>
            </a:r>
            <a:r>
              <a:rPr lang="en-GB" sz="1000" i="1" smtClean="0">
                <a:latin typeface="Arial" charset="0"/>
              </a:rPr>
              <a:t>. At the time, (and some say still today in certain areas) we worked in silos and </a:t>
            </a:r>
            <a:r>
              <a:rPr lang="en-GB" sz="1000" b="1" i="1" smtClean="0">
                <a:latin typeface="Arial" charset="0"/>
              </a:rPr>
              <a:t>RBM was seen as a new management approach which would favour working in an intersectoral (and intrasectoral) manner, thus ensuring that our comparative advantage (pulling expertise from all five areas of competence to tackle issues faced by the world population) would be fully put to practice for the benefit of the Member States.</a:t>
            </a:r>
            <a:r>
              <a:rPr lang="en-GB" sz="1000" i="1" smtClean="0">
                <a:latin typeface="Arial" charset="0"/>
              </a:rPr>
              <a:t> Working/programming in term of results facilitates intersectoral cooperation, as when you discuss in terms of change all experts can determine how to contribute to obtain the intended change, whereas when you discuss in terms of what you want to do (interventions/outputs/deliverables), it is more difficult for others than the ones organising to find entry points for contribution. This is even more difficult when you discuss in terms of budget required. At the end of the discussion it might turn out that a complete new set of interventions, outputs/deliverables and budgets required will be determined (e.g. the major world conference might not be the best output/deliverable to attain the result).</a:t>
            </a:r>
          </a:p>
          <a:p>
            <a:pPr>
              <a:lnSpc>
                <a:spcPct val="80000"/>
              </a:lnSpc>
            </a:pPr>
            <a:r>
              <a:rPr lang="en-GB" sz="1000" i="1" smtClean="0">
                <a:latin typeface="Arial" charset="0"/>
              </a:rPr>
              <a:t>2. </a:t>
            </a:r>
            <a:r>
              <a:rPr lang="en-GB" sz="1000" b="1" i="1" smtClean="0">
                <a:latin typeface="Arial" charset="0"/>
              </a:rPr>
              <a:t>Results-Based Management is a participatory and team-based approach to Management </a:t>
            </a:r>
            <a:r>
              <a:rPr lang="en-GB" sz="1000" i="1" smtClean="0">
                <a:latin typeface="Arial" charset="0"/>
              </a:rPr>
              <a:t>designed to improve delivery programme and management effectiveness, efficiency and accountability that focuses </a:t>
            </a:r>
            <a:r>
              <a:rPr lang="en-GB" sz="1000" b="1" i="1" smtClean="0">
                <a:latin typeface="Arial" charset="0"/>
              </a:rPr>
              <a:t>on achieving defined results</a:t>
            </a:r>
            <a:r>
              <a:rPr lang="en-GB" sz="1000" i="1" smtClean="0">
                <a:latin typeface="Arial" charset="0"/>
              </a:rPr>
              <a:t>, and should be applied at </a:t>
            </a:r>
            <a:r>
              <a:rPr lang="en-GB" sz="1000" b="1" i="1" smtClean="0">
                <a:latin typeface="Arial" charset="0"/>
              </a:rPr>
              <a:t>all stages of programming</a:t>
            </a:r>
            <a:r>
              <a:rPr lang="en-GB" sz="1000" i="1" smtClean="0">
                <a:latin typeface="Arial" charset="0"/>
              </a:rPr>
              <a:t>.</a:t>
            </a:r>
          </a:p>
          <a:p>
            <a:pPr>
              <a:lnSpc>
                <a:spcPct val="80000"/>
              </a:lnSpc>
            </a:pPr>
            <a:r>
              <a:rPr lang="en-GB" sz="1000" i="1" smtClean="0">
                <a:latin typeface="Arial" charset="0"/>
              </a:rPr>
              <a:t>This approach integrates implementation strategy, people, and resources, through measurements to improve decision making, transparency and accountability. It focuses on the definition of results via a situation analysis, a stakeholder analysis and a resource analysis. It is essential to first specify the needs to be answered, analyze who will benefit from your intervention and with whom you will be working, taking into account the resources available in order to define the results to be attained. This process will carry out improvements in decision-making, transparency and accountability as Responsible Officers will have full knowledge of the facts. Well-defined results will improve the performance of the Organization. </a:t>
            </a:r>
          </a:p>
          <a:p>
            <a:pPr>
              <a:lnSpc>
                <a:spcPct val="80000"/>
              </a:lnSpc>
            </a:pPr>
            <a:r>
              <a:rPr lang="en-GB" sz="1000" i="1" smtClean="0">
                <a:latin typeface="Arial" charset="0"/>
              </a:rPr>
              <a:t>3. Hence, in line with the UN reform, </a:t>
            </a:r>
            <a:r>
              <a:rPr lang="en-GB" sz="1000" b="1" i="1" smtClean="0">
                <a:latin typeface="Arial" charset="0"/>
              </a:rPr>
              <a:t>UNESCO has shifted from</a:t>
            </a:r>
            <a:r>
              <a:rPr lang="en-GB" sz="1000" i="1" smtClean="0">
                <a:latin typeface="Arial" charset="0"/>
              </a:rPr>
              <a:t> a Budget-Based Management approach (</a:t>
            </a:r>
            <a:r>
              <a:rPr lang="en-GB" sz="1000" b="1" i="1" smtClean="0">
                <a:latin typeface="Arial" charset="0"/>
              </a:rPr>
              <a:t>BBM</a:t>
            </a:r>
            <a:r>
              <a:rPr lang="en-GB" sz="1000" i="1" smtClean="0">
                <a:latin typeface="Arial" charset="0"/>
              </a:rPr>
              <a:t>), with main focus on how the budgets were programmed and spent, to Project-Based Management (</a:t>
            </a:r>
            <a:r>
              <a:rPr lang="en-GB" sz="1000" b="1" i="1" smtClean="0">
                <a:latin typeface="Arial" charset="0"/>
              </a:rPr>
              <a:t>PBM</a:t>
            </a:r>
            <a:r>
              <a:rPr lang="en-GB" sz="1000" i="1" smtClean="0">
                <a:latin typeface="Arial" charset="0"/>
              </a:rPr>
              <a:t>), with main focus on how it will and has been done to a Results-Based Management approach (</a:t>
            </a:r>
            <a:r>
              <a:rPr lang="en-GB" sz="1000" b="1" i="1" smtClean="0">
                <a:latin typeface="Arial" charset="0"/>
              </a:rPr>
              <a:t>RBM</a:t>
            </a:r>
            <a:r>
              <a:rPr lang="en-GB" sz="1000" i="1" smtClean="0">
                <a:latin typeface="Arial" charset="0"/>
              </a:rPr>
              <a:t>) with main focus on programming and attainment of results.</a:t>
            </a:r>
          </a:p>
          <a:p>
            <a:pPr>
              <a:lnSpc>
                <a:spcPct val="80000"/>
              </a:lnSpc>
            </a:pPr>
            <a:r>
              <a:rPr lang="en-GB" sz="1000" i="1" smtClean="0">
                <a:latin typeface="Arial" charset="0"/>
              </a:rPr>
              <a:t>4. The Results-Based Management approach entails placing greater emphasis on results in its programming, budgeting, management, monitoring, reporting and evaluation and replacing the focus from how things are done to what is accomplished.</a:t>
            </a:r>
            <a:endParaRPr lang="en-GB" sz="1000" b="1" i="1" smtClean="0">
              <a:latin typeface="Arial" charset="0"/>
            </a:endParaRPr>
          </a:p>
          <a:p>
            <a:pPr>
              <a:lnSpc>
                <a:spcPct val="80000"/>
              </a:lnSpc>
            </a:pPr>
            <a:r>
              <a:rPr lang="en-GB" sz="1000" b="1" i="1" smtClean="0">
                <a:latin typeface="Arial" charset="0"/>
              </a:rPr>
              <a:t>- RBM focuses on the change. What do we want our beneficiaries to do differently?  </a:t>
            </a:r>
            <a:endParaRPr lang="en-GB" sz="1000" i="1" smtClean="0">
              <a:latin typeface="Arial" charset="0"/>
            </a:endParaRPr>
          </a:p>
          <a:p>
            <a:pPr>
              <a:lnSpc>
                <a:spcPct val="80000"/>
              </a:lnSpc>
            </a:pPr>
            <a:r>
              <a:rPr lang="en-GB" sz="1000" i="1" smtClean="0">
                <a:latin typeface="Arial" charset="0"/>
              </a:rPr>
              <a:t>- RBM favours teamwork and a participatory approach; it is a human approach. It is a technique not a magic wand which will solve all issues.</a:t>
            </a:r>
          </a:p>
          <a:p>
            <a:pPr>
              <a:lnSpc>
                <a:spcPct val="80000"/>
              </a:lnSpc>
            </a:pPr>
            <a:r>
              <a:rPr lang="en-GB" sz="1000" i="1" smtClean="0">
                <a:latin typeface="Arial" charset="0"/>
              </a:rPr>
              <a:t>- </a:t>
            </a:r>
            <a:r>
              <a:rPr lang="en-GB" sz="1000" b="1" i="1" smtClean="0">
                <a:latin typeface="Arial" charset="0"/>
              </a:rPr>
              <a:t>RBM is applied to all</a:t>
            </a:r>
            <a:r>
              <a:rPr lang="en-GB" sz="1000" i="1" smtClean="0">
                <a:latin typeface="Arial" charset="0"/>
              </a:rPr>
              <a:t> Programme Sectors and Programme-related and Corporate Services.</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txBox="1">
            <a:spLocks noGrp="1" noChangeArrowheads="1"/>
          </p:cNvSpPr>
          <p:nvPr/>
        </p:nvSpPr>
        <p:spPr bwMode="auto">
          <a:xfrm>
            <a:off x="3849688" y="9434513"/>
            <a:ext cx="2944812"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747" tIns="47873" rIns="95747" bIns="47873" anchor="b"/>
          <a:lstStyle>
            <a:lvl1pPr defTabSz="957263" eaLnBrk="0" hangingPunct="0">
              <a:defRPr sz="1600">
                <a:solidFill>
                  <a:srgbClr val="5F5F5F"/>
                </a:solidFill>
                <a:latin typeface="Calibri" pitchFamily="34" charset="0"/>
              </a:defRPr>
            </a:lvl1pPr>
            <a:lvl2pPr marL="742950" indent="-285750" defTabSz="957263" eaLnBrk="0" hangingPunct="0">
              <a:defRPr sz="1600">
                <a:solidFill>
                  <a:srgbClr val="5F5F5F"/>
                </a:solidFill>
                <a:latin typeface="Calibri" pitchFamily="34" charset="0"/>
              </a:defRPr>
            </a:lvl2pPr>
            <a:lvl3pPr marL="1143000" indent="-228600" defTabSz="957263" eaLnBrk="0" hangingPunct="0">
              <a:defRPr sz="1600">
                <a:solidFill>
                  <a:srgbClr val="5F5F5F"/>
                </a:solidFill>
                <a:latin typeface="Calibri" pitchFamily="34" charset="0"/>
              </a:defRPr>
            </a:lvl3pPr>
            <a:lvl4pPr marL="1600200" indent="-228600" defTabSz="957263" eaLnBrk="0" hangingPunct="0">
              <a:defRPr sz="1600">
                <a:solidFill>
                  <a:srgbClr val="5F5F5F"/>
                </a:solidFill>
                <a:latin typeface="Calibri" pitchFamily="34" charset="0"/>
              </a:defRPr>
            </a:lvl4pPr>
            <a:lvl5pPr marL="2057400" indent="-228600" defTabSz="957263" eaLnBrk="0" hangingPunct="0">
              <a:defRPr sz="1600">
                <a:solidFill>
                  <a:srgbClr val="5F5F5F"/>
                </a:solidFill>
                <a:latin typeface="Calibri" pitchFamily="34" charset="0"/>
              </a:defRPr>
            </a:lvl5pPr>
            <a:lvl6pPr marL="2514600" indent="-228600" algn="ctr" defTabSz="957263" eaLnBrk="0" fontAlgn="base" hangingPunct="0">
              <a:spcBef>
                <a:spcPct val="0"/>
              </a:spcBef>
              <a:spcAft>
                <a:spcPct val="0"/>
              </a:spcAft>
              <a:defRPr sz="1600">
                <a:solidFill>
                  <a:srgbClr val="5F5F5F"/>
                </a:solidFill>
                <a:latin typeface="Calibri" pitchFamily="34" charset="0"/>
              </a:defRPr>
            </a:lvl6pPr>
            <a:lvl7pPr marL="2971800" indent="-228600" algn="ctr" defTabSz="957263" eaLnBrk="0" fontAlgn="base" hangingPunct="0">
              <a:spcBef>
                <a:spcPct val="0"/>
              </a:spcBef>
              <a:spcAft>
                <a:spcPct val="0"/>
              </a:spcAft>
              <a:defRPr sz="1600">
                <a:solidFill>
                  <a:srgbClr val="5F5F5F"/>
                </a:solidFill>
                <a:latin typeface="Calibri" pitchFamily="34" charset="0"/>
              </a:defRPr>
            </a:lvl7pPr>
            <a:lvl8pPr marL="3429000" indent="-228600" algn="ctr" defTabSz="957263" eaLnBrk="0" fontAlgn="base" hangingPunct="0">
              <a:spcBef>
                <a:spcPct val="0"/>
              </a:spcBef>
              <a:spcAft>
                <a:spcPct val="0"/>
              </a:spcAft>
              <a:defRPr sz="1600">
                <a:solidFill>
                  <a:srgbClr val="5F5F5F"/>
                </a:solidFill>
                <a:latin typeface="Calibri" pitchFamily="34" charset="0"/>
              </a:defRPr>
            </a:lvl8pPr>
            <a:lvl9pPr marL="3886200" indent="-228600" algn="ctr" defTabSz="957263" eaLnBrk="0" fontAlgn="base" hangingPunct="0">
              <a:spcBef>
                <a:spcPct val="0"/>
              </a:spcBef>
              <a:spcAft>
                <a:spcPct val="0"/>
              </a:spcAft>
              <a:defRPr sz="1600">
                <a:solidFill>
                  <a:srgbClr val="5F5F5F"/>
                </a:solidFill>
                <a:latin typeface="Calibri" pitchFamily="34" charset="0"/>
              </a:defRPr>
            </a:lvl9pPr>
          </a:lstStyle>
          <a:p>
            <a:pPr algn="r" eaLnBrk="1" hangingPunct="1"/>
            <a:fld id="{7FC129A7-9BC9-4951-A1A8-06277809CAA4}" type="slidenum">
              <a:rPr lang="da-DK" sz="1300">
                <a:solidFill>
                  <a:schemeClr val="tx1"/>
                </a:solidFill>
                <a:latin typeface="Times New Roman" pitchFamily="18" charset="0"/>
              </a:rPr>
              <a:pPr algn="r" eaLnBrk="1" hangingPunct="1"/>
              <a:t>21</a:t>
            </a:fld>
            <a:endParaRPr lang="da-DK" sz="1300">
              <a:solidFill>
                <a:schemeClr val="tx1"/>
              </a:solidFill>
              <a:latin typeface="Times New Roman" pitchFamily="18" charset="0"/>
            </a:endParaRPr>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xfrm>
            <a:off x="258763" y="4718050"/>
            <a:ext cx="6276975" cy="49403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z="1000" smtClean="0">
              <a:latin typeface="Arial Unicode MS" pitchFamily="34" charset="-128"/>
              <a:cs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txBox="1">
            <a:spLocks noGrp="1" noChangeArrowheads="1"/>
          </p:cNvSpPr>
          <p:nvPr/>
        </p:nvSpPr>
        <p:spPr bwMode="auto">
          <a:xfrm>
            <a:off x="3849688" y="9434513"/>
            <a:ext cx="2944812"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747" tIns="47873" rIns="95747" bIns="47873" anchor="b"/>
          <a:lstStyle>
            <a:lvl1pPr defTabSz="957263" eaLnBrk="0" hangingPunct="0">
              <a:defRPr sz="1600">
                <a:solidFill>
                  <a:srgbClr val="5F5F5F"/>
                </a:solidFill>
                <a:latin typeface="Calibri" pitchFamily="34" charset="0"/>
              </a:defRPr>
            </a:lvl1pPr>
            <a:lvl2pPr marL="742950" indent="-285750" defTabSz="957263" eaLnBrk="0" hangingPunct="0">
              <a:defRPr sz="1600">
                <a:solidFill>
                  <a:srgbClr val="5F5F5F"/>
                </a:solidFill>
                <a:latin typeface="Calibri" pitchFamily="34" charset="0"/>
              </a:defRPr>
            </a:lvl2pPr>
            <a:lvl3pPr marL="1143000" indent="-228600" defTabSz="957263" eaLnBrk="0" hangingPunct="0">
              <a:defRPr sz="1600">
                <a:solidFill>
                  <a:srgbClr val="5F5F5F"/>
                </a:solidFill>
                <a:latin typeface="Calibri" pitchFamily="34" charset="0"/>
              </a:defRPr>
            </a:lvl3pPr>
            <a:lvl4pPr marL="1600200" indent="-228600" defTabSz="957263" eaLnBrk="0" hangingPunct="0">
              <a:defRPr sz="1600">
                <a:solidFill>
                  <a:srgbClr val="5F5F5F"/>
                </a:solidFill>
                <a:latin typeface="Calibri" pitchFamily="34" charset="0"/>
              </a:defRPr>
            </a:lvl4pPr>
            <a:lvl5pPr marL="2057400" indent="-228600" defTabSz="957263" eaLnBrk="0" hangingPunct="0">
              <a:defRPr sz="1600">
                <a:solidFill>
                  <a:srgbClr val="5F5F5F"/>
                </a:solidFill>
                <a:latin typeface="Calibri" pitchFamily="34" charset="0"/>
              </a:defRPr>
            </a:lvl5pPr>
            <a:lvl6pPr marL="2514600" indent="-228600" algn="ctr" defTabSz="957263" eaLnBrk="0" fontAlgn="base" hangingPunct="0">
              <a:spcBef>
                <a:spcPct val="0"/>
              </a:spcBef>
              <a:spcAft>
                <a:spcPct val="0"/>
              </a:spcAft>
              <a:defRPr sz="1600">
                <a:solidFill>
                  <a:srgbClr val="5F5F5F"/>
                </a:solidFill>
                <a:latin typeface="Calibri" pitchFamily="34" charset="0"/>
              </a:defRPr>
            </a:lvl6pPr>
            <a:lvl7pPr marL="2971800" indent="-228600" algn="ctr" defTabSz="957263" eaLnBrk="0" fontAlgn="base" hangingPunct="0">
              <a:spcBef>
                <a:spcPct val="0"/>
              </a:spcBef>
              <a:spcAft>
                <a:spcPct val="0"/>
              </a:spcAft>
              <a:defRPr sz="1600">
                <a:solidFill>
                  <a:srgbClr val="5F5F5F"/>
                </a:solidFill>
                <a:latin typeface="Calibri" pitchFamily="34" charset="0"/>
              </a:defRPr>
            </a:lvl7pPr>
            <a:lvl8pPr marL="3429000" indent="-228600" algn="ctr" defTabSz="957263" eaLnBrk="0" fontAlgn="base" hangingPunct="0">
              <a:spcBef>
                <a:spcPct val="0"/>
              </a:spcBef>
              <a:spcAft>
                <a:spcPct val="0"/>
              </a:spcAft>
              <a:defRPr sz="1600">
                <a:solidFill>
                  <a:srgbClr val="5F5F5F"/>
                </a:solidFill>
                <a:latin typeface="Calibri" pitchFamily="34" charset="0"/>
              </a:defRPr>
            </a:lvl8pPr>
            <a:lvl9pPr marL="3886200" indent="-228600" algn="ctr" defTabSz="957263" eaLnBrk="0" fontAlgn="base" hangingPunct="0">
              <a:spcBef>
                <a:spcPct val="0"/>
              </a:spcBef>
              <a:spcAft>
                <a:spcPct val="0"/>
              </a:spcAft>
              <a:defRPr sz="1600">
                <a:solidFill>
                  <a:srgbClr val="5F5F5F"/>
                </a:solidFill>
                <a:latin typeface="Calibri" pitchFamily="34" charset="0"/>
              </a:defRPr>
            </a:lvl9pPr>
          </a:lstStyle>
          <a:p>
            <a:pPr algn="r" eaLnBrk="1" hangingPunct="1"/>
            <a:fld id="{F649D8A1-2899-424C-91AF-50556560D5A6}" type="slidenum">
              <a:rPr lang="da-DK" sz="1300">
                <a:solidFill>
                  <a:schemeClr val="tx1"/>
                </a:solidFill>
                <a:latin typeface="Times New Roman" pitchFamily="18" charset="0"/>
              </a:rPr>
              <a:pPr algn="r" eaLnBrk="1" hangingPunct="1"/>
              <a:t>22</a:t>
            </a:fld>
            <a:endParaRPr lang="da-DK" sz="1300">
              <a:solidFill>
                <a:schemeClr val="tx1"/>
              </a:solidFill>
              <a:latin typeface="Times New Roman" pitchFamily="18" charset="0"/>
            </a:endParaRPr>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endParaRPr lang="en-US" sz="1000" smtClean="0">
              <a:latin typeface="Arial Unicode MS" pitchFamily="34" charset="-128"/>
              <a:cs typeface="Arial"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txBox="1">
            <a:spLocks noGrp="1" noChangeArrowheads="1"/>
          </p:cNvSpPr>
          <p:nvPr/>
        </p:nvSpPr>
        <p:spPr bwMode="auto">
          <a:xfrm>
            <a:off x="3849688" y="9434513"/>
            <a:ext cx="2944812"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747" tIns="47873" rIns="95747" bIns="47873" anchor="b"/>
          <a:lstStyle>
            <a:lvl1pPr defTabSz="957263" eaLnBrk="0" hangingPunct="0">
              <a:defRPr sz="1600">
                <a:solidFill>
                  <a:srgbClr val="5F5F5F"/>
                </a:solidFill>
                <a:latin typeface="Calibri" pitchFamily="34" charset="0"/>
              </a:defRPr>
            </a:lvl1pPr>
            <a:lvl2pPr marL="742950" indent="-285750" defTabSz="957263" eaLnBrk="0" hangingPunct="0">
              <a:defRPr sz="1600">
                <a:solidFill>
                  <a:srgbClr val="5F5F5F"/>
                </a:solidFill>
                <a:latin typeface="Calibri" pitchFamily="34" charset="0"/>
              </a:defRPr>
            </a:lvl2pPr>
            <a:lvl3pPr marL="1143000" indent="-228600" defTabSz="957263" eaLnBrk="0" hangingPunct="0">
              <a:defRPr sz="1600">
                <a:solidFill>
                  <a:srgbClr val="5F5F5F"/>
                </a:solidFill>
                <a:latin typeface="Calibri" pitchFamily="34" charset="0"/>
              </a:defRPr>
            </a:lvl3pPr>
            <a:lvl4pPr marL="1600200" indent="-228600" defTabSz="957263" eaLnBrk="0" hangingPunct="0">
              <a:defRPr sz="1600">
                <a:solidFill>
                  <a:srgbClr val="5F5F5F"/>
                </a:solidFill>
                <a:latin typeface="Calibri" pitchFamily="34" charset="0"/>
              </a:defRPr>
            </a:lvl4pPr>
            <a:lvl5pPr marL="2057400" indent="-228600" defTabSz="957263" eaLnBrk="0" hangingPunct="0">
              <a:defRPr sz="1600">
                <a:solidFill>
                  <a:srgbClr val="5F5F5F"/>
                </a:solidFill>
                <a:latin typeface="Calibri" pitchFamily="34" charset="0"/>
              </a:defRPr>
            </a:lvl5pPr>
            <a:lvl6pPr marL="2514600" indent="-228600" algn="ctr" defTabSz="957263" eaLnBrk="0" fontAlgn="base" hangingPunct="0">
              <a:spcBef>
                <a:spcPct val="0"/>
              </a:spcBef>
              <a:spcAft>
                <a:spcPct val="0"/>
              </a:spcAft>
              <a:defRPr sz="1600">
                <a:solidFill>
                  <a:srgbClr val="5F5F5F"/>
                </a:solidFill>
                <a:latin typeface="Calibri" pitchFamily="34" charset="0"/>
              </a:defRPr>
            </a:lvl6pPr>
            <a:lvl7pPr marL="2971800" indent="-228600" algn="ctr" defTabSz="957263" eaLnBrk="0" fontAlgn="base" hangingPunct="0">
              <a:spcBef>
                <a:spcPct val="0"/>
              </a:spcBef>
              <a:spcAft>
                <a:spcPct val="0"/>
              </a:spcAft>
              <a:defRPr sz="1600">
                <a:solidFill>
                  <a:srgbClr val="5F5F5F"/>
                </a:solidFill>
                <a:latin typeface="Calibri" pitchFamily="34" charset="0"/>
              </a:defRPr>
            </a:lvl7pPr>
            <a:lvl8pPr marL="3429000" indent="-228600" algn="ctr" defTabSz="957263" eaLnBrk="0" fontAlgn="base" hangingPunct="0">
              <a:spcBef>
                <a:spcPct val="0"/>
              </a:spcBef>
              <a:spcAft>
                <a:spcPct val="0"/>
              </a:spcAft>
              <a:defRPr sz="1600">
                <a:solidFill>
                  <a:srgbClr val="5F5F5F"/>
                </a:solidFill>
                <a:latin typeface="Calibri" pitchFamily="34" charset="0"/>
              </a:defRPr>
            </a:lvl8pPr>
            <a:lvl9pPr marL="3886200" indent="-228600" algn="ctr" defTabSz="957263" eaLnBrk="0" fontAlgn="base" hangingPunct="0">
              <a:spcBef>
                <a:spcPct val="0"/>
              </a:spcBef>
              <a:spcAft>
                <a:spcPct val="0"/>
              </a:spcAft>
              <a:defRPr sz="1600">
                <a:solidFill>
                  <a:srgbClr val="5F5F5F"/>
                </a:solidFill>
                <a:latin typeface="Calibri" pitchFamily="34" charset="0"/>
              </a:defRPr>
            </a:lvl9pPr>
          </a:lstStyle>
          <a:p>
            <a:pPr algn="r" eaLnBrk="1" hangingPunct="1"/>
            <a:fld id="{E04841D2-517B-4242-8C19-E4261D3052F3}" type="slidenum">
              <a:rPr lang="da-DK" sz="1300">
                <a:solidFill>
                  <a:schemeClr val="tx1"/>
                </a:solidFill>
                <a:latin typeface="Times New Roman" pitchFamily="18" charset="0"/>
              </a:rPr>
              <a:pPr algn="r" eaLnBrk="1" hangingPunct="1"/>
              <a:t>23</a:t>
            </a:fld>
            <a:endParaRPr lang="da-DK" sz="1300">
              <a:solidFill>
                <a:schemeClr val="tx1"/>
              </a:solidFill>
              <a:latin typeface="Times New Roman" pitchFamily="18" charset="0"/>
            </a:endParaRPr>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txBox="1">
            <a:spLocks noGrp="1" noChangeArrowheads="1"/>
          </p:cNvSpPr>
          <p:nvPr/>
        </p:nvSpPr>
        <p:spPr bwMode="auto">
          <a:xfrm>
            <a:off x="3849688" y="9434513"/>
            <a:ext cx="2944812"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47" tIns="47873" rIns="95747" bIns="47873" anchor="b"/>
          <a:lstStyle>
            <a:lvl1pPr defTabSz="957263" eaLnBrk="0" hangingPunct="0">
              <a:defRPr sz="1600">
                <a:solidFill>
                  <a:srgbClr val="5F5F5F"/>
                </a:solidFill>
                <a:latin typeface="Calibri" pitchFamily="34" charset="0"/>
              </a:defRPr>
            </a:lvl1pPr>
            <a:lvl2pPr marL="742950" indent="-285750" defTabSz="957263" eaLnBrk="0" hangingPunct="0">
              <a:defRPr sz="1600">
                <a:solidFill>
                  <a:srgbClr val="5F5F5F"/>
                </a:solidFill>
                <a:latin typeface="Calibri" pitchFamily="34" charset="0"/>
              </a:defRPr>
            </a:lvl2pPr>
            <a:lvl3pPr marL="1143000" indent="-228600" defTabSz="957263" eaLnBrk="0" hangingPunct="0">
              <a:defRPr sz="1600">
                <a:solidFill>
                  <a:srgbClr val="5F5F5F"/>
                </a:solidFill>
                <a:latin typeface="Calibri" pitchFamily="34" charset="0"/>
              </a:defRPr>
            </a:lvl3pPr>
            <a:lvl4pPr marL="1600200" indent="-228600" defTabSz="957263" eaLnBrk="0" hangingPunct="0">
              <a:defRPr sz="1600">
                <a:solidFill>
                  <a:srgbClr val="5F5F5F"/>
                </a:solidFill>
                <a:latin typeface="Calibri" pitchFamily="34" charset="0"/>
              </a:defRPr>
            </a:lvl4pPr>
            <a:lvl5pPr marL="2057400" indent="-228600" defTabSz="957263" eaLnBrk="0" hangingPunct="0">
              <a:defRPr sz="1600">
                <a:solidFill>
                  <a:srgbClr val="5F5F5F"/>
                </a:solidFill>
                <a:latin typeface="Calibri" pitchFamily="34" charset="0"/>
              </a:defRPr>
            </a:lvl5pPr>
            <a:lvl6pPr marL="2514600" indent="-228600" algn="ctr" defTabSz="957263" eaLnBrk="0" fontAlgn="base" hangingPunct="0">
              <a:spcBef>
                <a:spcPct val="0"/>
              </a:spcBef>
              <a:spcAft>
                <a:spcPct val="0"/>
              </a:spcAft>
              <a:defRPr sz="1600">
                <a:solidFill>
                  <a:srgbClr val="5F5F5F"/>
                </a:solidFill>
                <a:latin typeface="Calibri" pitchFamily="34" charset="0"/>
              </a:defRPr>
            </a:lvl6pPr>
            <a:lvl7pPr marL="2971800" indent="-228600" algn="ctr" defTabSz="957263" eaLnBrk="0" fontAlgn="base" hangingPunct="0">
              <a:spcBef>
                <a:spcPct val="0"/>
              </a:spcBef>
              <a:spcAft>
                <a:spcPct val="0"/>
              </a:spcAft>
              <a:defRPr sz="1600">
                <a:solidFill>
                  <a:srgbClr val="5F5F5F"/>
                </a:solidFill>
                <a:latin typeface="Calibri" pitchFamily="34" charset="0"/>
              </a:defRPr>
            </a:lvl7pPr>
            <a:lvl8pPr marL="3429000" indent="-228600" algn="ctr" defTabSz="957263" eaLnBrk="0" fontAlgn="base" hangingPunct="0">
              <a:spcBef>
                <a:spcPct val="0"/>
              </a:spcBef>
              <a:spcAft>
                <a:spcPct val="0"/>
              </a:spcAft>
              <a:defRPr sz="1600">
                <a:solidFill>
                  <a:srgbClr val="5F5F5F"/>
                </a:solidFill>
                <a:latin typeface="Calibri" pitchFamily="34" charset="0"/>
              </a:defRPr>
            </a:lvl8pPr>
            <a:lvl9pPr marL="3886200" indent="-228600" algn="ctr" defTabSz="957263" eaLnBrk="0" fontAlgn="base" hangingPunct="0">
              <a:spcBef>
                <a:spcPct val="0"/>
              </a:spcBef>
              <a:spcAft>
                <a:spcPct val="0"/>
              </a:spcAft>
              <a:defRPr sz="1600">
                <a:solidFill>
                  <a:srgbClr val="5F5F5F"/>
                </a:solidFill>
                <a:latin typeface="Calibri" pitchFamily="34" charset="0"/>
              </a:defRPr>
            </a:lvl9pPr>
          </a:lstStyle>
          <a:p>
            <a:pPr algn="r" eaLnBrk="1" hangingPunct="1"/>
            <a:fld id="{23F297C3-CC92-4510-BCFC-4425823A2267}" type="slidenum">
              <a:rPr lang="da-DK" sz="1300">
                <a:solidFill>
                  <a:schemeClr val="tx1"/>
                </a:solidFill>
                <a:latin typeface="Times New Roman" pitchFamily="18" charset="0"/>
              </a:rPr>
              <a:pPr algn="r" eaLnBrk="1" hangingPunct="1"/>
              <a:t>24</a:t>
            </a:fld>
            <a:endParaRPr lang="da-DK" sz="1300">
              <a:solidFill>
                <a:schemeClr val="tx1"/>
              </a:solidFill>
              <a:latin typeface="Times New Roman" pitchFamily="18" charset="0"/>
            </a:endParaRPr>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p:spPr>
        <p:txBody>
          <a:bodyPr/>
          <a:lstStyle/>
          <a:p>
            <a:pPr eaLnBrk="1" hangingPunct="1"/>
            <a:endParaRPr lang="en-GB"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txBox="1">
            <a:spLocks noGrp="1" noChangeArrowheads="1"/>
          </p:cNvSpPr>
          <p:nvPr/>
        </p:nvSpPr>
        <p:spPr bwMode="auto">
          <a:xfrm>
            <a:off x="3849688" y="9434513"/>
            <a:ext cx="2944812"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47" tIns="47873" rIns="95747" bIns="47873" anchor="b"/>
          <a:lstStyle>
            <a:lvl1pPr defTabSz="957263" eaLnBrk="0" hangingPunct="0">
              <a:defRPr sz="1600">
                <a:solidFill>
                  <a:srgbClr val="5F5F5F"/>
                </a:solidFill>
                <a:latin typeface="Calibri" pitchFamily="34" charset="0"/>
              </a:defRPr>
            </a:lvl1pPr>
            <a:lvl2pPr marL="742950" indent="-285750" defTabSz="957263" eaLnBrk="0" hangingPunct="0">
              <a:defRPr sz="1600">
                <a:solidFill>
                  <a:srgbClr val="5F5F5F"/>
                </a:solidFill>
                <a:latin typeface="Calibri" pitchFamily="34" charset="0"/>
              </a:defRPr>
            </a:lvl2pPr>
            <a:lvl3pPr marL="1143000" indent="-228600" defTabSz="957263" eaLnBrk="0" hangingPunct="0">
              <a:defRPr sz="1600">
                <a:solidFill>
                  <a:srgbClr val="5F5F5F"/>
                </a:solidFill>
                <a:latin typeface="Calibri" pitchFamily="34" charset="0"/>
              </a:defRPr>
            </a:lvl3pPr>
            <a:lvl4pPr marL="1600200" indent="-228600" defTabSz="957263" eaLnBrk="0" hangingPunct="0">
              <a:defRPr sz="1600">
                <a:solidFill>
                  <a:srgbClr val="5F5F5F"/>
                </a:solidFill>
                <a:latin typeface="Calibri" pitchFamily="34" charset="0"/>
              </a:defRPr>
            </a:lvl4pPr>
            <a:lvl5pPr marL="2057400" indent="-228600" defTabSz="957263" eaLnBrk="0" hangingPunct="0">
              <a:defRPr sz="1600">
                <a:solidFill>
                  <a:srgbClr val="5F5F5F"/>
                </a:solidFill>
                <a:latin typeface="Calibri" pitchFamily="34" charset="0"/>
              </a:defRPr>
            </a:lvl5pPr>
            <a:lvl6pPr marL="2514600" indent="-228600" algn="ctr" defTabSz="957263" eaLnBrk="0" fontAlgn="base" hangingPunct="0">
              <a:spcBef>
                <a:spcPct val="0"/>
              </a:spcBef>
              <a:spcAft>
                <a:spcPct val="0"/>
              </a:spcAft>
              <a:defRPr sz="1600">
                <a:solidFill>
                  <a:srgbClr val="5F5F5F"/>
                </a:solidFill>
                <a:latin typeface="Calibri" pitchFamily="34" charset="0"/>
              </a:defRPr>
            </a:lvl6pPr>
            <a:lvl7pPr marL="2971800" indent="-228600" algn="ctr" defTabSz="957263" eaLnBrk="0" fontAlgn="base" hangingPunct="0">
              <a:spcBef>
                <a:spcPct val="0"/>
              </a:spcBef>
              <a:spcAft>
                <a:spcPct val="0"/>
              </a:spcAft>
              <a:defRPr sz="1600">
                <a:solidFill>
                  <a:srgbClr val="5F5F5F"/>
                </a:solidFill>
                <a:latin typeface="Calibri" pitchFamily="34" charset="0"/>
              </a:defRPr>
            </a:lvl7pPr>
            <a:lvl8pPr marL="3429000" indent="-228600" algn="ctr" defTabSz="957263" eaLnBrk="0" fontAlgn="base" hangingPunct="0">
              <a:spcBef>
                <a:spcPct val="0"/>
              </a:spcBef>
              <a:spcAft>
                <a:spcPct val="0"/>
              </a:spcAft>
              <a:defRPr sz="1600">
                <a:solidFill>
                  <a:srgbClr val="5F5F5F"/>
                </a:solidFill>
                <a:latin typeface="Calibri" pitchFamily="34" charset="0"/>
              </a:defRPr>
            </a:lvl8pPr>
            <a:lvl9pPr marL="3886200" indent="-228600" algn="ctr" defTabSz="957263" eaLnBrk="0" fontAlgn="base" hangingPunct="0">
              <a:spcBef>
                <a:spcPct val="0"/>
              </a:spcBef>
              <a:spcAft>
                <a:spcPct val="0"/>
              </a:spcAft>
              <a:defRPr sz="1600">
                <a:solidFill>
                  <a:srgbClr val="5F5F5F"/>
                </a:solidFill>
                <a:latin typeface="Calibri" pitchFamily="34" charset="0"/>
              </a:defRPr>
            </a:lvl9pPr>
          </a:lstStyle>
          <a:p>
            <a:pPr algn="r" eaLnBrk="1" hangingPunct="1"/>
            <a:fld id="{F7276E1A-7948-4033-9BD5-0689C30F9798}" type="slidenum">
              <a:rPr lang="da-DK" sz="1300">
                <a:solidFill>
                  <a:schemeClr val="tx1"/>
                </a:solidFill>
                <a:latin typeface="Times New Roman" pitchFamily="18" charset="0"/>
              </a:rPr>
              <a:pPr algn="r" eaLnBrk="1" hangingPunct="1"/>
              <a:t>25</a:t>
            </a:fld>
            <a:endParaRPr lang="da-DK" sz="1300">
              <a:solidFill>
                <a:schemeClr val="tx1"/>
              </a:solidFill>
              <a:latin typeface="Times New Roman" pitchFamily="18" charset="0"/>
            </a:endParaRPr>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p:spPr>
        <p:txBody>
          <a:bodyPr/>
          <a:lstStyle/>
          <a:p>
            <a:pPr eaLnBrk="1" hangingPunct="1"/>
            <a:endParaRPr lang="en-GB" sz="1000" smtClean="0">
              <a:latin typeface="Arial Unicode MS" pitchFamily="34" charset="-128"/>
              <a:cs typeface="Arial"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a:noFill/>
        </p:spPr>
        <p:txBody>
          <a:bodyPr/>
          <a:lstStyle/>
          <a:p>
            <a:pPr>
              <a:buFontTx/>
              <a:buChar char="-"/>
            </a:pPr>
            <a:r>
              <a:rPr lang="fr-FR" smtClean="0"/>
              <a:t>Results chain or framework at workplan level than contribution to Category 2 Institute result </a:t>
            </a:r>
          </a:p>
          <a:p>
            <a:endParaRPr lang="fr-FR" smtClean="0"/>
          </a:p>
          <a:p>
            <a:pPr>
              <a:buFontTx/>
              <a:buChar char="-"/>
            </a:pPr>
            <a:r>
              <a:rPr lang="fr-FR" smtClean="0"/>
              <a:t>Results matrix or framework at the Category 2 Institute level than contribution to ICH result</a:t>
            </a:r>
          </a:p>
          <a:p>
            <a:endParaRPr lang="fr-FR"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txBox="1">
            <a:spLocks noGrp="1" noChangeArrowheads="1"/>
          </p:cNvSpPr>
          <p:nvPr/>
        </p:nvSpPr>
        <p:spPr bwMode="auto">
          <a:xfrm>
            <a:off x="3849688" y="9434513"/>
            <a:ext cx="2944812"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47" tIns="47873" rIns="95747" bIns="47873" anchor="b"/>
          <a:lstStyle>
            <a:lvl1pPr defTabSz="957263" eaLnBrk="0" hangingPunct="0">
              <a:defRPr sz="1600">
                <a:solidFill>
                  <a:srgbClr val="5F5F5F"/>
                </a:solidFill>
                <a:latin typeface="Calibri" pitchFamily="34" charset="0"/>
              </a:defRPr>
            </a:lvl1pPr>
            <a:lvl2pPr marL="742950" indent="-285750" defTabSz="957263" eaLnBrk="0" hangingPunct="0">
              <a:defRPr sz="1600">
                <a:solidFill>
                  <a:srgbClr val="5F5F5F"/>
                </a:solidFill>
                <a:latin typeface="Calibri" pitchFamily="34" charset="0"/>
              </a:defRPr>
            </a:lvl2pPr>
            <a:lvl3pPr marL="1143000" indent="-228600" defTabSz="957263" eaLnBrk="0" hangingPunct="0">
              <a:defRPr sz="1600">
                <a:solidFill>
                  <a:srgbClr val="5F5F5F"/>
                </a:solidFill>
                <a:latin typeface="Calibri" pitchFamily="34" charset="0"/>
              </a:defRPr>
            </a:lvl3pPr>
            <a:lvl4pPr marL="1600200" indent="-228600" defTabSz="957263" eaLnBrk="0" hangingPunct="0">
              <a:defRPr sz="1600">
                <a:solidFill>
                  <a:srgbClr val="5F5F5F"/>
                </a:solidFill>
                <a:latin typeface="Calibri" pitchFamily="34" charset="0"/>
              </a:defRPr>
            </a:lvl4pPr>
            <a:lvl5pPr marL="2057400" indent="-228600" defTabSz="957263" eaLnBrk="0" hangingPunct="0">
              <a:defRPr sz="1600">
                <a:solidFill>
                  <a:srgbClr val="5F5F5F"/>
                </a:solidFill>
                <a:latin typeface="Calibri" pitchFamily="34" charset="0"/>
              </a:defRPr>
            </a:lvl5pPr>
            <a:lvl6pPr marL="2514600" indent="-228600" algn="ctr" defTabSz="957263" eaLnBrk="0" fontAlgn="base" hangingPunct="0">
              <a:spcBef>
                <a:spcPct val="0"/>
              </a:spcBef>
              <a:spcAft>
                <a:spcPct val="0"/>
              </a:spcAft>
              <a:defRPr sz="1600">
                <a:solidFill>
                  <a:srgbClr val="5F5F5F"/>
                </a:solidFill>
                <a:latin typeface="Calibri" pitchFamily="34" charset="0"/>
              </a:defRPr>
            </a:lvl6pPr>
            <a:lvl7pPr marL="2971800" indent="-228600" algn="ctr" defTabSz="957263" eaLnBrk="0" fontAlgn="base" hangingPunct="0">
              <a:spcBef>
                <a:spcPct val="0"/>
              </a:spcBef>
              <a:spcAft>
                <a:spcPct val="0"/>
              </a:spcAft>
              <a:defRPr sz="1600">
                <a:solidFill>
                  <a:srgbClr val="5F5F5F"/>
                </a:solidFill>
                <a:latin typeface="Calibri" pitchFamily="34" charset="0"/>
              </a:defRPr>
            </a:lvl7pPr>
            <a:lvl8pPr marL="3429000" indent="-228600" algn="ctr" defTabSz="957263" eaLnBrk="0" fontAlgn="base" hangingPunct="0">
              <a:spcBef>
                <a:spcPct val="0"/>
              </a:spcBef>
              <a:spcAft>
                <a:spcPct val="0"/>
              </a:spcAft>
              <a:defRPr sz="1600">
                <a:solidFill>
                  <a:srgbClr val="5F5F5F"/>
                </a:solidFill>
                <a:latin typeface="Calibri" pitchFamily="34" charset="0"/>
              </a:defRPr>
            </a:lvl8pPr>
            <a:lvl9pPr marL="3886200" indent="-228600" algn="ctr" defTabSz="957263" eaLnBrk="0" fontAlgn="base" hangingPunct="0">
              <a:spcBef>
                <a:spcPct val="0"/>
              </a:spcBef>
              <a:spcAft>
                <a:spcPct val="0"/>
              </a:spcAft>
              <a:defRPr sz="1600">
                <a:solidFill>
                  <a:srgbClr val="5F5F5F"/>
                </a:solidFill>
                <a:latin typeface="Calibri" pitchFamily="34" charset="0"/>
              </a:defRPr>
            </a:lvl9pPr>
          </a:lstStyle>
          <a:p>
            <a:pPr algn="r" eaLnBrk="1" hangingPunct="1"/>
            <a:fld id="{82C6B0B7-AC6C-4922-811C-FFD2537436F1}" type="slidenum">
              <a:rPr lang="da-DK" sz="1300">
                <a:solidFill>
                  <a:schemeClr val="tx1"/>
                </a:solidFill>
                <a:latin typeface="Times New Roman" pitchFamily="18" charset="0"/>
              </a:rPr>
              <a:pPr algn="r" eaLnBrk="1" hangingPunct="1"/>
              <a:t>27</a:t>
            </a:fld>
            <a:endParaRPr lang="da-DK" sz="1300">
              <a:solidFill>
                <a:schemeClr val="tx1"/>
              </a:solidFill>
              <a:latin typeface="Times New Roman" pitchFamily="18" charset="0"/>
            </a:endParaRPr>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p:spPr>
        <p:txBody>
          <a:bodyPr/>
          <a:lstStyle/>
          <a:p>
            <a:pPr eaLnBrk="1" hangingPunct="1"/>
            <a:endParaRPr lang="en-GB" sz="1000" smtClean="0">
              <a:latin typeface="Arial Unicode MS" pitchFamily="34" charset="-128"/>
              <a:cs typeface="Arial"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ChangeArrowheads="1" noTextEdit="1"/>
          </p:cNvSpPr>
          <p:nvPr>
            <p:ph type="sldImg"/>
          </p:nvPr>
        </p:nvSpPr>
        <p:spPr>
          <a:ln/>
        </p:spPr>
      </p:sp>
      <p:sp>
        <p:nvSpPr>
          <p:cNvPr id="79875" name="Rectangle 3"/>
          <p:cNvSpPr>
            <a:spLocks noGrp="1" noChangeArrowheads="1"/>
          </p:cNvSpPr>
          <p:nvPr>
            <p:ph type="body" idx="1"/>
          </p:nvPr>
        </p:nvSpPr>
        <p:spPr>
          <a:noFill/>
        </p:spPr>
        <p:txBody>
          <a:bodyPr/>
          <a:lstStyle/>
          <a:p>
            <a:endParaRPr lang="en-GB"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ln/>
        </p:spPr>
      </p:sp>
      <p:sp>
        <p:nvSpPr>
          <p:cNvPr id="80899" name="Rectangle 3"/>
          <p:cNvSpPr>
            <a:spLocks noGrp="1" noChangeArrowheads="1"/>
          </p:cNvSpPr>
          <p:nvPr>
            <p:ph type="body" idx="1"/>
          </p:nvPr>
        </p:nvSpPr>
        <p:spPr>
          <a:noFill/>
        </p:spPr>
        <p:txBody>
          <a:bodyPr/>
          <a:lstStyle/>
          <a:p>
            <a:endParaRPr lang="en-GB"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ChangeArrowheads="1" noTextEdit="1"/>
          </p:cNvSpPr>
          <p:nvPr>
            <p:ph type="sldImg"/>
          </p:nvPr>
        </p:nvSpPr>
        <p:spPr>
          <a:ln/>
        </p:spPr>
      </p:sp>
      <p:sp>
        <p:nvSpPr>
          <p:cNvPr id="81923" name="Rectangle 3"/>
          <p:cNvSpPr>
            <a:spLocks noGrp="1" noChangeArrowheads="1"/>
          </p:cNvSpPr>
          <p:nvPr>
            <p:ph type="body" idx="1"/>
          </p:nvPr>
        </p:nvSpPr>
        <p:spPr>
          <a:noFill/>
        </p:spPr>
        <p:txBody>
          <a:bodyPr/>
          <a:lstStyle/>
          <a:p>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lvl1pPr defTabSz="957263" eaLnBrk="0" hangingPunct="0">
              <a:defRPr sz="1600">
                <a:solidFill>
                  <a:srgbClr val="5F5F5F"/>
                </a:solidFill>
                <a:latin typeface="Calibri" pitchFamily="34" charset="0"/>
              </a:defRPr>
            </a:lvl1pPr>
            <a:lvl2pPr marL="742950" indent="-285750" defTabSz="957263" eaLnBrk="0" hangingPunct="0">
              <a:defRPr sz="1600">
                <a:solidFill>
                  <a:srgbClr val="5F5F5F"/>
                </a:solidFill>
                <a:latin typeface="Calibri" pitchFamily="34" charset="0"/>
              </a:defRPr>
            </a:lvl2pPr>
            <a:lvl3pPr marL="1143000" indent="-228600" defTabSz="957263" eaLnBrk="0" hangingPunct="0">
              <a:defRPr sz="1600">
                <a:solidFill>
                  <a:srgbClr val="5F5F5F"/>
                </a:solidFill>
                <a:latin typeface="Calibri" pitchFamily="34" charset="0"/>
              </a:defRPr>
            </a:lvl3pPr>
            <a:lvl4pPr marL="1600200" indent="-228600" defTabSz="957263" eaLnBrk="0" hangingPunct="0">
              <a:defRPr sz="1600">
                <a:solidFill>
                  <a:srgbClr val="5F5F5F"/>
                </a:solidFill>
                <a:latin typeface="Calibri" pitchFamily="34" charset="0"/>
              </a:defRPr>
            </a:lvl4pPr>
            <a:lvl5pPr marL="2057400" indent="-228600" defTabSz="957263" eaLnBrk="0" hangingPunct="0">
              <a:defRPr sz="1600">
                <a:solidFill>
                  <a:srgbClr val="5F5F5F"/>
                </a:solidFill>
                <a:latin typeface="Calibri" pitchFamily="34" charset="0"/>
              </a:defRPr>
            </a:lvl5pPr>
            <a:lvl6pPr marL="2514600" indent="-228600" algn="ctr" defTabSz="957263" eaLnBrk="0" fontAlgn="base" hangingPunct="0">
              <a:spcBef>
                <a:spcPct val="0"/>
              </a:spcBef>
              <a:spcAft>
                <a:spcPct val="0"/>
              </a:spcAft>
              <a:defRPr sz="1600">
                <a:solidFill>
                  <a:srgbClr val="5F5F5F"/>
                </a:solidFill>
                <a:latin typeface="Calibri" pitchFamily="34" charset="0"/>
              </a:defRPr>
            </a:lvl6pPr>
            <a:lvl7pPr marL="2971800" indent="-228600" algn="ctr" defTabSz="957263" eaLnBrk="0" fontAlgn="base" hangingPunct="0">
              <a:spcBef>
                <a:spcPct val="0"/>
              </a:spcBef>
              <a:spcAft>
                <a:spcPct val="0"/>
              </a:spcAft>
              <a:defRPr sz="1600">
                <a:solidFill>
                  <a:srgbClr val="5F5F5F"/>
                </a:solidFill>
                <a:latin typeface="Calibri" pitchFamily="34" charset="0"/>
              </a:defRPr>
            </a:lvl7pPr>
            <a:lvl8pPr marL="3429000" indent="-228600" algn="ctr" defTabSz="957263" eaLnBrk="0" fontAlgn="base" hangingPunct="0">
              <a:spcBef>
                <a:spcPct val="0"/>
              </a:spcBef>
              <a:spcAft>
                <a:spcPct val="0"/>
              </a:spcAft>
              <a:defRPr sz="1600">
                <a:solidFill>
                  <a:srgbClr val="5F5F5F"/>
                </a:solidFill>
                <a:latin typeface="Calibri" pitchFamily="34" charset="0"/>
              </a:defRPr>
            </a:lvl8pPr>
            <a:lvl9pPr marL="3886200" indent="-228600" algn="ctr" defTabSz="957263" eaLnBrk="0" fontAlgn="base" hangingPunct="0">
              <a:spcBef>
                <a:spcPct val="0"/>
              </a:spcBef>
              <a:spcAft>
                <a:spcPct val="0"/>
              </a:spcAft>
              <a:defRPr sz="1600">
                <a:solidFill>
                  <a:srgbClr val="5F5F5F"/>
                </a:solidFill>
                <a:latin typeface="Calibri" pitchFamily="34" charset="0"/>
              </a:defRPr>
            </a:lvl9pPr>
          </a:lstStyle>
          <a:p>
            <a:pPr eaLnBrk="1" hangingPunct="1"/>
            <a:fld id="{2F00DE5A-CB40-432D-97BD-735E3E414453}" type="slidenum">
              <a:rPr lang="da-DK" sz="1300" smtClean="0">
                <a:solidFill>
                  <a:schemeClr val="tx1"/>
                </a:solidFill>
                <a:latin typeface="Times New Roman" pitchFamily="18" charset="0"/>
              </a:rPr>
              <a:pPr eaLnBrk="1" hangingPunct="1"/>
              <a:t>3</a:t>
            </a:fld>
            <a:endParaRPr lang="da-DK" sz="1300" smtClean="0">
              <a:solidFill>
                <a:schemeClr val="tx1"/>
              </a:solidFill>
              <a:latin typeface="Times New Roman" pitchFamily="18" charset="0"/>
            </a:endParaRPr>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p:spPr>
        <p:txBody>
          <a:bodyPr/>
          <a:lstStyle/>
          <a:p>
            <a:pPr eaLnBrk="1" hangingPunct="1"/>
            <a:endParaRPr lang="en-GB"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txBox="1">
            <a:spLocks noGrp="1" noChangeArrowheads="1"/>
          </p:cNvSpPr>
          <p:nvPr/>
        </p:nvSpPr>
        <p:spPr bwMode="auto">
          <a:xfrm>
            <a:off x="3849688" y="9434513"/>
            <a:ext cx="2944812"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747" tIns="47873" rIns="95747" bIns="47873" anchor="b"/>
          <a:lstStyle>
            <a:lvl1pPr defTabSz="957263" eaLnBrk="0" hangingPunct="0">
              <a:defRPr sz="1600">
                <a:solidFill>
                  <a:srgbClr val="5F5F5F"/>
                </a:solidFill>
                <a:latin typeface="Calibri" pitchFamily="34" charset="0"/>
              </a:defRPr>
            </a:lvl1pPr>
            <a:lvl2pPr marL="742950" indent="-285750" defTabSz="957263" eaLnBrk="0" hangingPunct="0">
              <a:defRPr sz="1600">
                <a:solidFill>
                  <a:srgbClr val="5F5F5F"/>
                </a:solidFill>
                <a:latin typeface="Calibri" pitchFamily="34" charset="0"/>
              </a:defRPr>
            </a:lvl2pPr>
            <a:lvl3pPr marL="1143000" indent="-228600" defTabSz="957263" eaLnBrk="0" hangingPunct="0">
              <a:defRPr sz="1600">
                <a:solidFill>
                  <a:srgbClr val="5F5F5F"/>
                </a:solidFill>
                <a:latin typeface="Calibri" pitchFamily="34" charset="0"/>
              </a:defRPr>
            </a:lvl3pPr>
            <a:lvl4pPr marL="1600200" indent="-228600" defTabSz="957263" eaLnBrk="0" hangingPunct="0">
              <a:defRPr sz="1600">
                <a:solidFill>
                  <a:srgbClr val="5F5F5F"/>
                </a:solidFill>
                <a:latin typeface="Calibri" pitchFamily="34" charset="0"/>
              </a:defRPr>
            </a:lvl4pPr>
            <a:lvl5pPr marL="2057400" indent="-228600" defTabSz="957263" eaLnBrk="0" hangingPunct="0">
              <a:defRPr sz="1600">
                <a:solidFill>
                  <a:srgbClr val="5F5F5F"/>
                </a:solidFill>
                <a:latin typeface="Calibri" pitchFamily="34" charset="0"/>
              </a:defRPr>
            </a:lvl5pPr>
            <a:lvl6pPr marL="2514600" indent="-228600" algn="ctr" defTabSz="957263" eaLnBrk="0" fontAlgn="base" hangingPunct="0">
              <a:spcBef>
                <a:spcPct val="0"/>
              </a:spcBef>
              <a:spcAft>
                <a:spcPct val="0"/>
              </a:spcAft>
              <a:defRPr sz="1600">
                <a:solidFill>
                  <a:srgbClr val="5F5F5F"/>
                </a:solidFill>
                <a:latin typeface="Calibri" pitchFamily="34" charset="0"/>
              </a:defRPr>
            </a:lvl6pPr>
            <a:lvl7pPr marL="2971800" indent="-228600" algn="ctr" defTabSz="957263" eaLnBrk="0" fontAlgn="base" hangingPunct="0">
              <a:spcBef>
                <a:spcPct val="0"/>
              </a:spcBef>
              <a:spcAft>
                <a:spcPct val="0"/>
              </a:spcAft>
              <a:defRPr sz="1600">
                <a:solidFill>
                  <a:srgbClr val="5F5F5F"/>
                </a:solidFill>
                <a:latin typeface="Calibri" pitchFamily="34" charset="0"/>
              </a:defRPr>
            </a:lvl7pPr>
            <a:lvl8pPr marL="3429000" indent="-228600" algn="ctr" defTabSz="957263" eaLnBrk="0" fontAlgn="base" hangingPunct="0">
              <a:spcBef>
                <a:spcPct val="0"/>
              </a:spcBef>
              <a:spcAft>
                <a:spcPct val="0"/>
              </a:spcAft>
              <a:defRPr sz="1600">
                <a:solidFill>
                  <a:srgbClr val="5F5F5F"/>
                </a:solidFill>
                <a:latin typeface="Calibri" pitchFamily="34" charset="0"/>
              </a:defRPr>
            </a:lvl8pPr>
            <a:lvl9pPr marL="3886200" indent="-228600" algn="ctr" defTabSz="957263" eaLnBrk="0" fontAlgn="base" hangingPunct="0">
              <a:spcBef>
                <a:spcPct val="0"/>
              </a:spcBef>
              <a:spcAft>
                <a:spcPct val="0"/>
              </a:spcAft>
              <a:defRPr sz="1600">
                <a:solidFill>
                  <a:srgbClr val="5F5F5F"/>
                </a:solidFill>
                <a:latin typeface="Calibri" pitchFamily="34" charset="0"/>
              </a:defRPr>
            </a:lvl9pPr>
          </a:lstStyle>
          <a:p>
            <a:pPr algn="r" eaLnBrk="1" hangingPunct="1"/>
            <a:fld id="{4B069924-89B0-432D-9A9B-A395D9D854BE}" type="slidenum">
              <a:rPr lang="da-DK" sz="1300">
                <a:solidFill>
                  <a:schemeClr val="tx1"/>
                </a:solidFill>
                <a:latin typeface="Times New Roman" pitchFamily="18" charset="0"/>
              </a:rPr>
              <a:pPr algn="r" eaLnBrk="1" hangingPunct="1"/>
              <a:t>31</a:t>
            </a:fld>
            <a:endParaRPr lang="da-DK" sz="1300">
              <a:solidFill>
                <a:schemeClr val="tx1"/>
              </a:solidFill>
              <a:latin typeface="Times New Roman" pitchFamily="18" charset="0"/>
            </a:endParaRPr>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xfrm>
            <a:off x="342900" y="4718050"/>
            <a:ext cx="6007100" cy="5072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r>
              <a:rPr lang="en-US" sz="1000" smtClean="0">
                <a:latin typeface="Arial" charset="0"/>
              </a:rPr>
              <a:t>1. UNESCO’s official key programming documents are prepared in line with the Results-Based Management approach, the principles of the delegated Authority and Accountability, the reinforcement of Field Office network policy and progressively Results-Based Budgeting (RBB). </a:t>
            </a:r>
          </a:p>
          <a:p>
            <a:pPr>
              <a:lnSpc>
                <a:spcPct val="90000"/>
              </a:lnSpc>
            </a:pPr>
            <a:r>
              <a:rPr lang="en-US" sz="1000" smtClean="0">
                <a:latin typeface="Arial" charset="0"/>
              </a:rPr>
              <a:t>2. The </a:t>
            </a:r>
            <a:r>
              <a:rPr lang="en-US" sz="1000" b="1" smtClean="0">
                <a:latin typeface="Arial" charset="0"/>
              </a:rPr>
              <a:t>Medium-Term Strategy</a:t>
            </a:r>
            <a:r>
              <a:rPr lang="en-US" sz="1000" smtClean="0">
                <a:latin typeface="Arial" charset="0"/>
              </a:rPr>
              <a:t>, the </a:t>
            </a:r>
            <a:r>
              <a:rPr lang="en-US" sz="1000" b="1" smtClean="0">
                <a:latin typeface="Arial" charset="0"/>
              </a:rPr>
              <a:t>C/4</a:t>
            </a:r>
            <a:r>
              <a:rPr lang="en-US" sz="1000" smtClean="0">
                <a:latin typeface="Arial" charset="0"/>
              </a:rPr>
              <a:t>, represents one of the programmatic pillar of UNESCO. It sets out the</a:t>
            </a:r>
            <a:r>
              <a:rPr lang="en-US" sz="1000" b="1" smtClean="0">
                <a:latin typeface="Arial" charset="0"/>
              </a:rPr>
              <a:t> strategic vision</a:t>
            </a:r>
            <a:r>
              <a:rPr lang="en-US" sz="1000" smtClean="0">
                <a:latin typeface="Arial" charset="0"/>
              </a:rPr>
              <a:t> and overall programmatic framework and direction for UNESCO’s actions over </a:t>
            </a:r>
            <a:r>
              <a:rPr lang="en-US" sz="1000" b="1" smtClean="0">
                <a:latin typeface="Arial" charset="0"/>
              </a:rPr>
              <a:t>eight years</a:t>
            </a:r>
            <a:r>
              <a:rPr lang="en-US" sz="1000" smtClean="0">
                <a:latin typeface="Arial" charset="0"/>
              </a:rPr>
              <a:t>. The 37 C/4 is conceived as a </a:t>
            </a:r>
            <a:r>
              <a:rPr lang="en-US" sz="1000" b="1" smtClean="0">
                <a:latin typeface="Arial" charset="0"/>
              </a:rPr>
              <a:t>rolling strategy</a:t>
            </a:r>
            <a:r>
              <a:rPr lang="en-US" sz="1000" smtClean="0">
                <a:latin typeface="Arial" charset="0"/>
              </a:rPr>
              <a:t> (i.e. it can be revised every two years to take into account UN Reform, development in international/regional contexts, results attained and evaluations). </a:t>
            </a:r>
            <a:r>
              <a:rPr lang="en-US" sz="1000" b="1" smtClean="0">
                <a:latin typeface="Arial" charset="0"/>
              </a:rPr>
              <a:t>It follows a programme-based approach</a:t>
            </a:r>
            <a:r>
              <a:rPr lang="en-US" sz="1000" smtClean="0">
                <a:latin typeface="Arial" charset="0"/>
              </a:rPr>
              <a:t> (content overrides administrative structure), all UNESCO action will be driven by and organised around specific and complex global challenges and problems, calling for a mobilization of all UNESCO’s core competencies.</a:t>
            </a:r>
          </a:p>
          <a:p>
            <a:pPr>
              <a:lnSpc>
                <a:spcPct val="90000"/>
              </a:lnSpc>
            </a:pPr>
            <a:r>
              <a:rPr lang="en-US" sz="1000" smtClean="0">
                <a:latin typeface="Arial" charset="0"/>
              </a:rPr>
              <a:t>3. The </a:t>
            </a:r>
            <a:r>
              <a:rPr lang="en-US" sz="1000" b="1" smtClean="0">
                <a:latin typeface="Arial" charset="0"/>
              </a:rPr>
              <a:t>37 C/4 is translated into 2 C/5s, or Programme and Budget</a:t>
            </a:r>
            <a:r>
              <a:rPr lang="en-US" sz="1000" smtClean="0">
                <a:latin typeface="Arial" charset="0"/>
              </a:rPr>
              <a:t> the other programmatic document, which is prepared on the basis on the Medium-Term Strategy. It serves as a framework for the </a:t>
            </a:r>
            <a:r>
              <a:rPr lang="en-US" sz="1000" b="1" smtClean="0">
                <a:latin typeface="Arial" charset="0"/>
              </a:rPr>
              <a:t>quadrennial</a:t>
            </a:r>
            <a:r>
              <a:rPr lang="en-US" sz="1000" smtClean="0">
                <a:latin typeface="Arial" charset="0"/>
              </a:rPr>
              <a:t> programming of UNESCO activities ensuring that the strategic objectives - including UNESCO Specific Priorities (e.g. Priority Africa, Priority Gender Equality), and Specific interventions in favour of priority groups and groups of countries (Youth, Least Developed Countries and Small Island Developing States), as well as other specific strategies - are duly taken into account at all stages of programme elaboration. </a:t>
            </a:r>
          </a:p>
          <a:p>
            <a:pPr>
              <a:lnSpc>
                <a:spcPct val="90000"/>
              </a:lnSpc>
            </a:pPr>
            <a:r>
              <a:rPr lang="en-US" sz="1000" smtClean="0">
                <a:latin typeface="Arial" charset="0"/>
              </a:rPr>
              <a:t>4. In parallel of each C/5 Programme: quadrennial workplans are elaborated.</a:t>
            </a:r>
          </a:p>
          <a:p>
            <a:pPr>
              <a:lnSpc>
                <a:spcPct val="90000"/>
              </a:lnSpc>
            </a:pPr>
            <a:r>
              <a:rPr lang="en-US" sz="1000" smtClean="0">
                <a:latin typeface="Arial" charset="0"/>
              </a:rPr>
              <a:t>5. The </a:t>
            </a:r>
            <a:r>
              <a:rPr lang="en-US" sz="1000" b="1" smtClean="0">
                <a:latin typeface="Arial" charset="0"/>
              </a:rPr>
              <a:t>C/5 </a:t>
            </a:r>
            <a:r>
              <a:rPr lang="en-US" sz="1000" smtClean="0">
                <a:latin typeface="Arial" charset="0"/>
              </a:rPr>
              <a:t>and</a:t>
            </a:r>
            <a:r>
              <a:rPr lang="en-US" sz="1000" b="1" smtClean="0">
                <a:latin typeface="Arial" charset="0"/>
              </a:rPr>
              <a:t> workplans Programme</a:t>
            </a:r>
            <a:r>
              <a:rPr lang="en-US" sz="1000" smtClean="0">
                <a:latin typeface="Arial" charset="0"/>
              </a:rPr>
              <a:t>, that is the substantive information and in particular the Implementation Strategy and expected results (ERs) are defined for a </a:t>
            </a:r>
            <a:r>
              <a:rPr lang="en-US" sz="1000" b="1" smtClean="0">
                <a:latin typeface="Arial" charset="0"/>
              </a:rPr>
              <a:t>four years period</a:t>
            </a:r>
            <a:r>
              <a:rPr lang="en-US" sz="1000" smtClean="0">
                <a:latin typeface="Arial" charset="0"/>
              </a:rPr>
              <a:t>, whereas the </a:t>
            </a:r>
            <a:r>
              <a:rPr lang="en-US" sz="1000" b="1" smtClean="0">
                <a:latin typeface="Arial" charset="0"/>
              </a:rPr>
              <a:t>RP budgets</a:t>
            </a:r>
            <a:r>
              <a:rPr lang="en-US" sz="1000" smtClean="0">
                <a:latin typeface="Arial" charset="0"/>
              </a:rPr>
              <a:t> are defined </a:t>
            </a:r>
            <a:r>
              <a:rPr lang="en-US" sz="1000" b="1" smtClean="0">
                <a:latin typeface="Arial" charset="0"/>
              </a:rPr>
              <a:t>biennially</a:t>
            </a:r>
            <a:r>
              <a:rPr lang="en-US" sz="1000" smtClean="0">
                <a:latin typeface="Arial" charset="0"/>
              </a:rPr>
              <a:t>. Hence, within the 37 C/4, there are 2 C/5s (i.e. 37 &amp; 39) and workplans Programme and 4 RP budgets (i.e. 37, 38, 39 &amp; 40).</a:t>
            </a:r>
          </a:p>
          <a:p>
            <a:pPr>
              <a:lnSpc>
                <a:spcPct val="90000"/>
              </a:lnSpc>
            </a:pPr>
            <a:r>
              <a:rPr lang="en-US" sz="1000" smtClean="0">
                <a:latin typeface="Arial" charset="0"/>
              </a:rPr>
              <a:t>- At C/5 level the targets/benchmarks associated to the performance indicators of ERs are set for 2017. </a:t>
            </a:r>
          </a:p>
          <a:p>
            <a:pPr>
              <a:lnSpc>
                <a:spcPct val="90000"/>
              </a:lnSpc>
            </a:pPr>
            <a:r>
              <a:rPr lang="en-US" sz="1000" smtClean="0">
                <a:latin typeface="Arial" charset="0"/>
              </a:rPr>
              <a:t>- At Workplans level the targets/benchmarks associated to the performance indicators of ERs are set for 2015 &amp; 2017.</a:t>
            </a:r>
            <a:endParaRPr lang="en-GB" sz="1000" smtClean="0">
              <a:latin typeface="Arial"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p:spPr>
        <p:txBody>
          <a:bodyPr/>
          <a:lstStyle/>
          <a:p>
            <a:endParaRPr lang="en-GB"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lvl1pPr defTabSz="957263" eaLnBrk="0" hangingPunct="0">
              <a:defRPr sz="1600">
                <a:solidFill>
                  <a:srgbClr val="5F5F5F"/>
                </a:solidFill>
                <a:latin typeface="Calibri" pitchFamily="34" charset="0"/>
              </a:defRPr>
            </a:lvl1pPr>
            <a:lvl2pPr marL="742950" indent="-285750" defTabSz="957263" eaLnBrk="0" hangingPunct="0">
              <a:defRPr sz="1600">
                <a:solidFill>
                  <a:srgbClr val="5F5F5F"/>
                </a:solidFill>
                <a:latin typeface="Calibri" pitchFamily="34" charset="0"/>
              </a:defRPr>
            </a:lvl2pPr>
            <a:lvl3pPr marL="1143000" indent="-228600" defTabSz="957263" eaLnBrk="0" hangingPunct="0">
              <a:defRPr sz="1600">
                <a:solidFill>
                  <a:srgbClr val="5F5F5F"/>
                </a:solidFill>
                <a:latin typeface="Calibri" pitchFamily="34" charset="0"/>
              </a:defRPr>
            </a:lvl3pPr>
            <a:lvl4pPr marL="1600200" indent="-228600" defTabSz="957263" eaLnBrk="0" hangingPunct="0">
              <a:defRPr sz="1600">
                <a:solidFill>
                  <a:srgbClr val="5F5F5F"/>
                </a:solidFill>
                <a:latin typeface="Calibri" pitchFamily="34" charset="0"/>
              </a:defRPr>
            </a:lvl4pPr>
            <a:lvl5pPr marL="2057400" indent="-228600" defTabSz="957263" eaLnBrk="0" hangingPunct="0">
              <a:defRPr sz="1600">
                <a:solidFill>
                  <a:srgbClr val="5F5F5F"/>
                </a:solidFill>
                <a:latin typeface="Calibri" pitchFamily="34" charset="0"/>
              </a:defRPr>
            </a:lvl5pPr>
            <a:lvl6pPr marL="2514600" indent="-228600" algn="ctr" defTabSz="957263" eaLnBrk="0" fontAlgn="base" hangingPunct="0">
              <a:spcBef>
                <a:spcPct val="0"/>
              </a:spcBef>
              <a:spcAft>
                <a:spcPct val="0"/>
              </a:spcAft>
              <a:defRPr sz="1600">
                <a:solidFill>
                  <a:srgbClr val="5F5F5F"/>
                </a:solidFill>
                <a:latin typeface="Calibri" pitchFamily="34" charset="0"/>
              </a:defRPr>
            </a:lvl6pPr>
            <a:lvl7pPr marL="2971800" indent="-228600" algn="ctr" defTabSz="957263" eaLnBrk="0" fontAlgn="base" hangingPunct="0">
              <a:spcBef>
                <a:spcPct val="0"/>
              </a:spcBef>
              <a:spcAft>
                <a:spcPct val="0"/>
              </a:spcAft>
              <a:defRPr sz="1600">
                <a:solidFill>
                  <a:srgbClr val="5F5F5F"/>
                </a:solidFill>
                <a:latin typeface="Calibri" pitchFamily="34" charset="0"/>
              </a:defRPr>
            </a:lvl7pPr>
            <a:lvl8pPr marL="3429000" indent="-228600" algn="ctr" defTabSz="957263" eaLnBrk="0" fontAlgn="base" hangingPunct="0">
              <a:spcBef>
                <a:spcPct val="0"/>
              </a:spcBef>
              <a:spcAft>
                <a:spcPct val="0"/>
              </a:spcAft>
              <a:defRPr sz="1600">
                <a:solidFill>
                  <a:srgbClr val="5F5F5F"/>
                </a:solidFill>
                <a:latin typeface="Calibri" pitchFamily="34" charset="0"/>
              </a:defRPr>
            </a:lvl8pPr>
            <a:lvl9pPr marL="3886200" indent="-228600" algn="ctr" defTabSz="957263" eaLnBrk="0" fontAlgn="base" hangingPunct="0">
              <a:spcBef>
                <a:spcPct val="0"/>
              </a:spcBef>
              <a:spcAft>
                <a:spcPct val="0"/>
              </a:spcAft>
              <a:defRPr sz="1600">
                <a:solidFill>
                  <a:srgbClr val="5F5F5F"/>
                </a:solidFill>
                <a:latin typeface="Calibri" pitchFamily="34" charset="0"/>
              </a:defRPr>
            </a:lvl9pPr>
          </a:lstStyle>
          <a:p>
            <a:pPr eaLnBrk="1" hangingPunct="1"/>
            <a:fld id="{0CFF10E5-DEF5-41A3-8941-DC19D31B3847}" type="slidenum">
              <a:rPr lang="da-DK" sz="1300" smtClean="0">
                <a:solidFill>
                  <a:schemeClr val="tx1"/>
                </a:solidFill>
                <a:latin typeface="Times New Roman" pitchFamily="18" charset="0"/>
              </a:rPr>
              <a:pPr eaLnBrk="1" hangingPunct="1"/>
              <a:t>33</a:t>
            </a:fld>
            <a:endParaRPr lang="da-DK" sz="1300" smtClean="0">
              <a:solidFill>
                <a:schemeClr val="tx1"/>
              </a:solidFill>
              <a:latin typeface="Times New Roman" pitchFamily="18" charset="0"/>
            </a:endParaRPr>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p:spPr>
        <p:txBody>
          <a:bodyPr/>
          <a:lstStyle/>
          <a:p>
            <a:pPr eaLnBrk="1" hangingPunct="1"/>
            <a:endParaRPr lang="en-GB"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txBox="1">
            <a:spLocks noGrp="1" noChangeArrowheads="1"/>
          </p:cNvSpPr>
          <p:nvPr/>
        </p:nvSpPr>
        <p:spPr bwMode="auto">
          <a:xfrm>
            <a:off x="3849688" y="9434513"/>
            <a:ext cx="2944812"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747" tIns="47873" rIns="95747" bIns="47873" anchor="b"/>
          <a:lstStyle>
            <a:lvl1pPr defTabSz="957263" eaLnBrk="0" hangingPunct="0">
              <a:defRPr sz="1600">
                <a:solidFill>
                  <a:srgbClr val="5F5F5F"/>
                </a:solidFill>
                <a:latin typeface="Calibri" pitchFamily="34" charset="0"/>
              </a:defRPr>
            </a:lvl1pPr>
            <a:lvl2pPr marL="742950" indent="-285750" defTabSz="957263" eaLnBrk="0" hangingPunct="0">
              <a:defRPr sz="1600">
                <a:solidFill>
                  <a:srgbClr val="5F5F5F"/>
                </a:solidFill>
                <a:latin typeface="Calibri" pitchFamily="34" charset="0"/>
              </a:defRPr>
            </a:lvl2pPr>
            <a:lvl3pPr marL="1143000" indent="-228600" defTabSz="957263" eaLnBrk="0" hangingPunct="0">
              <a:defRPr sz="1600">
                <a:solidFill>
                  <a:srgbClr val="5F5F5F"/>
                </a:solidFill>
                <a:latin typeface="Calibri" pitchFamily="34" charset="0"/>
              </a:defRPr>
            </a:lvl3pPr>
            <a:lvl4pPr marL="1600200" indent="-228600" defTabSz="957263" eaLnBrk="0" hangingPunct="0">
              <a:defRPr sz="1600">
                <a:solidFill>
                  <a:srgbClr val="5F5F5F"/>
                </a:solidFill>
                <a:latin typeface="Calibri" pitchFamily="34" charset="0"/>
              </a:defRPr>
            </a:lvl4pPr>
            <a:lvl5pPr marL="2057400" indent="-228600" defTabSz="957263" eaLnBrk="0" hangingPunct="0">
              <a:defRPr sz="1600">
                <a:solidFill>
                  <a:srgbClr val="5F5F5F"/>
                </a:solidFill>
                <a:latin typeface="Calibri" pitchFamily="34" charset="0"/>
              </a:defRPr>
            </a:lvl5pPr>
            <a:lvl6pPr marL="2514600" indent="-228600" algn="ctr" defTabSz="957263" eaLnBrk="0" fontAlgn="base" hangingPunct="0">
              <a:spcBef>
                <a:spcPct val="0"/>
              </a:spcBef>
              <a:spcAft>
                <a:spcPct val="0"/>
              </a:spcAft>
              <a:defRPr sz="1600">
                <a:solidFill>
                  <a:srgbClr val="5F5F5F"/>
                </a:solidFill>
                <a:latin typeface="Calibri" pitchFamily="34" charset="0"/>
              </a:defRPr>
            </a:lvl6pPr>
            <a:lvl7pPr marL="2971800" indent="-228600" algn="ctr" defTabSz="957263" eaLnBrk="0" fontAlgn="base" hangingPunct="0">
              <a:spcBef>
                <a:spcPct val="0"/>
              </a:spcBef>
              <a:spcAft>
                <a:spcPct val="0"/>
              </a:spcAft>
              <a:defRPr sz="1600">
                <a:solidFill>
                  <a:srgbClr val="5F5F5F"/>
                </a:solidFill>
                <a:latin typeface="Calibri" pitchFamily="34" charset="0"/>
              </a:defRPr>
            </a:lvl7pPr>
            <a:lvl8pPr marL="3429000" indent="-228600" algn="ctr" defTabSz="957263" eaLnBrk="0" fontAlgn="base" hangingPunct="0">
              <a:spcBef>
                <a:spcPct val="0"/>
              </a:spcBef>
              <a:spcAft>
                <a:spcPct val="0"/>
              </a:spcAft>
              <a:defRPr sz="1600">
                <a:solidFill>
                  <a:srgbClr val="5F5F5F"/>
                </a:solidFill>
                <a:latin typeface="Calibri" pitchFamily="34" charset="0"/>
              </a:defRPr>
            </a:lvl8pPr>
            <a:lvl9pPr marL="3886200" indent="-228600" algn="ctr" defTabSz="957263" eaLnBrk="0" fontAlgn="base" hangingPunct="0">
              <a:spcBef>
                <a:spcPct val="0"/>
              </a:spcBef>
              <a:spcAft>
                <a:spcPct val="0"/>
              </a:spcAft>
              <a:defRPr sz="1600">
                <a:solidFill>
                  <a:srgbClr val="5F5F5F"/>
                </a:solidFill>
                <a:latin typeface="Calibri" pitchFamily="34" charset="0"/>
              </a:defRPr>
            </a:lvl9pPr>
          </a:lstStyle>
          <a:p>
            <a:pPr algn="r" eaLnBrk="1" hangingPunct="1"/>
            <a:fld id="{520DC0EA-82D6-4CFA-A340-133DA4B6F3F0}" type="slidenum">
              <a:rPr lang="da-DK" sz="1300">
                <a:solidFill>
                  <a:schemeClr val="tx1"/>
                </a:solidFill>
                <a:latin typeface="Times New Roman" pitchFamily="18" charset="0"/>
              </a:rPr>
              <a:pPr algn="r" eaLnBrk="1" hangingPunct="1"/>
              <a:t>34</a:t>
            </a:fld>
            <a:endParaRPr lang="da-DK" sz="1300">
              <a:solidFill>
                <a:schemeClr val="tx1"/>
              </a:solidFill>
              <a:latin typeface="Times New Roman" pitchFamily="18" charset="0"/>
            </a:endParaRPr>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lvl1pPr defTabSz="957263" eaLnBrk="0" hangingPunct="0">
              <a:defRPr sz="1600">
                <a:solidFill>
                  <a:srgbClr val="5F5F5F"/>
                </a:solidFill>
                <a:latin typeface="Calibri" pitchFamily="34" charset="0"/>
              </a:defRPr>
            </a:lvl1pPr>
            <a:lvl2pPr marL="742950" indent="-285750" defTabSz="957263" eaLnBrk="0" hangingPunct="0">
              <a:defRPr sz="1600">
                <a:solidFill>
                  <a:srgbClr val="5F5F5F"/>
                </a:solidFill>
                <a:latin typeface="Calibri" pitchFamily="34" charset="0"/>
              </a:defRPr>
            </a:lvl2pPr>
            <a:lvl3pPr marL="1143000" indent="-228600" defTabSz="957263" eaLnBrk="0" hangingPunct="0">
              <a:defRPr sz="1600">
                <a:solidFill>
                  <a:srgbClr val="5F5F5F"/>
                </a:solidFill>
                <a:latin typeface="Calibri" pitchFamily="34" charset="0"/>
              </a:defRPr>
            </a:lvl3pPr>
            <a:lvl4pPr marL="1600200" indent="-228600" defTabSz="957263" eaLnBrk="0" hangingPunct="0">
              <a:defRPr sz="1600">
                <a:solidFill>
                  <a:srgbClr val="5F5F5F"/>
                </a:solidFill>
                <a:latin typeface="Calibri" pitchFamily="34" charset="0"/>
              </a:defRPr>
            </a:lvl4pPr>
            <a:lvl5pPr marL="2057400" indent="-228600" defTabSz="957263" eaLnBrk="0" hangingPunct="0">
              <a:defRPr sz="1600">
                <a:solidFill>
                  <a:srgbClr val="5F5F5F"/>
                </a:solidFill>
                <a:latin typeface="Calibri" pitchFamily="34" charset="0"/>
              </a:defRPr>
            </a:lvl5pPr>
            <a:lvl6pPr marL="2514600" indent="-228600" algn="ctr" defTabSz="957263" eaLnBrk="0" fontAlgn="base" hangingPunct="0">
              <a:spcBef>
                <a:spcPct val="0"/>
              </a:spcBef>
              <a:spcAft>
                <a:spcPct val="0"/>
              </a:spcAft>
              <a:defRPr sz="1600">
                <a:solidFill>
                  <a:srgbClr val="5F5F5F"/>
                </a:solidFill>
                <a:latin typeface="Calibri" pitchFamily="34" charset="0"/>
              </a:defRPr>
            </a:lvl6pPr>
            <a:lvl7pPr marL="2971800" indent="-228600" algn="ctr" defTabSz="957263" eaLnBrk="0" fontAlgn="base" hangingPunct="0">
              <a:spcBef>
                <a:spcPct val="0"/>
              </a:spcBef>
              <a:spcAft>
                <a:spcPct val="0"/>
              </a:spcAft>
              <a:defRPr sz="1600">
                <a:solidFill>
                  <a:srgbClr val="5F5F5F"/>
                </a:solidFill>
                <a:latin typeface="Calibri" pitchFamily="34" charset="0"/>
              </a:defRPr>
            </a:lvl7pPr>
            <a:lvl8pPr marL="3429000" indent="-228600" algn="ctr" defTabSz="957263" eaLnBrk="0" fontAlgn="base" hangingPunct="0">
              <a:spcBef>
                <a:spcPct val="0"/>
              </a:spcBef>
              <a:spcAft>
                <a:spcPct val="0"/>
              </a:spcAft>
              <a:defRPr sz="1600">
                <a:solidFill>
                  <a:srgbClr val="5F5F5F"/>
                </a:solidFill>
                <a:latin typeface="Calibri" pitchFamily="34" charset="0"/>
              </a:defRPr>
            </a:lvl8pPr>
            <a:lvl9pPr marL="3886200" indent="-228600" algn="ctr" defTabSz="957263" eaLnBrk="0" fontAlgn="base" hangingPunct="0">
              <a:spcBef>
                <a:spcPct val="0"/>
              </a:spcBef>
              <a:spcAft>
                <a:spcPct val="0"/>
              </a:spcAft>
              <a:defRPr sz="1600">
                <a:solidFill>
                  <a:srgbClr val="5F5F5F"/>
                </a:solidFill>
                <a:latin typeface="Calibri" pitchFamily="34" charset="0"/>
              </a:defRPr>
            </a:lvl9pPr>
          </a:lstStyle>
          <a:p>
            <a:pPr eaLnBrk="1" hangingPunct="1"/>
            <a:fld id="{D8A3B7DA-71C5-4F61-A0A0-D26797291FE5}" type="slidenum">
              <a:rPr lang="da-DK" sz="1300" smtClean="0">
                <a:solidFill>
                  <a:schemeClr val="tx1"/>
                </a:solidFill>
                <a:latin typeface="Times New Roman" pitchFamily="18" charset="0"/>
              </a:rPr>
              <a:pPr eaLnBrk="1" hangingPunct="1"/>
              <a:t>35</a:t>
            </a:fld>
            <a:endParaRPr lang="da-DK" sz="1300" smtClean="0">
              <a:solidFill>
                <a:schemeClr val="tx1"/>
              </a:solidFill>
              <a:latin typeface="Times New Roman" pitchFamily="18" charset="0"/>
            </a:endParaRPr>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p:spPr>
        <p:txBody>
          <a:bodyPr/>
          <a:lstStyle/>
          <a:p>
            <a:pPr eaLnBrk="1" hangingPunct="1"/>
            <a:endParaRPr lang="en-GB"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ln/>
        </p:spPr>
      </p:sp>
      <p:sp>
        <p:nvSpPr>
          <p:cNvPr id="88067" name="Rectangle 3"/>
          <p:cNvSpPr>
            <a:spLocks noGrp="1" noChangeArrowheads="1"/>
          </p:cNvSpPr>
          <p:nvPr>
            <p:ph type="body" idx="1"/>
          </p:nvPr>
        </p:nvSpPr>
        <p:spPr>
          <a:noFill/>
        </p:spPr>
        <p:txBody>
          <a:bodyPr/>
          <a:lstStyle/>
          <a:p>
            <a:endParaRPr lang="en-GB"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txBox="1">
            <a:spLocks noGrp="1" noChangeArrowheads="1"/>
          </p:cNvSpPr>
          <p:nvPr/>
        </p:nvSpPr>
        <p:spPr bwMode="auto">
          <a:xfrm>
            <a:off x="3849688" y="9434513"/>
            <a:ext cx="2944812"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47" tIns="47873" rIns="95747" bIns="47873" anchor="b"/>
          <a:lstStyle>
            <a:lvl1pPr defTabSz="957263" eaLnBrk="0" hangingPunct="0">
              <a:defRPr sz="1600">
                <a:solidFill>
                  <a:srgbClr val="5F5F5F"/>
                </a:solidFill>
                <a:latin typeface="Calibri" pitchFamily="34" charset="0"/>
              </a:defRPr>
            </a:lvl1pPr>
            <a:lvl2pPr marL="742950" indent="-285750" defTabSz="957263" eaLnBrk="0" hangingPunct="0">
              <a:defRPr sz="1600">
                <a:solidFill>
                  <a:srgbClr val="5F5F5F"/>
                </a:solidFill>
                <a:latin typeface="Calibri" pitchFamily="34" charset="0"/>
              </a:defRPr>
            </a:lvl2pPr>
            <a:lvl3pPr marL="1143000" indent="-228600" defTabSz="957263" eaLnBrk="0" hangingPunct="0">
              <a:defRPr sz="1600">
                <a:solidFill>
                  <a:srgbClr val="5F5F5F"/>
                </a:solidFill>
                <a:latin typeface="Calibri" pitchFamily="34" charset="0"/>
              </a:defRPr>
            </a:lvl3pPr>
            <a:lvl4pPr marL="1600200" indent="-228600" defTabSz="957263" eaLnBrk="0" hangingPunct="0">
              <a:defRPr sz="1600">
                <a:solidFill>
                  <a:srgbClr val="5F5F5F"/>
                </a:solidFill>
                <a:latin typeface="Calibri" pitchFamily="34" charset="0"/>
              </a:defRPr>
            </a:lvl4pPr>
            <a:lvl5pPr marL="2057400" indent="-228600" defTabSz="957263" eaLnBrk="0" hangingPunct="0">
              <a:defRPr sz="1600">
                <a:solidFill>
                  <a:srgbClr val="5F5F5F"/>
                </a:solidFill>
                <a:latin typeface="Calibri" pitchFamily="34" charset="0"/>
              </a:defRPr>
            </a:lvl5pPr>
            <a:lvl6pPr marL="2514600" indent="-228600" algn="ctr" defTabSz="957263" eaLnBrk="0" fontAlgn="base" hangingPunct="0">
              <a:spcBef>
                <a:spcPct val="0"/>
              </a:spcBef>
              <a:spcAft>
                <a:spcPct val="0"/>
              </a:spcAft>
              <a:defRPr sz="1600">
                <a:solidFill>
                  <a:srgbClr val="5F5F5F"/>
                </a:solidFill>
                <a:latin typeface="Calibri" pitchFamily="34" charset="0"/>
              </a:defRPr>
            </a:lvl6pPr>
            <a:lvl7pPr marL="2971800" indent="-228600" algn="ctr" defTabSz="957263" eaLnBrk="0" fontAlgn="base" hangingPunct="0">
              <a:spcBef>
                <a:spcPct val="0"/>
              </a:spcBef>
              <a:spcAft>
                <a:spcPct val="0"/>
              </a:spcAft>
              <a:defRPr sz="1600">
                <a:solidFill>
                  <a:srgbClr val="5F5F5F"/>
                </a:solidFill>
                <a:latin typeface="Calibri" pitchFamily="34" charset="0"/>
              </a:defRPr>
            </a:lvl7pPr>
            <a:lvl8pPr marL="3429000" indent="-228600" algn="ctr" defTabSz="957263" eaLnBrk="0" fontAlgn="base" hangingPunct="0">
              <a:spcBef>
                <a:spcPct val="0"/>
              </a:spcBef>
              <a:spcAft>
                <a:spcPct val="0"/>
              </a:spcAft>
              <a:defRPr sz="1600">
                <a:solidFill>
                  <a:srgbClr val="5F5F5F"/>
                </a:solidFill>
                <a:latin typeface="Calibri" pitchFamily="34" charset="0"/>
              </a:defRPr>
            </a:lvl8pPr>
            <a:lvl9pPr marL="3886200" indent="-228600" algn="ctr" defTabSz="957263" eaLnBrk="0" fontAlgn="base" hangingPunct="0">
              <a:spcBef>
                <a:spcPct val="0"/>
              </a:spcBef>
              <a:spcAft>
                <a:spcPct val="0"/>
              </a:spcAft>
              <a:defRPr sz="1600">
                <a:solidFill>
                  <a:srgbClr val="5F5F5F"/>
                </a:solidFill>
                <a:latin typeface="Calibri" pitchFamily="34" charset="0"/>
              </a:defRPr>
            </a:lvl9pPr>
          </a:lstStyle>
          <a:p>
            <a:pPr algn="r" eaLnBrk="1" hangingPunct="1"/>
            <a:fld id="{A1C21EB5-BC05-4A15-B8B5-E141DC713EAE}" type="slidenum">
              <a:rPr lang="da-DK" sz="1300">
                <a:solidFill>
                  <a:schemeClr val="tx1"/>
                </a:solidFill>
                <a:latin typeface="Times New Roman" pitchFamily="18" charset="0"/>
              </a:rPr>
              <a:pPr algn="r" eaLnBrk="1" hangingPunct="1"/>
              <a:t>37</a:t>
            </a:fld>
            <a:endParaRPr lang="da-DK" sz="1300">
              <a:solidFill>
                <a:schemeClr val="tx1"/>
              </a:solidFill>
              <a:latin typeface="Times New Roman" pitchFamily="18" charset="0"/>
            </a:endParaRPr>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p:spPr>
        <p:txBody>
          <a:bodyPr/>
          <a:lstStyle/>
          <a:p>
            <a:pPr eaLnBrk="1" hangingPunct="1"/>
            <a:endParaRPr lang="en-GB"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a:noFill/>
        </p:spPr>
        <p:txBody>
          <a:bodyPr/>
          <a:lstStyle/>
          <a:p>
            <a:endParaRPr lang="en-GB"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a:noFill/>
        </p:spPr>
        <p:txBody>
          <a:bodyPr/>
          <a:lstStyle/>
          <a:p>
            <a:pPr eaLnBrk="1" hangingPunct="1"/>
            <a:r>
              <a:rPr lang="en-US" b="1" smtClean="0">
                <a:solidFill>
                  <a:srgbClr val="648BB3"/>
                </a:solidFill>
              </a:rPr>
              <a:t>- External factors (represents unknown risks +/-)</a:t>
            </a:r>
          </a:p>
          <a:p>
            <a:pPr eaLnBrk="1" hangingPunct="1"/>
            <a:r>
              <a:rPr lang="en-US" smtClean="0"/>
              <a:t>		</a:t>
            </a:r>
            <a:r>
              <a:rPr lang="en-US" smtClean="0">
                <a:solidFill>
                  <a:srgbClr val="4D4D4D"/>
                </a:solidFill>
              </a:rPr>
              <a:t>- To what extent can we distinguish the achievements of the Organization and the influence of the external environment?</a:t>
            </a:r>
          </a:p>
          <a:p>
            <a:pPr eaLnBrk="1" hangingPunct="1"/>
            <a:r>
              <a:rPr lang="en-US" smtClean="0"/>
              <a:t>	</a:t>
            </a:r>
            <a:r>
              <a:rPr lang="en-US" smtClean="0">
                <a:solidFill>
                  <a:schemeClr val="bg2"/>
                </a:solidFill>
              </a:rPr>
              <a:t>	- Importance of analytical reporting</a:t>
            </a:r>
            <a:endParaRPr lang="en-GB" smtClean="0">
              <a:solidFill>
                <a:schemeClr val="bg2"/>
              </a:solidFill>
            </a:endParaRPr>
          </a:p>
          <a:p>
            <a:endParaRPr lang="en-GB"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lvl1pPr defTabSz="957263" eaLnBrk="0" hangingPunct="0">
              <a:defRPr sz="1600">
                <a:solidFill>
                  <a:srgbClr val="5F5F5F"/>
                </a:solidFill>
                <a:latin typeface="Calibri" pitchFamily="34" charset="0"/>
              </a:defRPr>
            </a:lvl1pPr>
            <a:lvl2pPr marL="742950" indent="-285750" defTabSz="957263" eaLnBrk="0" hangingPunct="0">
              <a:defRPr sz="1600">
                <a:solidFill>
                  <a:srgbClr val="5F5F5F"/>
                </a:solidFill>
                <a:latin typeface="Calibri" pitchFamily="34" charset="0"/>
              </a:defRPr>
            </a:lvl2pPr>
            <a:lvl3pPr marL="1143000" indent="-228600" defTabSz="957263" eaLnBrk="0" hangingPunct="0">
              <a:defRPr sz="1600">
                <a:solidFill>
                  <a:srgbClr val="5F5F5F"/>
                </a:solidFill>
                <a:latin typeface="Calibri" pitchFamily="34" charset="0"/>
              </a:defRPr>
            </a:lvl3pPr>
            <a:lvl4pPr marL="1600200" indent="-228600" defTabSz="957263" eaLnBrk="0" hangingPunct="0">
              <a:defRPr sz="1600">
                <a:solidFill>
                  <a:srgbClr val="5F5F5F"/>
                </a:solidFill>
                <a:latin typeface="Calibri" pitchFamily="34" charset="0"/>
              </a:defRPr>
            </a:lvl4pPr>
            <a:lvl5pPr marL="2057400" indent="-228600" defTabSz="957263" eaLnBrk="0" hangingPunct="0">
              <a:defRPr sz="1600">
                <a:solidFill>
                  <a:srgbClr val="5F5F5F"/>
                </a:solidFill>
                <a:latin typeface="Calibri" pitchFamily="34" charset="0"/>
              </a:defRPr>
            </a:lvl5pPr>
            <a:lvl6pPr marL="2514600" indent="-228600" algn="ctr" defTabSz="957263" eaLnBrk="0" fontAlgn="base" hangingPunct="0">
              <a:spcBef>
                <a:spcPct val="0"/>
              </a:spcBef>
              <a:spcAft>
                <a:spcPct val="0"/>
              </a:spcAft>
              <a:defRPr sz="1600">
                <a:solidFill>
                  <a:srgbClr val="5F5F5F"/>
                </a:solidFill>
                <a:latin typeface="Calibri" pitchFamily="34" charset="0"/>
              </a:defRPr>
            </a:lvl6pPr>
            <a:lvl7pPr marL="2971800" indent="-228600" algn="ctr" defTabSz="957263" eaLnBrk="0" fontAlgn="base" hangingPunct="0">
              <a:spcBef>
                <a:spcPct val="0"/>
              </a:spcBef>
              <a:spcAft>
                <a:spcPct val="0"/>
              </a:spcAft>
              <a:defRPr sz="1600">
                <a:solidFill>
                  <a:srgbClr val="5F5F5F"/>
                </a:solidFill>
                <a:latin typeface="Calibri" pitchFamily="34" charset="0"/>
              </a:defRPr>
            </a:lvl7pPr>
            <a:lvl8pPr marL="3429000" indent="-228600" algn="ctr" defTabSz="957263" eaLnBrk="0" fontAlgn="base" hangingPunct="0">
              <a:spcBef>
                <a:spcPct val="0"/>
              </a:spcBef>
              <a:spcAft>
                <a:spcPct val="0"/>
              </a:spcAft>
              <a:defRPr sz="1600">
                <a:solidFill>
                  <a:srgbClr val="5F5F5F"/>
                </a:solidFill>
                <a:latin typeface="Calibri" pitchFamily="34" charset="0"/>
              </a:defRPr>
            </a:lvl8pPr>
            <a:lvl9pPr marL="3886200" indent="-228600" algn="ctr" defTabSz="957263" eaLnBrk="0" fontAlgn="base" hangingPunct="0">
              <a:spcBef>
                <a:spcPct val="0"/>
              </a:spcBef>
              <a:spcAft>
                <a:spcPct val="0"/>
              </a:spcAft>
              <a:defRPr sz="1600">
                <a:solidFill>
                  <a:srgbClr val="5F5F5F"/>
                </a:solidFill>
                <a:latin typeface="Calibri" pitchFamily="34" charset="0"/>
              </a:defRPr>
            </a:lvl9pPr>
          </a:lstStyle>
          <a:p>
            <a:pPr eaLnBrk="1" hangingPunct="1"/>
            <a:fld id="{17659BC2-FE26-4F1A-9C0D-A112675189E8}" type="slidenum">
              <a:rPr lang="da-DK" sz="1300" smtClean="0">
                <a:solidFill>
                  <a:schemeClr val="tx1"/>
                </a:solidFill>
                <a:latin typeface="Times New Roman" pitchFamily="18" charset="0"/>
              </a:rPr>
              <a:pPr eaLnBrk="1" hangingPunct="1"/>
              <a:t>40</a:t>
            </a:fld>
            <a:endParaRPr lang="da-DK" sz="1300" smtClean="0">
              <a:solidFill>
                <a:schemeClr val="tx1"/>
              </a:solidFill>
              <a:latin typeface="Times New Roman" pitchFamily="18" charset="0"/>
            </a:endParaRPr>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p:spPr>
        <p:txBody>
          <a:bodyPr/>
          <a:lstStyle/>
          <a:p>
            <a:pPr eaLnBrk="1" hangingPunct="1">
              <a:lnSpc>
                <a:spcPct val="80000"/>
              </a:lnSpc>
            </a:pPr>
            <a:endParaRPr lang="en-US" sz="1000" smtClean="0">
              <a:latin typeface="Arial Unicode MS" pitchFamily="34" charset="-128"/>
              <a:cs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txBox="1">
            <a:spLocks noGrp="1" noChangeArrowheads="1"/>
          </p:cNvSpPr>
          <p:nvPr/>
        </p:nvSpPr>
        <p:spPr bwMode="auto">
          <a:xfrm>
            <a:off x="3849688" y="9434513"/>
            <a:ext cx="2944812"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47" tIns="47873" rIns="95747" bIns="47873" anchor="b"/>
          <a:lstStyle>
            <a:lvl1pPr defTabSz="957263" eaLnBrk="0" hangingPunct="0">
              <a:defRPr sz="1600">
                <a:solidFill>
                  <a:srgbClr val="5F5F5F"/>
                </a:solidFill>
                <a:latin typeface="Calibri" pitchFamily="34" charset="0"/>
              </a:defRPr>
            </a:lvl1pPr>
            <a:lvl2pPr marL="742950" indent="-285750" defTabSz="957263" eaLnBrk="0" hangingPunct="0">
              <a:defRPr sz="1600">
                <a:solidFill>
                  <a:srgbClr val="5F5F5F"/>
                </a:solidFill>
                <a:latin typeface="Calibri" pitchFamily="34" charset="0"/>
              </a:defRPr>
            </a:lvl2pPr>
            <a:lvl3pPr marL="1143000" indent="-228600" defTabSz="957263" eaLnBrk="0" hangingPunct="0">
              <a:defRPr sz="1600">
                <a:solidFill>
                  <a:srgbClr val="5F5F5F"/>
                </a:solidFill>
                <a:latin typeface="Calibri" pitchFamily="34" charset="0"/>
              </a:defRPr>
            </a:lvl3pPr>
            <a:lvl4pPr marL="1600200" indent="-228600" defTabSz="957263" eaLnBrk="0" hangingPunct="0">
              <a:defRPr sz="1600">
                <a:solidFill>
                  <a:srgbClr val="5F5F5F"/>
                </a:solidFill>
                <a:latin typeface="Calibri" pitchFamily="34" charset="0"/>
              </a:defRPr>
            </a:lvl4pPr>
            <a:lvl5pPr marL="2057400" indent="-228600" defTabSz="957263" eaLnBrk="0" hangingPunct="0">
              <a:defRPr sz="1600">
                <a:solidFill>
                  <a:srgbClr val="5F5F5F"/>
                </a:solidFill>
                <a:latin typeface="Calibri" pitchFamily="34" charset="0"/>
              </a:defRPr>
            </a:lvl5pPr>
            <a:lvl6pPr marL="2514600" indent="-228600" algn="ctr" defTabSz="957263" eaLnBrk="0" fontAlgn="base" hangingPunct="0">
              <a:spcBef>
                <a:spcPct val="0"/>
              </a:spcBef>
              <a:spcAft>
                <a:spcPct val="0"/>
              </a:spcAft>
              <a:defRPr sz="1600">
                <a:solidFill>
                  <a:srgbClr val="5F5F5F"/>
                </a:solidFill>
                <a:latin typeface="Calibri" pitchFamily="34" charset="0"/>
              </a:defRPr>
            </a:lvl6pPr>
            <a:lvl7pPr marL="2971800" indent="-228600" algn="ctr" defTabSz="957263" eaLnBrk="0" fontAlgn="base" hangingPunct="0">
              <a:spcBef>
                <a:spcPct val="0"/>
              </a:spcBef>
              <a:spcAft>
                <a:spcPct val="0"/>
              </a:spcAft>
              <a:defRPr sz="1600">
                <a:solidFill>
                  <a:srgbClr val="5F5F5F"/>
                </a:solidFill>
                <a:latin typeface="Calibri" pitchFamily="34" charset="0"/>
              </a:defRPr>
            </a:lvl7pPr>
            <a:lvl8pPr marL="3429000" indent="-228600" algn="ctr" defTabSz="957263" eaLnBrk="0" fontAlgn="base" hangingPunct="0">
              <a:spcBef>
                <a:spcPct val="0"/>
              </a:spcBef>
              <a:spcAft>
                <a:spcPct val="0"/>
              </a:spcAft>
              <a:defRPr sz="1600">
                <a:solidFill>
                  <a:srgbClr val="5F5F5F"/>
                </a:solidFill>
                <a:latin typeface="Calibri" pitchFamily="34" charset="0"/>
              </a:defRPr>
            </a:lvl8pPr>
            <a:lvl9pPr marL="3886200" indent="-228600" algn="ctr" defTabSz="957263" eaLnBrk="0" fontAlgn="base" hangingPunct="0">
              <a:spcBef>
                <a:spcPct val="0"/>
              </a:spcBef>
              <a:spcAft>
                <a:spcPct val="0"/>
              </a:spcAft>
              <a:defRPr sz="1600">
                <a:solidFill>
                  <a:srgbClr val="5F5F5F"/>
                </a:solidFill>
                <a:latin typeface="Calibri" pitchFamily="34" charset="0"/>
              </a:defRPr>
            </a:lvl9pPr>
          </a:lstStyle>
          <a:p>
            <a:pPr algn="r" eaLnBrk="1" hangingPunct="1"/>
            <a:fld id="{4A24F525-222C-45F6-B6C8-AC35EB77245F}" type="slidenum">
              <a:rPr lang="da-DK" sz="1300">
                <a:solidFill>
                  <a:schemeClr val="tx1"/>
                </a:solidFill>
                <a:latin typeface="Times New Roman" pitchFamily="18" charset="0"/>
              </a:rPr>
              <a:pPr algn="r" eaLnBrk="1" hangingPunct="1"/>
              <a:t>4</a:t>
            </a:fld>
            <a:endParaRPr lang="da-DK" sz="1300">
              <a:solidFill>
                <a:schemeClr val="tx1"/>
              </a:solidFill>
              <a:latin typeface="Times New Roman" pitchFamily="18" charset="0"/>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xfrm>
            <a:off x="0" y="4581525"/>
            <a:ext cx="6794500" cy="5232400"/>
          </a:xfrm>
          <a:noFill/>
        </p:spPr>
        <p:txBody>
          <a:bodyPr/>
          <a:lstStyle/>
          <a:p>
            <a:pPr eaLnBrk="1" hangingPunct="1">
              <a:lnSpc>
                <a:spcPct val="80000"/>
              </a:lnSpc>
            </a:pPr>
            <a:endParaRPr lang="en-GB" sz="100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a:ln/>
        </p:spPr>
      </p:sp>
      <p:sp>
        <p:nvSpPr>
          <p:cNvPr id="93187" name="Rectangle 3"/>
          <p:cNvSpPr>
            <a:spLocks noGrp="1" noChangeArrowheads="1"/>
          </p:cNvSpPr>
          <p:nvPr>
            <p:ph type="body" idx="1"/>
          </p:nvPr>
        </p:nvSpPr>
        <p:spPr>
          <a:noFill/>
        </p:spPr>
        <p:txBody>
          <a:bodyPr/>
          <a:lstStyle/>
          <a:p>
            <a:pPr>
              <a:buFontTx/>
              <a:buChar char="-"/>
            </a:pPr>
            <a:r>
              <a:rPr lang="fr-FR" smtClean="0"/>
              <a:t>Results chain or framework at workplan level than contribution to Category 2 Institute result </a:t>
            </a:r>
          </a:p>
          <a:p>
            <a:endParaRPr lang="fr-FR" smtClean="0"/>
          </a:p>
          <a:p>
            <a:pPr>
              <a:buFontTx/>
              <a:buChar char="-"/>
            </a:pPr>
            <a:r>
              <a:rPr lang="fr-FR" smtClean="0"/>
              <a:t>Results matrix or framework at the Category 2 Institute level than contribution to ICH result</a:t>
            </a:r>
          </a:p>
          <a:p>
            <a:endParaRPr lang="fr-FR"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Rot="1" noChangeAspect="1" noChangeArrowheads="1" noTextEdit="1"/>
          </p:cNvSpPr>
          <p:nvPr>
            <p:ph type="sldImg"/>
          </p:nvPr>
        </p:nvSpPr>
        <p:spPr>
          <a:ln/>
        </p:spPr>
      </p:sp>
      <p:sp>
        <p:nvSpPr>
          <p:cNvPr id="94211" name="Rectangle 3"/>
          <p:cNvSpPr>
            <a:spLocks noGrp="1" noChangeArrowheads="1"/>
          </p:cNvSpPr>
          <p:nvPr>
            <p:ph type="body" idx="1"/>
          </p:nvPr>
        </p:nvSpPr>
        <p:spPr>
          <a:noFill/>
        </p:spPr>
        <p:txBody>
          <a:bodyPr/>
          <a:lstStyle/>
          <a:p>
            <a:endParaRPr lang="en-GB" smtClean="0"/>
          </a:p>
          <a:p>
            <a:r>
              <a:rPr lang="en-GB" smtClean="0"/>
              <a:t>On that basis supervisors  will be able to elaborate the overall progress assessment of the MLA under your supervision. </a:t>
            </a:r>
          </a:p>
          <a:p>
            <a:endParaRPr lang="en-GB"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lvl1pPr defTabSz="957263" eaLnBrk="0" hangingPunct="0">
              <a:defRPr sz="1600">
                <a:solidFill>
                  <a:srgbClr val="5F5F5F"/>
                </a:solidFill>
                <a:latin typeface="Calibri" pitchFamily="34" charset="0"/>
              </a:defRPr>
            </a:lvl1pPr>
            <a:lvl2pPr marL="742950" indent="-285750" defTabSz="957263" eaLnBrk="0" hangingPunct="0">
              <a:defRPr sz="1600">
                <a:solidFill>
                  <a:srgbClr val="5F5F5F"/>
                </a:solidFill>
                <a:latin typeface="Calibri" pitchFamily="34" charset="0"/>
              </a:defRPr>
            </a:lvl2pPr>
            <a:lvl3pPr marL="1143000" indent="-228600" defTabSz="957263" eaLnBrk="0" hangingPunct="0">
              <a:defRPr sz="1600">
                <a:solidFill>
                  <a:srgbClr val="5F5F5F"/>
                </a:solidFill>
                <a:latin typeface="Calibri" pitchFamily="34" charset="0"/>
              </a:defRPr>
            </a:lvl3pPr>
            <a:lvl4pPr marL="1600200" indent="-228600" defTabSz="957263" eaLnBrk="0" hangingPunct="0">
              <a:defRPr sz="1600">
                <a:solidFill>
                  <a:srgbClr val="5F5F5F"/>
                </a:solidFill>
                <a:latin typeface="Calibri" pitchFamily="34" charset="0"/>
              </a:defRPr>
            </a:lvl4pPr>
            <a:lvl5pPr marL="2057400" indent="-228600" defTabSz="957263" eaLnBrk="0" hangingPunct="0">
              <a:defRPr sz="1600">
                <a:solidFill>
                  <a:srgbClr val="5F5F5F"/>
                </a:solidFill>
                <a:latin typeface="Calibri" pitchFamily="34" charset="0"/>
              </a:defRPr>
            </a:lvl5pPr>
            <a:lvl6pPr marL="2514600" indent="-228600" algn="ctr" defTabSz="957263" eaLnBrk="0" fontAlgn="base" hangingPunct="0">
              <a:spcBef>
                <a:spcPct val="0"/>
              </a:spcBef>
              <a:spcAft>
                <a:spcPct val="0"/>
              </a:spcAft>
              <a:defRPr sz="1600">
                <a:solidFill>
                  <a:srgbClr val="5F5F5F"/>
                </a:solidFill>
                <a:latin typeface="Calibri" pitchFamily="34" charset="0"/>
              </a:defRPr>
            </a:lvl6pPr>
            <a:lvl7pPr marL="2971800" indent="-228600" algn="ctr" defTabSz="957263" eaLnBrk="0" fontAlgn="base" hangingPunct="0">
              <a:spcBef>
                <a:spcPct val="0"/>
              </a:spcBef>
              <a:spcAft>
                <a:spcPct val="0"/>
              </a:spcAft>
              <a:defRPr sz="1600">
                <a:solidFill>
                  <a:srgbClr val="5F5F5F"/>
                </a:solidFill>
                <a:latin typeface="Calibri" pitchFamily="34" charset="0"/>
              </a:defRPr>
            </a:lvl7pPr>
            <a:lvl8pPr marL="3429000" indent="-228600" algn="ctr" defTabSz="957263" eaLnBrk="0" fontAlgn="base" hangingPunct="0">
              <a:spcBef>
                <a:spcPct val="0"/>
              </a:spcBef>
              <a:spcAft>
                <a:spcPct val="0"/>
              </a:spcAft>
              <a:defRPr sz="1600">
                <a:solidFill>
                  <a:srgbClr val="5F5F5F"/>
                </a:solidFill>
                <a:latin typeface="Calibri" pitchFamily="34" charset="0"/>
              </a:defRPr>
            </a:lvl8pPr>
            <a:lvl9pPr marL="3886200" indent="-228600" algn="ctr" defTabSz="957263" eaLnBrk="0" fontAlgn="base" hangingPunct="0">
              <a:spcBef>
                <a:spcPct val="0"/>
              </a:spcBef>
              <a:spcAft>
                <a:spcPct val="0"/>
              </a:spcAft>
              <a:defRPr sz="1600">
                <a:solidFill>
                  <a:srgbClr val="5F5F5F"/>
                </a:solidFill>
                <a:latin typeface="Calibri" pitchFamily="34" charset="0"/>
              </a:defRPr>
            </a:lvl9pPr>
          </a:lstStyle>
          <a:p>
            <a:pPr eaLnBrk="1" hangingPunct="1"/>
            <a:fld id="{80C25F62-24C2-453E-9BA5-3B23F872CA4D}" type="slidenum">
              <a:rPr lang="da-DK" sz="1300" smtClean="0">
                <a:solidFill>
                  <a:schemeClr val="tx1"/>
                </a:solidFill>
                <a:latin typeface="Times New Roman" pitchFamily="18" charset="0"/>
              </a:rPr>
              <a:pPr eaLnBrk="1" hangingPunct="1"/>
              <a:t>43</a:t>
            </a:fld>
            <a:endParaRPr lang="da-DK" sz="1300" smtClean="0">
              <a:solidFill>
                <a:schemeClr val="tx1"/>
              </a:solidFill>
              <a:latin typeface="Times New Roman" pitchFamily="18" charset="0"/>
            </a:endParaRPr>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p:spPr>
        <p:txBody>
          <a:bodyPr/>
          <a:lstStyle/>
          <a:p>
            <a:pPr eaLnBrk="1" hangingPunct="1"/>
            <a:r>
              <a:rPr lang="en-GB" smtClean="0"/>
              <a:t>Presentation of our statutory reporting and EX/4 Memo</a:t>
            </a:r>
          </a:p>
          <a:p>
            <a:pPr eaLnBrk="1" hangingPunct="1">
              <a:buFontTx/>
              <a:buChar char="-"/>
            </a:pPr>
            <a:r>
              <a:rPr lang="en-GB" smtClean="0"/>
              <a:t>Any questions on the Memo, who read it before?</a:t>
            </a:r>
          </a:p>
          <a:p>
            <a:pPr eaLnBrk="1" hangingPunct="1">
              <a:buFontTx/>
              <a:buChar char="-"/>
            </a:pPr>
            <a:r>
              <a:rPr lang="en-GB" smtClean="0"/>
              <a:t>Difference between written and on-line version on SISTER and BSP Internet site?</a:t>
            </a:r>
          </a:p>
          <a:p>
            <a:pPr eaLnBrk="1" hangingPunct="1">
              <a:buFontTx/>
              <a:buChar char="-"/>
            </a:pPr>
            <a:r>
              <a:rPr lang="en-GB" smtClean="0"/>
              <a:t>GE and AFR done by them based on the infor in SISTER… Difference GE/AFR in workplan and GE/AFR MP ERs</a:t>
            </a:r>
          </a:p>
          <a:p>
            <a:pPr eaLnBrk="1" hangingPunct="1">
              <a:buFontTx/>
              <a:buChar char="-"/>
            </a:pPr>
            <a:r>
              <a:rPr lang="en-GB" smtClean="0"/>
              <a:t>Need also contribution to OOs/SOs EOs and IADGs knowing that in the 37 C/4 will need to have contribution to SO and IADGs…</a:t>
            </a:r>
          </a:p>
          <a:p>
            <a:pPr eaLnBrk="1" hangingPunct="1"/>
            <a:endParaRPr lang="en-GB"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lvl1pPr defTabSz="957263" eaLnBrk="0" hangingPunct="0">
              <a:defRPr sz="1600">
                <a:solidFill>
                  <a:srgbClr val="5F5F5F"/>
                </a:solidFill>
                <a:latin typeface="Calibri" pitchFamily="34" charset="0"/>
              </a:defRPr>
            </a:lvl1pPr>
            <a:lvl2pPr marL="742950" indent="-285750" defTabSz="957263" eaLnBrk="0" hangingPunct="0">
              <a:defRPr sz="1600">
                <a:solidFill>
                  <a:srgbClr val="5F5F5F"/>
                </a:solidFill>
                <a:latin typeface="Calibri" pitchFamily="34" charset="0"/>
              </a:defRPr>
            </a:lvl2pPr>
            <a:lvl3pPr marL="1143000" indent="-228600" defTabSz="957263" eaLnBrk="0" hangingPunct="0">
              <a:defRPr sz="1600">
                <a:solidFill>
                  <a:srgbClr val="5F5F5F"/>
                </a:solidFill>
                <a:latin typeface="Calibri" pitchFamily="34" charset="0"/>
              </a:defRPr>
            </a:lvl3pPr>
            <a:lvl4pPr marL="1600200" indent="-228600" defTabSz="957263" eaLnBrk="0" hangingPunct="0">
              <a:defRPr sz="1600">
                <a:solidFill>
                  <a:srgbClr val="5F5F5F"/>
                </a:solidFill>
                <a:latin typeface="Calibri" pitchFamily="34" charset="0"/>
              </a:defRPr>
            </a:lvl4pPr>
            <a:lvl5pPr marL="2057400" indent="-228600" defTabSz="957263" eaLnBrk="0" hangingPunct="0">
              <a:defRPr sz="1600">
                <a:solidFill>
                  <a:srgbClr val="5F5F5F"/>
                </a:solidFill>
                <a:latin typeface="Calibri" pitchFamily="34" charset="0"/>
              </a:defRPr>
            </a:lvl5pPr>
            <a:lvl6pPr marL="2514600" indent="-228600" algn="ctr" defTabSz="957263" eaLnBrk="0" fontAlgn="base" hangingPunct="0">
              <a:spcBef>
                <a:spcPct val="0"/>
              </a:spcBef>
              <a:spcAft>
                <a:spcPct val="0"/>
              </a:spcAft>
              <a:defRPr sz="1600">
                <a:solidFill>
                  <a:srgbClr val="5F5F5F"/>
                </a:solidFill>
                <a:latin typeface="Calibri" pitchFamily="34" charset="0"/>
              </a:defRPr>
            </a:lvl6pPr>
            <a:lvl7pPr marL="2971800" indent="-228600" algn="ctr" defTabSz="957263" eaLnBrk="0" fontAlgn="base" hangingPunct="0">
              <a:spcBef>
                <a:spcPct val="0"/>
              </a:spcBef>
              <a:spcAft>
                <a:spcPct val="0"/>
              </a:spcAft>
              <a:defRPr sz="1600">
                <a:solidFill>
                  <a:srgbClr val="5F5F5F"/>
                </a:solidFill>
                <a:latin typeface="Calibri" pitchFamily="34" charset="0"/>
              </a:defRPr>
            </a:lvl7pPr>
            <a:lvl8pPr marL="3429000" indent="-228600" algn="ctr" defTabSz="957263" eaLnBrk="0" fontAlgn="base" hangingPunct="0">
              <a:spcBef>
                <a:spcPct val="0"/>
              </a:spcBef>
              <a:spcAft>
                <a:spcPct val="0"/>
              </a:spcAft>
              <a:defRPr sz="1600">
                <a:solidFill>
                  <a:srgbClr val="5F5F5F"/>
                </a:solidFill>
                <a:latin typeface="Calibri" pitchFamily="34" charset="0"/>
              </a:defRPr>
            </a:lvl8pPr>
            <a:lvl9pPr marL="3886200" indent="-228600" algn="ctr" defTabSz="957263" eaLnBrk="0" fontAlgn="base" hangingPunct="0">
              <a:spcBef>
                <a:spcPct val="0"/>
              </a:spcBef>
              <a:spcAft>
                <a:spcPct val="0"/>
              </a:spcAft>
              <a:defRPr sz="1600">
                <a:solidFill>
                  <a:srgbClr val="5F5F5F"/>
                </a:solidFill>
                <a:latin typeface="Calibri" pitchFamily="34" charset="0"/>
              </a:defRPr>
            </a:lvl9pPr>
          </a:lstStyle>
          <a:p>
            <a:pPr eaLnBrk="1" hangingPunct="1"/>
            <a:fld id="{795958AE-D34F-430A-BECA-D9F03393288C}" type="slidenum">
              <a:rPr lang="da-DK" sz="1300" smtClean="0">
                <a:solidFill>
                  <a:schemeClr val="tx1"/>
                </a:solidFill>
                <a:latin typeface="Times New Roman" pitchFamily="18" charset="0"/>
              </a:rPr>
              <a:pPr eaLnBrk="1" hangingPunct="1"/>
              <a:t>44</a:t>
            </a:fld>
            <a:endParaRPr lang="da-DK" sz="1300" smtClean="0">
              <a:solidFill>
                <a:schemeClr val="tx1"/>
              </a:solidFill>
              <a:latin typeface="Times New Roman" pitchFamily="18" charset="0"/>
            </a:endParaRPr>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p:spPr>
        <p:txBody>
          <a:bodyPr/>
          <a:lstStyle/>
          <a:p>
            <a:pPr eaLnBrk="1" hangingPunct="1">
              <a:lnSpc>
                <a:spcPct val="80000"/>
              </a:lnSpc>
            </a:pPr>
            <a:endParaRPr lang="en-US" sz="1000" smtClean="0">
              <a:latin typeface="Arial Unicode MS" pitchFamily="34" charset="-128"/>
              <a:cs typeface="Arial"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lvl1pPr defTabSz="957263" eaLnBrk="0" hangingPunct="0">
              <a:defRPr sz="1600">
                <a:solidFill>
                  <a:srgbClr val="5F5F5F"/>
                </a:solidFill>
                <a:latin typeface="Calibri" pitchFamily="34" charset="0"/>
              </a:defRPr>
            </a:lvl1pPr>
            <a:lvl2pPr marL="742950" indent="-285750" defTabSz="957263" eaLnBrk="0" hangingPunct="0">
              <a:defRPr sz="1600">
                <a:solidFill>
                  <a:srgbClr val="5F5F5F"/>
                </a:solidFill>
                <a:latin typeface="Calibri" pitchFamily="34" charset="0"/>
              </a:defRPr>
            </a:lvl2pPr>
            <a:lvl3pPr marL="1143000" indent="-228600" defTabSz="957263" eaLnBrk="0" hangingPunct="0">
              <a:defRPr sz="1600">
                <a:solidFill>
                  <a:srgbClr val="5F5F5F"/>
                </a:solidFill>
                <a:latin typeface="Calibri" pitchFamily="34" charset="0"/>
              </a:defRPr>
            </a:lvl3pPr>
            <a:lvl4pPr marL="1600200" indent="-228600" defTabSz="957263" eaLnBrk="0" hangingPunct="0">
              <a:defRPr sz="1600">
                <a:solidFill>
                  <a:srgbClr val="5F5F5F"/>
                </a:solidFill>
                <a:latin typeface="Calibri" pitchFamily="34" charset="0"/>
              </a:defRPr>
            </a:lvl4pPr>
            <a:lvl5pPr marL="2057400" indent="-228600" defTabSz="957263" eaLnBrk="0" hangingPunct="0">
              <a:defRPr sz="1600">
                <a:solidFill>
                  <a:srgbClr val="5F5F5F"/>
                </a:solidFill>
                <a:latin typeface="Calibri" pitchFamily="34" charset="0"/>
              </a:defRPr>
            </a:lvl5pPr>
            <a:lvl6pPr marL="2514600" indent="-228600" algn="ctr" defTabSz="957263" eaLnBrk="0" fontAlgn="base" hangingPunct="0">
              <a:spcBef>
                <a:spcPct val="0"/>
              </a:spcBef>
              <a:spcAft>
                <a:spcPct val="0"/>
              </a:spcAft>
              <a:defRPr sz="1600">
                <a:solidFill>
                  <a:srgbClr val="5F5F5F"/>
                </a:solidFill>
                <a:latin typeface="Calibri" pitchFamily="34" charset="0"/>
              </a:defRPr>
            </a:lvl6pPr>
            <a:lvl7pPr marL="2971800" indent="-228600" algn="ctr" defTabSz="957263" eaLnBrk="0" fontAlgn="base" hangingPunct="0">
              <a:spcBef>
                <a:spcPct val="0"/>
              </a:spcBef>
              <a:spcAft>
                <a:spcPct val="0"/>
              </a:spcAft>
              <a:defRPr sz="1600">
                <a:solidFill>
                  <a:srgbClr val="5F5F5F"/>
                </a:solidFill>
                <a:latin typeface="Calibri" pitchFamily="34" charset="0"/>
              </a:defRPr>
            </a:lvl7pPr>
            <a:lvl8pPr marL="3429000" indent="-228600" algn="ctr" defTabSz="957263" eaLnBrk="0" fontAlgn="base" hangingPunct="0">
              <a:spcBef>
                <a:spcPct val="0"/>
              </a:spcBef>
              <a:spcAft>
                <a:spcPct val="0"/>
              </a:spcAft>
              <a:defRPr sz="1600">
                <a:solidFill>
                  <a:srgbClr val="5F5F5F"/>
                </a:solidFill>
                <a:latin typeface="Calibri" pitchFamily="34" charset="0"/>
              </a:defRPr>
            </a:lvl8pPr>
            <a:lvl9pPr marL="3886200" indent="-228600" algn="ctr" defTabSz="957263" eaLnBrk="0" fontAlgn="base" hangingPunct="0">
              <a:spcBef>
                <a:spcPct val="0"/>
              </a:spcBef>
              <a:spcAft>
                <a:spcPct val="0"/>
              </a:spcAft>
              <a:defRPr sz="1600">
                <a:solidFill>
                  <a:srgbClr val="5F5F5F"/>
                </a:solidFill>
                <a:latin typeface="Calibri" pitchFamily="34" charset="0"/>
              </a:defRPr>
            </a:lvl9pPr>
          </a:lstStyle>
          <a:p>
            <a:pPr eaLnBrk="1" hangingPunct="1"/>
            <a:fld id="{6A7C2B9A-B56E-4802-9A73-10C5A17C6034}" type="slidenum">
              <a:rPr lang="da-DK" sz="1300" smtClean="0">
                <a:solidFill>
                  <a:schemeClr val="tx1"/>
                </a:solidFill>
                <a:latin typeface="Times New Roman" pitchFamily="18" charset="0"/>
              </a:rPr>
              <a:pPr eaLnBrk="1" hangingPunct="1"/>
              <a:t>45</a:t>
            </a:fld>
            <a:endParaRPr lang="da-DK" sz="1300" smtClean="0">
              <a:solidFill>
                <a:schemeClr val="tx1"/>
              </a:solidFill>
              <a:latin typeface="Times New Roman" pitchFamily="18" charset="0"/>
            </a:endParaRPr>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p:spPr>
        <p:txBody>
          <a:bodyPr/>
          <a:lstStyle/>
          <a:p>
            <a:pPr eaLnBrk="1" hangingPunct="1">
              <a:lnSpc>
                <a:spcPct val="80000"/>
              </a:lnSpc>
            </a:pPr>
            <a:endParaRPr lang="en-US" sz="1000" smtClean="0">
              <a:latin typeface="Arial Unicode MS" pitchFamily="34" charset="-128"/>
              <a:cs typeface="Arial"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lvl1pPr defTabSz="957263" eaLnBrk="0" hangingPunct="0">
              <a:defRPr sz="1600">
                <a:solidFill>
                  <a:srgbClr val="5F5F5F"/>
                </a:solidFill>
                <a:latin typeface="Calibri" pitchFamily="34" charset="0"/>
              </a:defRPr>
            </a:lvl1pPr>
            <a:lvl2pPr marL="742950" indent="-285750" defTabSz="957263" eaLnBrk="0" hangingPunct="0">
              <a:defRPr sz="1600">
                <a:solidFill>
                  <a:srgbClr val="5F5F5F"/>
                </a:solidFill>
                <a:latin typeface="Calibri" pitchFamily="34" charset="0"/>
              </a:defRPr>
            </a:lvl2pPr>
            <a:lvl3pPr marL="1143000" indent="-228600" defTabSz="957263" eaLnBrk="0" hangingPunct="0">
              <a:defRPr sz="1600">
                <a:solidFill>
                  <a:srgbClr val="5F5F5F"/>
                </a:solidFill>
                <a:latin typeface="Calibri" pitchFamily="34" charset="0"/>
              </a:defRPr>
            </a:lvl3pPr>
            <a:lvl4pPr marL="1600200" indent="-228600" defTabSz="957263" eaLnBrk="0" hangingPunct="0">
              <a:defRPr sz="1600">
                <a:solidFill>
                  <a:srgbClr val="5F5F5F"/>
                </a:solidFill>
                <a:latin typeface="Calibri" pitchFamily="34" charset="0"/>
              </a:defRPr>
            </a:lvl4pPr>
            <a:lvl5pPr marL="2057400" indent="-228600" defTabSz="957263" eaLnBrk="0" hangingPunct="0">
              <a:defRPr sz="1600">
                <a:solidFill>
                  <a:srgbClr val="5F5F5F"/>
                </a:solidFill>
                <a:latin typeface="Calibri" pitchFamily="34" charset="0"/>
              </a:defRPr>
            </a:lvl5pPr>
            <a:lvl6pPr marL="2514600" indent="-228600" algn="ctr" defTabSz="957263" eaLnBrk="0" fontAlgn="base" hangingPunct="0">
              <a:spcBef>
                <a:spcPct val="0"/>
              </a:spcBef>
              <a:spcAft>
                <a:spcPct val="0"/>
              </a:spcAft>
              <a:defRPr sz="1600">
                <a:solidFill>
                  <a:srgbClr val="5F5F5F"/>
                </a:solidFill>
                <a:latin typeface="Calibri" pitchFamily="34" charset="0"/>
              </a:defRPr>
            </a:lvl6pPr>
            <a:lvl7pPr marL="2971800" indent="-228600" algn="ctr" defTabSz="957263" eaLnBrk="0" fontAlgn="base" hangingPunct="0">
              <a:spcBef>
                <a:spcPct val="0"/>
              </a:spcBef>
              <a:spcAft>
                <a:spcPct val="0"/>
              </a:spcAft>
              <a:defRPr sz="1600">
                <a:solidFill>
                  <a:srgbClr val="5F5F5F"/>
                </a:solidFill>
                <a:latin typeface="Calibri" pitchFamily="34" charset="0"/>
              </a:defRPr>
            </a:lvl7pPr>
            <a:lvl8pPr marL="3429000" indent="-228600" algn="ctr" defTabSz="957263" eaLnBrk="0" fontAlgn="base" hangingPunct="0">
              <a:spcBef>
                <a:spcPct val="0"/>
              </a:spcBef>
              <a:spcAft>
                <a:spcPct val="0"/>
              </a:spcAft>
              <a:defRPr sz="1600">
                <a:solidFill>
                  <a:srgbClr val="5F5F5F"/>
                </a:solidFill>
                <a:latin typeface="Calibri" pitchFamily="34" charset="0"/>
              </a:defRPr>
            </a:lvl8pPr>
            <a:lvl9pPr marL="3886200" indent="-228600" algn="ctr" defTabSz="957263" eaLnBrk="0" fontAlgn="base" hangingPunct="0">
              <a:spcBef>
                <a:spcPct val="0"/>
              </a:spcBef>
              <a:spcAft>
                <a:spcPct val="0"/>
              </a:spcAft>
              <a:defRPr sz="1600">
                <a:solidFill>
                  <a:srgbClr val="5F5F5F"/>
                </a:solidFill>
                <a:latin typeface="Calibri" pitchFamily="34" charset="0"/>
              </a:defRPr>
            </a:lvl9pPr>
          </a:lstStyle>
          <a:p>
            <a:pPr eaLnBrk="1" hangingPunct="1"/>
            <a:fld id="{C6A10C56-ED01-4ACC-8B5B-75D32EBA5D8D}" type="slidenum">
              <a:rPr lang="da-DK" sz="1300" smtClean="0">
                <a:solidFill>
                  <a:schemeClr val="tx1"/>
                </a:solidFill>
                <a:latin typeface="Times New Roman" pitchFamily="18" charset="0"/>
              </a:rPr>
              <a:pPr eaLnBrk="1" hangingPunct="1"/>
              <a:t>46</a:t>
            </a:fld>
            <a:endParaRPr lang="da-DK" sz="1300" smtClean="0">
              <a:solidFill>
                <a:schemeClr val="tx1"/>
              </a:solidFill>
              <a:latin typeface="Times New Roman" pitchFamily="18" charset="0"/>
            </a:endParaRPr>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p:spPr>
        <p:txBody>
          <a:bodyPr/>
          <a:lstStyle/>
          <a:p>
            <a:pPr eaLnBrk="1" hangingPunct="1">
              <a:lnSpc>
                <a:spcPct val="80000"/>
              </a:lnSpc>
            </a:pPr>
            <a:endParaRPr lang="en-US" sz="1000" smtClean="0">
              <a:latin typeface="Arial Unicode MS" pitchFamily="34" charset="-128"/>
              <a:cs typeface="Arial"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txBox="1">
            <a:spLocks noGrp="1" noChangeArrowheads="1"/>
          </p:cNvSpPr>
          <p:nvPr/>
        </p:nvSpPr>
        <p:spPr bwMode="auto">
          <a:xfrm>
            <a:off x="3849688" y="9434513"/>
            <a:ext cx="2944812"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47" tIns="47873" rIns="95747" bIns="47873" anchor="b"/>
          <a:lstStyle>
            <a:lvl1pPr defTabSz="957263" eaLnBrk="0" hangingPunct="0">
              <a:defRPr sz="1600">
                <a:solidFill>
                  <a:srgbClr val="5F5F5F"/>
                </a:solidFill>
                <a:latin typeface="Calibri" pitchFamily="34" charset="0"/>
              </a:defRPr>
            </a:lvl1pPr>
            <a:lvl2pPr marL="742950" indent="-285750" defTabSz="957263" eaLnBrk="0" hangingPunct="0">
              <a:defRPr sz="1600">
                <a:solidFill>
                  <a:srgbClr val="5F5F5F"/>
                </a:solidFill>
                <a:latin typeface="Calibri" pitchFamily="34" charset="0"/>
              </a:defRPr>
            </a:lvl2pPr>
            <a:lvl3pPr marL="1143000" indent="-228600" defTabSz="957263" eaLnBrk="0" hangingPunct="0">
              <a:defRPr sz="1600">
                <a:solidFill>
                  <a:srgbClr val="5F5F5F"/>
                </a:solidFill>
                <a:latin typeface="Calibri" pitchFamily="34" charset="0"/>
              </a:defRPr>
            </a:lvl3pPr>
            <a:lvl4pPr marL="1600200" indent="-228600" defTabSz="957263" eaLnBrk="0" hangingPunct="0">
              <a:defRPr sz="1600">
                <a:solidFill>
                  <a:srgbClr val="5F5F5F"/>
                </a:solidFill>
                <a:latin typeface="Calibri" pitchFamily="34" charset="0"/>
              </a:defRPr>
            </a:lvl4pPr>
            <a:lvl5pPr marL="2057400" indent="-228600" defTabSz="957263" eaLnBrk="0" hangingPunct="0">
              <a:defRPr sz="1600">
                <a:solidFill>
                  <a:srgbClr val="5F5F5F"/>
                </a:solidFill>
                <a:latin typeface="Calibri" pitchFamily="34" charset="0"/>
              </a:defRPr>
            </a:lvl5pPr>
            <a:lvl6pPr marL="2514600" indent="-228600" algn="ctr" defTabSz="957263" eaLnBrk="0" fontAlgn="base" hangingPunct="0">
              <a:spcBef>
                <a:spcPct val="0"/>
              </a:spcBef>
              <a:spcAft>
                <a:spcPct val="0"/>
              </a:spcAft>
              <a:defRPr sz="1600">
                <a:solidFill>
                  <a:srgbClr val="5F5F5F"/>
                </a:solidFill>
                <a:latin typeface="Calibri" pitchFamily="34" charset="0"/>
              </a:defRPr>
            </a:lvl6pPr>
            <a:lvl7pPr marL="2971800" indent="-228600" algn="ctr" defTabSz="957263" eaLnBrk="0" fontAlgn="base" hangingPunct="0">
              <a:spcBef>
                <a:spcPct val="0"/>
              </a:spcBef>
              <a:spcAft>
                <a:spcPct val="0"/>
              </a:spcAft>
              <a:defRPr sz="1600">
                <a:solidFill>
                  <a:srgbClr val="5F5F5F"/>
                </a:solidFill>
                <a:latin typeface="Calibri" pitchFamily="34" charset="0"/>
              </a:defRPr>
            </a:lvl7pPr>
            <a:lvl8pPr marL="3429000" indent="-228600" algn="ctr" defTabSz="957263" eaLnBrk="0" fontAlgn="base" hangingPunct="0">
              <a:spcBef>
                <a:spcPct val="0"/>
              </a:spcBef>
              <a:spcAft>
                <a:spcPct val="0"/>
              </a:spcAft>
              <a:defRPr sz="1600">
                <a:solidFill>
                  <a:srgbClr val="5F5F5F"/>
                </a:solidFill>
                <a:latin typeface="Calibri" pitchFamily="34" charset="0"/>
              </a:defRPr>
            </a:lvl8pPr>
            <a:lvl9pPr marL="3886200" indent="-228600" algn="ctr" defTabSz="957263" eaLnBrk="0" fontAlgn="base" hangingPunct="0">
              <a:spcBef>
                <a:spcPct val="0"/>
              </a:spcBef>
              <a:spcAft>
                <a:spcPct val="0"/>
              </a:spcAft>
              <a:defRPr sz="1600">
                <a:solidFill>
                  <a:srgbClr val="5F5F5F"/>
                </a:solidFill>
                <a:latin typeface="Calibri" pitchFamily="34" charset="0"/>
              </a:defRPr>
            </a:lvl9pPr>
          </a:lstStyle>
          <a:p>
            <a:pPr algn="r" eaLnBrk="1" hangingPunct="1"/>
            <a:fld id="{05C3D912-B00B-4E82-8679-FA9BF48AFEF5}" type="slidenum">
              <a:rPr lang="da-DK" sz="1300">
                <a:solidFill>
                  <a:schemeClr val="tx1"/>
                </a:solidFill>
                <a:latin typeface="Times New Roman" pitchFamily="18" charset="0"/>
              </a:rPr>
              <a:pPr algn="r" eaLnBrk="1" hangingPunct="1"/>
              <a:t>47</a:t>
            </a:fld>
            <a:endParaRPr lang="da-DK" sz="1300">
              <a:solidFill>
                <a:schemeClr val="tx1"/>
              </a:solidFill>
              <a:latin typeface="Times New Roman" pitchFamily="18" charset="0"/>
            </a:endParaRPr>
          </a:p>
        </p:txBody>
      </p:sp>
      <p:sp>
        <p:nvSpPr>
          <p:cNvPr id="99331" name="Rectangle 2"/>
          <p:cNvSpPr>
            <a:spLocks noGrp="1" noRot="1" noChangeAspect="1" noChangeArrowheads="1" noTextEdit="1"/>
          </p:cNvSpPr>
          <p:nvPr>
            <p:ph type="sldImg"/>
          </p:nvPr>
        </p:nvSpPr>
        <p:spPr>
          <a:xfrm>
            <a:off x="1033463" y="746125"/>
            <a:ext cx="4729162" cy="3724275"/>
          </a:xfrm>
          <a:ln/>
        </p:spPr>
      </p:sp>
      <p:sp>
        <p:nvSpPr>
          <p:cNvPr id="99332" name="Rectangle 3"/>
          <p:cNvSpPr>
            <a:spLocks noGrp="1" noChangeArrowheads="1"/>
          </p:cNvSpPr>
          <p:nvPr>
            <p:ph type="body" idx="1"/>
          </p:nvPr>
        </p:nvSpPr>
        <p:spPr>
          <a:xfrm>
            <a:off x="904875" y="4718050"/>
            <a:ext cx="4984750" cy="4467225"/>
          </a:xfrm>
          <a:noFill/>
        </p:spPr>
        <p:txBody>
          <a:bodyPr/>
          <a:lstStyle/>
          <a:p>
            <a:pPr eaLnBrk="1" hangingPunct="1"/>
            <a:endParaRPr lang="en-GB" sz="1400" smtClean="0">
              <a:cs typeface="Times New Roman" pitchFamily="18"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txBox="1">
            <a:spLocks noGrp="1" noChangeArrowheads="1"/>
          </p:cNvSpPr>
          <p:nvPr/>
        </p:nvSpPr>
        <p:spPr bwMode="auto">
          <a:xfrm>
            <a:off x="3849688" y="9434513"/>
            <a:ext cx="2944812"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47" tIns="47873" rIns="95747" bIns="47873" anchor="b"/>
          <a:lstStyle>
            <a:lvl1pPr defTabSz="957263" eaLnBrk="0" hangingPunct="0">
              <a:defRPr sz="1600">
                <a:solidFill>
                  <a:srgbClr val="5F5F5F"/>
                </a:solidFill>
                <a:latin typeface="Calibri" pitchFamily="34" charset="0"/>
              </a:defRPr>
            </a:lvl1pPr>
            <a:lvl2pPr marL="742950" indent="-285750" defTabSz="957263" eaLnBrk="0" hangingPunct="0">
              <a:defRPr sz="1600">
                <a:solidFill>
                  <a:srgbClr val="5F5F5F"/>
                </a:solidFill>
                <a:latin typeface="Calibri" pitchFamily="34" charset="0"/>
              </a:defRPr>
            </a:lvl2pPr>
            <a:lvl3pPr marL="1143000" indent="-228600" defTabSz="957263" eaLnBrk="0" hangingPunct="0">
              <a:defRPr sz="1600">
                <a:solidFill>
                  <a:srgbClr val="5F5F5F"/>
                </a:solidFill>
                <a:latin typeface="Calibri" pitchFamily="34" charset="0"/>
              </a:defRPr>
            </a:lvl3pPr>
            <a:lvl4pPr marL="1600200" indent="-228600" defTabSz="957263" eaLnBrk="0" hangingPunct="0">
              <a:defRPr sz="1600">
                <a:solidFill>
                  <a:srgbClr val="5F5F5F"/>
                </a:solidFill>
                <a:latin typeface="Calibri" pitchFamily="34" charset="0"/>
              </a:defRPr>
            </a:lvl4pPr>
            <a:lvl5pPr marL="2057400" indent="-228600" defTabSz="957263" eaLnBrk="0" hangingPunct="0">
              <a:defRPr sz="1600">
                <a:solidFill>
                  <a:srgbClr val="5F5F5F"/>
                </a:solidFill>
                <a:latin typeface="Calibri" pitchFamily="34" charset="0"/>
              </a:defRPr>
            </a:lvl5pPr>
            <a:lvl6pPr marL="2514600" indent="-228600" algn="ctr" defTabSz="957263" eaLnBrk="0" fontAlgn="base" hangingPunct="0">
              <a:spcBef>
                <a:spcPct val="0"/>
              </a:spcBef>
              <a:spcAft>
                <a:spcPct val="0"/>
              </a:spcAft>
              <a:defRPr sz="1600">
                <a:solidFill>
                  <a:srgbClr val="5F5F5F"/>
                </a:solidFill>
                <a:latin typeface="Calibri" pitchFamily="34" charset="0"/>
              </a:defRPr>
            </a:lvl6pPr>
            <a:lvl7pPr marL="2971800" indent="-228600" algn="ctr" defTabSz="957263" eaLnBrk="0" fontAlgn="base" hangingPunct="0">
              <a:spcBef>
                <a:spcPct val="0"/>
              </a:spcBef>
              <a:spcAft>
                <a:spcPct val="0"/>
              </a:spcAft>
              <a:defRPr sz="1600">
                <a:solidFill>
                  <a:srgbClr val="5F5F5F"/>
                </a:solidFill>
                <a:latin typeface="Calibri" pitchFamily="34" charset="0"/>
              </a:defRPr>
            </a:lvl7pPr>
            <a:lvl8pPr marL="3429000" indent="-228600" algn="ctr" defTabSz="957263" eaLnBrk="0" fontAlgn="base" hangingPunct="0">
              <a:spcBef>
                <a:spcPct val="0"/>
              </a:spcBef>
              <a:spcAft>
                <a:spcPct val="0"/>
              </a:spcAft>
              <a:defRPr sz="1600">
                <a:solidFill>
                  <a:srgbClr val="5F5F5F"/>
                </a:solidFill>
                <a:latin typeface="Calibri" pitchFamily="34" charset="0"/>
              </a:defRPr>
            </a:lvl8pPr>
            <a:lvl9pPr marL="3886200" indent="-228600" algn="ctr" defTabSz="957263" eaLnBrk="0" fontAlgn="base" hangingPunct="0">
              <a:spcBef>
                <a:spcPct val="0"/>
              </a:spcBef>
              <a:spcAft>
                <a:spcPct val="0"/>
              </a:spcAft>
              <a:defRPr sz="1600">
                <a:solidFill>
                  <a:srgbClr val="5F5F5F"/>
                </a:solidFill>
                <a:latin typeface="Calibri" pitchFamily="34" charset="0"/>
              </a:defRPr>
            </a:lvl9pPr>
          </a:lstStyle>
          <a:p>
            <a:pPr algn="r" eaLnBrk="1" hangingPunct="1"/>
            <a:fld id="{F866B154-178F-49C4-851D-EE49C585918A}" type="slidenum">
              <a:rPr lang="da-DK" sz="1300">
                <a:solidFill>
                  <a:schemeClr val="tx1"/>
                </a:solidFill>
                <a:latin typeface="Times New Roman" pitchFamily="18" charset="0"/>
              </a:rPr>
              <a:pPr algn="r" eaLnBrk="1" hangingPunct="1"/>
              <a:t>48</a:t>
            </a:fld>
            <a:endParaRPr lang="da-DK" sz="1300">
              <a:solidFill>
                <a:schemeClr val="tx1"/>
              </a:solidFill>
              <a:latin typeface="Times New Roman" pitchFamily="18" charset="0"/>
            </a:endParaRPr>
          </a:p>
        </p:txBody>
      </p:sp>
      <p:sp>
        <p:nvSpPr>
          <p:cNvPr id="100355" name="Rectangle 2"/>
          <p:cNvSpPr>
            <a:spLocks noGrp="1" noRot="1" noChangeAspect="1" noChangeArrowheads="1" noTextEdit="1"/>
          </p:cNvSpPr>
          <p:nvPr>
            <p:ph type="sldImg"/>
          </p:nvPr>
        </p:nvSpPr>
        <p:spPr>
          <a:xfrm>
            <a:off x="1033463" y="746125"/>
            <a:ext cx="4729162" cy="3724275"/>
          </a:xfrm>
          <a:ln/>
        </p:spPr>
      </p:sp>
      <p:sp>
        <p:nvSpPr>
          <p:cNvPr id="100356" name="Rectangle 3"/>
          <p:cNvSpPr>
            <a:spLocks noGrp="1" noChangeArrowheads="1"/>
          </p:cNvSpPr>
          <p:nvPr>
            <p:ph type="body" idx="1"/>
          </p:nvPr>
        </p:nvSpPr>
        <p:spPr>
          <a:xfrm>
            <a:off x="904875" y="4718050"/>
            <a:ext cx="4984750" cy="4467225"/>
          </a:xfrm>
          <a:noFill/>
        </p:spPr>
        <p:txBody>
          <a:bodyPr/>
          <a:lstStyle/>
          <a:p>
            <a:pPr eaLnBrk="1" hangingPunct="1"/>
            <a:endParaRPr lang="en-GB" sz="90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txBox="1">
            <a:spLocks noGrp="1" noChangeArrowheads="1"/>
          </p:cNvSpPr>
          <p:nvPr/>
        </p:nvSpPr>
        <p:spPr bwMode="auto">
          <a:xfrm>
            <a:off x="3849688" y="9434513"/>
            <a:ext cx="2944812"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747" tIns="47873" rIns="95747" bIns="47873" anchor="b"/>
          <a:lstStyle>
            <a:lvl1pPr defTabSz="957263" eaLnBrk="0" hangingPunct="0">
              <a:defRPr sz="1600">
                <a:solidFill>
                  <a:srgbClr val="5F5F5F"/>
                </a:solidFill>
                <a:latin typeface="Calibri" pitchFamily="34" charset="0"/>
              </a:defRPr>
            </a:lvl1pPr>
            <a:lvl2pPr marL="742950" indent="-285750" defTabSz="957263" eaLnBrk="0" hangingPunct="0">
              <a:defRPr sz="1600">
                <a:solidFill>
                  <a:srgbClr val="5F5F5F"/>
                </a:solidFill>
                <a:latin typeface="Calibri" pitchFamily="34" charset="0"/>
              </a:defRPr>
            </a:lvl2pPr>
            <a:lvl3pPr marL="1143000" indent="-228600" defTabSz="957263" eaLnBrk="0" hangingPunct="0">
              <a:defRPr sz="1600">
                <a:solidFill>
                  <a:srgbClr val="5F5F5F"/>
                </a:solidFill>
                <a:latin typeface="Calibri" pitchFamily="34" charset="0"/>
              </a:defRPr>
            </a:lvl3pPr>
            <a:lvl4pPr marL="1600200" indent="-228600" defTabSz="957263" eaLnBrk="0" hangingPunct="0">
              <a:defRPr sz="1600">
                <a:solidFill>
                  <a:srgbClr val="5F5F5F"/>
                </a:solidFill>
                <a:latin typeface="Calibri" pitchFamily="34" charset="0"/>
              </a:defRPr>
            </a:lvl4pPr>
            <a:lvl5pPr marL="2057400" indent="-228600" defTabSz="957263" eaLnBrk="0" hangingPunct="0">
              <a:defRPr sz="1600">
                <a:solidFill>
                  <a:srgbClr val="5F5F5F"/>
                </a:solidFill>
                <a:latin typeface="Calibri" pitchFamily="34" charset="0"/>
              </a:defRPr>
            </a:lvl5pPr>
            <a:lvl6pPr marL="2514600" indent="-228600" algn="ctr" defTabSz="957263" eaLnBrk="0" fontAlgn="base" hangingPunct="0">
              <a:spcBef>
                <a:spcPct val="0"/>
              </a:spcBef>
              <a:spcAft>
                <a:spcPct val="0"/>
              </a:spcAft>
              <a:defRPr sz="1600">
                <a:solidFill>
                  <a:srgbClr val="5F5F5F"/>
                </a:solidFill>
                <a:latin typeface="Calibri" pitchFamily="34" charset="0"/>
              </a:defRPr>
            </a:lvl6pPr>
            <a:lvl7pPr marL="2971800" indent="-228600" algn="ctr" defTabSz="957263" eaLnBrk="0" fontAlgn="base" hangingPunct="0">
              <a:spcBef>
                <a:spcPct val="0"/>
              </a:spcBef>
              <a:spcAft>
                <a:spcPct val="0"/>
              </a:spcAft>
              <a:defRPr sz="1600">
                <a:solidFill>
                  <a:srgbClr val="5F5F5F"/>
                </a:solidFill>
                <a:latin typeface="Calibri" pitchFamily="34" charset="0"/>
              </a:defRPr>
            </a:lvl7pPr>
            <a:lvl8pPr marL="3429000" indent="-228600" algn="ctr" defTabSz="957263" eaLnBrk="0" fontAlgn="base" hangingPunct="0">
              <a:spcBef>
                <a:spcPct val="0"/>
              </a:spcBef>
              <a:spcAft>
                <a:spcPct val="0"/>
              </a:spcAft>
              <a:defRPr sz="1600">
                <a:solidFill>
                  <a:srgbClr val="5F5F5F"/>
                </a:solidFill>
                <a:latin typeface="Calibri" pitchFamily="34" charset="0"/>
              </a:defRPr>
            </a:lvl8pPr>
            <a:lvl9pPr marL="3886200" indent="-228600" algn="ctr" defTabSz="957263" eaLnBrk="0" fontAlgn="base" hangingPunct="0">
              <a:spcBef>
                <a:spcPct val="0"/>
              </a:spcBef>
              <a:spcAft>
                <a:spcPct val="0"/>
              </a:spcAft>
              <a:defRPr sz="1600">
                <a:solidFill>
                  <a:srgbClr val="5F5F5F"/>
                </a:solidFill>
                <a:latin typeface="Calibri" pitchFamily="34" charset="0"/>
              </a:defRPr>
            </a:lvl9pPr>
          </a:lstStyle>
          <a:p>
            <a:pPr algn="r" eaLnBrk="1" hangingPunct="1"/>
            <a:fld id="{EE4CAF60-4F07-49A8-BA51-73D91E2FF533}" type="slidenum">
              <a:rPr lang="da-DK" sz="1300">
                <a:solidFill>
                  <a:schemeClr val="tx1"/>
                </a:solidFill>
                <a:latin typeface="Times New Roman" pitchFamily="18" charset="0"/>
              </a:rPr>
              <a:pPr algn="r" eaLnBrk="1" hangingPunct="1"/>
              <a:t>5</a:t>
            </a:fld>
            <a:endParaRPr lang="da-DK" sz="1300">
              <a:solidFill>
                <a:schemeClr val="tx1"/>
              </a:solidFill>
              <a:latin typeface="Times New Roman" pitchFamily="18" charset="0"/>
            </a:endParaRPr>
          </a:p>
        </p:txBody>
      </p:sp>
      <p:sp>
        <p:nvSpPr>
          <p:cNvPr id="57347" name="Rectangle 2"/>
          <p:cNvSpPr>
            <a:spLocks noGrp="1" noRot="1" noChangeAspect="1" noChangeArrowheads="1" noTextEdit="1"/>
          </p:cNvSpPr>
          <p:nvPr>
            <p:ph type="sldImg"/>
          </p:nvPr>
        </p:nvSpPr>
        <p:spPr>
          <a:xfrm>
            <a:off x="1033463" y="357188"/>
            <a:ext cx="4729162" cy="3724275"/>
          </a:xfrm>
          <a:ln/>
        </p:spPr>
      </p:sp>
      <p:sp>
        <p:nvSpPr>
          <p:cNvPr id="57348" name="Rectangle 3"/>
          <p:cNvSpPr>
            <a:spLocks noGrp="1" noChangeArrowheads="1"/>
          </p:cNvSpPr>
          <p:nvPr>
            <p:ph type="body" idx="1"/>
          </p:nvPr>
        </p:nvSpPr>
        <p:spPr>
          <a:xfrm>
            <a:off x="157163" y="4173538"/>
            <a:ext cx="6480175" cy="56165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r>
              <a:rPr lang="en-US" sz="900" smtClean="0">
                <a:latin typeface="Arial" charset="0"/>
              </a:rPr>
              <a:t>1. Hence, at the heart of the RBM approach is the transformative process or intervention logic</a:t>
            </a:r>
            <a:r>
              <a:rPr lang="en-GB" sz="900" smtClean="0">
                <a:latin typeface="Arial" charset="0"/>
              </a:rPr>
              <a:t>, where the different notions (i.e. input, intervention, output/deliverable and result) of RBM come together. </a:t>
            </a:r>
          </a:p>
          <a:p>
            <a:pPr>
              <a:lnSpc>
                <a:spcPct val="80000"/>
              </a:lnSpc>
            </a:pPr>
            <a:r>
              <a:rPr lang="en-GB" sz="900" smtClean="0">
                <a:latin typeface="Arial" charset="0"/>
              </a:rPr>
              <a:t>2. Imagine a village in Africa where aged villagers have artistic skills transmitted by their ancestors. The village is encountering economic difficulties and young villagers who do not have the artistic skills are not producing the arts crafts.</a:t>
            </a:r>
          </a:p>
          <a:p>
            <a:pPr>
              <a:lnSpc>
                <a:spcPct val="80000"/>
              </a:lnSpc>
            </a:pPr>
            <a:r>
              <a:rPr lang="en-GB" sz="900" smtClean="0">
                <a:latin typeface="Arial" charset="0"/>
              </a:rPr>
              <a:t>UNESCO is going to intervene in order to assist the villagers in improving their living conditions through its arts crafts network. UNESCO experts will gather the villagers, including the religious leader and chief to convince the villagers that they can benefit from the “new knowledge” or artistic skills to improve their living conditions. UNESCO will organise training to disseminate knowledge. The Organization will also finance and elaborate a booklet with pictures, with the participation of aged villagers to disseminate the knowledge to young generations. Under the aegis of UNESCO, a local association will be created gathering the villagers who have acquired the artistic skills. This association will be part of a wider network of crafts associations. The association will follow the standards established for the production of arts crafts goods. Each arts crafts will have the UNESCO label proving the seal of excellence. UNESCO with its stakeholders will assist the association to increase its visibility though arts craft sales in markets. Thanks to the increase of income, the villagers will improve considerably their living conditions and preserve their cultural identity. </a:t>
            </a:r>
          </a:p>
          <a:p>
            <a:pPr>
              <a:lnSpc>
                <a:spcPct val="80000"/>
              </a:lnSpc>
            </a:pPr>
            <a:r>
              <a:rPr lang="en-GB" sz="900" smtClean="0">
                <a:latin typeface="Arial" charset="0"/>
              </a:rPr>
              <a:t>- The input represents the expertise of UNESCO that is the staff; the financial resources they will allocate to the training; the booklet (if previously existing and requiring adaptation to specific context).</a:t>
            </a:r>
          </a:p>
          <a:p>
            <a:pPr>
              <a:lnSpc>
                <a:spcPct val="80000"/>
              </a:lnSpc>
            </a:pPr>
            <a:r>
              <a:rPr lang="en-GB" sz="900" smtClean="0">
                <a:latin typeface="Arial" charset="0"/>
              </a:rPr>
              <a:t>- The interventions will be the meeting with the villagers and the chief of village; the organisation of training. </a:t>
            </a:r>
          </a:p>
          <a:p>
            <a:pPr>
              <a:lnSpc>
                <a:spcPct val="80000"/>
              </a:lnSpc>
            </a:pPr>
            <a:r>
              <a:rPr lang="en-GB" sz="900" smtClean="0">
                <a:latin typeface="Arial" charset="0"/>
              </a:rPr>
              <a:t>- The outputs/deliverables will be the training undertaken; the booklet produced (if new); the association created. </a:t>
            </a:r>
          </a:p>
          <a:p>
            <a:pPr>
              <a:lnSpc>
                <a:spcPct val="80000"/>
              </a:lnSpc>
            </a:pPr>
            <a:r>
              <a:rPr lang="en-GB" sz="900" smtClean="0">
                <a:latin typeface="Arial" charset="0"/>
              </a:rPr>
              <a:t>- The results: short to medium-term result: Association follow the standards; Young generation villagers produce and sell the craft products; medium to long-term result better living conditions for the villagers; cultural identity protected and preserved.</a:t>
            </a:r>
          </a:p>
          <a:p>
            <a:pPr>
              <a:lnSpc>
                <a:spcPct val="80000"/>
              </a:lnSpc>
            </a:pPr>
            <a:r>
              <a:rPr lang="en-GB" sz="900" smtClean="0">
                <a:latin typeface="Arial" charset="0"/>
              </a:rPr>
              <a:t>This being said all including outputs/deliverables are required to attain the result. Hence, RBM does not oppose the output/deliverable and the result rather it favours to go beyond the output/deliverable step ensuring that all actions possible are undertaken to ensure that a change occurs for the beneficiary group. </a:t>
            </a:r>
            <a:r>
              <a:rPr lang="en-GB" sz="900" b="1" smtClean="0">
                <a:latin typeface="Arial" charset="0"/>
              </a:rPr>
              <a:t>Hence, RBM changes the focus from the output/deliverable produced by UNESCO to the change for the beneficiaries responding to the question: what for, what is the finality of the activity/project/programme for the beneficiary group?</a:t>
            </a:r>
            <a:r>
              <a:rPr lang="en-GB" sz="900" smtClean="0">
                <a:latin typeface="Arial" charset="0"/>
              </a:rPr>
              <a:t> </a:t>
            </a:r>
          </a:p>
          <a:p>
            <a:pPr>
              <a:lnSpc>
                <a:spcPct val="80000"/>
              </a:lnSpc>
            </a:pPr>
            <a:r>
              <a:rPr lang="en-GB" sz="900" smtClean="0">
                <a:latin typeface="Arial" charset="0"/>
              </a:rPr>
              <a:t>3. Due to UNESCO’s line of work and its five functions, most activities/projects/programmes involve raising awareness, development of knowledge or capacity building of skills and providing technical advice.</a:t>
            </a:r>
          </a:p>
          <a:p>
            <a:pPr>
              <a:lnSpc>
                <a:spcPct val="80000"/>
              </a:lnSpc>
            </a:pPr>
            <a:r>
              <a:rPr lang="en-GB" sz="900" smtClean="0">
                <a:latin typeface="Arial" charset="0"/>
              </a:rPr>
              <a:t>To ensure that the knowledge or skills are used as intended by the beneficiaries, it is important to clearly define the roles and responsibilities of all stakeholders concerned and to obtain </a:t>
            </a:r>
            <a:r>
              <a:rPr lang="en-GB" sz="900" b="1" smtClean="0">
                <a:latin typeface="Arial" charset="0"/>
              </a:rPr>
              <a:t>their commitment</a:t>
            </a:r>
            <a:r>
              <a:rPr lang="en-GB" sz="900" smtClean="0">
                <a:latin typeface="Arial" charset="0"/>
              </a:rPr>
              <a:t>. This is a way to ensure that we move from the output/deliverable to the result; that our stakeholders take measures to attain the result.</a:t>
            </a:r>
          </a:p>
          <a:p>
            <a:pPr>
              <a:lnSpc>
                <a:spcPct val="80000"/>
              </a:lnSpc>
            </a:pPr>
            <a:r>
              <a:rPr lang="en-GB" sz="900" smtClean="0">
                <a:latin typeface="Arial" charset="0"/>
              </a:rPr>
              <a:t>- Majority of activities/projects which fail are due to the fact that the roles and responsibilities of stakeholders are not properly defined and agreed upon. Yet it is thanks to this component that the result formulation will be defined as it will respond to “what are the beneficiary groups to do differently after UNESCO’s action”. Furthermore, it allows putting back a bit more of control as it identifies all stakeholders and their roles. As such, it also minimises the risk for misunderstandings as all parties need to agree on it. If you stakeholder acts both as a beneficiary group and a partner, ensure that you precisely describe both roles and responsibilities.</a:t>
            </a:r>
          </a:p>
          <a:p>
            <a:pPr>
              <a:lnSpc>
                <a:spcPct val="80000"/>
              </a:lnSpc>
            </a:pPr>
            <a:r>
              <a:rPr lang="en-GB" sz="900" smtClean="0">
                <a:latin typeface="Arial" charset="0"/>
              </a:rPr>
              <a:t>- Defining roles and responsibilities through our example:</a:t>
            </a:r>
          </a:p>
          <a:p>
            <a:pPr>
              <a:lnSpc>
                <a:spcPct val="80000"/>
              </a:lnSpc>
            </a:pPr>
            <a:r>
              <a:rPr lang="en-GB" sz="900" smtClean="0">
                <a:latin typeface="Arial" charset="0"/>
              </a:rPr>
              <a:t>Aged villagers have artistic skills transmitted by their ancestors. They agree to transfer this knowledge to the young villagers. On their side, young villagers agree to be trained and to use the new knowledge of artistic skills. All villagers agree to participate actively in the local association of art crafts managed by UNESCO to disseminate local skills. They will benefit from UNESCO’s name to have access to places to sell their goods and increase their income. The whole village will benefit from the protection and preservation of local culture for future generations. </a:t>
            </a:r>
          </a:p>
          <a:p>
            <a:pPr>
              <a:lnSpc>
                <a:spcPct val="80000"/>
              </a:lnSpc>
            </a:pPr>
            <a:r>
              <a:rPr lang="en-GB" sz="900" smtClean="0">
                <a:latin typeface="Arial" charset="0"/>
              </a:rPr>
              <a:t>4. Independently of the programmatic level, all Responsible Officers and their teams need to go through this process.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defTabSz="957263" eaLnBrk="0" hangingPunct="0">
              <a:defRPr sz="1600">
                <a:solidFill>
                  <a:srgbClr val="5F5F5F"/>
                </a:solidFill>
                <a:latin typeface="Calibri" pitchFamily="34" charset="0"/>
              </a:defRPr>
            </a:lvl1pPr>
            <a:lvl2pPr marL="742950" indent="-285750" defTabSz="957263" eaLnBrk="0" hangingPunct="0">
              <a:defRPr sz="1600">
                <a:solidFill>
                  <a:srgbClr val="5F5F5F"/>
                </a:solidFill>
                <a:latin typeface="Calibri" pitchFamily="34" charset="0"/>
              </a:defRPr>
            </a:lvl2pPr>
            <a:lvl3pPr marL="1143000" indent="-228600" defTabSz="957263" eaLnBrk="0" hangingPunct="0">
              <a:defRPr sz="1600">
                <a:solidFill>
                  <a:srgbClr val="5F5F5F"/>
                </a:solidFill>
                <a:latin typeface="Calibri" pitchFamily="34" charset="0"/>
              </a:defRPr>
            </a:lvl3pPr>
            <a:lvl4pPr marL="1600200" indent="-228600" defTabSz="957263" eaLnBrk="0" hangingPunct="0">
              <a:defRPr sz="1600">
                <a:solidFill>
                  <a:srgbClr val="5F5F5F"/>
                </a:solidFill>
                <a:latin typeface="Calibri" pitchFamily="34" charset="0"/>
              </a:defRPr>
            </a:lvl4pPr>
            <a:lvl5pPr marL="2057400" indent="-228600" defTabSz="957263" eaLnBrk="0" hangingPunct="0">
              <a:defRPr sz="1600">
                <a:solidFill>
                  <a:srgbClr val="5F5F5F"/>
                </a:solidFill>
                <a:latin typeface="Calibri" pitchFamily="34" charset="0"/>
              </a:defRPr>
            </a:lvl5pPr>
            <a:lvl6pPr marL="2514600" indent="-228600" algn="ctr" defTabSz="957263" eaLnBrk="0" fontAlgn="base" hangingPunct="0">
              <a:spcBef>
                <a:spcPct val="0"/>
              </a:spcBef>
              <a:spcAft>
                <a:spcPct val="0"/>
              </a:spcAft>
              <a:defRPr sz="1600">
                <a:solidFill>
                  <a:srgbClr val="5F5F5F"/>
                </a:solidFill>
                <a:latin typeface="Calibri" pitchFamily="34" charset="0"/>
              </a:defRPr>
            </a:lvl6pPr>
            <a:lvl7pPr marL="2971800" indent="-228600" algn="ctr" defTabSz="957263" eaLnBrk="0" fontAlgn="base" hangingPunct="0">
              <a:spcBef>
                <a:spcPct val="0"/>
              </a:spcBef>
              <a:spcAft>
                <a:spcPct val="0"/>
              </a:spcAft>
              <a:defRPr sz="1600">
                <a:solidFill>
                  <a:srgbClr val="5F5F5F"/>
                </a:solidFill>
                <a:latin typeface="Calibri" pitchFamily="34" charset="0"/>
              </a:defRPr>
            </a:lvl7pPr>
            <a:lvl8pPr marL="3429000" indent="-228600" algn="ctr" defTabSz="957263" eaLnBrk="0" fontAlgn="base" hangingPunct="0">
              <a:spcBef>
                <a:spcPct val="0"/>
              </a:spcBef>
              <a:spcAft>
                <a:spcPct val="0"/>
              </a:spcAft>
              <a:defRPr sz="1600">
                <a:solidFill>
                  <a:srgbClr val="5F5F5F"/>
                </a:solidFill>
                <a:latin typeface="Calibri" pitchFamily="34" charset="0"/>
              </a:defRPr>
            </a:lvl8pPr>
            <a:lvl9pPr marL="3886200" indent="-228600" algn="ctr" defTabSz="957263" eaLnBrk="0" fontAlgn="base" hangingPunct="0">
              <a:spcBef>
                <a:spcPct val="0"/>
              </a:spcBef>
              <a:spcAft>
                <a:spcPct val="0"/>
              </a:spcAft>
              <a:defRPr sz="1600">
                <a:solidFill>
                  <a:srgbClr val="5F5F5F"/>
                </a:solidFill>
                <a:latin typeface="Calibri" pitchFamily="34" charset="0"/>
              </a:defRPr>
            </a:lvl9pPr>
          </a:lstStyle>
          <a:p>
            <a:pPr eaLnBrk="1" hangingPunct="1"/>
            <a:fld id="{889FDD32-0A89-4A00-A40C-4427432E1615}" type="slidenum">
              <a:rPr lang="da-DK" sz="1300" smtClean="0">
                <a:solidFill>
                  <a:schemeClr val="tx1"/>
                </a:solidFill>
                <a:latin typeface="Times New Roman" pitchFamily="18" charset="0"/>
              </a:rPr>
              <a:pPr eaLnBrk="1" hangingPunct="1"/>
              <a:t>6</a:t>
            </a:fld>
            <a:endParaRPr lang="da-DK" sz="1300" smtClean="0">
              <a:solidFill>
                <a:schemeClr val="tx1"/>
              </a:solidFill>
              <a:latin typeface="Times New Roman" pitchFamily="18" charset="0"/>
            </a:endParaRPr>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p:spPr>
        <p:txBody>
          <a:bodyPr/>
          <a:lstStyle/>
          <a:p>
            <a:pPr eaLnBrk="1" hangingPunct="1"/>
            <a:r>
              <a:rPr lang="en-US" b="1" smtClean="0">
                <a:solidFill>
                  <a:srgbClr val="648BB3"/>
                </a:solidFill>
              </a:rPr>
              <a:t>- Accountability (shared responsibility among the Organization, partners and beneficiaries)</a:t>
            </a:r>
          </a:p>
          <a:p>
            <a:pPr eaLnBrk="1" hangingPunct="1"/>
            <a:r>
              <a:rPr lang="en-US" smtClean="0"/>
              <a:t>		- </a:t>
            </a:r>
            <a:r>
              <a:rPr lang="en-US" smtClean="0">
                <a:solidFill>
                  <a:srgbClr val="4D4D4D"/>
                </a:solidFill>
              </a:rPr>
              <a:t>Are all parties equally responsible for success as for failure</a:t>
            </a:r>
            <a:r>
              <a:rPr lang="en-US" smtClean="0"/>
              <a:t>?</a:t>
            </a:r>
          </a:p>
          <a:p>
            <a:pPr eaLnBrk="1" hangingPunct="1"/>
            <a:r>
              <a:rPr lang="en-US" smtClean="0"/>
              <a:t>	</a:t>
            </a:r>
            <a:r>
              <a:rPr lang="en-US" smtClean="0">
                <a:solidFill>
                  <a:schemeClr val="folHlink"/>
                </a:solidFill>
              </a:rPr>
              <a:t>	</a:t>
            </a:r>
            <a:r>
              <a:rPr lang="en-US" smtClean="0">
                <a:solidFill>
                  <a:schemeClr val="bg2"/>
                </a:solidFill>
              </a:rPr>
              <a:t>- Mutual agreement on roles and responsibility</a:t>
            </a:r>
            <a:endParaRPr lang="fr-FR" smtClean="0">
              <a:latin typeface="Arial Unicode MS" pitchFamily="34" charset="-128"/>
              <a:cs typeface="Arial" charset="0"/>
            </a:endParaRPr>
          </a:p>
          <a:p>
            <a:pPr eaLnBrk="1" hangingPunct="1"/>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defTabSz="957263" eaLnBrk="0" hangingPunct="0">
              <a:defRPr sz="1600">
                <a:solidFill>
                  <a:srgbClr val="5F5F5F"/>
                </a:solidFill>
                <a:latin typeface="Calibri" pitchFamily="34" charset="0"/>
              </a:defRPr>
            </a:lvl1pPr>
            <a:lvl2pPr marL="742950" indent="-285750" defTabSz="957263" eaLnBrk="0" hangingPunct="0">
              <a:defRPr sz="1600">
                <a:solidFill>
                  <a:srgbClr val="5F5F5F"/>
                </a:solidFill>
                <a:latin typeface="Calibri" pitchFamily="34" charset="0"/>
              </a:defRPr>
            </a:lvl2pPr>
            <a:lvl3pPr marL="1143000" indent="-228600" defTabSz="957263" eaLnBrk="0" hangingPunct="0">
              <a:defRPr sz="1600">
                <a:solidFill>
                  <a:srgbClr val="5F5F5F"/>
                </a:solidFill>
                <a:latin typeface="Calibri" pitchFamily="34" charset="0"/>
              </a:defRPr>
            </a:lvl3pPr>
            <a:lvl4pPr marL="1600200" indent="-228600" defTabSz="957263" eaLnBrk="0" hangingPunct="0">
              <a:defRPr sz="1600">
                <a:solidFill>
                  <a:srgbClr val="5F5F5F"/>
                </a:solidFill>
                <a:latin typeface="Calibri" pitchFamily="34" charset="0"/>
              </a:defRPr>
            </a:lvl4pPr>
            <a:lvl5pPr marL="2057400" indent="-228600" defTabSz="957263" eaLnBrk="0" hangingPunct="0">
              <a:defRPr sz="1600">
                <a:solidFill>
                  <a:srgbClr val="5F5F5F"/>
                </a:solidFill>
                <a:latin typeface="Calibri" pitchFamily="34" charset="0"/>
              </a:defRPr>
            </a:lvl5pPr>
            <a:lvl6pPr marL="2514600" indent="-228600" algn="ctr" defTabSz="957263" eaLnBrk="0" fontAlgn="base" hangingPunct="0">
              <a:spcBef>
                <a:spcPct val="0"/>
              </a:spcBef>
              <a:spcAft>
                <a:spcPct val="0"/>
              </a:spcAft>
              <a:defRPr sz="1600">
                <a:solidFill>
                  <a:srgbClr val="5F5F5F"/>
                </a:solidFill>
                <a:latin typeface="Calibri" pitchFamily="34" charset="0"/>
              </a:defRPr>
            </a:lvl6pPr>
            <a:lvl7pPr marL="2971800" indent="-228600" algn="ctr" defTabSz="957263" eaLnBrk="0" fontAlgn="base" hangingPunct="0">
              <a:spcBef>
                <a:spcPct val="0"/>
              </a:spcBef>
              <a:spcAft>
                <a:spcPct val="0"/>
              </a:spcAft>
              <a:defRPr sz="1600">
                <a:solidFill>
                  <a:srgbClr val="5F5F5F"/>
                </a:solidFill>
                <a:latin typeface="Calibri" pitchFamily="34" charset="0"/>
              </a:defRPr>
            </a:lvl7pPr>
            <a:lvl8pPr marL="3429000" indent="-228600" algn="ctr" defTabSz="957263" eaLnBrk="0" fontAlgn="base" hangingPunct="0">
              <a:spcBef>
                <a:spcPct val="0"/>
              </a:spcBef>
              <a:spcAft>
                <a:spcPct val="0"/>
              </a:spcAft>
              <a:defRPr sz="1600">
                <a:solidFill>
                  <a:srgbClr val="5F5F5F"/>
                </a:solidFill>
                <a:latin typeface="Calibri" pitchFamily="34" charset="0"/>
              </a:defRPr>
            </a:lvl8pPr>
            <a:lvl9pPr marL="3886200" indent="-228600" algn="ctr" defTabSz="957263" eaLnBrk="0" fontAlgn="base" hangingPunct="0">
              <a:spcBef>
                <a:spcPct val="0"/>
              </a:spcBef>
              <a:spcAft>
                <a:spcPct val="0"/>
              </a:spcAft>
              <a:defRPr sz="1600">
                <a:solidFill>
                  <a:srgbClr val="5F5F5F"/>
                </a:solidFill>
                <a:latin typeface="Calibri" pitchFamily="34" charset="0"/>
              </a:defRPr>
            </a:lvl9pPr>
          </a:lstStyle>
          <a:p>
            <a:pPr eaLnBrk="1" hangingPunct="1"/>
            <a:fld id="{B42DA49A-0C71-4CDD-912A-4F5B55B69EBF}" type="slidenum">
              <a:rPr lang="da-DK" sz="1300" smtClean="0">
                <a:solidFill>
                  <a:schemeClr val="tx1"/>
                </a:solidFill>
                <a:latin typeface="Times New Roman" pitchFamily="18" charset="0"/>
              </a:rPr>
              <a:pPr eaLnBrk="1" hangingPunct="1"/>
              <a:t>7</a:t>
            </a:fld>
            <a:endParaRPr lang="da-DK" sz="1300" smtClean="0">
              <a:solidFill>
                <a:schemeClr val="tx1"/>
              </a:solidFill>
              <a:latin typeface="Times New Roman" pitchFamily="18" charset="0"/>
            </a:endParaRPr>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p:spPr>
        <p:txBody>
          <a:bodyPr/>
          <a:lstStyle/>
          <a:p>
            <a:pPr eaLnBrk="1" hangingPunct="1"/>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lvl1pPr defTabSz="957263" eaLnBrk="0" hangingPunct="0">
              <a:defRPr sz="1600">
                <a:solidFill>
                  <a:srgbClr val="5F5F5F"/>
                </a:solidFill>
                <a:latin typeface="Calibri" pitchFamily="34" charset="0"/>
              </a:defRPr>
            </a:lvl1pPr>
            <a:lvl2pPr marL="742950" indent="-285750" defTabSz="957263" eaLnBrk="0" hangingPunct="0">
              <a:defRPr sz="1600">
                <a:solidFill>
                  <a:srgbClr val="5F5F5F"/>
                </a:solidFill>
                <a:latin typeface="Calibri" pitchFamily="34" charset="0"/>
              </a:defRPr>
            </a:lvl2pPr>
            <a:lvl3pPr marL="1143000" indent="-228600" defTabSz="957263" eaLnBrk="0" hangingPunct="0">
              <a:defRPr sz="1600">
                <a:solidFill>
                  <a:srgbClr val="5F5F5F"/>
                </a:solidFill>
                <a:latin typeface="Calibri" pitchFamily="34" charset="0"/>
              </a:defRPr>
            </a:lvl3pPr>
            <a:lvl4pPr marL="1600200" indent="-228600" defTabSz="957263" eaLnBrk="0" hangingPunct="0">
              <a:defRPr sz="1600">
                <a:solidFill>
                  <a:srgbClr val="5F5F5F"/>
                </a:solidFill>
                <a:latin typeface="Calibri" pitchFamily="34" charset="0"/>
              </a:defRPr>
            </a:lvl4pPr>
            <a:lvl5pPr marL="2057400" indent="-228600" defTabSz="957263" eaLnBrk="0" hangingPunct="0">
              <a:defRPr sz="1600">
                <a:solidFill>
                  <a:srgbClr val="5F5F5F"/>
                </a:solidFill>
                <a:latin typeface="Calibri" pitchFamily="34" charset="0"/>
              </a:defRPr>
            </a:lvl5pPr>
            <a:lvl6pPr marL="2514600" indent="-228600" algn="ctr" defTabSz="957263" eaLnBrk="0" fontAlgn="base" hangingPunct="0">
              <a:spcBef>
                <a:spcPct val="0"/>
              </a:spcBef>
              <a:spcAft>
                <a:spcPct val="0"/>
              </a:spcAft>
              <a:defRPr sz="1600">
                <a:solidFill>
                  <a:srgbClr val="5F5F5F"/>
                </a:solidFill>
                <a:latin typeface="Calibri" pitchFamily="34" charset="0"/>
              </a:defRPr>
            </a:lvl6pPr>
            <a:lvl7pPr marL="2971800" indent="-228600" algn="ctr" defTabSz="957263" eaLnBrk="0" fontAlgn="base" hangingPunct="0">
              <a:spcBef>
                <a:spcPct val="0"/>
              </a:spcBef>
              <a:spcAft>
                <a:spcPct val="0"/>
              </a:spcAft>
              <a:defRPr sz="1600">
                <a:solidFill>
                  <a:srgbClr val="5F5F5F"/>
                </a:solidFill>
                <a:latin typeface="Calibri" pitchFamily="34" charset="0"/>
              </a:defRPr>
            </a:lvl7pPr>
            <a:lvl8pPr marL="3429000" indent="-228600" algn="ctr" defTabSz="957263" eaLnBrk="0" fontAlgn="base" hangingPunct="0">
              <a:spcBef>
                <a:spcPct val="0"/>
              </a:spcBef>
              <a:spcAft>
                <a:spcPct val="0"/>
              </a:spcAft>
              <a:defRPr sz="1600">
                <a:solidFill>
                  <a:srgbClr val="5F5F5F"/>
                </a:solidFill>
                <a:latin typeface="Calibri" pitchFamily="34" charset="0"/>
              </a:defRPr>
            </a:lvl8pPr>
            <a:lvl9pPr marL="3886200" indent="-228600" algn="ctr" defTabSz="957263" eaLnBrk="0" fontAlgn="base" hangingPunct="0">
              <a:spcBef>
                <a:spcPct val="0"/>
              </a:spcBef>
              <a:spcAft>
                <a:spcPct val="0"/>
              </a:spcAft>
              <a:defRPr sz="1600">
                <a:solidFill>
                  <a:srgbClr val="5F5F5F"/>
                </a:solidFill>
                <a:latin typeface="Calibri" pitchFamily="34" charset="0"/>
              </a:defRPr>
            </a:lvl9pPr>
          </a:lstStyle>
          <a:p>
            <a:pPr eaLnBrk="1" hangingPunct="1"/>
            <a:fld id="{979B64E1-1B69-4F19-AB82-BD8BFE51433C}" type="slidenum">
              <a:rPr lang="da-DK" sz="1300" smtClean="0">
                <a:solidFill>
                  <a:schemeClr val="tx1"/>
                </a:solidFill>
                <a:latin typeface="Times New Roman" pitchFamily="18" charset="0"/>
              </a:rPr>
              <a:pPr eaLnBrk="1" hangingPunct="1"/>
              <a:t>8</a:t>
            </a:fld>
            <a:endParaRPr lang="da-DK" sz="1300" smtClean="0">
              <a:solidFill>
                <a:schemeClr val="tx1"/>
              </a:solidFill>
              <a:latin typeface="Times New Roman" pitchFamily="18" charset="0"/>
            </a:endParaRPr>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p:spPr>
        <p:txBody>
          <a:bodyPr/>
          <a:lstStyle/>
          <a:p>
            <a:pPr eaLnBrk="1" hangingPunct="1"/>
            <a:endParaRPr lang="en-GB" sz="1000" smtClean="0">
              <a:latin typeface="Arial Unicode MS" pitchFamily="34" charset="-128"/>
              <a:cs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defTabSz="957263" eaLnBrk="0" hangingPunct="0">
              <a:defRPr sz="1600">
                <a:solidFill>
                  <a:srgbClr val="5F5F5F"/>
                </a:solidFill>
                <a:latin typeface="Calibri" pitchFamily="34" charset="0"/>
              </a:defRPr>
            </a:lvl1pPr>
            <a:lvl2pPr marL="742950" indent="-285750" defTabSz="957263" eaLnBrk="0" hangingPunct="0">
              <a:defRPr sz="1600">
                <a:solidFill>
                  <a:srgbClr val="5F5F5F"/>
                </a:solidFill>
                <a:latin typeface="Calibri" pitchFamily="34" charset="0"/>
              </a:defRPr>
            </a:lvl2pPr>
            <a:lvl3pPr marL="1143000" indent="-228600" defTabSz="957263" eaLnBrk="0" hangingPunct="0">
              <a:defRPr sz="1600">
                <a:solidFill>
                  <a:srgbClr val="5F5F5F"/>
                </a:solidFill>
                <a:latin typeface="Calibri" pitchFamily="34" charset="0"/>
              </a:defRPr>
            </a:lvl3pPr>
            <a:lvl4pPr marL="1600200" indent="-228600" defTabSz="957263" eaLnBrk="0" hangingPunct="0">
              <a:defRPr sz="1600">
                <a:solidFill>
                  <a:srgbClr val="5F5F5F"/>
                </a:solidFill>
                <a:latin typeface="Calibri" pitchFamily="34" charset="0"/>
              </a:defRPr>
            </a:lvl4pPr>
            <a:lvl5pPr marL="2057400" indent="-228600" defTabSz="957263" eaLnBrk="0" hangingPunct="0">
              <a:defRPr sz="1600">
                <a:solidFill>
                  <a:srgbClr val="5F5F5F"/>
                </a:solidFill>
                <a:latin typeface="Calibri" pitchFamily="34" charset="0"/>
              </a:defRPr>
            </a:lvl5pPr>
            <a:lvl6pPr marL="2514600" indent="-228600" algn="ctr" defTabSz="957263" eaLnBrk="0" fontAlgn="base" hangingPunct="0">
              <a:spcBef>
                <a:spcPct val="0"/>
              </a:spcBef>
              <a:spcAft>
                <a:spcPct val="0"/>
              </a:spcAft>
              <a:defRPr sz="1600">
                <a:solidFill>
                  <a:srgbClr val="5F5F5F"/>
                </a:solidFill>
                <a:latin typeface="Calibri" pitchFamily="34" charset="0"/>
              </a:defRPr>
            </a:lvl6pPr>
            <a:lvl7pPr marL="2971800" indent="-228600" algn="ctr" defTabSz="957263" eaLnBrk="0" fontAlgn="base" hangingPunct="0">
              <a:spcBef>
                <a:spcPct val="0"/>
              </a:spcBef>
              <a:spcAft>
                <a:spcPct val="0"/>
              </a:spcAft>
              <a:defRPr sz="1600">
                <a:solidFill>
                  <a:srgbClr val="5F5F5F"/>
                </a:solidFill>
                <a:latin typeface="Calibri" pitchFamily="34" charset="0"/>
              </a:defRPr>
            </a:lvl7pPr>
            <a:lvl8pPr marL="3429000" indent="-228600" algn="ctr" defTabSz="957263" eaLnBrk="0" fontAlgn="base" hangingPunct="0">
              <a:spcBef>
                <a:spcPct val="0"/>
              </a:spcBef>
              <a:spcAft>
                <a:spcPct val="0"/>
              </a:spcAft>
              <a:defRPr sz="1600">
                <a:solidFill>
                  <a:srgbClr val="5F5F5F"/>
                </a:solidFill>
                <a:latin typeface="Calibri" pitchFamily="34" charset="0"/>
              </a:defRPr>
            </a:lvl8pPr>
            <a:lvl9pPr marL="3886200" indent="-228600" algn="ctr" defTabSz="957263" eaLnBrk="0" fontAlgn="base" hangingPunct="0">
              <a:spcBef>
                <a:spcPct val="0"/>
              </a:spcBef>
              <a:spcAft>
                <a:spcPct val="0"/>
              </a:spcAft>
              <a:defRPr sz="1600">
                <a:solidFill>
                  <a:srgbClr val="5F5F5F"/>
                </a:solidFill>
                <a:latin typeface="Calibri" pitchFamily="34" charset="0"/>
              </a:defRPr>
            </a:lvl9pPr>
          </a:lstStyle>
          <a:p>
            <a:pPr eaLnBrk="1" hangingPunct="1"/>
            <a:fld id="{BEC4923B-3300-4A36-9A92-86D137CCA32D}" type="slidenum">
              <a:rPr lang="da-DK" sz="1300" smtClean="0">
                <a:solidFill>
                  <a:schemeClr val="tx1"/>
                </a:solidFill>
                <a:latin typeface="Times New Roman" pitchFamily="18" charset="0"/>
              </a:rPr>
              <a:pPr eaLnBrk="1" hangingPunct="1"/>
              <a:t>9</a:t>
            </a:fld>
            <a:endParaRPr lang="da-DK" sz="1300" smtClean="0">
              <a:solidFill>
                <a:schemeClr val="tx1"/>
              </a:solidFill>
              <a:latin typeface="Times New Roman" pitchFamily="18" charset="0"/>
            </a:endParaRPr>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p:spPr>
        <p:txBody>
          <a:bodyPr/>
          <a:lstStyle/>
          <a:p>
            <a:pPr eaLnBrk="1" hangingPunct="1"/>
            <a:endParaRPr lang="en-GB" smtClean="0">
              <a:latin typeface="Arial Unicode MS" pitchFamily="34" charset="-128"/>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236788"/>
            <a:ext cx="7772400" cy="1543050"/>
          </a:xfrm>
        </p:spPr>
        <p:txBody>
          <a:bodyPr/>
          <a:lstStyle/>
          <a:p>
            <a:r>
              <a:rPr lang="fr-FR" smtClean="0"/>
              <a:t>Modifiez le style du titre</a:t>
            </a:r>
            <a:endParaRPr lang="en-US"/>
          </a:p>
        </p:txBody>
      </p:sp>
      <p:sp>
        <p:nvSpPr>
          <p:cNvPr id="3" name="Sous-titre 2"/>
          <p:cNvSpPr>
            <a:spLocks noGrp="1"/>
          </p:cNvSpPr>
          <p:nvPr>
            <p:ph type="subTitle" idx="1"/>
          </p:nvPr>
        </p:nvSpPr>
        <p:spPr>
          <a:xfrm>
            <a:off x="1371600" y="4079875"/>
            <a:ext cx="6400800" cy="18415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Modifiez le style des sous-titres du masque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r>
              <a:rPr lang="da-DK"/>
              <a:t>BSP: 35 C/5</a:t>
            </a:r>
          </a:p>
        </p:txBody>
      </p:sp>
      <p:sp>
        <p:nvSpPr>
          <p:cNvPr id="6" name="Rectangle 6"/>
          <p:cNvSpPr>
            <a:spLocks noGrp="1" noChangeArrowheads="1"/>
          </p:cNvSpPr>
          <p:nvPr>
            <p:ph type="sldNum" sz="quarter" idx="12"/>
          </p:nvPr>
        </p:nvSpPr>
        <p:spPr>
          <a:ln/>
        </p:spPr>
        <p:txBody>
          <a:bodyPr/>
          <a:lstStyle>
            <a:lvl1pPr>
              <a:defRPr/>
            </a:lvl1pPr>
          </a:lstStyle>
          <a:p>
            <a:pPr>
              <a:defRPr/>
            </a:pPr>
            <a:r>
              <a:rPr lang="da-DK"/>
              <a:t>&lt;N&gt;</a:t>
            </a:r>
          </a:p>
        </p:txBody>
      </p:sp>
    </p:spTree>
    <p:extLst>
      <p:ext uri="{BB962C8B-B14F-4D97-AF65-F5344CB8AC3E}">
        <p14:creationId xmlns:p14="http://schemas.microsoft.com/office/powerpoint/2010/main" val="41976157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en-US"/>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r>
              <a:rPr lang="da-DK"/>
              <a:t>BSP: 35 C/5</a:t>
            </a:r>
          </a:p>
        </p:txBody>
      </p:sp>
      <p:sp>
        <p:nvSpPr>
          <p:cNvPr id="6" name="Rectangle 6"/>
          <p:cNvSpPr>
            <a:spLocks noGrp="1" noChangeArrowheads="1"/>
          </p:cNvSpPr>
          <p:nvPr>
            <p:ph type="sldNum" sz="quarter" idx="12"/>
          </p:nvPr>
        </p:nvSpPr>
        <p:spPr>
          <a:ln/>
        </p:spPr>
        <p:txBody>
          <a:bodyPr/>
          <a:lstStyle>
            <a:lvl1pPr>
              <a:defRPr/>
            </a:lvl1pPr>
          </a:lstStyle>
          <a:p>
            <a:pPr>
              <a:defRPr/>
            </a:pPr>
            <a:r>
              <a:rPr lang="da-DK"/>
              <a:t>&lt;N&gt;</a:t>
            </a:r>
          </a:p>
        </p:txBody>
      </p:sp>
    </p:spTree>
    <p:extLst>
      <p:ext uri="{BB962C8B-B14F-4D97-AF65-F5344CB8AC3E}">
        <p14:creationId xmlns:p14="http://schemas.microsoft.com/office/powerpoint/2010/main" val="2635522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67500" y="250825"/>
            <a:ext cx="2095500" cy="6149975"/>
          </a:xfrm>
        </p:spPr>
        <p:txBody>
          <a:bodyPr vert="eaVert"/>
          <a:lstStyle/>
          <a:p>
            <a:r>
              <a:rPr lang="fr-FR" smtClean="0"/>
              <a:t>Modifiez le style du titre</a:t>
            </a:r>
            <a:endParaRPr lang="en-US"/>
          </a:p>
        </p:txBody>
      </p:sp>
      <p:sp>
        <p:nvSpPr>
          <p:cNvPr id="3" name="Espace réservé du texte vertical 2"/>
          <p:cNvSpPr>
            <a:spLocks noGrp="1"/>
          </p:cNvSpPr>
          <p:nvPr>
            <p:ph type="body" orient="vert" idx="1"/>
          </p:nvPr>
        </p:nvSpPr>
        <p:spPr>
          <a:xfrm>
            <a:off x="381000" y="250825"/>
            <a:ext cx="6134100" cy="614997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r>
              <a:rPr lang="da-DK"/>
              <a:t>BSP: 35 C/5</a:t>
            </a:r>
          </a:p>
        </p:txBody>
      </p:sp>
      <p:sp>
        <p:nvSpPr>
          <p:cNvPr id="6" name="Rectangle 6"/>
          <p:cNvSpPr>
            <a:spLocks noGrp="1" noChangeArrowheads="1"/>
          </p:cNvSpPr>
          <p:nvPr>
            <p:ph type="sldNum" sz="quarter" idx="12"/>
          </p:nvPr>
        </p:nvSpPr>
        <p:spPr>
          <a:ln/>
        </p:spPr>
        <p:txBody>
          <a:bodyPr/>
          <a:lstStyle>
            <a:lvl1pPr>
              <a:defRPr/>
            </a:lvl1pPr>
          </a:lstStyle>
          <a:p>
            <a:pPr>
              <a:defRPr/>
            </a:pPr>
            <a:r>
              <a:rPr lang="da-DK"/>
              <a:t>&lt;N&gt;</a:t>
            </a:r>
          </a:p>
        </p:txBody>
      </p:sp>
    </p:spTree>
    <p:extLst>
      <p:ext uri="{BB962C8B-B14F-4D97-AF65-F5344CB8AC3E}">
        <p14:creationId xmlns:p14="http://schemas.microsoft.com/office/powerpoint/2010/main" val="28650386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re et tableau">
    <p:spTree>
      <p:nvGrpSpPr>
        <p:cNvPr id="1" name=""/>
        <p:cNvGrpSpPr/>
        <p:nvPr/>
      </p:nvGrpSpPr>
      <p:grpSpPr>
        <a:xfrm>
          <a:off x="0" y="0"/>
          <a:ext cx="0" cy="0"/>
          <a:chOff x="0" y="0"/>
          <a:chExt cx="0" cy="0"/>
        </a:xfrm>
      </p:grpSpPr>
      <p:sp>
        <p:nvSpPr>
          <p:cNvPr id="2" name="Titre 1"/>
          <p:cNvSpPr>
            <a:spLocks noGrp="1"/>
          </p:cNvSpPr>
          <p:nvPr>
            <p:ph type="title"/>
          </p:nvPr>
        </p:nvSpPr>
        <p:spPr>
          <a:xfrm>
            <a:off x="1906588" y="250825"/>
            <a:ext cx="6553200" cy="823913"/>
          </a:xfrm>
        </p:spPr>
        <p:txBody>
          <a:bodyPr/>
          <a:lstStyle/>
          <a:p>
            <a:r>
              <a:rPr lang="fr-FR" smtClean="0"/>
              <a:t>Modifiez le style du titre</a:t>
            </a:r>
            <a:endParaRPr lang="en-US"/>
          </a:p>
        </p:txBody>
      </p:sp>
      <p:sp>
        <p:nvSpPr>
          <p:cNvPr id="3" name="Espace réservé du tableau 2"/>
          <p:cNvSpPr>
            <a:spLocks noGrp="1"/>
          </p:cNvSpPr>
          <p:nvPr>
            <p:ph type="tbl" idx="1"/>
          </p:nvPr>
        </p:nvSpPr>
        <p:spPr>
          <a:xfrm>
            <a:off x="381000" y="1760538"/>
            <a:ext cx="8382000" cy="4640262"/>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r>
              <a:rPr lang="da-DK"/>
              <a:t>BSP: 35 C/5</a:t>
            </a:r>
          </a:p>
        </p:txBody>
      </p:sp>
      <p:sp>
        <p:nvSpPr>
          <p:cNvPr id="6" name="Rectangle 6"/>
          <p:cNvSpPr>
            <a:spLocks noGrp="1" noChangeArrowheads="1"/>
          </p:cNvSpPr>
          <p:nvPr>
            <p:ph type="sldNum" sz="quarter" idx="12"/>
          </p:nvPr>
        </p:nvSpPr>
        <p:spPr>
          <a:ln/>
        </p:spPr>
        <p:txBody>
          <a:bodyPr/>
          <a:lstStyle>
            <a:lvl1pPr>
              <a:defRPr/>
            </a:lvl1pPr>
          </a:lstStyle>
          <a:p>
            <a:pPr>
              <a:defRPr/>
            </a:pPr>
            <a:r>
              <a:rPr lang="da-DK"/>
              <a:t>&lt;N&gt;</a:t>
            </a:r>
          </a:p>
        </p:txBody>
      </p:sp>
    </p:spTree>
    <p:extLst>
      <p:ext uri="{BB962C8B-B14F-4D97-AF65-F5344CB8AC3E}">
        <p14:creationId xmlns:p14="http://schemas.microsoft.com/office/powerpoint/2010/main" val="7143831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Titre et texte sur contenu">
    <p:spTree>
      <p:nvGrpSpPr>
        <p:cNvPr id="1" name=""/>
        <p:cNvGrpSpPr/>
        <p:nvPr/>
      </p:nvGrpSpPr>
      <p:grpSpPr>
        <a:xfrm>
          <a:off x="0" y="0"/>
          <a:ext cx="0" cy="0"/>
          <a:chOff x="0" y="0"/>
          <a:chExt cx="0" cy="0"/>
        </a:xfrm>
      </p:grpSpPr>
      <p:sp>
        <p:nvSpPr>
          <p:cNvPr id="2" name="Titre 1"/>
          <p:cNvSpPr>
            <a:spLocks noGrp="1"/>
          </p:cNvSpPr>
          <p:nvPr>
            <p:ph type="title"/>
          </p:nvPr>
        </p:nvSpPr>
        <p:spPr>
          <a:xfrm>
            <a:off x="1906588" y="250825"/>
            <a:ext cx="6553200" cy="823913"/>
          </a:xfrm>
        </p:spPr>
        <p:txBody>
          <a:bodyPr/>
          <a:lstStyle/>
          <a:p>
            <a:r>
              <a:rPr lang="fr-FR" smtClean="0"/>
              <a:t>Modifiez le style du titre</a:t>
            </a:r>
            <a:endParaRPr lang="en-US"/>
          </a:p>
        </p:txBody>
      </p:sp>
      <p:sp>
        <p:nvSpPr>
          <p:cNvPr id="3" name="Espace réservé du texte 2"/>
          <p:cNvSpPr>
            <a:spLocks noGrp="1"/>
          </p:cNvSpPr>
          <p:nvPr>
            <p:ph type="body" sz="half" idx="1"/>
          </p:nvPr>
        </p:nvSpPr>
        <p:spPr>
          <a:xfrm>
            <a:off x="381000" y="1760538"/>
            <a:ext cx="8382000" cy="224313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u contenu 3"/>
          <p:cNvSpPr>
            <a:spLocks noGrp="1"/>
          </p:cNvSpPr>
          <p:nvPr>
            <p:ph sz="half" idx="2"/>
          </p:nvPr>
        </p:nvSpPr>
        <p:spPr>
          <a:xfrm>
            <a:off x="381000" y="4156075"/>
            <a:ext cx="8382000" cy="2244725"/>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r>
              <a:rPr lang="da-DK"/>
              <a:t>BSP: 35 C/5</a:t>
            </a:r>
          </a:p>
        </p:txBody>
      </p:sp>
      <p:sp>
        <p:nvSpPr>
          <p:cNvPr id="7" name="Rectangle 6"/>
          <p:cNvSpPr>
            <a:spLocks noGrp="1" noChangeArrowheads="1"/>
          </p:cNvSpPr>
          <p:nvPr>
            <p:ph type="sldNum" sz="quarter" idx="12"/>
          </p:nvPr>
        </p:nvSpPr>
        <p:spPr>
          <a:ln/>
        </p:spPr>
        <p:txBody>
          <a:bodyPr/>
          <a:lstStyle>
            <a:lvl1pPr>
              <a:defRPr/>
            </a:lvl1pPr>
          </a:lstStyle>
          <a:p>
            <a:pPr>
              <a:defRPr/>
            </a:pPr>
            <a:r>
              <a:rPr lang="da-DK"/>
              <a:t>&lt;N&gt;</a:t>
            </a:r>
          </a:p>
        </p:txBody>
      </p:sp>
    </p:spTree>
    <p:extLst>
      <p:ext uri="{BB962C8B-B14F-4D97-AF65-F5344CB8AC3E}">
        <p14:creationId xmlns:p14="http://schemas.microsoft.com/office/powerpoint/2010/main" val="33391972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Titre. Text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1906588" y="250825"/>
            <a:ext cx="6553200" cy="823913"/>
          </a:xfrm>
        </p:spPr>
        <p:txBody>
          <a:bodyPr/>
          <a:lstStyle/>
          <a:p>
            <a:r>
              <a:rPr lang="fr-FR" smtClean="0"/>
              <a:t>Modifiez le style du titre</a:t>
            </a:r>
            <a:endParaRPr lang="en-US"/>
          </a:p>
        </p:txBody>
      </p:sp>
      <p:sp>
        <p:nvSpPr>
          <p:cNvPr id="3" name="Espace réservé du texte 2"/>
          <p:cNvSpPr>
            <a:spLocks noGrp="1"/>
          </p:cNvSpPr>
          <p:nvPr>
            <p:ph type="body" sz="half" idx="1"/>
          </p:nvPr>
        </p:nvSpPr>
        <p:spPr>
          <a:xfrm>
            <a:off x="381000" y="1760538"/>
            <a:ext cx="4114800" cy="4640262"/>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u contenu 3"/>
          <p:cNvSpPr>
            <a:spLocks noGrp="1"/>
          </p:cNvSpPr>
          <p:nvPr>
            <p:ph sz="half" idx="2"/>
          </p:nvPr>
        </p:nvSpPr>
        <p:spPr>
          <a:xfrm>
            <a:off x="4648200" y="1760538"/>
            <a:ext cx="4114800" cy="4640262"/>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r>
              <a:rPr lang="da-DK"/>
              <a:t>BSP: 35 C/5</a:t>
            </a:r>
          </a:p>
        </p:txBody>
      </p:sp>
      <p:sp>
        <p:nvSpPr>
          <p:cNvPr id="7" name="Rectangle 6"/>
          <p:cNvSpPr>
            <a:spLocks noGrp="1" noChangeArrowheads="1"/>
          </p:cNvSpPr>
          <p:nvPr>
            <p:ph type="sldNum" sz="quarter" idx="12"/>
          </p:nvPr>
        </p:nvSpPr>
        <p:spPr>
          <a:ln/>
        </p:spPr>
        <p:txBody>
          <a:bodyPr/>
          <a:lstStyle>
            <a:lvl1pPr>
              <a:defRPr/>
            </a:lvl1pPr>
          </a:lstStyle>
          <a:p>
            <a:pPr>
              <a:defRPr/>
            </a:pPr>
            <a:r>
              <a:rPr lang="da-DK"/>
              <a:t>&lt;N&gt;</a:t>
            </a:r>
          </a:p>
        </p:txBody>
      </p:sp>
    </p:spTree>
    <p:extLst>
      <p:ext uri="{BB962C8B-B14F-4D97-AF65-F5344CB8AC3E}">
        <p14:creationId xmlns:p14="http://schemas.microsoft.com/office/powerpoint/2010/main" val="16670162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en-US"/>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fr-FR"/>
          </a:p>
        </p:txBody>
      </p:sp>
      <p:sp>
        <p:nvSpPr>
          <p:cNvPr id="5" name="Rectangle 5"/>
          <p:cNvSpPr>
            <a:spLocks noGrp="1" noChangeArrowheads="1"/>
          </p:cNvSpPr>
          <p:nvPr>
            <p:ph type="ftr" sz="quarter" idx="11"/>
          </p:nvPr>
        </p:nvSpPr>
        <p:spPr/>
        <p:txBody>
          <a:bodyPr/>
          <a:lstStyle>
            <a:lvl1pPr>
              <a:defRPr/>
            </a:lvl1pPr>
          </a:lstStyle>
          <a:p>
            <a:pPr>
              <a:defRPr/>
            </a:pPr>
            <a:r>
              <a:rPr lang="da-DK"/>
              <a:t>BSP: 36 C/5</a:t>
            </a:r>
          </a:p>
        </p:txBody>
      </p:sp>
      <p:sp>
        <p:nvSpPr>
          <p:cNvPr id="6" name="Rectangle 6"/>
          <p:cNvSpPr>
            <a:spLocks noGrp="1" noChangeArrowheads="1"/>
          </p:cNvSpPr>
          <p:nvPr>
            <p:ph type="sldNum" sz="quarter" idx="12"/>
          </p:nvPr>
        </p:nvSpPr>
        <p:spPr/>
        <p:txBody>
          <a:bodyPr/>
          <a:lstStyle>
            <a:lvl1pPr>
              <a:defRPr/>
            </a:lvl1pPr>
          </a:lstStyle>
          <a:p>
            <a:pPr>
              <a:defRPr/>
            </a:pPr>
            <a:r>
              <a:rPr lang="da-DK"/>
              <a:t>&lt;N&gt;</a:t>
            </a:r>
          </a:p>
        </p:txBody>
      </p:sp>
    </p:spTree>
    <p:extLst>
      <p:ext uri="{BB962C8B-B14F-4D97-AF65-F5344CB8AC3E}">
        <p14:creationId xmlns:p14="http://schemas.microsoft.com/office/powerpoint/2010/main" val="7526777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627563"/>
            <a:ext cx="7772400" cy="1430337"/>
          </a:xfrm>
        </p:spPr>
        <p:txBody>
          <a:bodyPr anchor="t"/>
          <a:lstStyle>
            <a:lvl1pPr algn="l">
              <a:defRPr sz="4000" b="1" cap="all"/>
            </a:lvl1pPr>
          </a:lstStyle>
          <a:p>
            <a:r>
              <a:rPr lang="fr-FR" smtClean="0"/>
              <a:t>Modifiez le style du titre</a:t>
            </a:r>
            <a:endParaRPr lang="en-US"/>
          </a:p>
        </p:txBody>
      </p:sp>
      <p:sp>
        <p:nvSpPr>
          <p:cNvPr id="3" name="Espace réservé du texte 2"/>
          <p:cNvSpPr>
            <a:spLocks noGrp="1"/>
          </p:cNvSpPr>
          <p:nvPr>
            <p:ph type="body" idx="1"/>
          </p:nvPr>
        </p:nvSpPr>
        <p:spPr>
          <a:xfrm>
            <a:off x="722313" y="3052763"/>
            <a:ext cx="7772400" cy="15748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Modifiez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r>
              <a:rPr lang="da-DK"/>
              <a:t>BSP: 35 C/5</a:t>
            </a:r>
          </a:p>
        </p:txBody>
      </p:sp>
      <p:sp>
        <p:nvSpPr>
          <p:cNvPr id="6" name="Rectangle 6"/>
          <p:cNvSpPr>
            <a:spLocks noGrp="1" noChangeArrowheads="1"/>
          </p:cNvSpPr>
          <p:nvPr>
            <p:ph type="sldNum" sz="quarter" idx="12"/>
          </p:nvPr>
        </p:nvSpPr>
        <p:spPr>
          <a:ln/>
        </p:spPr>
        <p:txBody>
          <a:bodyPr/>
          <a:lstStyle>
            <a:lvl1pPr>
              <a:defRPr/>
            </a:lvl1pPr>
          </a:lstStyle>
          <a:p>
            <a:pPr>
              <a:defRPr/>
            </a:pPr>
            <a:r>
              <a:rPr lang="da-DK"/>
              <a:t>&lt;N&gt;</a:t>
            </a:r>
          </a:p>
        </p:txBody>
      </p:sp>
    </p:spTree>
    <p:extLst>
      <p:ext uri="{BB962C8B-B14F-4D97-AF65-F5344CB8AC3E}">
        <p14:creationId xmlns:p14="http://schemas.microsoft.com/office/powerpoint/2010/main" val="36265844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en-US"/>
          </a:p>
        </p:txBody>
      </p:sp>
      <p:sp>
        <p:nvSpPr>
          <p:cNvPr id="3" name="Espace réservé du contenu 2"/>
          <p:cNvSpPr>
            <a:spLocks noGrp="1"/>
          </p:cNvSpPr>
          <p:nvPr>
            <p:ph sz="half" idx="1"/>
          </p:nvPr>
        </p:nvSpPr>
        <p:spPr>
          <a:xfrm>
            <a:off x="381000" y="1760538"/>
            <a:ext cx="4114800" cy="4640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u contenu 3"/>
          <p:cNvSpPr>
            <a:spLocks noGrp="1"/>
          </p:cNvSpPr>
          <p:nvPr>
            <p:ph sz="half" idx="2"/>
          </p:nvPr>
        </p:nvSpPr>
        <p:spPr>
          <a:xfrm>
            <a:off x="4648200" y="1760538"/>
            <a:ext cx="4114800" cy="4640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r>
              <a:rPr lang="da-DK"/>
              <a:t>BSP: 35 C/5</a:t>
            </a:r>
          </a:p>
        </p:txBody>
      </p:sp>
      <p:sp>
        <p:nvSpPr>
          <p:cNvPr id="7" name="Rectangle 6"/>
          <p:cNvSpPr>
            <a:spLocks noGrp="1" noChangeArrowheads="1"/>
          </p:cNvSpPr>
          <p:nvPr>
            <p:ph type="sldNum" sz="quarter" idx="12"/>
          </p:nvPr>
        </p:nvSpPr>
        <p:spPr>
          <a:ln/>
        </p:spPr>
        <p:txBody>
          <a:bodyPr/>
          <a:lstStyle>
            <a:lvl1pPr>
              <a:defRPr/>
            </a:lvl1pPr>
          </a:lstStyle>
          <a:p>
            <a:pPr>
              <a:defRPr/>
            </a:pPr>
            <a:r>
              <a:rPr lang="da-DK"/>
              <a:t>&lt;N&gt;</a:t>
            </a:r>
          </a:p>
        </p:txBody>
      </p:sp>
    </p:spTree>
    <p:extLst>
      <p:ext uri="{BB962C8B-B14F-4D97-AF65-F5344CB8AC3E}">
        <p14:creationId xmlns:p14="http://schemas.microsoft.com/office/powerpoint/2010/main" val="20217318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88925"/>
            <a:ext cx="8229600" cy="1200150"/>
          </a:xfrm>
        </p:spPr>
        <p:txBody>
          <a:bodyPr/>
          <a:lstStyle>
            <a:lvl1pPr>
              <a:defRPr/>
            </a:lvl1pPr>
          </a:lstStyle>
          <a:p>
            <a:r>
              <a:rPr lang="fr-FR" smtClean="0"/>
              <a:t>Modifiez le style du titre</a:t>
            </a:r>
            <a:endParaRPr lang="en-US"/>
          </a:p>
        </p:txBody>
      </p:sp>
      <p:sp>
        <p:nvSpPr>
          <p:cNvPr id="3" name="Espace réservé du texte 2"/>
          <p:cNvSpPr>
            <a:spLocks noGrp="1"/>
          </p:cNvSpPr>
          <p:nvPr>
            <p:ph type="body" idx="1"/>
          </p:nvPr>
        </p:nvSpPr>
        <p:spPr>
          <a:xfrm>
            <a:off x="457200" y="1611313"/>
            <a:ext cx="4040188" cy="6731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284413"/>
            <a:ext cx="4040188" cy="41481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Espace réservé du texte 4"/>
          <p:cNvSpPr>
            <a:spLocks noGrp="1"/>
          </p:cNvSpPr>
          <p:nvPr>
            <p:ph type="body" sz="quarter" idx="3"/>
          </p:nvPr>
        </p:nvSpPr>
        <p:spPr>
          <a:xfrm>
            <a:off x="4645025" y="1611313"/>
            <a:ext cx="4041775" cy="6731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284413"/>
            <a:ext cx="4041775" cy="41481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fr-FR"/>
          </a:p>
        </p:txBody>
      </p:sp>
      <p:sp>
        <p:nvSpPr>
          <p:cNvPr id="8" name="Rectangle 5"/>
          <p:cNvSpPr>
            <a:spLocks noGrp="1" noChangeArrowheads="1"/>
          </p:cNvSpPr>
          <p:nvPr>
            <p:ph type="ftr" sz="quarter" idx="11"/>
          </p:nvPr>
        </p:nvSpPr>
        <p:spPr>
          <a:ln/>
        </p:spPr>
        <p:txBody>
          <a:bodyPr/>
          <a:lstStyle>
            <a:lvl1pPr>
              <a:defRPr/>
            </a:lvl1pPr>
          </a:lstStyle>
          <a:p>
            <a:pPr>
              <a:defRPr/>
            </a:pPr>
            <a:r>
              <a:rPr lang="da-DK"/>
              <a:t>BSP: 35 C/5</a:t>
            </a:r>
          </a:p>
        </p:txBody>
      </p:sp>
      <p:sp>
        <p:nvSpPr>
          <p:cNvPr id="9" name="Rectangle 6"/>
          <p:cNvSpPr>
            <a:spLocks noGrp="1" noChangeArrowheads="1"/>
          </p:cNvSpPr>
          <p:nvPr>
            <p:ph type="sldNum" sz="quarter" idx="12"/>
          </p:nvPr>
        </p:nvSpPr>
        <p:spPr>
          <a:ln/>
        </p:spPr>
        <p:txBody>
          <a:bodyPr/>
          <a:lstStyle>
            <a:lvl1pPr>
              <a:defRPr/>
            </a:lvl1pPr>
          </a:lstStyle>
          <a:p>
            <a:pPr>
              <a:defRPr/>
            </a:pPr>
            <a:r>
              <a:rPr lang="da-DK"/>
              <a:t>&lt;N&gt;</a:t>
            </a:r>
          </a:p>
        </p:txBody>
      </p:sp>
    </p:spTree>
    <p:extLst>
      <p:ext uri="{BB962C8B-B14F-4D97-AF65-F5344CB8AC3E}">
        <p14:creationId xmlns:p14="http://schemas.microsoft.com/office/powerpoint/2010/main" val="39870762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r>
              <a:rPr lang="da-DK"/>
              <a:t>BSP: 35 C/5</a:t>
            </a:r>
          </a:p>
        </p:txBody>
      </p:sp>
      <p:sp>
        <p:nvSpPr>
          <p:cNvPr id="5" name="Rectangle 6"/>
          <p:cNvSpPr>
            <a:spLocks noGrp="1" noChangeArrowheads="1"/>
          </p:cNvSpPr>
          <p:nvPr>
            <p:ph type="sldNum" sz="quarter" idx="12"/>
          </p:nvPr>
        </p:nvSpPr>
        <p:spPr>
          <a:ln/>
        </p:spPr>
        <p:txBody>
          <a:bodyPr/>
          <a:lstStyle>
            <a:lvl1pPr>
              <a:defRPr/>
            </a:lvl1pPr>
          </a:lstStyle>
          <a:p>
            <a:pPr>
              <a:defRPr/>
            </a:pPr>
            <a:r>
              <a:rPr lang="da-DK"/>
              <a:t>&lt;N&gt;</a:t>
            </a:r>
          </a:p>
        </p:txBody>
      </p:sp>
    </p:spTree>
    <p:extLst>
      <p:ext uri="{BB962C8B-B14F-4D97-AF65-F5344CB8AC3E}">
        <p14:creationId xmlns:p14="http://schemas.microsoft.com/office/powerpoint/2010/main" val="30845021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r>
              <a:rPr lang="da-DK"/>
              <a:t>BSP: 35 C/5</a:t>
            </a:r>
          </a:p>
        </p:txBody>
      </p:sp>
      <p:sp>
        <p:nvSpPr>
          <p:cNvPr id="4" name="Rectangle 6"/>
          <p:cNvSpPr>
            <a:spLocks noGrp="1" noChangeArrowheads="1"/>
          </p:cNvSpPr>
          <p:nvPr>
            <p:ph type="sldNum" sz="quarter" idx="12"/>
          </p:nvPr>
        </p:nvSpPr>
        <p:spPr>
          <a:ln/>
        </p:spPr>
        <p:txBody>
          <a:bodyPr/>
          <a:lstStyle>
            <a:lvl1pPr>
              <a:defRPr/>
            </a:lvl1pPr>
          </a:lstStyle>
          <a:p>
            <a:pPr>
              <a:defRPr/>
            </a:pPr>
            <a:r>
              <a:rPr lang="da-DK"/>
              <a:t>&lt;N&gt;</a:t>
            </a:r>
          </a:p>
        </p:txBody>
      </p:sp>
    </p:spTree>
    <p:extLst>
      <p:ext uri="{BB962C8B-B14F-4D97-AF65-F5344CB8AC3E}">
        <p14:creationId xmlns:p14="http://schemas.microsoft.com/office/powerpoint/2010/main" val="1441968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87338"/>
            <a:ext cx="3008313" cy="1219200"/>
          </a:xfrm>
        </p:spPr>
        <p:txBody>
          <a:bodyPr anchor="b"/>
          <a:lstStyle>
            <a:lvl1pPr algn="l">
              <a:defRPr sz="2000" b="1"/>
            </a:lvl1pPr>
          </a:lstStyle>
          <a:p>
            <a:r>
              <a:rPr lang="fr-FR" smtClean="0"/>
              <a:t>Modifiez le style du titre</a:t>
            </a:r>
            <a:endParaRPr lang="en-US"/>
          </a:p>
        </p:txBody>
      </p:sp>
      <p:sp>
        <p:nvSpPr>
          <p:cNvPr id="3" name="Espace réservé du contenu 2"/>
          <p:cNvSpPr>
            <a:spLocks noGrp="1"/>
          </p:cNvSpPr>
          <p:nvPr>
            <p:ph idx="1"/>
          </p:nvPr>
        </p:nvSpPr>
        <p:spPr>
          <a:xfrm>
            <a:off x="3575050" y="287338"/>
            <a:ext cx="5111750" cy="614521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u texte 3"/>
          <p:cNvSpPr>
            <a:spLocks noGrp="1"/>
          </p:cNvSpPr>
          <p:nvPr>
            <p:ph type="body" sz="half" idx="2"/>
          </p:nvPr>
        </p:nvSpPr>
        <p:spPr>
          <a:xfrm>
            <a:off x="457200" y="1506538"/>
            <a:ext cx="3008313" cy="49260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r>
              <a:rPr lang="da-DK"/>
              <a:t>BSP: 35 C/5</a:t>
            </a:r>
          </a:p>
        </p:txBody>
      </p:sp>
      <p:sp>
        <p:nvSpPr>
          <p:cNvPr id="7" name="Rectangle 6"/>
          <p:cNvSpPr>
            <a:spLocks noGrp="1" noChangeArrowheads="1"/>
          </p:cNvSpPr>
          <p:nvPr>
            <p:ph type="sldNum" sz="quarter" idx="12"/>
          </p:nvPr>
        </p:nvSpPr>
        <p:spPr>
          <a:ln/>
        </p:spPr>
        <p:txBody>
          <a:bodyPr/>
          <a:lstStyle>
            <a:lvl1pPr>
              <a:defRPr/>
            </a:lvl1pPr>
          </a:lstStyle>
          <a:p>
            <a:pPr>
              <a:defRPr/>
            </a:pPr>
            <a:r>
              <a:rPr lang="da-DK"/>
              <a:t>&lt;N&gt;</a:t>
            </a:r>
          </a:p>
        </p:txBody>
      </p:sp>
    </p:spTree>
    <p:extLst>
      <p:ext uri="{BB962C8B-B14F-4D97-AF65-F5344CB8AC3E}">
        <p14:creationId xmlns:p14="http://schemas.microsoft.com/office/powerpoint/2010/main" val="37834694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5040313"/>
            <a:ext cx="5486400" cy="595312"/>
          </a:xfrm>
        </p:spPr>
        <p:txBody>
          <a:bodyPr anchor="b"/>
          <a:lstStyle>
            <a:lvl1pPr algn="l">
              <a:defRPr sz="2000" b="1"/>
            </a:lvl1pPr>
          </a:lstStyle>
          <a:p>
            <a:r>
              <a:rPr lang="fr-FR" smtClean="0"/>
              <a:t>Modifiez le style du titre</a:t>
            </a:r>
            <a:endParaRPr lang="en-US"/>
          </a:p>
        </p:txBody>
      </p:sp>
      <p:sp>
        <p:nvSpPr>
          <p:cNvPr id="3" name="Espace réservé pour une image  2"/>
          <p:cNvSpPr>
            <a:spLocks noGrp="1"/>
          </p:cNvSpPr>
          <p:nvPr>
            <p:ph type="pic" idx="1"/>
          </p:nvPr>
        </p:nvSpPr>
        <p:spPr>
          <a:xfrm>
            <a:off x="1792288" y="642938"/>
            <a:ext cx="5486400" cy="43211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Espace réservé du texte 3"/>
          <p:cNvSpPr>
            <a:spLocks noGrp="1"/>
          </p:cNvSpPr>
          <p:nvPr>
            <p:ph type="body" sz="half" idx="2"/>
          </p:nvPr>
        </p:nvSpPr>
        <p:spPr>
          <a:xfrm>
            <a:off x="1792288" y="5635625"/>
            <a:ext cx="5486400" cy="8445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r>
              <a:rPr lang="da-DK"/>
              <a:t>BSP: 35 C/5</a:t>
            </a:r>
          </a:p>
        </p:txBody>
      </p:sp>
      <p:sp>
        <p:nvSpPr>
          <p:cNvPr id="7" name="Rectangle 6"/>
          <p:cNvSpPr>
            <a:spLocks noGrp="1" noChangeArrowheads="1"/>
          </p:cNvSpPr>
          <p:nvPr>
            <p:ph type="sldNum" sz="quarter" idx="12"/>
          </p:nvPr>
        </p:nvSpPr>
        <p:spPr>
          <a:ln/>
        </p:spPr>
        <p:txBody>
          <a:bodyPr/>
          <a:lstStyle>
            <a:lvl1pPr>
              <a:defRPr/>
            </a:lvl1pPr>
          </a:lstStyle>
          <a:p>
            <a:pPr>
              <a:defRPr/>
            </a:pPr>
            <a:r>
              <a:rPr lang="da-DK"/>
              <a:t>&lt;N&gt;</a:t>
            </a:r>
          </a:p>
        </p:txBody>
      </p:sp>
    </p:spTree>
    <p:extLst>
      <p:ext uri="{BB962C8B-B14F-4D97-AF65-F5344CB8AC3E}">
        <p14:creationId xmlns:p14="http://schemas.microsoft.com/office/powerpoint/2010/main" val="34836707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6"/>
          <a:srcRect/>
          <a:stretch>
            <a:fillRect/>
          </a:stretch>
        </a:blipFill>
        <a:effectLst/>
      </p:bgPr>
    </p:bg>
    <p:spTree>
      <p:nvGrpSpPr>
        <p:cNvPr id="1" name=""/>
        <p:cNvGrpSpPr/>
        <p:nvPr/>
      </p:nvGrpSpPr>
      <p:grpSpPr>
        <a:xfrm>
          <a:off x="0" y="0"/>
          <a:ext cx="0" cy="0"/>
          <a:chOff x="0" y="0"/>
          <a:chExt cx="0" cy="0"/>
        </a:xfrm>
      </p:grpSpPr>
      <p:sp>
        <p:nvSpPr>
          <p:cNvPr id="1026" name="Rectangle 10"/>
          <p:cNvSpPr>
            <a:spLocks noGrp="1" noChangeArrowheads="1"/>
          </p:cNvSpPr>
          <p:nvPr>
            <p:ph type="body" idx="1"/>
          </p:nvPr>
        </p:nvSpPr>
        <p:spPr bwMode="auto">
          <a:xfrm>
            <a:off x="381000" y="1760538"/>
            <a:ext cx="8382000" cy="4640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a-DK" smtClean="0"/>
              <a:t>Klik for at redigere teksttypografierne i masteren</a:t>
            </a:r>
          </a:p>
          <a:p>
            <a:pPr lvl="0"/>
            <a:r>
              <a:rPr lang="da-DK" smtClean="0"/>
              <a:t>Andet niveau</a:t>
            </a:r>
          </a:p>
          <a:p>
            <a:pPr lvl="0"/>
            <a:r>
              <a:rPr lang="da-DK" smtClean="0"/>
              <a:t>Tredje niveau</a:t>
            </a:r>
          </a:p>
          <a:p>
            <a:pPr lvl="0"/>
            <a:r>
              <a:rPr lang="da-DK" smtClean="0"/>
              <a:t>Fjerde niveau</a:t>
            </a:r>
          </a:p>
          <a:p>
            <a:pPr lvl="0"/>
            <a:r>
              <a:rPr lang="da-DK" smtClean="0"/>
              <a:t>Femte niveau</a:t>
            </a:r>
          </a:p>
        </p:txBody>
      </p:sp>
      <p:sp>
        <p:nvSpPr>
          <p:cNvPr id="1027" name="Rectangle 2"/>
          <p:cNvSpPr>
            <a:spLocks noGrp="1" noChangeArrowheads="1"/>
          </p:cNvSpPr>
          <p:nvPr>
            <p:ph type="title"/>
          </p:nvPr>
        </p:nvSpPr>
        <p:spPr bwMode="auto">
          <a:xfrm>
            <a:off x="1906588" y="250825"/>
            <a:ext cx="6553200"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da-DK" smtClean="0"/>
              <a:t>Klik for at redigere</a:t>
            </a:r>
          </a:p>
        </p:txBody>
      </p:sp>
      <p:sp>
        <p:nvSpPr>
          <p:cNvPr id="1028" name="Rectangle 4"/>
          <p:cNvSpPr>
            <a:spLocks noGrp="1" noChangeArrowheads="1"/>
          </p:cNvSpPr>
          <p:nvPr>
            <p:ph type="dt" sz="half" idx="2"/>
          </p:nvPr>
        </p:nvSpPr>
        <p:spPr bwMode="auto">
          <a:xfrm>
            <a:off x="685800" y="6561138"/>
            <a:ext cx="1905000"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000">
                <a:latin typeface="Arial" charset="0"/>
              </a:defRPr>
            </a:lvl1pPr>
          </a:lstStyle>
          <a:p>
            <a:pPr>
              <a:defRPr/>
            </a:pPr>
            <a:endParaRPr lang="fr-FR"/>
          </a:p>
        </p:txBody>
      </p:sp>
      <p:sp>
        <p:nvSpPr>
          <p:cNvPr id="1029" name="Rectangle 5"/>
          <p:cNvSpPr>
            <a:spLocks noGrp="1" noChangeArrowheads="1"/>
          </p:cNvSpPr>
          <p:nvPr>
            <p:ph type="ftr" sz="quarter" idx="3"/>
          </p:nvPr>
        </p:nvSpPr>
        <p:spPr bwMode="auto">
          <a:xfrm>
            <a:off x="2555875" y="6561138"/>
            <a:ext cx="4111625"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a:latin typeface="Arial" charset="0"/>
              </a:defRPr>
            </a:lvl1pPr>
          </a:lstStyle>
          <a:p>
            <a:pPr>
              <a:defRPr/>
            </a:pPr>
            <a:r>
              <a:rPr lang="da-DK"/>
              <a:t>BSP: 35 C/5</a:t>
            </a:r>
          </a:p>
        </p:txBody>
      </p:sp>
      <p:sp>
        <p:nvSpPr>
          <p:cNvPr id="1030" name="Rectangle 6"/>
          <p:cNvSpPr>
            <a:spLocks noGrp="1" noChangeArrowheads="1"/>
          </p:cNvSpPr>
          <p:nvPr>
            <p:ph type="sldNum" sz="quarter" idx="4"/>
          </p:nvPr>
        </p:nvSpPr>
        <p:spPr bwMode="auto">
          <a:xfrm>
            <a:off x="6553200" y="6561138"/>
            <a:ext cx="1905000"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r>
              <a:rPr lang="da-DK"/>
              <a:t>&lt;N&gt;</a:t>
            </a:r>
          </a:p>
        </p:txBody>
      </p:sp>
      <p:pic>
        <p:nvPicPr>
          <p:cNvPr id="1031" name="Picture 11" descr="unesco_logo_en"/>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152400" y="180975"/>
            <a:ext cx="2406650"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Picture 23" descr="streg"/>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1985963" y="6477000"/>
            <a:ext cx="7158037"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25" descr="streg"/>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0" y="1219200"/>
            <a:ext cx="7158038"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24" r:id="rId1"/>
    <p:sldLayoutId id="2147483737"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 id="2147483735" r:id="rId13"/>
    <p:sldLayoutId id="2147483736" r:id="rId14"/>
  </p:sldLayoutIdLst>
  <p:timing>
    <p:tnLst>
      <p:par>
        <p:cTn id="1" dur="indefinite" restart="never" nodeType="tmRoot"/>
      </p:par>
    </p:tnLst>
  </p:timing>
  <p:hf sldNum="0" hdr="0" dt="0"/>
  <p:txStyles>
    <p:titleStyle>
      <a:lvl1pPr algn="r" rtl="0" eaLnBrk="0" fontAlgn="base" hangingPunct="0">
        <a:spcBef>
          <a:spcPct val="0"/>
        </a:spcBef>
        <a:spcAft>
          <a:spcPct val="0"/>
        </a:spcAft>
        <a:defRPr sz="3000">
          <a:solidFill>
            <a:srgbClr val="5F5F5F"/>
          </a:solidFill>
          <a:latin typeface="+mj-lt"/>
          <a:ea typeface="+mj-ea"/>
          <a:cs typeface="+mj-cs"/>
        </a:defRPr>
      </a:lvl1pPr>
      <a:lvl2pPr algn="r" rtl="0" eaLnBrk="0" fontAlgn="base" hangingPunct="0">
        <a:spcBef>
          <a:spcPct val="0"/>
        </a:spcBef>
        <a:spcAft>
          <a:spcPct val="0"/>
        </a:spcAft>
        <a:defRPr sz="3000">
          <a:solidFill>
            <a:srgbClr val="5F5F5F"/>
          </a:solidFill>
          <a:latin typeface="Calibri" pitchFamily="34" charset="0"/>
        </a:defRPr>
      </a:lvl2pPr>
      <a:lvl3pPr algn="r" rtl="0" eaLnBrk="0" fontAlgn="base" hangingPunct="0">
        <a:spcBef>
          <a:spcPct val="0"/>
        </a:spcBef>
        <a:spcAft>
          <a:spcPct val="0"/>
        </a:spcAft>
        <a:defRPr sz="3000">
          <a:solidFill>
            <a:srgbClr val="5F5F5F"/>
          </a:solidFill>
          <a:latin typeface="Calibri" pitchFamily="34" charset="0"/>
        </a:defRPr>
      </a:lvl3pPr>
      <a:lvl4pPr algn="r" rtl="0" eaLnBrk="0" fontAlgn="base" hangingPunct="0">
        <a:spcBef>
          <a:spcPct val="0"/>
        </a:spcBef>
        <a:spcAft>
          <a:spcPct val="0"/>
        </a:spcAft>
        <a:defRPr sz="3000">
          <a:solidFill>
            <a:srgbClr val="5F5F5F"/>
          </a:solidFill>
          <a:latin typeface="Calibri" pitchFamily="34" charset="0"/>
        </a:defRPr>
      </a:lvl4pPr>
      <a:lvl5pPr algn="r" rtl="0" eaLnBrk="0" fontAlgn="base" hangingPunct="0">
        <a:spcBef>
          <a:spcPct val="0"/>
        </a:spcBef>
        <a:spcAft>
          <a:spcPct val="0"/>
        </a:spcAft>
        <a:defRPr sz="3000">
          <a:solidFill>
            <a:srgbClr val="5F5F5F"/>
          </a:solidFill>
          <a:latin typeface="Calibri" pitchFamily="34" charset="0"/>
        </a:defRPr>
      </a:lvl5pPr>
      <a:lvl6pPr marL="457200" algn="r" rtl="0" fontAlgn="base">
        <a:spcBef>
          <a:spcPct val="0"/>
        </a:spcBef>
        <a:spcAft>
          <a:spcPct val="0"/>
        </a:spcAft>
        <a:defRPr sz="3000">
          <a:solidFill>
            <a:srgbClr val="5F5F5F"/>
          </a:solidFill>
          <a:latin typeface="Calibri" pitchFamily="34" charset="0"/>
        </a:defRPr>
      </a:lvl6pPr>
      <a:lvl7pPr marL="914400" algn="r" rtl="0" fontAlgn="base">
        <a:spcBef>
          <a:spcPct val="0"/>
        </a:spcBef>
        <a:spcAft>
          <a:spcPct val="0"/>
        </a:spcAft>
        <a:defRPr sz="3000">
          <a:solidFill>
            <a:srgbClr val="5F5F5F"/>
          </a:solidFill>
          <a:latin typeface="Calibri" pitchFamily="34" charset="0"/>
        </a:defRPr>
      </a:lvl7pPr>
      <a:lvl8pPr marL="1371600" algn="r" rtl="0" fontAlgn="base">
        <a:spcBef>
          <a:spcPct val="0"/>
        </a:spcBef>
        <a:spcAft>
          <a:spcPct val="0"/>
        </a:spcAft>
        <a:defRPr sz="3000">
          <a:solidFill>
            <a:srgbClr val="5F5F5F"/>
          </a:solidFill>
          <a:latin typeface="Calibri" pitchFamily="34" charset="0"/>
        </a:defRPr>
      </a:lvl8pPr>
      <a:lvl9pPr marL="1828800" algn="r" rtl="0" fontAlgn="base">
        <a:spcBef>
          <a:spcPct val="0"/>
        </a:spcBef>
        <a:spcAft>
          <a:spcPct val="0"/>
        </a:spcAft>
        <a:defRPr sz="3000">
          <a:solidFill>
            <a:srgbClr val="5F5F5F"/>
          </a:solidFill>
          <a:latin typeface="Calibri" pitchFamily="34" charset="0"/>
        </a:defRPr>
      </a:lvl9pPr>
    </p:titleStyle>
    <p:bodyStyle>
      <a:lvl1pPr marL="342900" indent="-342900" algn="l" rtl="0" eaLnBrk="0" fontAlgn="base" hangingPunct="0">
        <a:spcBef>
          <a:spcPct val="20000"/>
        </a:spcBef>
        <a:spcAft>
          <a:spcPct val="0"/>
        </a:spcAft>
        <a:defRPr sz="2400">
          <a:solidFill>
            <a:srgbClr val="5F5F5F"/>
          </a:solidFill>
          <a:latin typeface="+mn-lt"/>
          <a:ea typeface="+mn-ea"/>
          <a:cs typeface="+mn-cs"/>
        </a:defRPr>
      </a:lvl1pPr>
      <a:lvl2pPr marL="742950" indent="-285750" algn="l" rtl="0" eaLnBrk="0" fontAlgn="base" hangingPunct="0">
        <a:spcBef>
          <a:spcPct val="20000"/>
        </a:spcBef>
        <a:spcAft>
          <a:spcPct val="0"/>
        </a:spcAft>
        <a:defRPr sz="2200">
          <a:solidFill>
            <a:srgbClr val="5F5F5F"/>
          </a:solidFill>
          <a:latin typeface="Arial" charset="0"/>
        </a:defRPr>
      </a:lvl2pPr>
      <a:lvl3pPr marL="1143000" indent="-228600" algn="l" rtl="0" eaLnBrk="0" fontAlgn="base" hangingPunct="0">
        <a:spcBef>
          <a:spcPct val="20000"/>
        </a:spcBef>
        <a:spcAft>
          <a:spcPct val="0"/>
        </a:spcAft>
        <a:defRPr sz="2000">
          <a:solidFill>
            <a:srgbClr val="5F5F5F"/>
          </a:solidFill>
          <a:latin typeface="Arial" charset="0"/>
        </a:defRPr>
      </a:lvl3pPr>
      <a:lvl4pPr marL="1600200" indent="-228600" algn="l" rtl="0" eaLnBrk="0" fontAlgn="base" hangingPunct="0">
        <a:spcBef>
          <a:spcPct val="20000"/>
        </a:spcBef>
        <a:spcAft>
          <a:spcPct val="0"/>
        </a:spcAft>
        <a:defRPr sz="2000">
          <a:solidFill>
            <a:srgbClr val="5F5F5F"/>
          </a:solidFill>
          <a:latin typeface="Arial" charset="0"/>
        </a:defRPr>
      </a:lvl4pPr>
      <a:lvl5pPr marL="2057400" indent="-228600" algn="l" rtl="0" eaLnBrk="0" fontAlgn="base" hangingPunct="0">
        <a:spcBef>
          <a:spcPct val="20000"/>
        </a:spcBef>
        <a:spcAft>
          <a:spcPct val="0"/>
        </a:spcAft>
        <a:defRPr sz="2000">
          <a:solidFill>
            <a:srgbClr val="5F5F5F"/>
          </a:solidFill>
          <a:latin typeface="Arial" charset="0"/>
        </a:defRPr>
      </a:lvl5pPr>
      <a:lvl6pPr marL="2514600" indent="-228600" algn="l" rtl="0" fontAlgn="base">
        <a:spcBef>
          <a:spcPct val="20000"/>
        </a:spcBef>
        <a:spcAft>
          <a:spcPct val="0"/>
        </a:spcAft>
        <a:defRPr sz="2000">
          <a:solidFill>
            <a:srgbClr val="5F5F5F"/>
          </a:solidFill>
          <a:latin typeface="Arial" charset="0"/>
        </a:defRPr>
      </a:lvl6pPr>
      <a:lvl7pPr marL="2971800" indent="-228600" algn="l" rtl="0" fontAlgn="base">
        <a:spcBef>
          <a:spcPct val="20000"/>
        </a:spcBef>
        <a:spcAft>
          <a:spcPct val="0"/>
        </a:spcAft>
        <a:defRPr sz="2000">
          <a:solidFill>
            <a:srgbClr val="5F5F5F"/>
          </a:solidFill>
          <a:latin typeface="Arial" charset="0"/>
        </a:defRPr>
      </a:lvl7pPr>
      <a:lvl8pPr marL="3429000" indent="-228600" algn="l" rtl="0" fontAlgn="base">
        <a:spcBef>
          <a:spcPct val="20000"/>
        </a:spcBef>
        <a:spcAft>
          <a:spcPct val="0"/>
        </a:spcAft>
        <a:defRPr sz="2000">
          <a:solidFill>
            <a:srgbClr val="5F5F5F"/>
          </a:solidFill>
          <a:latin typeface="Arial" charset="0"/>
        </a:defRPr>
      </a:lvl8pPr>
      <a:lvl9pPr marL="3886200" indent="-228600" algn="l" rtl="0" fontAlgn="base">
        <a:spcBef>
          <a:spcPct val="20000"/>
        </a:spcBef>
        <a:spcAft>
          <a:spcPct val="0"/>
        </a:spcAft>
        <a:defRPr sz="2000">
          <a:solidFill>
            <a:srgbClr val="5F5F5F"/>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1.png"/><Relationship Id="rId7"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18.png"/><Relationship Id="rId10" Type="http://schemas.openxmlformats.org/officeDocument/2006/relationships/image" Target="../media/image27.png"/><Relationship Id="rId4" Type="http://schemas.openxmlformats.org/officeDocument/2006/relationships/image" Target="../media/image22.png"/><Relationship Id="rId9" Type="http://schemas.openxmlformats.org/officeDocument/2006/relationships/image" Target="../media/image26.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18.png"/><Relationship Id="rId4" Type="http://schemas.openxmlformats.org/officeDocument/2006/relationships/image" Target="../media/image34.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18.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18.png"/></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44.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mailto:o.du-souich@unesco.org" TargetMode="External"/><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hyperlink" Target="http://www.unesco.org/bsp" TargetMode="Externa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hyperlink" Target="http://images.google.com/imgres?imgurl=http://www.lib.washington.edu/subject/SpanishPortuguese/Miro%20Village%20of%20Prades.jpg&amp;imgrefurl=http://www.artchive.com/artchive/M/miro.html&amp;usg=__Xz3A-1MMly9OFXKNIWfDA5pwCYs=&amp;h=374&amp;w=423&amp;sz=77&amp;hl=en&amp;start=16&amp;tbnid=KVaJrIeEBPQiiM:&amp;tbnh=111&amp;tbnw=126&amp;prev=/images?q%3Dvillage%26gbv%3D2%26hl%3Den" TargetMode="External"/><Relationship Id="rId7" Type="http://schemas.openxmlformats.org/officeDocument/2006/relationships/hyperlink" Target="http://images.google.com/imgres?imgurl=http://www.made-in-china.com/image/2f0j00nMmQBGlRbfrKM/Wrought-Iron-Crafts.jpg&amp;imgrefurl=http://luyiforge.en.made-in-china.com/product/CMwQofDThApK/China-Wrought-Iron-Crafts.html&amp;usg=__ekOhp8hFh7T5PLlxZ8rG9ANK1No=&amp;h=360&amp;w=360&amp;sz=95&amp;hl=en&amp;start=216&amp;tbnid=FWeL5dJJbbsgcM:&amp;tbnh=121&amp;tbnw=121&amp;prev=/images?q%3Dcrafts%26gbv%3D2%26ndsp%3D18%26hl%3Den%26sa%3DN%26start%3D198" TargetMode="External"/><Relationship Id="rId12"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jpeg"/><Relationship Id="rId11" Type="http://schemas.openxmlformats.org/officeDocument/2006/relationships/hyperlink" Target="http://images.google.com/imgres?imgurl=http://www.sfn.org/baw/images/2007br/Submit/ArtMarket1.JPG&amp;imgrefurl=http://www.sfn.org/baw/bawreport2007/displayReport.cfm?ID%3D49&amp;usg=__8YUlkPmhVQSinDA7smWsBm1LN0s=&amp;h=394&amp;w=600&amp;sz=87&amp;hl=en&amp;start=19&amp;tbnid=7ubAR3iQBrNRgM:&amp;tbnh=89&amp;tbnw=135&amp;prev=/images?q%3Dart%2Bmarket%26gbv%3D2%26ndsp%3D18%26hl%3Den%26sa%3DN%26start%3D18" TargetMode="External"/><Relationship Id="rId5" Type="http://schemas.openxmlformats.org/officeDocument/2006/relationships/hyperlink" Target="http://images.google.com/imgres?imgurl=http://www.mainevents.co.uk/images/team_building_ring.jpg&amp;imgrefurl=http://www.mainevents.co.uk/team_building_team_bond.htm&amp;usg=__1ogeP7rza3mNiRGxwzVdiyRwtPI=&amp;h=307&amp;w=419&amp;sz=30&amp;hl=en&amp;start=1&amp;tbnid=BzxB21DJJUIybM:&amp;tbnh=92&amp;tbnw=125&amp;prev=/images?q%3Dteam%2Bbuilding%26gbv%3D2%26hl%3Den" TargetMode="External"/><Relationship Id="rId10" Type="http://schemas.openxmlformats.org/officeDocument/2006/relationships/image" Target="../media/image11.jpeg"/><Relationship Id="rId4" Type="http://schemas.openxmlformats.org/officeDocument/2006/relationships/image" Target="../media/image8.jpeg"/><Relationship Id="rId9" Type="http://schemas.openxmlformats.org/officeDocument/2006/relationships/hyperlink" Target="http://images.google.com/imgres?imgurl=http://www.mealing.ws/files/users/0/535CF04527B03063E040A8C0AC007347/Villagers.jpg&amp;imgrefurl=http://www.mealing.ws/page6.html&amp;usg=__ZwaNlxh96xPi2itWpKafTZ6g8J0=&amp;h=306&amp;w=474&amp;sz=65&amp;hl=en&amp;start=2&amp;tbnid=ovQQSuK-ZT40PM:&amp;tbnh=83&amp;tbnw=129&amp;prev=/images?q%3Dvillagers%26gbv%3D2%26hl%3Den"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Espace réservé du pied de page 4"/>
          <p:cNvSpPr>
            <a:spLocks noGrp="1"/>
          </p:cNvSpPr>
          <p:nvPr>
            <p:ph type="ftr" sz="quarter" idx="11"/>
          </p:nvPr>
        </p:nvSpPr>
        <p:spPr>
          <a:noFill/>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da-DK" sz="1000" smtClean="0">
                <a:latin typeface="Arial" charset="0"/>
              </a:rPr>
              <a:t>BSP: 36 C/5</a:t>
            </a:r>
          </a:p>
        </p:txBody>
      </p:sp>
      <p:sp>
        <p:nvSpPr>
          <p:cNvPr id="3075" name="Rectangle 3"/>
          <p:cNvSpPr>
            <a:spLocks noGrp="1" noChangeArrowheads="1"/>
          </p:cNvSpPr>
          <p:nvPr>
            <p:ph type="body" idx="1"/>
          </p:nvPr>
        </p:nvSpPr>
        <p:spPr>
          <a:xfrm>
            <a:off x="34925" y="1265238"/>
            <a:ext cx="8893175" cy="5143500"/>
          </a:xfrm>
        </p:spPr>
        <p:txBody>
          <a:bodyPr/>
          <a:lstStyle/>
          <a:p>
            <a:pPr algn="ctr" eaLnBrk="1" hangingPunct="1"/>
            <a:endParaRPr lang="en-GB" sz="2600" dirty="0" smtClean="0"/>
          </a:p>
          <a:p>
            <a:pPr algn="ctr" eaLnBrk="1" hangingPunct="1"/>
            <a:endParaRPr lang="en-GB" sz="2600" dirty="0" smtClean="0"/>
          </a:p>
          <a:p>
            <a:pPr algn="ctr" eaLnBrk="1" hangingPunct="1"/>
            <a:r>
              <a:rPr lang="en-GB" sz="2800" b="1" dirty="0" smtClean="0">
                <a:solidFill>
                  <a:srgbClr val="648BB3"/>
                </a:solidFill>
              </a:rPr>
              <a:t>Results-Based Management (RBM) approach Presentation for Intangible Cultural Heritage Category 2 Institutes</a:t>
            </a:r>
          </a:p>
          <a:p>
            <a:pPr algn="ctr" eaLnBrk="1" hangingPunct="1"/>
            <a:endParaRPr lang="en-GB" sz="2800" b="1" dirty="0" smtClean="0">
              <a:solidFill>
                <a:srgbClr val="648BB3"/>
              </a:solidFill>
            </a:endParaRPr>
          </a:p>
          <a:p>
            <a:pPr algn="ctr" eaLnBrk="1" hangingPunct="1"/>
            <a:r>
              <a:rPr lang="en-GB" b="1" dirty="0" smtClean="0">
                <a:solidFill>
                  <a:srgbClr val="648BB3"/>
                </a:solidFill>
              </a:rPr>
              <a:t>“A nation is alive as long as its culture is alive”</a:t>
            </a:r>
          </a:p>
          <a:p>
            <a:pPr algn="ctr" eaLnBrk="1" hangingPunct="1"/>
            <a:endParaRPr lang="en-GB" b="1" dirty="0" smtClean="0">
              <a:solidFill>
                <a:srgbClr val="648BB3"/>
              </a:solidFill>
            </a:endParaRPr>
          </a:p>
          <a:p>
            <a:pPr algn="ctr" eaLnBrk="1" hangingPunct="1"/>
            <a:r>
              <a:rPr lang="en-GB" sz="2000" dirty="0" smtClean="0"/>
              <a:t>Bureau of Strategic Planning </a:t>
            </a:r>
          </a:p>
          <a:p>
            <a:pPr algn="ctr" eaLnBrk="1" hangingPunct="1"/>
            <a:endParaRPr lang="en-GB" sz="2000" dirty="0" smtClean="0"/>
          </a:p>
          <a:p>
            <a:pPr algn="ctr" eaLnBrk="1" hangingPunct="1"/>
            <a:endParaRPr lang="en-GB" sz="2000" dirty="0" smtClean="0"/>
          </a:p>
          <a:p>
            <a:pPr algn="ctr" eaLnBrk="1" hangingPunct="1"/>
            <a:r>
              <a:rPr lang="en-GB" sz="2000" dirty="0" smtClean="0"/>
              <a:t>2013</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u pied de page 4"/>
          <p:cNvSpPr>
            <a:spLocks noGrp="1"/>
          </p:cNvSpPr>
          <p:nvPr>
            <p:ph type="ftr" sz="quarter" idx="11"/>
          </p:nvPr>
        </p:nvSpPr>
        <p:spPr>
          <a:noFill/>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da-DK" sz="1000" smtClean="0">
                <a:latin typeface="Arial" charset="0"/>
              </a:rPr>
              <a:t>BSP: 36 C/5</a:t>
            </a:r>
          </a:p>
        </p:txBody>
      </p:sp>
      <p:sp>
        <p:nvSpPr>
          <p:cNvPr id="12291" name="Rectangle 2"/>
          <p:cNvSpPr>
            <a:spLocks noGrp="1" noChangeArrowheads="1"/>
          </p:cNvSpPr>
          <p:nvPr>
            <p:ph type="title"/>
          </p:nvPr>
        </p:nvSpPr>
        <p:spPr>
          <a:xfrm>
            <a:off x="3203575" y="400050"/>
            <a:ext cx="4751388" cy="823913"/>
          </a:xfrm>
          <a:noFill/>
        </p:spPr>
        <p:txBody>
          <a:bodyPr/>
          <a:lstStyle/>
          <a:p>
            <a:pPr eaLnBrk="1" hangingPunct="1"/>
            <a:r>
              <a:rPr lang="en-GB" sz="2600" b="1" smtClean="0">
                <a:solidFill>
                  <a:srgbClr val="648BB3"/>
                </a:solidFill>
              </a:rPr>
              <a:t>Situation analysis</a:t>
            </a:r>
            <a:br>
              <a:rPr lang="en-GB" sz="2600" b="1" smtClean="0">
                <a:solidFill>
                  <a:srgbClr val="648BB3"/>
                </a:solidFill>
              </a:rPr>
            </a:br>
            <a:r>
              <a:rPr lang="en-GB" sz="1600" smtClean="0"/>
              <a:t>Assessing the issues to be addressed</a:t>
            </a:r>
            <a:br>
              <a:rPr lang="en-GB" sz="1600" smtClean="0"/>
            </a:br>
            <a:endParaRPr lang="en-GB" sz="1600" smtClean="0"/>
          </a:p>
        </p:txBody>
      </p:sp>
      <p:sp>
        <p:nvSpPr>
          <p:cNvPr id="390147" name="Rectangle 3"/>
          <p:cNvSpPr>
            <a:spLocks noGrp="1" noChangeArrowheads="1"/>
          </p:cNvSpPr>
          <p:nvPr>
            <p:ph type="body" idx="1"/>
          </p:nvPr>
        </p:nvSpPr>
        <p:spPr>
          <a:xfrm>
            <a:off x="-50800" y="1439863"/>
            <a:ext cx="7215188" cy="1800225"/>
          </a:xfrm>
        </p:spPr>
        <p:txBody>
          <a:bodyPr/>
          <a:lstStyle/>
          <a:p>
            <a:pPr eaLnBrk="1" hangingPunct="1"/>
            <a:r>
              <a:rPr lang="en-GB" smtClean="0"/>
              <a:t>	</a:t>
            </a:r>
            <a:r>
              <a:rPr lang="en-GB" sz="2600" smtClean="0"/>
              <a:t>Analysis of the </a:t>
            </a:r>
            <a:r>
              <a:rPr lang="en-GB" sz="2600" b="1" smtClean="0">
                <a:solidFill>
                  <a:srgbClr val="648BB3"/>
                </a:solidFill>
              </a:rPr>
              <a:t>situation prevailing</a:t>
            </a:r>
            <a:r>
              <a:rPr lang="en-GB" sz="2600" smtClean="0"/>
              <a:t> before the intervention in order to identify the </a:t>
            </a:r>
            <a:r>
              <a:rPr lang="en-GB" sz="2600" b="1" smtClean="0">
                <a:solidFill>
                  <a:srgbClr val="648BB3"/>
                </a:solidFill>
              </a:rPr>
              <a:t>issues</a:t>
            </a:r>
            <a:r>
              <a:rPr lang="en-GB" sz="2600" b="1" smtClean="0">
                <a:solidFill>
                  <a:srgbClr val="8DB992"/>
                </a:solidFill>
              </a:rPr>
              <a:t> </a:t>
            </a:r>
            <a:r>
              <a:rPr lang="en-GB" sz="2600" b="1" smtClean="0"/>
              <a:t>(and baseline) </a:t>
            </a:r>
            <a:r>
              <a:rPr lang="en-GB" sz="2600" smtClean="0"/>
              <a:t>to be </a:t>
            </a:r>
            <a:r>
              <a:rPr lang="en-GB" sz="2600" b="1" smtClean="0">
                <a:solidFill>
                  <a:srgbClr val="648BB3"/>
                </a:solidFill>
              </a:rPr>
              <a:t>addressed</a:t>
            </a:r>
            <a:r>
              <a:rPr lang="en-GB" sz="2600" smtClean="0"/>
              <a:t> within UNESCO’s areas of competence.</a:t>
            </a:r>
          </a:p>
        </p:txBody>
      </p:sp>
      <p:pic>
        <p:nvPicPr>
          <p:cNvPr id="12293" name="Picture 4" descr="KAMER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7863" y="1476375"/>
            <a:ext cx="1431925"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0149" name="Rectangle 5"/>
          <p:cNvSpPr>
            <a:spLocks noChangeArrowheads="1"/>
          </p:cNvSpPr>
          <p:nvPr/>
        </p:nvSpPr>
        <p:spPr bwMode="auto">
          <a:xfrm>
            <a:off x="396875" y="3240088"/>
            <a:ext cx="7920038" cy="2530475"/>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buFontTx/>
              <a:buChar char="•"/>
            </a:pPr>
            <a:r>
              <a:rPr lang="en-US" sz="2000"/>
              <a:t> What is the current situation in the field of your work (the situation by the end of previous biennium)?</a:t>
            </a:r>
            <a:br>
              <a:rPr lang="en-US" sz="2000"/>
            </a:br>
            <a:endParaRPr lang="en-US" sz="2000"/>
          </a:p>
          <a:p>
            <a:pPr algn="l">
              <a:buFontTx/>
              <a:buChar char="•"/>
            </a:pPr>
            <a:r>
              <a:rPr lang="en-US" sz="2000"/>
              <a:t> What are the key issues to be addressed during the next two years (and within the longer-term framework)?</a:t>
            </a:r>
          </a:p>
          <a:p>
            <a:pPr algn="l"/>
            <a:endParaRPr lang="en-US" sz="2000"/>
          </a:p>
          <a:p>
            <a:pPr algn="l">
              <a:buFontTx/>
              <a:buChar char="•"/>
            </a:pPr>
            <a:r>
              <a:rPr lang="en-US" sz="2000"/>
              <a:t> What could be done differently to improve the future performance, based on the experience of the past?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390147">
                                            <p:txEl>
                                              <p:pRg st="0" end="0"/>
                                            </p:txEl>
                                          </p:spTgt>
                                        </p:tgtEl>
                                        <p:attrNameLst>
                                          <p:attrName>style.visibility</p:attrName>
                                        </p:attrNameLst>
                                      </p:cBhvr>
                                      <p:to>
                                        <p:strVal val="visible"/>
                                      </p:to>
                                    </p:set>
                                    <p:anim calcmode="lin" valueType="num">
                                      <p:cBhvr additive="base">
                                        <p:cTn id="7" dur="500" fill="hold"/>
                                        <p:tgtEl>
                                          <p:spTgt spid="39014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90147">
                                            <p:txEl>
                                              <p:pRg st="0" end="0"/>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90149">
                                            <p:txEl>
                                              <p:pRg st="0" end="0"/>
                                            </p:txEl>
                                          </p:spTgt>
                                        </p:tgtEl>
                                        <p:attrNameLst>
                                          <p:attrName>style.visibility</p:attrName>
                                        </p:attrNameLst>
                                      </p:cBhvr>
                                      <p:to>
                                        <p:strVal val="visible"/>
                                      </p:to>
                                    </p:set>
                                    <p:anim calcmode="lin" valueType="num">
                                      <p:cBhvr additive="base">
                                        <p:cTn id="12" dur="500" fill="hold"/>
                                        <p:tgtEl>
                                          <p:spTgt spid="390149">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390149">
                                            <p:txEl>
                                              <p:pRg st="0" end="0"/>
                                            </p:txEl>
                                          </p:spTgt>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90149">
                                            <p:txEl>
                                              <p:pRg st="1" end="1"/>
                                            </p:txEl>
                                          </p:spTgt>
                                        </p:tgtEl>
                                        <p:attrNameLst>
                                          <p:attrName>style.visibility</p:attrName>
                                        </p:attrNameLst>
                                      </p:cBhvr>
                                      <p:to>
                                        <p:strVal val="visible"/>
                                      </p:to>
                                    </p:set>
                                    <p:anim calcmode="lin" valueType="num">
                                      <p:cBhvr additive="base">
                                        <p:cTn id="17" dur="500" fill="hold"/>
                                        <p:tgtEl>
                                          <p:spTgt spid="390149">
                                            <p:txEl>
                                              <p:pRg st="1" end="1"/>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390149">
                                            <p:txEl>
                                              <p:pRg st="1" end="1"/>
                                            </p:txEl>
                                          </p:spTgt>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390149">
                                            <p:txEl>
                                              <p:pRg st="3" end="3"/>
                                            </p:txEl>
                                          </p:spTgt>
                                        </p:tgtEl>
                                        <p:attrNameLst>
                                          <p:attrName>style.visibility</p:attrName>
                                        </p:attrNameLst>
                                      </p:cBhvr>
                                      <p:to>
                                        <p:strVal val="visible"/>
                                      </p:to>
                                    </p:set>
                                    <p:anim calcmode="lin" valueType="num">
                                      <p:cBhvr additive="base">
                                        <p:cTn id="22" dur="500" fill="hold"/>
                                        <p:tgtEl>
                                          <p:spTgt spid="390149">
                                            <p:txEl>
                                              <p:pRg st="3" end="3"/>
                                            </p:tx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390149">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0149"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u pied de page 4"/>
          <p:cNvSpPr txBox="1">
            <a:spLocks noGrp="1"/>
          </p:cNvSpPr>
          <p:nvPr/>
        </p:nvSpPr>
        <p:spPr bwMode="auto">
          <a:xfrm>
            <a:off x="2555875" y="6561138"/>
            <a:ext cx="411162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en-GB" sz="1000">
                <a:latin typeface="Arial" charset="0"/>
              </a:rPr>
              <a:t>BSP: 36 C/5</a:t>
            </a:r>
          </a:p>
        </p:txBody>
      </p:sp>
      <p:sp>
        <p:nvSpPr>
          <p:cNvPr id="13315" name="Rectangle 2"/>
          <p:cNvSpPr>
            <a:spLocks noGrp="1" noChangeArrowheads="1"/>
          </p:cNvSpPr>
          <p:nvPr>
            <p:ph type="title" idx="4294967295"/>
          </p:nvPr>
        </p:nvSpPr>
        <p:spPr>
          <a:xfrm>
            <a:off x="3133725" y="328613"/>
            <a:ext cx="4751388" cy="823912"/>
          </a:xfrm>
        </p:spPr>
        <p:txBody>
          <a:bodyPr/>
          <a:lstStyle/>
          <a:p>
            <a:pPr eaLnBrk="1" hangingPunct="1"/>
            <a:r>
              <a:rPr lang="en-GB" sz="2600" b="1" smtClean="0">
                <a:solidFill>
                  <a:srgbClr val="648BB3"/>
                </a:solidFill>
              </a:rPr>
              <a:t>Situation analysis</a:t>
            </a:r>
            <a:r>
              <a:rPr lang="en-GB" b="1" smtClean="0">
                <a:solidFill>
                  <a:srgbClr val="648BB3"/>
                </a:solidFill>
              </a:rPr>
              <a:t/>
            </a:r>
            <a:br>
              <a:rPr lang="en-GB" b="1" smtClean="0">
                <a:solidFill>
                  <a:srgbClr val="648BB3"/>
                </a:solidFill>
              </a:rPr>
            </a:br>
            <a:r>
              <a:rPr lang="en-GB" sz="1600" smtClean="0"/>
              <a:t>Elements to be considered</a:t>
            </a:r>
            <a:br>
              <a:rPr lang="en-GB" sz="1600" smtClean="0"/>
            </a:br>
            <a:endParaRPr lang="en-GB" sz="1600" smtClean="0"/>
          </a:p>
        </p:txBody>
      </p:sp>
      <p:grpSp>
        <p:nvGrpSpPr>
          <p:cNvPr id="14350" name="Group 14"/>
          <p:cNvGrpSpPr>
            <a:grpSpLocks/>
          </p:cNvGrpSpPr>
          <p:nvPr/>
        </p:nvGrpSpPr>
        <p:grpSpPr bwMode="auto">
          <a:xfrm>
            <a:off x="179388" y="1439863"/>
            <a:ext cx="8280400" cy="701675"/>
            <a:chOff x="249" y="817"/>
            <a:chExt cx="5216" cy="442"/>
          </a:xfrm>
        </p:grpSpPr>
        <p:pic>
          <p:nvPicPr>
            <p:cNvPr id="13331" name="Picture 4" descr="Gender Lens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2" y="1043"/>
              <a:ext cx="363"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2" name="Picture 5" descr="right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39" y="862"/>
              <a:ext cx="302"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33" name="ZoneTexte 10"/>
            <p:cNvSpPr txBox="1">
              <a:spLocks noChangeArrowheads="1"/>
            </p:cNvSpPr>
            <p:nvPr/>
          </p:nvSpPr>
          <p:spPr bwMode="auto">
            <a:xfrm>
              <a:off x="249" y="817"/>
              <a:ext cx="4445"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algn="l" eaLnBrk="1" hangingPunct="1">
                <a:buFont typeface="Arial" charset="0"/>
                <a:buChar char="•"/>
              </a:pPr>
              <a:r>
                <a:rPr lang="en-GB" sz="2000" b="1">
                  <a:solidFill>
                    <a:srgbClr val="648BB3"/>
                  </a:solidFill>
                </a:rPr>
                <a:t> </a:t>
              </a:r>
              <a:r>
                <a:rPr lang="en-GB" sz="2000" b="1"/>
                <a:t>The </a:t>
              </a:r>
              <a:r>
                <a:rPr lang="en-GB" sz="2000" b="1">
                  <a:solidFill>
                    <a:srgbClr val="648BB3"/>
                  </a:solidFill>
                </a:rPr>
                <a:t>human-rights based approach, including gender equality </a:t>
              </a:r>
              <a:r>
                <a:rPr lang="en-GB" sz="2000" b="1"/>
                <a:t>to avoid perpetuating inequalities</a:t>
              </a:r>
              <a:endParaRPr lang="en-GB" sz="2000"/>
            </a:p>
          </p:txBody>
        </p:sp>
      </p:grpSp>
      <p:grpSp>
        <p:nvGrpSpPr>
          <p:cNvPr id="14352" name="Group 16"/>
          <p:cNvGrpSpPr>
            <a:grpSpLocks/>
          </p:cNvGrpSpPr>
          <p:nvPr/>
        </p:nvGrpSpPr>
        <p:grpSpPr bwMode="auto">
          <a:xfrm>
            <a:off x="179388" y="2405063"/>
            <a:ext cx="7056437" cy="396875"/>
            <a:chOff x="249" y="1347"/>
            <a:chExt cx="4445" cy="250"/>
          </a:xfrm>
        </p:grpSpPr>
        <p:pic>
          <p:nvPicPr>
            <p:cNvPr id="13329" name="Picture 4" descr="risk"/>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22" y="1361"/>
              <a:ext cx="272"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30" name="Rectangle 15"/>
            <p:cNvSpPr>
              <a:spLocks noChangeArrowheads="1"/>
            </p:cNvSpPr>
            <p:nvPr/>
          </p:nvSpPr>
          <p:spPr bwMode="auto">
            <a:xfrm>
              <a:off x="249" y="1347"/>
              <a:ext cx="3839"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buFont typeface="Arial" charset="0"/>
                <a:buChar char="•"/>
              </a:pPr>
              <a:r>
                <a:rPr lang="en-GB" sz="2000"/>
                <a:t> </a:t>
              </a:r>
              <a:r>
                <a:rPr lang="en-GB" sz="2000" b="1">
                  <a:solidFill>
                    <a:srgbClr val="648BB3"/>
                  </a:solidFill>
                </a:rPr>
                <a:t>Risk management </a:t>
              </a:r>
              <a:r>
                <a:rPr lang="en-GB" sz="2000" b="1"/>
                <a:t>to obtain the most realistic planning</a:t>
              </a:r>
            </a:p>
          </p:txBody>
        </p:sp>
      </p:grpSp>
      <p:grpSp>
        <p:nvGrpSpPr>
          <p:cNvPr id="14354" name="Group 18"/>
          <p:cNvGrpSpPr>
            <a:grpSpLocks/>
          </p:cNvGrpSpPr>
          <p:nvPr/>
        </p:nvGrpSpPr>
        <p:grpSpPr bwMode="auto">
          <a:xfrm>
            <a:off x="179388" y="3082925"/>
            <a:ext cx="8353425" cy="701675"/>
            <a:chOff x="113" y="1769"/>
            <a:chExt cx="5262" cy="442"/>
          </a:xfrm>
        </p:grpSpPr>
        <p:pic>
          <p:nvPicPr>
            <p:cNvPr id="13327" name="Picture 3" descr="world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149" y="1860"/>
              <a:ext cx="226" cy="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8" name="Rectangle 17"/>
            <p:cNvSpPr>
              <a:spLocks noChangeArrowheads="1"/>
            </p:cNvSpPr>
            <p:nvPr/>
          </p:nvSpPr>
          <p:spPr bwMode="auto">
            <a:xfrm>
              <a:off x="113" y="1769"/>
              <a:ext cx="5171"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buFont typeface="Arial" charset="0"/>
                <a:buChar char="•"/>
              </a:pPr>
              <a:r>
                <a:rPr lang="en-GB" sz="2000"/>
                <a:t> </a:t>
              </a:r>
              <a:r>
                <a:rPr lang="en-GB" sz="2000" b="1">
                  <a:solidFill>
                    <a:srgbClr val="648BB3"/>
                  </a:solidFill>
                </a:rPr>
                <a:t>Geographical scope: </a:t>
              </a:r>
              <a:r>
                <a:rPr lang="en-GB" sz="2000" b="1"/>
                <a:t>global or by region(s), by sub-region(s) or by country to determine the geographical zone that will benefit from the activity</a:t>
              </a:r>
            </a:p>
          </p:txBody>
        </p:sp>
      </p:grpSp>
      <p:grpSp>
        <p:nvGrpSpPr>
          <p:cNvPr id="14356" name="Group 20"/>
          <p:cNvGrpSpPr>
            <a:grpSpLocks/>
          </p:cNvGrpSpPr>
          <p:nvPr/>
        </p:nvGrpSpPr>
        <p:grpSpPr bwMode="auto">
          <a:xfrm>
            <a:off x="179388" y="4278313"/>
            <a:ext cx="8424862" cy="1006475"/>
            <a:chOff x="113" y="2326"/>
            <a:chExt cx="5307" cy="634"/>
          </a:xfrm>
        </p:grpSpPr>
        <p:pic>
          <p:nvPicPr>
            <p:cNvPr id="13324" name="Picture 5" descr="handtryk"/>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016" y="2495"/>
              <a:ext cx="404"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5" name="Picture 8" descr="targe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95" y="2359"/>
              <a:ext cx="221"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6" name="Rectangle 19"/>
            <p:cNvSpPr>
              <a:spLocks noChangeArrowheads="1"/>
            </p:cNvSpPr>
            <p:nvPr/>
          </p:nvSpPr>
          <p:spPr bwMode="auto">
            <a:xfrm>
              <a:off x="113" y="2326"/>
              <a:ext cx="4536" cy="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buFont typeface="Arial" charset="0"/>
                <a:buChar char="•"/>
              </a:pPr>
              <a:r>
                <a:rPr lang="en-GB" sz="2000"/>
                <a:t> </a:t>
              </a:r>
              <a:r>
                <a:rPr lang="en-GB" sz="2000" b="1"/>
                <a:t>The</a:t>
              </a:r>
              <a:r>
                <a:rPr lang="en-GB" sz="2000" b="1">
                  <a:solidFill>
                    <a:srgbClr val="648BB3"/>
                  </a:solidFill>
                </a:rPr>
                <a:t> Stakeholders: the target groups and the partners </a:t>
              </a:r>
              <a:r>
                <a:rPr lang="en-GB" sz="2000" b="1"/>
                <a:t>to define specifically the</a:t>
              </a:r>
              <a:r>
                <a:rPr lang="en-GB" sz="2000" b="1">
                  <a:solidFill>
                    <a:srgbClr val="648BB3"/>
                  </a:solidFill>
                </a:rPr>
                <a:t> role </a:t>
              </a:r>
              <a:r>
                <a:rPr lang="en-GB" sz="2000" b="1"/>
                <a:t>and</a:t>
              </a:r>
              <a:r>
                <a:rPr lang="en-GB" sz="2000" b="1">
                  <a:solidFill>
                    <a:srgbClr val="648BB3"/>
                  </a:solidFill>
                </a:rPr>
                <a:t> responsibility </a:t>
              </a:r>
              <a:r>
                <a:rPr lang="en-GB" sz="2000" b="1"/>
                <a:t>of the direct beneficiaries and partners involved</a:t>
              </a:r>
            </a:p>
          </p:txBody>
        </p:sp>
      </p:grpSp>
      <p:grpSp>
        <p:nvGrpSpPr>
          <p:cNvPr id="14358" name="Group 22"/>
          <p:cNvGrpSpPr>
            <a:grpSpLocks/>
          </p:cNvGrpSpPr>
          <p:nvPr/>
        </p:nvGrpSpPr>
        <p:grpSpPr bwMode="auto">
          <a:xfrm>
            <a:off x="179388" y="5475288"/>
            <a:ext cx="7985125" cy="701675"/>
            <a:chOff x="113" y="2994"/>
            <a:chExt cx="5030" cy="442"/>
          </a:xfrm>
        </p:grpSpPr>
        <p:pic>
          <p:nvPicPr>
            <p:cNvPr id="13321" name="Picture 6" descr="lyside"/>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241" y="3084"/>
              <a:ext cx="224" cy="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2" name="Picture 7" descr="coins"/>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735" y="3144"/>
              <a:ext cx="408" cy="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3" name="Rectangle 21"/>
            <p:cNvSpPr>
              <a:spLocks noChangeArrowheads="1"/>
            </p:cNvSpPr>
            <p:nvPr/>
          </p:nvSpPr>
          <p:spPr bwMode="auto">
            <a:xfrm>
              <a:off x="113" y="2994"/>
              <a:ext cx="4354"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buFont typeface="Arial" charset="0"/>
                <a:buChar char="•"/>
              </a:pPr>
              <a:r>
                <a:rPr lang="en-GB" sz="2000"/>
                <a:t> </a:t>
              </a:r>
              <a:r>
                <a:rPr lang="en-GB" sz="2000" b="1"/>
                <a:t>The </a:t>
              </a:r>
              <a:r>
                <a:rPr lang="en-GB" sz="2000" b="1">
                  <a:solidFill>
                    <a:srgbClr val="648BB3"/>
                  </a:solidFill>
                </a:rPr>
                <a:t>financial </a:t>
              </a:r>
              <a:r>
                <a:rPr lang="en-GB" sz="2000" b="1"/>
                <a:t>and</a:t>
              </a:r>
              <a:r>
                <a:rPr lang="en-GB" sz="2000" b="1">
                  <a:solidFill>
                    <a:srgbClr val="648BB3"/>
                  </a:solidFill>
                </a:rPr>
                <a:t> human resources </a:t>
              </a:r>
              <a:r>
                <a:rPr lang="en-GB" sz="2000" b="1"/>
                <a:t>to estimate what is necessary in terms of</a:t>
              </a:r>
              <a:r>
                <a:rPr lang="en-GB" sz="2000" b="1">
                  <a:solidFill>
                    <a:srgbClr val="648BB3"/>
                  </a:solidFill>
                </a:rPr>
                <a:t> budget and team</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4350"/>
                                        </p:tgtEl>
                                        <p:attrNameLst>
                                          <p:attrName>style.visibility</p:attrName>
                                        </p:attrNameLst>
                                      </p:cBhvr>
                                      <p:to>
                                        <p:strVal val="visible"/>
                                      </p:to>
                                    </p:set>
                                    <p:animEffect transition="in" filter="wipe(left)">
                                      <p:cBhvr>
                                        <p:cTn id="7" dur="500"/>
                                        <p:tgtEl>
                                          <p:spTgt spid="14350"/>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14352"/>
                                        </p:tgtEl>
                                        <p:attrNameLst>
                                          <p:attrName>style.visibility</p:attrName>
                                        </p:attrNameLst>
                                      </p:cBhvr>
                                      <p:to>
                                        <p:strVal val="visible"/>
                                      </p:to>
                                    </p:set>
                                    <p:animEffect transition="in" filter="wipe(left)">
                                      <p:cBhvr>
                                        <p:cTn id="11" dur="500"/>
                                        <p:tgtEl>
                                          <p:spTgt spid="14352"/>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14354"/>
                                        </p:tgtEl>
                                        <p:attrNameLst>
                                          <p:attrName>style.visibility</p:attrName>
                                        </p:attrNameLst>
                                      </p:cBhvr>
                                      <p:to>
                                        <p:strVal val="visible"/>
                                      </p:to>
                                    </p:set>
                                    <p:animEffect transition="in" filter="wipe(left)">
                                      <p:cBhvr>
                                        <p:cTn id="15" dur="500"/>
                                        <p:tgtEl>
                                          <p:spTgt spid="14354"/>
                                        </p:tgtEl>
                                      </p:cBhvr>
                                    </p:animEffect>
                                  </p:childTnLst>
                                </p:cTn>
                              </p:par>
                            </p:childTnLst>
                          </p:cTn>
                        </p:par>
                        <p:par>
                          <p:cTn id="16" fill="hold" nodeType="afterGroup">
                            <p:stCondLst>
                              <p:cond delay="1500"/>
                            </p:stCondLst>
                            <p:childTnLst>
                              <p:par>
                                <p:cTn id="17" presetID="22" presetClass="entr" presetSubtype="8" fill="hold" nodeType="afterEffect">
                                  <p:stCondLst>
                                    <p:cond delay="0"/>
                                  </p:stCondLst>
                                  <p:childTnLst>
                                    <p:set>
                                      <p:cBhvr>
                                        <p:cTn id="18" dur="1" fill="hold">
                                          <p:stCondLst>
                                            <p:cond delay="0"/>
                                          </p:stCondLst>
                                        </p:cTn>
                                        <p:tgtEl>
                                          <p:spTgt spid="14356"/>
                                        </p:tgtEl>
                                        <p:attrNameLst>
                                          <p:attrName>style.visibility</p:attrName>
                                        </p:attrNameLst>
                                      </p:cBhvr>
                                      <p:to>
                                        <p:strVal val="visible"/>
                                      </p:to>
                                    </p:set>
                                    <p:animEffect transition="in" filter="wipe(left)">
                                      <p:cBhvr>
                                        <p:cTn id="19" dur="500"/>
                                        <p:tgtEl>
                                          <p:spTgt spid="14356"/>
                                        </p:tgtEl>
                                      </p:cBhvr>
                                    </p:animEffect>
                                  </p:childTnLst>
                                </p:cTn>
                              </p:par>
                            </p:childTnLst>
                          </p:cTn>
                        </p:par>
                        <p:par>
                          <p:cTn id="20" fill="hold" nodeType="afterGroup">
                            <p:stCondLst>
                              <p:cond delay="2000"/>
                            </p:stCondLst>
                            <p:childTnLst>
                              <p:par>
                                <p:cTn id="21" presetID="22" presetClass="entr" presetSubtype="8" fill="hold" nodeType="afterEffect">
                                  <p:stCondLst>
                                    <p:cond delay="0"/>
                                  </p:stCondLst>
                                  <p:childTnLst>
                                    <p:set>
                                      <p:cBhvr>
                                        <p:cTn id="22" dur="1" fill="hold">
                                          <p:stCondLst>
                                            <p:cond delay="0"/>
                                          </p:stCondLst>
                                        </p:cTn>
                                        <p:tgtEl>
                                          <p:spTgt spid="14358"/>
                                        </p:tgtEl>
                                        <p:attrNameLst>
                                          <p:attrName>style.visibility</p:attrName>
                                        </p:attrNameLst>
                                      </p:cBhvr>
                                      <p:to>
                                        <p:strVal val="visible"/>
                                      </p:to>
                                    </p:set>
                                    <p:animEffect transition="in" filter="wipe(left)">
                                      <p:cBhvr>
                                        <p:cTn id="23" dur="500"/>
                                        <p:tgtEl>
                                          <p:spTgt spid="143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u pied de page 4"/>
          <p:cNvSpPr>
            <a:spLocks noGrp="1"/>
          </p:cNvSpPr>
          <p:nvPr>
            <p:ph type="ftr" sz="quarter" idx="11"/>
          </p:nvPr>
        </p:nvSpPr>
        <p:spPr>
          <a:noFill/>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da-DK" sz="1000" smtClean="0">
                <a:latin typeface="Arial" charset="0"/>
              </a:rPr>
              <a:t>BSP: 36 C/5</a:t>
            </a:r>
          </a:p>
        </p:txBody>
      </p:sp>
      <p:sp>
        <p:nvSpPr>
          <p:cNvPr id="14339" name="Rectangle 4"/>
          <p:cNvSpPr>
            <a:spLocks noChangeArrowheads="1"/>
          </p:cNvSpPr>
          <p:nvPr/>
        </p:nvSpPr>
        <p:spPr bwMode="auto">
          <a:xfrm>
            <a:off x="2771775" y="287338"/>
            <a:ext cx="5183188"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r"/>
            <a:r>
              <a:rPr lang="en-GB" sz="2600" b="1">
                <a:solidFill>
                  <a:srgbClr val="648BB3"/>
                </a:solidFill>
              </a:rPr>
              <a:t>Situation analysis</a:t>
            </a:r>
            <a:endParaRPr lang="en-GB" sz="2600"/>
          </a:p>
        </p:txBody>
      </p:sp>
      <p:sp>
        <p:nvSpPr>
          <p:cNvPr id="634890" name="Rectangle 10"/>
          <p:cNvSpPr>
            <a:spLocks noChangeArrowheads="1"/>
          </p:cNvSpPr>
          <p:nvPr/>
        </p:nvSpPr>
        <p:spPr bwMode="auto">
          <a:xfrm>
            <a:off x="1619250" y="3313113"/>
            <a:ext cx="5400675" cy="1079500"/>
          </a:xfrm>
          <a:prstGeom prst="rect">
            <a:avLst/>
          </a:prstGeom>
          <a:solidFill>
            <a:srgbClr val="648BB3"/>
          </a:solidFill>
          <a:ln>
            <a:noFill/>
          </a:ln>
          <a:effectLst/>
          <a:extLs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GB" sz="2000" b="1" u="sng">
                <a:solidFill>
                  <a:schemeClr val="bg1"/>
                </a:solidFill>
              </a:rPr>
              <a:t>Issue</a:t>
            </a:r>
          </a:p>
          <a:p>
            <a:r>
              <a:rPr lang="en-GB">
                <a:solidFill>
                  <a:schemeClr val="bg1"/>
                </a:solidFill>
              </a:rPr>
              <a:t>Shortage of qualified practitioners ensuring development and</a:t>
            </a:r>
          </a:p>
          <a:p>
            <a:r>
              <a:rPr lang="en-GB">
                <a:solidFill>
                  <a:schemeClr val="bg1"/>
                </a:solidFill>
              </a:rPr>
              <a:t>implementation of safeguarding frameworks  &amp; measures</a:t>
            </a:r>
          </a:p>
          <a:p>
            <a:endParaRPr lang="fr-FR">
              <a:solidFill>
                <a:schemeClr val="bg1"/>
              </a:solidFill>
            </a:endParaRPr>
          </a:p>
        </p:txBody>
      </p:sp>
      <p:sp>
        <p:nvSpPr>
          <p:cNvPr id="634891" name="Text Box 11"/>
          <p:cNvSpPr txBox="1">
            <a:spLocks noChangeArrowheads="1"/>
          </p:cNvSpPr>
          <p:nvPr/>
        </p:nvSpPr>
        <p:spPr bwMode="auto">
          <a:xfrm>
            <a:off x="-107950" y="2520950"/>
            <a:ext cx="2016125" cy="457200"/>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GB" sz="2400" b="1"/>
              <a:t>Effects</a:t>
            </a:r>
            <a:endParaRPr lang="en-GB" sz="2400"/>
          </a:p>
        </p:txBody>
      </p:sp>
      <p:sp>
        <p:nvSpPr>
          <p:cNvPr id="634892" name="Text Box 12"/>
          <p:cNvSpPr txBox="1">
            <a:spLocks noChangeArrowheads="1"/>
          </p:cNvSpPr>
          <p:nvPr/>
        </p:nvSpPr>
        <p:spPr bwMode="auto">
          <a:xfrm>
            <a:off x="0" y="5184775"/>
            <a:ext cx="1800225" cy="457200"/>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fr-FR" sz="2400" b="1"/>
              <a:t>Causes</a:t>
            </a:r>
          </a:p>
        </p:txBody>
      </p:sp>
      <p:sp>
        <p:nvSpPr>
          <p:cNvPr id="634893" name="AutoShape 13"/>
          <p:cNvSpPr>
            <a:spLocks noChangeArrowheads="1"/>
          </p:cNvSpPr>
          <p:nvPr/>
        </p:nvSpPr>
        <p:spPr bwMode="auto">
          <a:xfrm>
            <a:off x="684213" y="1871663"/>
            <a:ext cx="2447925" cy="576262"/>
          </a:xfrm>
          <a:prstGeom prst="flowChartTerminator">
            <a:avLst/>
          </a:prstGeom>
          <a:solidFill>
            <a:schemeClr val="folHlink"/>
          </a:solidFill>
          <a:ln>
            <a:noFill/>
          </a:ln>
          <a:effectLst/>
          <a:extLs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GB">
                <a:solidFill>
                  <a:schemeClr val="tx1"/>
                </a:solidFill>
              </a:rPr>
              <a:t>Loss of cultural diversity</a:t>
            </a:r>
            <a:endParaRPr lang="fr-FR">
              <a:solidFill>
                <a:schemeClr val="tx1"/>
              </a:solidFill>
            </a:endParaRPr>
          </a:p>
        </p:txBody>
      </p:sp>
      <p:sp>
        <p:nvSpPr>
          <p:cNvPr id="634894" name="AutoShape 14"/>
          <p:cNvSpPr>
            <a:spLocks noChangeArrowheads="1"/>
          </p:cNvSpPr>
          <p:nvPr/>
        </p:nvSpPr>
        <p:spPr bwMode="auto">
          <a:xfrm>
            <a:off x="3276600" y="2520950"/>
            <a:ext cx="2087563" cy="576263"/>
          </a:xfrm>
          <a:prstGeom prst="flowChartTerminator">
            <a:avLst/>
          </a:prstGeom>
          <a:solidFill>
            <a:schemeClr val="folHlink"/>
          </a:solidFill>
          <a:ln>
            <a:noFill/>
          </a:ln>
          <a:effectLst/>
          <a:extLs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GB">
                <a:solidFill>
                  <a:schemeClr val="tx1"/>
                </a:solidFill>
              </a:rPr>
              <a:t>Intercultural dialogue</a:t>
            </a:r>
          </a:p>
          <a:p>
            <a:r>
              <a:rPr lang="en-GB">
                <a:solidFill>
                  <a:schemeClr val="tx1"/>
                </a:solidFill>
              </a:rPr>
              <a:t>diminished</a:t>
            </a:r>
            <a:endParaRPr lang="fr-FR">
              <a:solidFill>
                <a:schemeClr val="tx1"/>
              </a:solidFill>
            </a:endParaRPr>
          </a:p>
        </p:txBody>
      </p:sp>
      <p:sp>
        <p:nvSpPr>
          <p:cNvPr id="634895" name="AutoShape 15"/>
          <p:cNvSpPr>
            <a:spLocks noChangeArrowheads="1"/>
          </p:cNvSpPr>
          <p:nvPr/>
        </p:nvSpPr>
        <p:spPr bwMode="auto">
          <a:xfrm>
            <a:off x="5580063" y="1724025"/>
            <a:ext cx="3024187" cy="1012825"/>
          </a:xfrm>
          <a:prstGeom prst="flowChartTerminator">
            <a:avLst/>
          </a:prstGeom>
          <a:solidFill>
            <a:schemeClr val="folHlink"/>
          </a:solidFill>
          <a:ln>
            <a:noFill/>
          </a:ln>
          <a:effectLst/>
          <a:extLs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GB">
                <a:solidFill>
                  <a:schemeClr val="tx1"/>
                </a:solidFill>
              </a:rPr>
              <a:t>Social inclusion and</a:t>
            </a:r>
          </a:p>
          <a:p>
            <a:r>
              <a:rPr lang="en-GB">
                <a:solidFill>
                  <a:schemeClr val="tx1"/>
                </a:solidFill>
              </a:rPr>
              <a:t>cohesion endangered</a:t>
            </a:r>
            <a:endParaRPr lang="fr-FR">
              <a:solidFill>
                <a:schemeClr val="tx1"/>
              </a:solidFill>
            </a:endParaRPr>
          </a:p>
          <a:p>
            <a:r>
              <a:rPr lang="en-GB">
                <a:solidFill>
                  <a:schemeClr val="tx1"/>
                </a:solidFill>
              </a:rPr>
              <a:t>/Community sense of identity</a:t>
            </a:r>
          </a:p>
          <a:p>
            <a:r>
              <a:rPr lang="en-GB">
                <a:solidFill>
                  <a:schemeClr val="tx1"/>
                </a:solidFill>
              </a:rPr>
              <a:t>and continuity jeopardized</a:t>
            </a:r>
            <a:endParaRPr lang="fr-FR">
              <a:solidFill>
                <a:schemeClr val="tx1"/>
              </a:solidFill>
            </a:endParaRPr>
          </a:p>
        </p:txBody>
      </p:sp>
      <p:sp>
        <p:nvSpPr>
          <p:cNvPr id="634896" name="AutoShape 16"/>
          <p:cNvSpPr>
            <a:spLocks noChangeArrowheads="1"/>
          </p:cNvSpPr>
          <p:nvPr/>
        </p:nvSpPr>
        <p:spPr bwMode="auto">
          <a:xfrm>
            <a:off x="2844800" y="1296988"/>
            <a:ext cx="2879725" cy="576262"/>
          </a:xfrm>
          <a:prstGeom prst="flowChartTerminator">
            <a:avLst/>
          </a:prstGeom>
          <a:solidFill>
            <a:schemeClr val="folHlink"/>
          </a:solidFill>
          <a:ln>
            <a:noFill/>
          </a:ln>
          <a:effectLst/>
          <a:extLs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GB" b="1">
                <a:solidFill>
                  <a:schemeClr val="bg1"/>
                </a:solidFill>
              </a:rPr>
              <a:t>Fail to develop ICH as a catalyst</a:t>
            </a:r>
          </a:p>
          <a:p>
            <a:r>
              <a:rPr lang="en-GB" b="1">
                <a:solidFill>
                  <a:schemeClr val="bg1"/>
                </a:solidFill>
              </a:rPr>
              <a:t>for sustainable development</a:t>
            </a:r>
            <a:endParaRPr lang="fr-FR">
              <a:solidFill>
                <a:schemeClr val="bg1"/>
              </a:solidFill>
            </a:endParaRPr>
          </a:p>
        </p:txBody>
      </p:sp>
      <p:sp>
        <p:nvSpPr>
          <p:cNvPr id="634901" name="AutoShape 21"/>
          <p:cNvSpPr>
            <a:spLocks noChangeArrowheads="1"/>
          </p:cNvSpPr>
          <p:nvPr/>
        </p:nvSpPr>
        <p:spPr bwMode="auto">
          <a:xfrm>
            <a:off x="1042988" y="5761038"/>
            <a:ext cx="2736850" cy="576262"/>
          </a:xfrm>
          <a:prstGeom prst="flowChartTerminator">
            <a:avLst/>
          </a:prstGeom>
          <a:solidFill>
            <a:srgbClr val="99CCFF"/>
          </a:solidFill>
          <a:ln>
            <a:noFill/>
          </a:ln>
          <a:effectLst/>
          <a:extLs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GB">
                <a:solidFill>
                  <a:schemeClr val="tx1"/>
                </a:solidFill>
              </a:rPr>
              <a:t>Lack of communities</a:t>
            </a:r>
          </a:p>
          <a:p>
            <a:r>
              <a:rPr lang="en-GB">
                <a:solidFill>
                  <a:schemeClr val="tx1"/>
                </a:solidFill>
              </a:rPr>
              <a:t>involvement/ownership</a:t>
            </a:r>
            <a:endParaRPr lang="fr-FR"/>
          </a:p>
        </p:txBody>
      </p:sp>
      <p:sp>
        <p:nvSpPr>
          <p:cNvPr id="634902" name="AutoShape 22"/>
          <p:cNvSpPr>
            <a:spLocks noChangeArrowheads="1"/>
          </p:cNvSpPr>
          <p:nvPr/>
        </p:nvSpPr>
        <p:spPr bwMode="auto">
          <a:xfrm>
            <a:off x="3348038" y="5113338"/>
            <a:ext cx="3095625" cy="574675"/>
          </a:xfrm>
          <a:prstGeom prst="flowChartTerminator">
            <a:avLst/>
          </a:prstGeom>
          <a:solidFill>
            <a:srgbClr val="99CCFF"/>
          </a:solidFill>
          <a:ln>
            <a:noFill/>
          </a:ln>
          <a:effectLst/>
          <a:extLs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GB" sz="1500">
                <a:solidFill>
                  <a:schemeClr val="tx1"/>
                </a:solidFill>
              </a:rPr>
              <a:t>Limited capacities of practitioners to </a:t>
            </a:r>
          </a:p>
          <a:p>
            <a:r>
              <a:rPr lang="en-GB" sz="1500">
                <a:solidFill>
                  <a:schemeClr val="tx1"/>
                </a:solidFill>
              </a:rPr>
              <a:t>develop/implement frameworks</a:t>
            </a:r>
            <a:endParaRPr lang="fr-FR" sz="1500"/>
          </a:p>
        </p:txBody>
      </p:sp>
      <p:sp>
        <p:nvSpPr>
          <p:cNvPr id="634903" name="AutoShape 23"/>
          <p:cNvSpPr>
            <a:spLocks noChangeArrowheads="1"/>
          </p:cNvSpPr>
          <p:nvPr/>
        </p:nvSpPr>
        <p:spPr bwMode="auto">
          <a:xfrm>
            <a:off x="5867400" y="5976938"/>
            <a:ext cx="2232025" cy="433387"/>
          </a:xfrm>
          <a:prstGeom prst="flowChartTerminator">
            <a:avLst/>
          </a:prstGeom>
          <a:solidFill>
            <a:srgbClr val="99CCFF"/>
          </a:solidFill>
          <a:ln>
            <a:noFill/>
          </a:ln>
          <a:effectLst/>
          <a:extLs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GB">
                <a:solidFill>
                  <a:schemeClr val="tx1"/>
                </a:solidFill>
              </a:rPr>
              <a:t>Lack of research and</a:t>
            </a:r>
          </a:p>
          <a:p>
            <a:r>
              <a:rPr lang="en-GB">
                <a:solidFill>
                  <a:schemeClr val="tx1"/>
                </a:solidFill>
              </a:rPr>
              <a:t> networking</a:t>
            </a:r>
            <a:endParaRPr lang="fr-FR">
              <a:solidFill>
                <a:schemeClr val="tx1"/>
              </a:solidFill>
            </a:endParaRPr>
          </a:p>
        </p:txBody>
      </p:sp>
      <p:sp>
        <p:nvSpPr>
          <p:cNvPr id="634904" name="AutoShape 24"/>
          <p:cNvSpPr>
            <a:spLocks noChangeArrowheads="1"/>
          </p:cNvSpPr>
          <p:nvPr/>
        </p:nvSpPr>
        <p:spPr bwMode="auto">
          <a:xfrm>
            <a:off x="5867400" y="4535488"/>
            <a:ext cx="2736850" cy="576262"/>
          </a:xfrm>
          <a:prstGeom prst="flowChartTerminator">
            <a:avLst/>
          </a:prstGeom>
          <a:solidFill>
            <a:srgbClr val="99CCFF"/>
          </a:solidFill>
          <a:ln>
            <a:noFill/>
          </a:ln>
          <a:effectLst/>
          <a:extLs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solidFill>
                  <a:schemeClr val="tx1"/>
                </a:solidFill>
              </a:rPr>
              <a:t>Decreasing inter-generational</a:t>
            </a:r>
          </a:p>
          <a:p>
            <a:r>
              <a:rPr lang="en-US">
                <a:solidFill>
                  <a:schemeClr val="tx1"/>
                </a:solidFill>
              </a:rPr>
              <a:t>dialogue </a:t>
            </a:r>
            <a:endParaRPr lang="fr-FR">
              <a:solidFill>
                <a:schemeClr val="tx1"/>
              </a:solidFill>
            </a:endParaRPr>
          </a:p>
        </p:txBody>
      </p:sp>
      <p:sp>
        <p:nvSpPr>
          <p:cNvPr id="634905" name="AutoShape 25"/>
          <p:cNvSpPr>
            <a:spLocks noChangeArrowheads="1"/>
          </p:cNvSpPr>
          <p:nvPr/>
        </p:nvSpPr>
        <p:spPr bwMode="auto">
          <a:xfrm>
            <a:off x="684213" y="4572000"/>
            <a:ext cx="2519362" cy="503238"/>
          </a:xfrm>
          <a:prstGeom prst="flowChartTerminator">
            <a:avLst/>
          </a:prstGeom>
          <a:solidFill>
            <a:srgbClr val="99CCFF"/>
          </a:solidFill>
          <a:ln>
            <a:noFill/>
          </a:ln>
          <a:effectLst/>
          <a:extLs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GB">
                <a:solidFill>
                  <a:schemeClr val="tx1"/>
                </a:solidFill>
              </a:rPr>
              <a:t> Lack of appropriate</a:t>
            </a:r>
          </a:p>
          <a:p>
            <a:r>
              <a:rPr lang="en-GB">
                <a:solidFill>
                  <a:schemeClr val="tx1"/>
                </a:solidFill>
              </a:rPr>
              <a:t>policies </a:t>
            </a:r>
            <a:endParaRPr lang="fr-FR">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34890"/>
                                        </p:tgtEl>
                                        <p:attrNameLst>
                                          <p:attrName>style.visibility</p:attrName>
                                        </p:attrNameLst>
                                      </p:cBhvr>
                                      <p:to>
                                        <p:strVal val="visible"/>
                                      </p:to>
                                    </p:set>
                                    <p:animEffect transition="in" filter="wipe(left)">
                                      <p:cBhvr>
                                        <p:cTn id="7" dur="500"/>
                                        <p:tgtEl>
                                          <p:spTgt spid="63489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34891"/>
                                        </p:tgtEl>
                                        <p:attrNameLst>
                                          <p:attrName>style.visibility</p:attrName>
                                        </p:attrNameLst>
                                      </p:cBhvr>
                                      <p:to>
                                        <p:strVal val="visible"/>
                                      </p:to>
                                    </p:set>
                                    <p:animEffect transition="in" filter="wipe(left)">
                                      <p:cBhvr>
                                        <p:cTn id="12" dur="500"/>
                                        <p:tgtEl>
                                          <p:spTgt spid="634891"/>
                                        </p:tgtEl>
                                      </p:cBhvr>
                                    </p:animEffect>
                                  </p:childTnLst>
                                </p:cTn>
                              </p:par>
                            </p:childTnLst>
                          </p:cTn>
                        </p:par>
                        <p:par>
                          <p:cTn id="13" fill="hold" nodeType="afterGroup">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634893"/>
                                        </p:tgtEl>
                                        <p:attrNameLst>
                                          <p:attrName>style.visibility</p:attrName>
                                        </p:attrNameLst>
                                      </p:cBhvr>
                                      <p:to>
                                        <p:strVal val="visible"/>
                                      </p:to>
                                    </p:set>
                                    <p:animEffect transition="in" filter="wipe(left)">
                                      <p:cBhvr>
                                        <p:cTn id="16" dur="500"/>
                                        <p:tgtEl>
                                          <p:spTgt spid="634893"/>
                                        </p:tgtEl>
                                      </p:cBhvr>
                                    </p:animEffect>
                                  </p:childTnLst>
                                </p:cTn>
                              </p:par>
                            </p:childTnLst>
                          </p:cTn>
                        </p:par>
                        <p:par>
                          <p:cTn id="17" fill="hold" nodeType="afterGroup">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634894"/>
                                        </p:tgtEl>
                                        <p:attrNameLst>
                                          <p:attrName>style.visibility</p:attrName>
                                        </p:attrNameLst>
                                      </p:cBhvr>
                                      <p:to>
                                        <p:strVal val="visible"/>
                                      </p:to>
                                    </p:set>
                                    <p:animEffect transition="in" filter="wipe(left)">
                                      <p:cBhvr>
                                        <p:cTn id="20" dur="500"/>
                                        <p:tgtEl>
                                          <p:spTgt spid="634894"/>
                                        </p:tgtEl>
                                      </p:cBhvr>
                                    </p:animEffect>
                                  </p:childTnLst>
                                </p:cTn>
                              </p:par>
                            </p:childTnLst>
                          </p:cTn>
                        </p:par>
                        <p:par>
                          <p:cTn id="21" fill="hold" nodeType="afterGroup">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634895"/>
                                        </p:tgtEl>
                                        <p:attrNameLst>
                                          <p:attrName>style.visibility</p:attrName>
                                        </p:attrNameLst>
                                      </p:cBhvr>
                                      <p:to>
                                        <p:strVal val="visible"/>
                                      </p:to>
                                    </p:set>
                                    <p:animEffect transition="in" filter="wipe(left)">
                                      <p:cBhvr>
                                        <p:cTn id="24" dur="500"/>
                                        <p:tgtEl>
                                          <p:spTgt spid="634895"/>
                                        </p:tgtEl>
                                      </p:cBhvr>
                                    </p:animEffect>
                                  </p:childTnLst>
                                </p:cTn>
                              </p:par>
                            </p:childTnLst>
                          </p:cTn>
                        </p:par>
                        <p:par>
                          <p:cTn id="25" fill="hold" nodeType="afterGroup">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634896"/>
                                        </p:tgtEl>
                                        <p:attrNameLst>
                                          <p:attrName>style.visibility</p:attrName>
                                        </p:attrNameLst>
                                      </p:cBhvr>
                                      <p:to>
                                        <p:strVal val="visible"/>
                                      </p:to>
                                    </p:set>
                                    <p:animEffect transition="in" filter="wipe(left)">
                                      <p:cBhvr>
                                        <p:cTn id="28" dur="500"/>
                                        <p:tgtEl>
                                          <p:spTgt spid="634896"/>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634892"/>
                                        </p:tgtEl>
                                        <p:attrNameLst>
                                          <p:attrName>style.visibility</p:attrName>
                                        </p:attrNameLst>
                                      </p:cBhvr>
                                      <p:to>
                                        <p:strVal val="visible"/>
                                      </p:to>
                                    </p:set>
                                    <p:animEffect transition="in" filter="wipe(down)">
                                      <p:cBhvr>
                                        <p:cTn id="33" dur="500"/>
                                        <p:tgtEl>
                                          <p:spTgt spid="634892"/>
                                        </p:tgtEl>
                                      </p:cBhvr>
                                    </p:animEffect>
                                  </p:childTnLst>
                                </p:cTn>
                              </p:par>
                            </p:childTnLst>
                          </p:cTn>
                        </p:par>
                        <p:par>
                          <p:cTn id="34" fill="hold" nodeType="afterGroup">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634905"/>
                                        </p:tgtEl>
                                        <p:attrNameLst>
                                          <p:attrName>style.visibility</p:attrName>
                                        </p:attrNameLst>
                                      </p:cBhvr>
                                      <p:to>
                                        <p:strVal val="visible"/>
                                      </p:to>
                                    </p:set>
                                    <p:animEffect transition="in" filter="wipe(left)">
                                      <p:cBhvr>
                                        <p:cTn id="37" dur="500"/>
                                        <p:tgtEl>
                                          <p:spTgt spid="634905"/>
                                        </p:tgtEl>
                                      </p:cBhvr>
                                    </p:animEffect>
                                  </p:childTnLst>
                                </p:cTn>
                              </p:par>
                            </p:childTnLst>
                          </p:cTn>
                        </p:par>
                        <p:par>
                          <p:cTn id="38" fill="hold" nodeType="afterGroup">
                            <p:stCondLst>
                              <p:cond delay="1000"/>
                            </p:stCondLst>
                            <p:childTnLst>
                              <p:par>
                                <p:cTn id="39" presetID="22" presetClass="entr" presetSubtype="8" fill="hold" grpId="0" nodeType="afterEffect">
                                  <p:stCondLst>
                                    <p:cond delay="0"/>
                                  </p:stCondLst>
                                  <p:childTnLst>
                                    <p:set>
                                      <p:cBhvr>
                                        <p:cTn id="40" dur="1" fill="hold">
                                          <p:stCondLst>
                                            <p:cond delay="0"/>
                                          </p:stCondLst>
                                        </p:cTn>
                                        <p:tgtEl>
                                          <p:spTgt spid="634901"/>
                                        </p:tgtEl>
                                        <p:attrNameLst>
                                          <p:attrName>style.visibility</p:attrName>
                                        </p:attrNameLst>
                                      </p:cBhvr>
                                      <p:to>
                                        <p:strVal val="visible"/>
                                      </p:to>
                                    </p:set>
                                    <p:animEffect transition="in" filter="wipe(left)">
                                      <p:cBhvr>
                                        <p:cTn id="41" dur="500"/>
                                        <p:tgtEl>
                                          <p:spTgt spid="634901"/>
                                        </p:tgtEl>
                                      </p:cBhvr>
                                    </p:animEffect>
                                  </p:childTnLst>
                                </p:cTn>
                              </p:par>
                            </p:childTnLst>
                          </p:cTn>
                        </p:par>
                        <p:par>
                          <p:cTn id="42" fill="hold" nodeType="afterGroup">
                            <p:stCondLst>
                              <p:cond delay="1500"/>
                            </p:stCondLst>
                            <p:childTnLst>
                              <p:par>
                                <p:cTn id="43" presetID="22" presetClass="entr" presetSubtype="8" fill="hold" grpId="0" nodeType="afterEffect">
                                  <p:stCondLst>
                                    <p:cond delay="0"/>
                                  </p:stCondLst>
                                  <p:childTnLst>
                                    <p:set>
                                      <p:cBhvr>
                                        <p:cTn id="44" dur="1" fill="hold">
                                          <p:stCondLst>
                                            <p:cond delay="0"/>
                                          </p:stCondLst>
                                        </p:cTn>
                                        <p:tgtEl>
                                          <p:spTgt spid="634902"/>
                                        </p:tgtEl>
                                        <p:attrNameLst>
                                          <p:attrName>style.visibility</p:attrName>
                                        </p:attrNameLst>
                                      </p:cBhvr>
                                      <p:to>
                                        <p:strVal val="visible"/>
                                      </p:to>
                                    </p:set>
                                    <p:animEffect transition="in" filter="wipe(left)">
                                      <p:cBhvr>
                                        <p:cTn id="45" dur="500"/>
                                        <p:tgtEl>
                                          <p:spTgt spid="634902"/>
                                        </p:tgtEl>
                                      </p:cBhvr>
                                    </p:animEffect>
                                  </p:childTnLst>
                                </p:cTn>
                              </p:par>
                            </p:childTnLst>
                          </p:cTn>
                        </p:par>
                        <p:par>
                          <p:cTn id="46" fill="hold" nodeType="afterGroup">
                            <p:stCondLst>
                              <p:cond delay="2000"/>
                            </p:stCondLst>
                            <p:childTnLst>
                              <p:par>
                                <p:cTn id="47" presetID="22" presetClass="entr" presetSubtype="8" fill="hold" grpId="0" nodeType="afterEffect">
                                  <p:stCondLst>
                                    <p:cond delay="0"/>
                                  </p:stCondLst>
                                  <p:childTnLst>
                                    <p:set>
                                      <p:cBhvr>
                                        <p:cTn id="48" dur="1" fill="hold">
                                          <p:stCondLst>
                                            <p:cond delay="0"/>
                                          </p:stCondLst>
                                        </p:cTn>
                                        <p:tgtEl>
                                          <p:spTgt spid="634904"/>
                                        </p:tgtEl>
                                        <p:attrNameLst>
                                          <p:attrName>style.visibility</p:attrName>
                                        </p:attrNameLst>
                                      </p:cBhvr>
                                      <p:to>
                                        <p:strVal val="visible"/>
                                      </p:to>
                                    </p:set>
                                    <p:animEffect transition="in" filter="wipe(left)">
                                      <p:cBhvr>
                                        <p:cTn id="49" dur="500"/>
                                        <p:tgtEl>
                                          <p:spTgt spid="634904"/>
                                        </p:tgtEl>
                                      </p:cBhvr>
                                    </p:animEffect>
                                  </p:childTnLst>
                                </p:cTn>
                              </p:par>
                            </p:childTnLst>
                          </p:cTn>
                        </p:par>
                        <p:par>
                          <p:cTn id="50" fill="hold" nodeType="afterGroup">
                            <p:stCondLst>
                              <p:cond delay="2500"/>
                            </p:stCondLst>
                            <p:childTnLst>
                              <p:par>
                                <p:cTn id="51" presetID="22" presetClass="entr" presetSubtype="8" fill="hold" grpId="0" nodeType="afterEffect">
                                  <p:stCondLst>
                                    <p:cond delay="0"/>
                                  </p:stCondLst>
                                  <p:childTnLst>
                                    <p:set>
                                      <p:cBhvr>
                                        <p:cTn id="52" dur="1" fill="hold">
                                          <p:stCondLst>
                                            <p:cond delay="0"/>
                                          </p:stCondLst>
                                        </p:cTn>
                                        <p:tgtEl>
                                          <p:spTgt spid="634903"/>
                                        </p:tgtEl>
                                        <p:attrNameLst>
                                          <p:attrName>style.visibility</p:attrName>
                                        </p:attrNameLst>
                                      </p:cBhvr>
                                      <p:to>
                                        <p:strVal val="visible"/>
                                      </p:to>
                                    </p:set>
                                    <p:animEffect transition="in" filter="wipe(left)">
                                      <p:cBhvr>
                                        <p:cTn id="53" dur="500"/>
                                        <p:tgtEl>
                                          <p:spTgt spid="634903"/>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1" presetClass="emph" presetSubtype="2" fill="hold" nodeType="clickEffect">
                                  <p:stCondLst>
                                    <p:cond delay="0"/>
                                  </p:stCondLst>
                                  <p:childTnLst>
                                    <p:animClr clrSpc="rgb" dir="cw">
                                      <p:cBhvr>
                                        <p:cTn id="57" dur="2000" fill="hold"/>
                                        <p:tgtEl>
                                          <p:spTgt spid="634905"/>
                                        </p:tgtEl>
                                        <p:attrNameLst>
                                          <p:attrName>fillcolor</p:attrName>
                                        </p:attrNameLst>
                                      </p:cBhvr>
                                      <p:to>
                                        <a:srgbClr val="32FF7D"/>
                                      </p:to>
                                    </p:animClr>
                                    <p:set>
                                      <p:cBhvr>
                                        <p:cTn id="58" dur="2000" fill="hold"/>
                                        <p:tgtEl>
                                          <p:spTgt spid="634905"/>
                                        </p:tgtEl>
                                        <p:attrNameLst>
                                          <p:attrName>fill.type</p:attrName>
                                        </p:attrNameLst>
                                      </p:cBhvr>
                                      <p:to>
                                        <p:strVal val="solid"/>
                                      </p:to>
                                    </p:set>
                                    <p:set>
                                      <p:cBhvr>
                                        <p:cTn id="59" dur="2000" fill="hold"/>
                                        <p:tgtEl>
                                          <p:spTgt spid="634905"/>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890" grpId="0" animBg="1"/>
      <p:bldP spid="634891" grpId="0"/>
      <p:bldP spid="634892" grpId="0"/>
      <p:bldP spid="634893" grpId="0" animBg="1"/>
      <p:bldP spid="634894" grpId="0" animBg="1"/>
      <p:bldP spid="634895" grpId="0" animBg="1"/>
      <p:bldP spid="634896" grpId="0" animBg="1"/>
      <p:bldP spid="634901" grpId="0" animBg="1"/>
      <p:bldP spid="634902" grpId="0" animBg="1"/>
      <p:bldP spid="634903" grpId="0" animBg="1"/>
      <p:bldP spid="634904" grpId="0" animBg="1"/>
      <p:bldP spid="63490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ce réservé du pied de page 4"/>
          <p:cNvSpPr txBox="1">
            <a:spLocks noGrp="1"/>
          </p:cNvSpPr>
          <p:nvPr/>
        </p:nvSpPr>
        <p:spPr bwMode="auto">
          <a:xfrm>
            <a:off x="2555875" y="6561138"/>
            <a:ext cx="4111625"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da-DK" sz="1000">
                <a:latin typeface="Arial" charset="0"/>
              </a:rPr>
              <a:t>BSP: 36 C/5</a:t>
            </a:r>
          </a:p>
        </p:txBody>
      </p:sp>
      <p:sp>
        <p:nvSpPr>
          <p:cNvPr id="15363" name="Rectangle 2"/>
          <p:cNvSpPr>
            <a:spLocks noGrp="1" noChangeArrowheads="1"/>
          </p:cNvSpPr>
          <p:nvPr>
            <p:ph type="title" idx="4294967295"/>
          </p:nvPr>
        </p:nvSpPr>
        <p:spPr>
          <a:xfrm>
            <a:off x="2627313" y="431800"/>
            <a:ext cx="5327650" cy="823913"/>
          </a:xfrm>
          <a:noFill/>
        </p:spPr>
        <p:txBody>
          <a:bodyPr/>
          <a:lstStyle/>
          <a:p>
            <a:pPr eaLnBrk="1" hangingPunct="1"/>
            <a:r>
              <a:rPr lang="en-GB" b="1" smtClean="0">
                <a:solidFill>
                  <a:srgbClr val="648BB3"/>
                </a:solidFill>
              </a:rPr>
              <a:t>Results</a:t>
            </a:r>
            <a:br>
              <a:rPr lang="en-GB" b="1" smtClean="0">
                <a:solidFill>
                  <a:srgbClr val="648BB3"/>
                </a:solidFill>
              </a:rPr>
            </a:br>
            <a:r>
              <a:rPr lang="en-GB" sz="1600" smtClean="0"/>
              <a:t>Formulation of results to be attained</a:t>
            </a:r>
            <a:br>
              <a:rPr lang="en-GB" sz="1600" smtClean="0"/>
            </a:br>
            <a:endParaRPr lang="en-GB" sz="1600" smtClean="0"/>
          </a:p>
        </p:txBody>
      </p:sp>
      <p:sp>
        <p:nvSpPr>
          <p:cNvPr id="379907" name="Rectangle 3"/>
          <p:cNvSpPr>
            <a:spLocks noGrp="1" noChangeArrowheads="1"/>
          </p:cNvSpPr>
          <p:nvPr>
            <p:ph type="body" idx="4294967295"/>
          </p:nvPr>
        </p:nvSpPr>
        <p:spPr>
          <a:xfrm>
            <a:off x="34925" y="1368425"/>
            <a:ext cx="8382000" cy="5040313"/>
          </a:xfrm>
        </p:spPr>
        <p:txBody>
          <a:bodyPr/>
          <a:lstStyle/>
          <a:p>
            <a:pPr eaLnBrk="1" hangingPunct="1"/>
            <a:r>
              <a:rPr lang="en-GB" sz="2800" smtClean="0"/>
              <a:t>	</a:t>
            </a:r>
            <a:r>
              <a:rPr lang="en-GB" sz="2800" i="1" smtClean="0"/>
              <a:t>What do you think of the following statements: </a:t>
            </a:r>
          </a:p>
          <a:p>
            <a:pPr eaLnBrk="1" hangingPunct="1"/>
            <a:endParaRPr lang="en-GB" sz="1800" smtClean="0">
              <a:solidFill>
                <a:srgbClr val="648BB3"/>
              </a:solidFill>
            </a:endParaRPr>
          </a:p>
          <a:p>
            <a:pPr eaLnBrk="1" hangingPunct="1">
              <a:buFontTx/>
              <a:buChar char="•"/>
            </a:pPr>
            <a:r>
              <a:rPr lang="en-GB" sz="2600" smtClean="0">
                <a:solidFill>
                  <a:srgbClr val="648BB3"/>
                </a:solidFill>
              </a:rPr>
              <a:t>National capacities strengthened to develop and implement policies for intangible cultural heritage</a:t>
            </a:r>
          </a:p>
          <a:p>
            <a:pPr eaLnBrk="1" hangingPunct="1">
              <a:buFontTx/>
              <a:buChar char="•"/>
            </a:pPr>
            <a:r>
              <a:rPr lang="en-GB" sz="2600" smtClean="0"/>
              <a:t>Member States supported in building technical and institutional capacities and improving mechanisms to safeguard intangible cultural heritage at the national, regional and global levels</a:t>
            </a:r>
          </a:p>
          <a:p>
            <a:pPr eaLnBrk="1" hangingPunct="1">
              <a:buFontTx/>
              <a:buChar char="•"/>
            </a:pPr>
            <a:r>
              <a:rPr lang="en-GB" sz="2600" smtClean="0">
                <a:solidFill>
                  <a:srgbClr val="648BB3"/>
                </a:solidFill>
              </a:rPr>
              <a:t>Communities assisted in engaging in safeguarding intangible cultural heritage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379907">
                                            <p:txEl>
                                              <p:pRg st="0" end="0"/>
                                            </p:txEl>
                                          </p:spTgt>
                                        </p:tgtEl>
                                        <p:attrNameLst>
                                          <p:attrName>style.visibility</p:attrName>
                                        </p:attrNameLst>
                                      </p:cBhvr>
                                      <p:to>
                                        <p:strVal val="visible"/>
                                      </p:to>
                                    </p:set>
                                    <p:anim calcmode="lin" valueType="num">
                                      <p:cBhvr additive="base">
                                        <p:cTn id="7" dur="500" fill="hold"/>
                                        <p:tgtEl>
                                          <p:spTgt spid="37990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79907">
                                            <p:txEl>
                                              <p:pRg st="0" end="0"/>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79907">
                                            <p:txEl>
                                              <p:pRg st="2" end="2"/>
                                            </p:txEl>
                                          </p:spTgt>
                                        </p:tgtEl>
                                        <p:attrNameLst>
                                          <p:attrName>style.visibility</p:attrName>
                                        </p:attrNameLst>
                                      </p:cBhvr>
                                      <p:to>
                                        <p:strVal val="visible"/>
                                      </p:to>
                                    </p:set>
                                    <p:anim calcmode="lin" valueType="num">
                                      <p:cBhvr additive="base">
                                        <p:cTn id="12" dur="500" fill="hold"/>
                                        <p:tgtEl>
                                          <p:spTgt spid="379907">
                                            <p:txEl>
                                              <p:pRg st="2" end="2"/>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379907">
                                            <p:txEl>
                                              <p:pRg st="2" end="2"/>
                                            </p:txEl>
                                          </p:spTgt>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79907">
                                            <p:txEl>
                                              <p:pRg st="3" end="3"/>
                                            </p:txEl>
                                          </p:spTgt>
                                        </p:tgtEl>
                                        <p:attrNameLst>
                                          <p:attrName>style.visibility</p:attrName>
                                        </p:attrNameLst>
                                      </p:cBhvr>
                                      <p:to>
                                        <p:strVal val="visible"/>
                                      </p:to>
                                    </p:set>
                                    <p:anim calcmode="lin" valueType="num">
                                      <p:cBhvr additive="base">
                                        <p:cTn id="17" dur="500" fill="hold"/>
                                        <p:tgtEl>
                                          <p:spTgt spid="379907">
                                            <p:txEl>
                                              <p:pRg st="3" end="3"/>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379907">
                                            <p:txEl>
                                              <p:pRg st="3" end="3"/>
                                            </p:txEl>
                                          </p:spTgt>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379907">
                                            <p:txEl>
                                              <p:pRg st="4" end="4"/>
                                            </p:txEl>
                                          </p:spTgt>
                                        </p:tgtEl>
                                        <p:attrNameLst>
                                          <p:attrName>style.visibility</p:attrName>
                                        </p:attrNameLst>
                                      </p:cBhvr>
                                      <p:to>
                                        <p:strVal val="visible"/>
                                      </p:to>
                                    </p:set>
                                    <p:anim calcmode="lin" valueType="num">
                                      <p:cBhvr additive="base">
                                        <p:cTn id="22" dur="500" fill="hold"/>
                                        <p:tgtEl>
                                          <p:spTgt spid="379907">
                                            <p:txEl>
                                              <p:pRg st="4" end="4"/>
                                            </p:tx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379907">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907"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u pied de page 4"/>
          <p:cNvSpPr txBox="1">
            <a:spLocks noGrp="1"/>
          </p:cNvSpPr>
          <p:nvPr/>
        </p:nvSpPr>
        <p:spPr bwMode="auto">
          <a:xfrm>
            <a:off x="2555875" y="6561138"/>
            <a:ext cx="411162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da-DK" sz="1000">
                <a:latin typeface="Arial" charset="0"/>
              </a:rPr>
              <a:t>BSP: 36 C/5</a:t>
            </a:r>
          </a:p>
        </p:txBody>
      </p:sp>
      <p:sp>
        <p:nvSpPr>
          <p:cNvPr id="359427" name="Rectangle 3"/>
          <p:cNvSpPr>
            <a:spLocks noGrp="1" noChangeArrowheads="1"/>
          </p:cNvSpPr>
          <p:nvPr>
            <p:ph type="body" idx="4294967295"/>
          </p:nvPr>
        </p:nvSpPr>
        <p:spPr>
          <a:xfrm>
            <a:off x="79375" y="1295400"/>
            <a:ext cx="8524875" cy="4465638"/>
          </a:xfrm>
        </p:spPr>
        <p:txBody>
          <a:bodyPr/>
          <a:lstStyle/>
          <a:p>
            <a:pPr eaLnBrk="1" hangingPunct="1"/>
            <a:r>
              <a:rPr lang="en-US" sz="2100" smtClean="0"/>
              <a:t>	</a:t>
            </a:r>
            <a:r>
              <a:rPr lang="en-US" sz="2100" b="1" i="1" smtClean="0">
                <a:solidFill>
                  <a:srgbClr val="648BB3"/>
                </a:solidFill>
              </a:rPr>
              <a:t>A result</a:t>
            </a:r>
            <a:r>
              <a:rPr lang="en-US" sz="2100" i="1" smtClean="0"/>
              <a:t> = a </a:t>
            </a:r>
            <a:r>
              <a:rPr lang="en-US" sz="2100" b="1" i="1" smtClean="0">
                <a:solidFill>
                  <a:srgbClr val="648BB3"/>
                </a:solidFill>
              </a:rPr>
              <a:t>concrete, visible </a:t>
            </a:r>
            <a:r>
              <a:rPr lang="en-US" sz="2100" i="1" smtClean="0"/>
              <a:t>and</a:t>
            </a:r>
            <a:r>
              <a:rPr lang="en-US" sz="2100" b="1" i="1" smtClean="0">
                <a:solidFill>
                  <a:srgbClr val="648BB3"/>
                </a:solidFill>
              </a:rPr>
              <a:t> measurable </a:t>
            </a:r>
            <a:r>
              <a:rPr lang="en-US" sz="2100" i="1" smtClean="0"/>
              <a:t>change in state, induced by an intervention.</a:t>
            </a:r>
          </a:p>
          <a:p>
            <a:pPr eaLnBrk="1" hangingPunct="1"/>
            <a:endParaRPr lang="en-US" sz="2100" i="1" smtClean="0"/>
          </a:p>
          <a:p>
            <a:pPr lvl="1" eaLnBrk="1" hangingPunct="1">
              <a:lnSpc>
                <a:spcPct val="80000"/>
              </a:lnSpc>
              <a:buFontTx/>
              <a:buChar char="-"/>
            </a:pPr>
            <a:r>
              <a:rPr lang="en-US" sz="2100" b="1" smtClean="0">
                <a:latin typeface="Calibri" pitchFamily="34" charset="0"/>
              </a:rPr>
              <a:t>It focuses on the</a:t>
            </a:r>
            <a:r>
              <a:rPr lang="en-US" sz="2100" b="1" smtClean="0">
                <a:solidFill>
                  <a:srgbClr val="648BB3"/>
                </a:solidFill>
                <a:latin typeface="Calibri" pitchFamily="34" charset="0"/>
              </a:rPr>
              <a:t> direct target groups</a:t>
            </a:r>
          </a:p>
          <a:p>
            <a:pPr lvl="1" eaLnBrk="1" hangingPunct="1">
              <a:lnSpc>
                <a:spcPct val="80000"/>
              </a:lnSpc>
              <a:buFontTx/>
              <a:buChar char="-"/>
            </a:pPr>
            <a:endParaRPr lang="en-US" sz="2100" b="1" smtClean="0">
              <a:solidFill>
                <a:srgbClr val="648BB3"/>
              </a:solidFill>
              <a:latin typeface="Calibri" pitchFamily="34" charset="0"/>
            </a:endParaRPr>
          </a:p>
          <a:p>
            <a:pPr lvl="1" eaLnBrk="1" hangingPunct="1">
              <a:lnSpc>
                <a:spcPct val="80000"/>
              </a:lnSpc>
              <a:buFontTx/>
              <a:buChar char="-"/>
            </a:pPr>
            <a:r>
              <a:rPr lang="en-US" sz="2100" b="1" smtClean="0">
                <a:latin typeface="Calibri" pitchFamily="34" charset="0"/>
              </a:rPr>
              <a:t>It captures the</a:t>
            </a:r>
            <a:r>
              <a:rPr lang="en-US" sz="2100" b="1" smtClean="0">
                <a:solidFill>
                  <a:srgbClr val="648BB3"/>
                </a:solidFill>
                <a:latin typeface="Calibri" pitchFamily="34" charset="0"/>
              </a:rPr>
              <a:t> change </a:t>
            </a:r>
            <a:r>
              <a:rPr lang="en-US" sz="2100" b="1" smtClean="0">
                <a:latin typeface="Calibri" pitchFamily="34" charset="0"/>
              </a:rPr>
              <a:t>among the </a:t>
            </a:r>
            <a:r>
              <a:rPr lang="en-US" sz="2100" b="1" smtClean="0">
                <a:solidFill>
                  <a:srgbClr val="648BB3"/>
                </a:solidFill>
                <a:latin typeface="Calibri" pitchFamily="34" charset="0"/>
              </a:rPr>
              <a:t>target groups</a:t>
            </a:r>
          </a:p>
          <a:p>
            <a:pPr lvl="1" eaLnBrk="1" hangingPunct="1">
              <a:lnSpc>
                <a:spcPct val="80000"/>
              </a:lnSpc>
              <a:buFontTx/>
              <a:buChar char="-"/>
            </a:pPr>
            <a:endParaRPr lang="en-US" sz="2100" b="1" smtClean="0">
              <a:solidFill>
                <a:srgbClr val="648BB3"/>
              </a:solidFill>
              <a:latin typeface="Calibri" pitchFamily="34" charset="0"/>
            </a:endParaRPr>
          </a:p>
          <a:p>
            <a:pPr lvl="1" eaLnBrk="1" hangingPunct="1">
              <a:lnSpc>
                <a:spcPct val="80000"/>
              </a:lnSpc>
              <a:buFontTx/>
              <a:buChar char="-"/>
            </a:pPr>
            <a:r>
              <a:rPr lang="en-US" sz="2100" b="1" smtClean="0">
                <a:latin typeface="Calibri" pitchFamily="34" charset="0"/>
              </a:rPr>
              <a:t>It illustrates what</a:t>
            </a:r>
            <a:r>
              <a:rPr lang="en-US" sz="2100" b="1" smtClean="0">
                <a:solidFill>
                  <a:srgbClr val="648BB3"/>
                </a:solidFill>
                <a:latin typeface="Calibri" pitchFamily="34" charset="0"/>
              </a:rPr>
              <a:t> the target groups will do differently </a:t>
            </a:r>
            <a:r>
              <a:rPr lang="en-US" sz="2100" b="1" smtClean="0">
                <a:latin typeface="Calibri" pitchFamily="34" charset="0"/>
              </a:rPr>
              <a:t>after the Organization’s action</a:t>
            </a:r>
          </a:p>
          <a:p>
            <a:pPr lvl="1" eaLnBrk="1" hangingPunct="1">
              <a:lnSpc>
                <a:spcPct val="80000"/>
              </a:lnSpc>
              <a:buFontTx/>
              <a:buChar char="-"/>
            </a:pPr>
            <a:endParaRPr lang="en-US" sz="2100" smtClean="0">
              <a:latin typeface="Calibri" pitchFamily="34" charset="0"/>
            </a:endParaRPr>
          </a:p>
          <a:p>
            <a:pPr lvl="1" eaLnBrk="1" hangingPunct="1">
              <a:lnSpc>
                <a:spcPct val="80000"/>
              </a:lnSpc>
              <a:buFontTx/>
              <a:buChar char="-"/>
            </a:pPr>
            <a:r>
              <a:rPr lang="en-US" sz="2100" b="1" smtClean="0">
                <a:latin typeface="Calibri" pitchFamily="34" charset="0"/>
              </a:rPr>
              <a:t>It can be formulated in the</a:t>
            </a:r>
            <a:r>
              <a:rPr lang="en-US" sz="2100" b="1" smtClean="0">
                <a:solidFill>
                  <a:srgbClr val="648BB3"/>
                </a:solidFill>
                <a:latin typeface="Calibri" pitchFamily="34" charset="0"/>
              </a:rPr>
              <a:t> past </a:t>
            </a:r>
            <a:r>
              <a:rPr lang="en-US" sz="2100" b="1" smtClean="0">
                <a:latin typeface="Calibri" pitchFamily="34" charset="0"/>
              </a:rPr>
              <a:t>or</a:t>
            </a:r>
            <a:r>
              <a:rPr lang="en-US" sz="2100" b="1" smtClean="0">
                <a:solidFill>
                  <a:srgbClr val="648BB3"/>
                </a:solidFill>
                <a:latin typeface="Calibri" pitchFamily="34" charset="0"/>
              </a:rPr>
              <a:t> present </a:t>
            </a:r>
            <a:r>
              <a:rPr lang="en-US" sz="2100" b="1" smtClean="0">
                <a:latin typeface="Calibri" pitchFamily="34" charset="0"/>
              </a:rPr>
              <a:t>tense</a:t>
            </a:r>
          </a:p>
          <a:p>
            <a:pPr lvl="1" eaLnBrk="1" hangingPunct="1">
              <a:lnSpc>
                <a:spcPct val="80000"/>
              </a:lnSpc>
              <a:buFontTx/>
              <a:buChar char="-"/>
            </a:pPr>
            <a:endParaRPr lang="en-US" sz="2100" b="1" smtClean="0">
              <a:solidFill>
                <a:srgbClr val="648BB3"/>
              </a:solidFill>
              <a:latin typeface="Calibri" pitchFamily="34" charset="0"/>
            </a:endParaRPr>
          </a:p>
          <a:p>
            <a:pPr lvl="1" eaLnBrk="1" hangingPunct="1">
              <a:lnSpc>
                <a:spcPct val="80000"/>
              </a:lnSpc>
              <a:buFontTx/>
              <a:buChar char="-"/>
            </a:pPr>
            <a:r>
              <a:rPr lang="en-US" sz="2100" b="1" smtClean="0">
                <a:latin typeface="Calibri" pitchFamily="34" charset="0"/>
              </a:rPr>
              <a:t>It has to be</a:t>
            </a:r>
            <a:r>
              <a:rPr lang="en-US" sz="2100" b="1" smtClean="0">
                <a:solidFill>
                  <a:srgbClr val="648BB3"/>
                </a:solidFill>
                <a:latin typeface="Calibri" pitchFamily="34" charset="0"/>
              </a:rPr>
              <a:t> “SMART”</a:t>
            </a:r>
            <a:endParaRPr lang="en-US" sz="2100" smtClean="0"/>
          </a:p>
        </p:txBody>
      </p:sp>
      <p:sp>
        <p:nvSpPr>
          <p:cNvPr id="16388" name="Rectangle 8"/>
          <p:cNvSpPr>
            <a:spLocks noGrp="1" noChangeArrowheads="1"/>
          </p:cNvSpPr>
          <p:nvPr>
            <p:ph type="title" idx="4294967295"/>
          </p:nvPr>
        </p:nvSpPr>
        <p:spPr>
          <a:xfrm>
            <a:off x="2627313" y="431800"/>
            <a:ext cx="5327650" cy="823913"/>
          </a:xfrm>
        </p:spPr>
        <p:txBody>
          <a:bodyPr/>
          <a:lstStyle/>
          <a:p>
            <a:pPr eaLnBrk="1" hangingPunct="1"/>
            <a:r>
              <a:rPr lang="en-US" b="1" smtClean="0">
                <a:solidFill>
                  <a:srgbClr val="648BB3"/>
                </a:solidFill>
              </a:rPr>
              <a:t>Result</a:t>
            </a:r>
            <a:br>
              <a:rPr lang="en-US" b="1" smtClean="0">
                <a:solidFill>
                  <a:srgbClr val="648BB3"/>
                </a:solidFill>
              </a:rPr>
            </a:br>
            <a:r>
              <a:rPr lang="en-US" sz="1600" smtClean="0"/>
              <a:t>Formulation of results to be attained</a:t>
            </a:r>
            <a:br>
              <a:rPr lang="en-US" sz="1600" smtClean="0"/>
            </a:br>
            <a:endParaRPr lang="en-US" sz="1600" smtClean="0"/>
          </a:p>
        </p:txBody>
      </p:sp>
      <p:grpSp>
        <p:nvGrpSpPr>
          <p:cNvPr id="43014" name="Group 6"/>
          <p:cNvGrpSpPr>
            <a:grpSpLocks/>
          </p:cNvGrpSpPr>
          <p:nvPr/>
        </p:nvGrpSpPr>
        <p:grpSpPr bwMode="auto">
          <a:xfrm>
            <a:off x="3419475" y="5853113"/>
            <a:ext cx="2244725" cy="555625"/>
            <a:chOff x="2414" y="3041"/>
            <a:chExt cx="1414" cy="350"/>
          </a:xfrm>
        </p:grpSpPr>
        <p:pic>
          <p:nvPicPr>
            <p:cNvPr id="16390" name="Picture 7" descr="Gender Lens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0" y="3062"/>
              <a:ext cx="530"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1" name="Picture 8" descr="ris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4" y="3041"/>
              <a:ext cx="404"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2" name="Picture 9" descr="right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14" y="3053"/>
              <a:ext cx="434"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359427">
                                            <p:txEl>
                                              <p:pRg st="0" end="0"/>
                                            </p:txEl>
                                          </p:spTgt>
                                        </p:tgtEl>
                                        <p:attrNameLst>
                                          <p:attrName>style.visibility</p:attrName>
                                        </p:attrNameLst>
                                      </p:cBhvr>
                                      <p:to>
                                        <p:strVal val="visible"/>
                                      </p:to>
                                    </p:set>
                                    <p:anim calcmode="lin" valueType="num">
                                      <p:cBhvr additive="base">
                                        <p:cTn id="7" dur="500" fill="hold"/>
                                        <p:tgtEl>
                                          <p:spTgt spid="35942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59427">
                                            <p:txEl>
                                              <p:pRg st="0" end="0"/>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59427">
                                            <p:txEl>
                                              <p:pRg st="2" end="2"/>
                                            </p:txEl>
                                          </p:spTgt>
                                        </p:tgtEl>
                                        <p:attrNameLst>
                                          <p:attrName>style.visibility</p:attrName>
                                        </p:attrNameLst>
                                      </p:cBhvr>
                                      <p:to>
                                        <p:strVal val="visible"/>
                                      </p:to>
                                    </p:set>
                                    <p:anim calcmode="lin" valueType="num">
                                      <p:cBhvr additive="base">
                                        <p:cTn id="12" dur="500" fill="hold"/>
                                        <p:tgtEl>
                                          <p:spTgt spid="359427">
                                            <p:txEl>
                                              <p:pRg st="2" end="2"/>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359427">
                                            <p:txEl>
                                              <p:pRg st="2" end="2"/>
                                            </p:txEl>
                                          </p:spTgt>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59427">
                                            <p:txEl>
                                              <p:pRg st="4" end="4"/>
                                            </p:txEl>
                                          </p:spTgt>
                                        </p:tgtEl>
                                        <p:attrNameLst>
                                          <p:attrName>style.visibility</p:attrName>
                                        </p:attrNameLst>
                                      </p:cBhvr>
                                      <p:to>
                                        <p:strVal val="visible"/>
                                      </p:to>
                                    </p:set>
                                    <p:anim calcmode="lin" valueType="num">
                                      <p:cBhvr additive="base">
                                        <p:cTn id="17" dur="500" fill="hold"/>
                                        <p:tgtEl>
                                          <p:spTgt spid="359427">
                                            <p:txEl>
                                              <p:pRg st="4" end="4"/>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359427">
                                            <p:txEl>
                                              <p:pRg st="4" end="4"/>
                                            </p:txEl>
                                          </p:spTgt>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359427">
                                            <p:txEl>
                                              <p:pRg st="6" end="6"/>
                                            </p:txEl>
                                          </p:spTgt>
                                        </p:tgtEl>
                                        <p:attrNameLst>
                                          <p:attrName>style.visibility</p:attrName>
                                        </p:attrNameLst>
                                      </p:cBhvr>
                                      <p:to>
                                        <p:strVal val="visible"/>
                                      </p:to>
                                    </p:set>
                                    <p:anim calcmode="lin" valueType="num">
                                      <p:cBhvr additive="base">
                                        <p:cTn id="22" dur="500" fill="hold"/>
                                        <p:tgtEl>
                                          <p:spTgt spid="359427">
                                            <p:txEl>
                                              <p:pRg st="6" end="6"/>
                                            </p:tx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359427">
                                            <p:txEl>
                                              <p:pRg st="6" end="6"/>
                                            </p:txEl>
                                          </p:spTgt>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359427">
                                            <p:txEl>
                                              <p:pRg st="8" end="8"/>
                                            </p:txEl>
                                          </p:spTgt>
                                        </p:tgtEl>
                                        <p:attrNameLst>
                                          <p:attrName>style.visibility</p:attrName>
                                        </p:attrNameLst>
                                      </p:cBhvr>
                                      <p:to>
                                        <p:strVal val="visible"/>
                                      </p:to>
                                    </p:set>
                                    <p:anim calcmode="lin" valueType="num">
                                      <p:cBhvr additive="base">
                                        <p:cTn id="27" dur="500" fill="hold"/>
                                        <p:tgtEl>
                                          <p:spTgt spid="359427">
                                            <p:txEl>
                                              <p:pRg st="8" end="8"/>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359427">
                                            <p:txEl>
                                              <p:pRg st="8" end="8"/>
                                            </p:txEl>
                                          </p:spTgt>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359427">
                                            <p:txEl>
                                              <p:pRg st="10" end="10"/>
                                            </p:txEl>
                                          </p:spTgt>
                                        </p:tgtEl>
                                        <p:attrNameLst>
                                          <p:attrName>style.visibility</p:attrName>
                                        </p:attrNameLst>
                                      </p:cBhvr>
                                      <p:to>
                                        <p:strVal val="visible"/>
                                      </p:to>
                                    </p:set>
                                    <p:anim calcmode="lin" valueType="num">
                                      <p:cBhvr additive="base">
                                        <p:cTn id="32" dur="500" fill="hold"/>
                                        <p:tgtEl>
                                          <p:spTgt spid="359427">
                                            <p:txEl>
                                              <p:pRg st="10" end="10"/>
                                            </p:tx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359427">
                                            <p:txEl>
                                              <p:pRg st="10" end="10"/>
                                            </p:txEl>
                                          </p:spTgt>
                                        </p:tgtEl>
                                        <p:attrNameLst>
                                          <p:attrName>ppt_y</p:attrName>
                                        </p:attrNameLst>
                                      </p:cBhvr>
                                      <p:tavLst>
                                        <p:tav tm="0">
                                          <p:val>
                                            <p:strVal val="#ppt_y"/>
                                          </p:val>
                                        </p:tav>
                                        <p:tav tm="100000">
                                          <p:val>
                                            <p:strVal val="#ppt_y"/>
                                          </p:val>
                                        </p:tav>
                                      </p:tavLst>
                                    </p:anim>
                                  </p:childTnLst>
                                </p:cTn>
                              </p:par>
                            </p:childTnLst>
                          </p:cTn>
                        </p:par>
                        <p:par>
                          <p:cTn id="34" fill="hold" nodeType="afterGroup">
                            <p:stCondLst>
                              <p:cond delay="3000"/>
                            </p:stCondLst>
                            <p:childTnLst>
                              <p:par>
                                <p:cTn id="35" presetID="21" presetClass="entr" presetSubtype="4" fill="hold" nodeType="afterEffect">
                                  <p:stCondLst>
                                    <p:cond delay="0"/>
                                  </p:stCondLst>
                                  <p:childTnLst>
                                    <p:set>
                                      <p:cBhvr>
                                        <p:cTn id="36" dur="1" fill="hold">
                                          <p:stCondLst>
                                            <p:cond delay="0"/>
                                          </p:stCondLst>
                                        </p:cTn>
                                        <p:tgtEl>
                                          <p:spTgt spid="43014"/>
                                        </p:tgtEl>
                                        <p:attrNameLst>
                                          <p:attrName>style.visibility</p:attrName>
                                        </p:attrNameLst>
                                      </p:cBhvr>
                                      <p:to>
                                        <p:strVal val="visible"/>
                                      </p:to>
                                    </p:set>
                                    <p:animEffect transition="in" filter="wheel(4)">
                                      <p:cBhvr>
                                        <p:cTn id="37" dur="1000"/>
                                        <p:tgtEl>
                                          <p:spTgt spid="430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9427"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Espace réservé du pied de page 4"/>
          <p:cNvSpPr txBox="1">
            <a:spLocks noGrp="1"/>
          </p:cNvSpPr>
          <p:nvPr/>
        </p:nvSpPr>
        <p:spPr bwMode="auto">
          <a:xfrm>
            <a:off x="2555875" y="6561138"/>
            <a:ext cx="411162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da-DK" sz="1000">
                <a:latin typeface="Arial" charset="0"/>
              </a:rPr>
              <a:t>BSP: 36 C/5</a:t>
            </a:r>
          </a:p>
        </p:txBody>
      </p:sp>
      <p:sp>
        <p:nvSpPr>
          <p:cNvPr id="359427" name="Rectangle 3"/>
          <p:cNvSpPr>
            <a:spLocks noGrp="1" noChangeArrowheads="1"/>
          </p:cNvSpPr>
          <p:nvPr>
            <p:ph type="body" idx="4294967295"/>
          </p:nvPr>
        </p:nvSpPr>
        <p:spPr>
          <a:xfrm>
            <a:off x="79375" y="1295400"/>
            <a:ext cx="8524875" cy="4826000"/>
          </a:xfrm>
        </p:spPr>
        <p:txBody>
          <a:bodyPr/>
          <a:lstStyle/>
          <a:p>
            <a:pPr eaLnBrk="1" hangingPunct="1"/>
            <a:r>
              <a:rPr lang="en-US" sz="1800" smtClean="0"/>
              <a:t>	</a:t>
            </a:r>
            <a:r>
              <a:rPr lang="en-US" sz="2100" b="1" i="1" smtClean="0">
                <a:solidFill>
                  <a:srgbClr val="648BB3"/>
                </a:solidFill>
              </a:rPr>
              <a:t>A result</a:t>
            </a:r>
            <a:r>
              <a:rPr lang="en-US" sz="2100" i="1" smtClean="0"/>
              <a:t> is not an </a:t>
            </a:r>
            <a:r>
              <a:rPr lang="en-US" sz="2100" b="1" i="1" smtClean="0"/>
              <a:t>output/deliverable</a:t>
            </a:r>
          </a:p>
          <a:p>
            <a:pPr eaLnBrk="1" hangingPunct="1"/>
            <a:r>
              <a:rPr lang="en-US" sz="2100" b="1" smtClean="0">
                <a:solidFill>
                  <a:srgbClr val="B2B2B2"/>
                </a:solidFill>
              </a:rPr>
              <a:t>	</a:t>
            </a:r>
            <a:endParaRPr lang="en-US" sz="2100" b="1" smtClean="0">
              <a:solidFill>
                <a:srgbClr val="648BB3"/>
              </a:solidFill>
            </a:endParaRPr>
          </a:p>
          <a:p>
            <a:pPr eaLnBrk="1" hangingPunct="1"/>
            <a:r>
              <a:rPr lang="en-US" sz="2100" b="1" i="1" smtClean="0">
                <a:solidFill>
                  <a:srgbClr val="648BB3"/>
                </a:solidFill>
              </a:rPr>
              <a:t>	An output/deliverable </a:t>
            </a:r>
            <a:r>
              <a:rPr lang="en-US" sz="2100" i="1" smtClean="0"/>
              <a:t>= the first effect of the intervention which contributes to the attainment of results. It reflects the action of the Organization. </a:t>
            </a:r>
          </a:p>
          <a:p>
            <a:pPr eaLnBrk="1" hangingPunct="1"/>
            <a:endParaRPr lang="en-US" sz="2100" smtClean="0"/>
          </a:p>
          <a:p>
            <a:pPr lvl="1" eaLnBrk="1" hangingPunct="1">
              <a:lnSpc>
                <a:spcPct val="80000"/>
              </a:lnSpc>
              <a:buFontTx/>
              <a:buChar char="-"/>
            </a:pPr>
            <a:r>
              <a:rPr lang="en-US" sz="2100" b="1" smtClean="0">
                <a:latin typeface="Calibri" pitchFamily="34" charset="0"/>
              </a:rPr>
              <a:t>It  reflects the</a:t>
            </a:r>
            <a:r>
              <a:rPr lang="en-US" sz="2100" b="1" smtClean="0">
                <a:solidFill>
                  <a:srgbClr val="648BB3"/>
                </a:solidFill>
                <a:latin typeface="Calibri" pitchFamily="34" charset="0"/>
              </a:rPr>
              <a:t> achieved action </a:t>
            </a:r>
            <a:r>
              <a:rPr lang="en-US" sz="2100" b="1" smtClean="0">
                <a:latin typeface="Calibri" pitchFamily="34" charset="0"/>
              </a:rPr>
              <a:t>of the</a:t>
            </a:r>
            <a:r>
              <a:rPr lang="en-US" sz="2100" b="1" smtClean="0">
                <a:solidFill>
                  <a:srgbClr val="648BB3"/>
                </a:solidFill>
                <a:latin typeface="Calibri" pitchFamily="34" charset="0"/>
              </a:rPr>
              <a:t> Organization</a:t>
            </a:r>
          </a:p>
          <a:p>
            <a:pPr lvl="1" eaLnBrk="1" hangingPunct="1">
              <a:lnSpc>
                <a:spcPct val="80000"/>
              </a:lnSpc>
              <a:buFontTx/>
              <a:buChar char="-"/>
            </a:pPr>
            <a:endParaRPr lang="en-US" sz="2100" b="1" smtClean="0">
              <a:solidFill>
                <a:srgbClr val="648BB3"/>
              </a:solidFill>
              <a:latin typeface="Calibri" pitchFamily="34" charset="0"/>
            </a:endParaRPr>
          </a:p>
          <a:p>
            <a:pPr lvl="1" eaLnBrk="1" hangingPunct="1">
              <a:lnSpc>
                <a:spcPct val="80000"/>
              </a:lnSpc>
              <a:buFontTx/>
              <a:buChar char="-"/>
            </a:pPr>
            <a:r>
              <a:rPr lang="en-US" sz="2100" b="1" smtClean="0">
                <a:latin typeface="Calibri" pitchFamily="34" charset="0"/>
              </a:rPr>
              <a:t>It can be</a:t>
            </a:r>
            <a:r>
              <a:rPr lang="en-US" sz="2100" b="1" smtClean="0">
                <a:solidFill>
                  <a:srgbClr val="648BB3"/>
                </a:solidFill>
                <a:latin typeface="Calibri" pitchFamily="34" charset="0"/>
              </a:rPr>
              <a:t> tangible </a:t>
            </a:r>
            <a:r>
              <a:rPr lang="en-US" sz="2100" b="1" smtClean="0">
                <a:latin typeface="Calibri" pitchFamily="34" charset="0"/>
              </a:rPr>
              <a:t>or</a:t>
            </a:r>
            <a:r>
              <a:rPr lang="en-US" sz="2100" b="1" smtClean="0">
                <a:solidFill>
                  <a:srgbClr val="648BB3"/>
                </a:solidFill>
                <a:latin typeface="Calibri" pitchFamily="34" charset="0"/>
              </a:rPr>
              <a:t> intangible</a:t>
            </a:r>
          </a:p>
          <a:p>
            <a:pPr lvl="1" eaLnBrk="1" hangingPunct="1">
              <a:lnSpc>
                <a:spcPct val="80000"/>
              </a:lnSpc>
              <a:buFontTx/>
              <a:buChar char="-"/>
            </a:pPr>
            <a:endParaRPr lang="en-US" sz="2100" smtClean="0">
              <a:latin typeface="Calibri" pitchFamily="34" charset="0"/>
            </a:endParaRPr>
          </a:p>
          <a:p>
            <a:pPr lvl="1" eaLnBrk="1" hangingPunct="1">
              <a:lnSpc>
                <a:spcPct val="80000"/>
              </a:lnSpc>
              <a:buFontTx/>
              <a:buChar char="-"/>
            </a:pPr>
            <a:r>
              <a:rPr lang="en-US" sz="2100" b="1" smtClean="0">
                <a:latin typeface="Calibri" pitchFamily="34" charset="0"/>
              </a:rPr>
              <a:t>It is formulated in the</a:t>
            </a:r>
            <a:r>
              <a:rPr lang="en-US" sz="2100" b="1" smtClean="0">
                <a:solidFill>
                  <a:srgbClr val="648BB3"/>
                </a:solidFill>
                <a:latin typeface="Calibri" pitchFamily="34" charset="0"/>
              </a:rPr>
              <a:t> past tense</a:t>
            </a:r>
            <a:r>
              <a:rPr lang="en-US" sz="2100" smtClean="0"/>
              <a:t>	</a:t>
            </a:r>
            <a:endParaRPr lang="en-US" smtClean="0"/>
          </a:p>
          <a:p>
            <a:pPr eaLnBrk="1" hangingPunct="1"/>
            <a:endParaRPr lang="en-US" sz="1800" smtClean="0"/>
          </a:p>
          <a:p>
            <a:pPr eaLnBrk="1" hangingPunct="1"/>
            <a:endParaRPr lang="en-US" sz="1800" smtClean="0"/>
          </a:p>
        </p:txBody>
      </p:sp>
      <p:sp>
        <p:nvSpPr>
          <p:cNvPr id="17412" name="Rectangle 8"/>
          <p:cNvSpPr>
            <a:spLocks noGrp="1" noChangeArrowheads="1"/>
          </p:cNvSpPr>
          <p:nvPr>
            <p:ph type="title" idx="4294967295"/>
          </p:nvPr>
        </p:nvSpPr>
        <p:spPr>
          <a:xfrm>
            <a:off x="2125663" y="431800"/>
            <a:ext cx="5975350" cy="823913"/>
          </a:xfrm>
        </p:spPr>
        <p:txBody>
          <a:bodyPr/>
          <a:lstStyle/>
          <a:p>
            <a:pPr eaLnBrk="1" hangingPunct="1"/>
            <a:r>
              <a:rPr lang="en-US" b="1" smtClean="0">
                <a:solidFill>
                  <a:srgbClr val="648BB3"/>
                </a:solidFill>
              </a:rPr>
              <a:t>Results </a:t>
            </a:r>
            <a:r>
              <a:rPr lang="en-US" b="1" smtClean="0"/>
              <a:t>versus</a:t>
            </a:r>
            <a:r>
              <a:rPr lang="en-US" b="1" smtClean="0">
                <a:solidFill>
                  <a:srgbClr val="648BB3"/>
                </a:solidFill>
              </a:rPr>
              <a:t> outputs/deliverables</a:t>
            </a:r>
            <a:br>
              <a:rPr lang="en-US" b="1" smtClean="0">
                <a:solidFill>
                  <a:srgbClr val="648BB3"/>
                </a:solidFill>
              </a:rPr>
            </a:br>
            <a:r>
              <a:rPr lang="en-US" sz="1600" smtClean="0"/>
              <a:t>Formulation of results to be attained</a:t>
            </a:r>
            <a:br>
              <a:rPr lang="en-US" sz="1600" smtClean="0"/>
            </a:br>
            <a:endParaRPr lang="en-US" sz="1600"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359427">
                                            <p:txEl>
                                              <p:pRg st="0" end="0"/>
                                            </p:txEl>
                                          </p:spTgt>
                                        </p:tgtEl>
                                        <p:attrNameLst>
                                          <p:attrName>style.visibility</p:attrName>
                                        </p:attrNameLst>
                                      </p:cBhvr>
                                      <p:to>
                                        <p:strVal val="visible"/>
                                      </p:to>
                                    </p:set>
                                    <p:anim calcmode="lin" valueType="num">
                                      <p:cBhvr additive="base">
                                        <p:cTn id="7" dur="500" fill="hold"/>
                                        <p:tgtEl>
                                          <p:spTgt spid="35942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59427">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59427">
                                            <p:txEl>
                                              <p:pRg st="1" end="1"/>
                                            </p:txEl>
                                          </p:spTgt>
                                        </p:tgtEl>
                                        <p:attrNameLst>
                                          <p:attrName>style.visibility</p:attrName>
                                        </p:attrNameLst>
                                      </p:cBhvr>
                                      <p:to>
                                        <p:strVal val="visible"/>
                                      </p:to>
                                    </p:set>
                                    <p:anim calcmode="lin" valueType="num">
                                      <p:cBhvr additive="base">
                                        <p:cTn id="11" dur="500" fill="hold"/>
                                        <p:tgtEl>
                                          <p:spTgt spid="359427">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59427">
                                            <p:txEl>
                                              <p:pRg st="1" end="1"/>
                                            </p:txEl>
                                          </p:spTgt>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359427">
                                            <p:txEl>
                                              <p:pRg st="2" end="2"/>
                                            </p:txEl>
                                          </p:spTgt>
                                        </p:tgtEl>
                                        <p:attrNameLst>
                                          <p:attrName>style.visibility</p:attrName>
                                        </p:attrNameLst>
                                      </p:cBhvr>
                                      <p:to>
                                        <p:strVal val="visible"/>
                                      </p:to>
                                    </p:set>
                                    <p:anim calcmode="lin" valueType="num">
                                      <p:cBhvr additive="base">
                                        <p:cTn id="16" dur="500" fill="hold"/>
                                        <p:tgtEl>
                                          <p:spTgt spid="359427">
                                            <p:txEl>
                                              <p:pRg st="2" end="2"/>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359427">
                                            <p:txEl>
                                              <p:pRg st="2" end="2"/>
                                            </p:txEl>
                                          </p:spTgt>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359427">
                                            <p:txEl>
                                              <p:pRg st="4" end="4"/>
                                            </p:txEl>
                                          </p:spTgt>
                                        </p:tgtEl>
                                        <p:attrNameLst>
                                          <p:attrName>style.visibility</p:attrName>
                                        </p:attrNameLst>
                                      </p:cBhvr>
                                      <p:to>
                                        <p:strVal val="visible"/>
                                      </p:to>
                                    </p:set>
                                    <p:anim calcmode="lin" valueType="num">
                                      <p:cBhvr additive="base">
                                        <p:cTn id="21" dur="500" fill="hold"/>
                                        <p:tgtEl>
                                          <p:spTgt spid="359427">
                                            <p:txEl>
                                              <p:pRg st="4" end="4"/>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359427">
                                            <p:txEl>
                                              <p:pRg st="4" end="4"/>
                                            </p:txEl>
                                          </p:spTgt>
                                        </p:tgtEl>
                                        <p:attrNameLst>
                                          <p:attrName>ppt_y</p:attrName>
                                        </p:attrNameLst>
                                      </p:cBhvr>
                                      <p:tavLst>
                                        <p:tav tm="0">
                                          <p:val>
                                            <p:strVal val="#ppt_y"/>
                                          </p:val>
                                        </p:tav>
                                        <p:tav tm="100000">
                                          <p:val>
                                            <p:strVal val="#ppt_y"/>
                                          </p:val>
                                        </p:tav>
                                      </p:tavLst>
                                    </p:anim>
                                  </p:childTnLst>
                                </p:cTn>
                              </p:par>
                            </p:childTnLst>
                          </p:cTn>
                        </p:par>
                        <p:par>
                          <p:cTn id="23" fill="hold" nodeType="afterGroup">
                            <p:stCondLst>
                              <p:cond delay="1500"/>
                            </p:stCondLst>
                            <p:childTnLst>
                              <p:par>
                                <p:cTn id="24" presetID="2" presetClass="entr" presetSubtype="8" fill="hold" grpId="0" nodeType="afterEffect">
                                  <p:stCondLst>
                                    <p:cond delay="0"/>
                                  </p:stCondLst>
                                  <p:childTnLst>
                                    <p:set>
                                      <p:cBhvr>
                                        <p:cTn id="25" dur="1" fill="hold">
                                          <p:stCondLst>
                                            <p:cond delay="0"/>
                                          </p:stCondLst>
                                        </p:cTn>
                                        <p:tgtEl>
                                          <p:spTgt spid="359427">
                                            <p:txEl>
                                              <p:pRg st="6" end="6"/>
                                            </p:txEl>
                                          </p:spTgt>
                                        </p:tgtEl>
                                        <p:attrNameLst>
                                          <p:attrName>style.visibility</p:attrName>
                                        </p:attrNameLst>
                                      </p:cBhvr>
                                      <p:to>
                                        <p:strVal val="visible"/>
                                      </p:to>
                                    </p:set>
                                    <p:anim calcmode="lin" valueType="num">
                                      <p:cBhvr additive="base">
                                        <p:cTn id="26" dur="500" fill="hold"/>
                                        <p:tgtEl>
                                          <p:spTgt spid="359427">
                                            <p:txEl>
                                              <p:pRg st="6" end="6"/>
                                            </p:txEl>
                                          </p:spTgt>
                                        </p:tgtEl>
                                        <p:attrNameLst>
                                          <p:attrName>ppt_x</p:attrName>
                                        </p:attrNameLst>
                                      </p:cBhvr>
                                      <p:tavLst>
                                        <p:tav tm="0">
                                          <p:val>
                                            <p:strVal val="0-#ppt_w/2"/>
                                          </p:val>
                                        </p:tav>
                                        <p:tav tm="100000">
                                          <p:val>
                                            <p:strVal val="#ppt_x"/>
                                          </p:val>
                                        </p:tav>
                                      </p:tavLst>
                                    </p:anim>
                                    <p:anim calcmode="lin" valueType="num">
                                      <p:cBhvr additive="base">
                                        <p:cTn id="27" dur="500" fill="hold"/>
                                        <p:tgtEl>
                                          <p:spTgt spid="359427">
                                            <p:txEl>
                                              <p:pRg st="6" end="6"/>
                                            </p:txEl>
                                          </p:spTgt>
                                        </p:tgtEl>
                                        <p:attrNameLst>
                                          <p:attrName>ppt_y</p:attrName>
                                        </p:attrNameLst>
                                      </p:cBhvr>
                                      <p:tavLst>
                                        <p:tav tm="0">
                                          <p:val>
                                            <p:strVal val="#ppt_y"/>
                                          </p:val>
                                        </p:tav>
                                        <p:tav tm="100000">
                                          <p:val>
                                            <p:strVal val="#ppt_y"/>
                                          </p:val>
                                        </p:tav>
                                      </p:tavLst>
                                    </p:anim>
                                  </p:childTnLst>
                                </p:cTn>
                              </p:par>
                            </p:childTnLst>
                          </p:cTn>
                        </p:par>
                        <p:par>
                          <p:cTn id="28" fill="hold" nodeType="afterGroup">
                            <p:stCondLst>
                              <p:cond delay="2000"/>
                            </p:stCondLst>
                            <p:childTnLst>
                              <p:par>
                                <p:cTn id="29" presetID="2" presetClass="entr" presetSubtype="8" fill="hold" grpId="0" nodeType="afterEffect">
                                  <p:stCondLst>
                                    <p:cond delay="0"/>
                                  </p:stCondLst>
                                  <p:childTnLst>
                                    <p:set>
                                      <p:cBhvr>
                                        <p:cTn id="30" dur="1" fill="hold">
                                          <p:stCondLst>
                                            <p:cond delay="0"/>
                                          </p:stCondLst>
                                        </p:cTn>
                                        <p:tgtEl>
                                          <p:spTgt spid="359427">
                                            <p:txEl>
                                              <p:pRg st="8" end="8"/>
                                            </p:txEl>
                                          </p:spTgt>
                                        </p:tgtEl>
                                        <p:attrNameLst>
                                          <p:attrName>style.visibility</p:attrName>
                                        </p:attrNameLst>
                                      </p:cBhvr>
                                      <p:to>
                                        <p:strVal val="visible"/>
                                      </p:to>
                                    </p:set>
                                    <p:anim calcmode="lin" valueType="num">
                                      <p:cBhvr additive="base">
                                        <p:cTn id="31" dur="500" fill="hold"/>
                                        <p:tgtEl>
                                          <p:spTgt spid="359427">
                                            <p:txEl>
                                              <p:pRg st="8" end="8"/>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59427">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9427"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Espace réservé du pied de page 4"/>
          <p:cNvSpPr txBox="1">
            <a:spLocks noGrp="1"/>
          </p:cNvSpPr>
          <p:nvPr/>
        </p:nvSpPr>
        <p:spPr bwMode="auto">
          <a:xfrm>
            <a:off x="2555875" y="6561138"/>
            <a:ext cx="411162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da-DK" sz="1000">
                <a:latin typeface="Arial" charset="0"/>
              </a:rPr>
              <a:t>BSP: 36 C/5</a:t>
            </a:r>
          </a:p>
        </p:txBody>
      </p:sp>
      <p:sp>
        <p:nvSpPr>
          <p:cNvPr id="18435" name="Rectangle 2"/>
          <p:cNvSpPr>
            <a:spLocks noGrp="1" noChangeArrowheads="1"/>
          </p:cNvSpPr>
          <p:nvPr>
            <p:ph type="title" idx="4294967295"/>
          </p:nvPr>
        </p:nvSpPr>
        <p:spPr>
          <a:xfrm>
            <a:off x="2195513" y="431800"/>
            <a:ext cx="5759450" cy="823913"/>
          </a:xfrm>
        </p:spPr>
        <p:txBody>
          <a:bodyPr/>
          <a:lstStyle/>
          <a:p>
            <a:pPr eaLnBrk="1" hangingPunct="1"/>
            <a:r>
              <a:rPr lang="en-US" sz="2800" b="1" smtClean="0">
                <a:solidFill>
                  <a:srgbClr val="648BB3"/>
                </a:solidFill>
              </a:rPr>
              <a:t>Results </a:t>
            </a:r>
            <a:r>
              <a:rPr lang="en-US" sz="2800" smtClean="0">
                <a:solidFill>
                  <a:schemeClr val="bg2"/>
                </a:solidFill>
              </a:rPr>
              <a:t>versus</a:t>
            </a:r>
            <a:r>
              <a:rPr lang="en-US" sz="2800" b="1" smtClean="0">
                <a:solidFill>
                  <a:srgbClr val="648BB3"/>
                </a:solidFill>
              </a:rPr>
              <a:t> outputs/deliverables</a:t>
            </a:r>
            <a:r>
              <a:rPr lang="en-US" b="1" smtClean="0">
                <a:solidFill>
                  <a:srgbClr val="648BB3"/>
                </a:solidFill>
              </a:rPr>
              <a:t/>
            </a:r>
            <a:br>
              <a:rPr lang="en-US" b="1" smtClean="0">
                <a:solidFill>
                  <a:srgbClr val="648BB3"/>
                </a:solidFill>
              </a:rPr>
            </a:br>
            <a:r>
              <a:rPr lang="en-US" sz="1600" smtClean="0"/>
              <a:t>Formulation of results to be attained</a:t>
            </a:r>
            <a:endParaRPr lang="en-US" sz="1800" smtClean="0"/>
          </a:p>
        </p:txBody>
      </p:sp>
      <p:sp>
        <p:nvSpPr>
          <p:cNvPr id="454659" name="Rectangle 3"/>
          <p:cNvSpPr>
            <a:spLocks noGrp="1" noChangeArrowheads="1"/>
          </p:cNvSpPr>
          <p:nvPr>
            <p:ph type="body" idx="4294967295"/>
          </p:nvPr>
        </p:nvSpPr>
        <p:spPr>
          <a:xfrm>
            <a:off x="34925" y="1225550"/>
            <a:ext cx="8353425" cy="4679950"/>
          </a:xfrm>
        </p:spPr>
        <p:txBody>
          <a:bodyPr/>
          <a:lstStyle/>
          <a:p>
            <a:pPr marL="282575" indent="-282575" eaLnBrk="1" hangingPunct="1">
              <a:lnSpc>
                <a:spcPct val="80000"/>
              </a:lnSpc>
            </a:pPr>
            <a:r>
              <a:rPr lang="en-US" sz="1600" b="1" smtClean="0">
                <a:solidFill>
                  <a:schemeClr val="folHlink"/>
                </a:solidFill>
              </a:rPr>
              <a:t>Link between</a:t>
            </a:r>
            <a:r>
              <a:rPr lang="en-US" sz="1600" b="1" smtClean="0">
                <a:solidFill>
                  <a:schemeClr val="tx2"/>
                </a:solidFill>
              </a:rPr>
              <a:t> </a:t>
            </a:r>
            <a:r>
              <a:rPr lang="en-US" sz="1600" b="1" smtClean="0">
                <a:solidFill>
                  <a:srgbClr val="648BB3"/>
                </a:solidFill>
              </a:rPr>
              <a:t>outputs/deliverables</a:t>
            </a:r>
            <a:r>
              <a:rPr lang="en-US" sz="1600" b="1" smtClean="0">
                <a:solidFill>
                  <a:schemeClr val="tx2"/>
                </a:solidFill>
              </a:rPr>
              <a:t> </a:t>
            </a:r>
            <a:r>
              <a:rPr lang="en-US" sz="1600" b="1" smtClean="0">
                <a:solidFill>
                  <a:schemeClr val="folHlink"/>
                </a:solidFill>
              </a:rPr>
              <a:t>and</a:t>
            </a:r>
            <a:r>
              <a:rPr lang="en-US" sz="1600" b="1" smtClean="0">
                <a:solidFill>
                  <a:schemeClr val="tx2"/>
                </a:solidFill>
              </a:rPr>
              <a:t> </a:t>
            </a:r>
            <a:r>
              <a:rPr lang="en-US" sz="1600" b="1" smtClean="0">
                <a:solidFill>
                  <a:srgbClr val="648BB3"/>
                </a:solidFill>
              </a:rPr>
              <a:t>results</a:t>
            </a:r>
          </a:p>
          <a:p>
            <a:pPr marL="282575" indent="-282575" eaLnBrk="1" hangingPunct="1">
              <a:lnSpc>
                <a:spcPct val="80000"/>
              </a:lnSpc>
            </a:pPr>
            <a:endParaRPr lang="en-US" sz="1600" b="1" smtClean="0">
              <a:solidFill>
                <a:srgbClr val="648BB3"/>
              </a:solidFill>
            </a:endParaRPr>
          </a:p>
          <a:p>
            <a:pPr marL="282575" indent="-282575" eaLnBrk="1" hangingPunct="1">
              <a:lnSpc>
                <a:spcPct val="80000"/>
              </a:lnSpc>
            </a:pPr>
            <a:r>
              <a:rPr lang="en-US" sz="1600" smtClean="0"/>
              <a:t>	</a:t>
            </a:r>
            <a:r>
              <a:rPr lang="en-US" sz="1600" i="1" smtClean="0"/>
              <a:t> The use of newly acquired knowledge and skills (</a:t>
            </a:r>
            <a:r>
              <a:rPr lang="en-US" sz="1600" b="1" i="1" smtClean="0">
                <a:solidFill>
                  <a:srgbClr val="648BB3"/>
                </a:solidFill>
              </a:rPr>
              <a:t>outputs/deliverables</a:t>
            </a:r>
            <a:r>
              <a:rPr lang="en-US" sz="1600" i="1" smtClean="0"/>
              <a:t>) by the intended beneficiaries is often what leads to the change in situation – the </a:t>
            </a:r>
            <a:r>
              <a:rPr lang="en-US" sz="1600" b="1" i="1" smtClean="0">
                <a:solidFill>
                  <a:srgbClr val="648BB3"/>
                </a:solidFill>
              </a:rPr>
              <a:t>result</a:t>
            </a:r>
            <a:r>
              <a:rPr lang="en-US" sz="1600" i="1" smtClean="0"/>
              <a:t>. </a:t>
            </a:r>
            <a:endParaRPr lang="en-US" sz="1600" b="1" i="1" smtClean="0"/>
          </a:p>
          <a:p>
            <a:pPr marL="282575" indent="-282575" eaLnBrk="1" hangingPunct="1">
              <a:lnSpc>
                <a:spcPct val="80000"/>
              </a:lnSpc>
            </a:pPr>
            <a:r>
              <a:rPr lang="en-US" sz="1600" smtClean="0">
                <a:solidFill>
                  <a:srgbClr val="648BB3"/>
                </a:solidFill>
              </a:rPr>
              <a:t>	</a:t>
            </a:r>
          </a:p>
          <a:p>
            <a:pPr marL="282575" indent="-282575" eaLnBrk="1" hangingPunct="1">
              <a:lnSpc>
                <a:spcPct val="80000"/>
              </a:lnSpc>
            </a:pPr>
            <a:r>
              <a:rPr lang="en-US" sz="1600" smtClean="0">
                <a:solidFill>
                  <a:srgbClr val="648BB3"/>
                </a:solidFill>
              </a:rPr>
              <a:t>	National authority, in collaboration with the local communities, establish an inventory on</a:t>
            </a:r>
          </a:p>
          <a:p>
            <a:pPr marL="282575" indent="-282575" eaLnBrk="1" hangingPunct="1">
              <a:lnSpc>
                <a:spcPct val="80000"/>
              </a:lnSpc>
            </a:pPr>
            <a:r>
              <a:rPr lang="en-US" sz="1600" smtClean="0">
                <a:solidFill>
                  <a:srgbClr val="648BB3"/>
                </a:solidFill>
              </a:rPr>
              <a:t>	intangible cultural heritage in the country X</a:t>
            </a:r>
          </a:p>
          <a:p>
            <a:pPr marL="282575" indent="-282575" eaLnBrk="1" hangingPunct="1">
              <a:lnSpc>
                <a:spcPct val="80000"/>
              </a:lnSpc>
            </a:pPr>
            <a:r>
              <a:rPr lang="en-US" sz="1600" i="1" smtClean="0"/>
              <a:t>	- Assistance provided to the consultation process for coordinating the inventory</a:t>
            </a:r>
          </a:p>
          <a:p>
            <a:pPr marL="282575" indent="-282575" eaLnBrk="1" hangingPunct="1">
              <a:lnSpc>
                <a:spcPct val="80000"/>
              </a:lnSpc>
            </a:pPr>
            <a:r>
              <a:rPr lang="en-US" sz="1600" i="1" smtClean="0"/>
              <a:t>	- Technical assistance provided for the formulation of the inventory</a:t>
            </a:r>
          </a:p>
          <a:p>
            <a:pPr marL="282575" indent="-282575" eaLnBrk="1" hangingPunct="1">
              <a:lnSpc>
                <a:spcPct val="80000"/>
              </a:lnSpc>
            </a:pPr>
            <a:endParaRPr lang="en-US" sz="1600" smtClean="0">
              <a:solidFill>
                <a:srgbClr val="648BB3"/>
              </a:solidFill>
            </a:endParaRPr>
          </a:p>
          <a:p>
            <a:pPr marL="282575" indent="-282575" eaLnBrk="1" hangingPunct="1">
              <a:lnSpc>
                <a:spcPct val="80000"/>
              </a:lnSpc>
            </a:pPr>
            <a:r>
              <a:rPr lang="en-US" sz="1600" smtClean="0">
                <a:solidFill>
                  <a:srgbClr val="648BB3"/>
                </a:solidFill>
              </a:rPr>
              <a:t>	The country X ratifies the 2003 Convention and revises accordingly policies and legal frameworks</a:t>
            </a:r>
          </a:p>
          <a:p>
            <a:pPr marL="282575" indent="-282575" eaLnBrk="1" hangingPunct="1">
              <a:lnSpc>
                <a:spcPct val="80000"/>
              </a:lnSpc>
            </a:pPr>
            <a:r>
              <a:rPr lang="en-US" sz="1600" smtClean="0"/>
              <a:t>	</a:t>
            </a:r>
            <a:r>
              <a:rPr lang="en-US" sz="1600" i="1" smtClean="0"/>
              <a:t>- Assistance provided to facilitate the ratification of the 2003 Convention</a:t>
            </a:r>
          </a:p>
          <a:p>
            <a:pPr marL="282575" indent="-282575" eaLnBrk="1" hangingPunct="1">
              <a:lnSpc>
                <a:spcPct val="80000"/>
              </a:lnSpc>
            </a:pPr>
            <a:r>
              <a:rPr lang="en-US" sz="1600" i="1" smtClean="0"/>
              <a:t>	- Meetings have been organized in order to identify the needs for revising policies and legal framework to reinforce the implementation of the 2003 Convention</a:t>
            </a:r>
          </a:p>
          <a:p>
            <a:pPr marL="282575" indent="-282575" eaLnBrk="1" hangingPunct="1">
              <a:lnSpc>
                <a:spcPct val="80000"/>
              </a:lnSpc>
            </a:pPr>
            <a:endParaRPr lang="en-GB" sz="1600" smtClean="0">
              <a:solidFill>
                <a:srgbClr val="648BB3"/>
              </a:solidFill>
            </a:endParaRPr>
          </a:p>
          <a:p>
            <a:pPr marL="282575" indent="-282575" eaLnBrk="1" hangingPunct="1">
              <a:lnSpc>
                <a:spcPct val="80000"/>
              </a:lnSpc>
            </a:pPr>
            <a:r>
              <a:rPr lang="en-GB" sz="1600" smtClean="0">
                <a:solidFill>
                  <a:srgbClr val="648BB3"/>
                </a:solidFill>
              </a:rPr>
              <a:t>	Local authorities in provinces Y and Z are implementing the safeguarding framework</a:t>
            </a:r>
          </a:p>
          <a:p>
            <a:pPr marL="282575" indent="-282575" eaLnBrk="1" hangingPunct="1">
              <a:lnSpc>
                <a:spcPct val="80000"/>
              </a:lnSpc>
            </a:pPr>
            <a:r>
              <a:rPr lang="en-GB" sz="1600" smtClean="0"/>
              <a:t>	</a:t>
            </a:r>
            <a:r>
              <a:rPr lang="en-GB" sz="1600" i="1" smtClean="0"/>
              <a:t>- Awareness raised among local authorities on the safeguarding framework</a:t>
            </a:r>
          </a:p>
          <a:p>
            <a:pPr marL="282575" indent="-282575" eaLnBrk="1" hangingPunct="1">
              <a:lnSpc>
                <a:spcPct val="80000"/>
              </a:lnSpc>
            </a:pPr>
            <a:r>
              <a:rPr lang="en-GB" sz="1600" i="1" smtClean="0"/>
              <a:t>	- Challenges encountered in implementing safeguarding framework</a:t>
            </a:r>
          </a:p>
          <a:p>
            <a:pPr marL="282575" indent="-282575" eaLnBrk="1" hangingPunct="1">
              <a:lnSpc>
                <a:spcPct val="80000"/>
              </a:lnSpc>
            </a:pPr>
            <a:endParaRPr lang="en-US" sz="1600" i="1" smtClean="0"/>
          </a:p>
        </p:txBody>
      </p:sp>
      <p:grpSp>
        <p:nvGrpSpPr>
          <p:cNvPr id="43014" name="Group 6"/>
          <p:cNvGrpSpPr>
            <a:grpSpLocks/>
          </p:cNvGrpSpPr>
          <p:nvPr/>
        </p:nvGrpSpPr>
        <p:grpSpPr bwMode="auto">
          <a:xfrm>
            <a:off x="3419475" y="5924550"/>
            <a:ext cx="2244725" cy="555625"/>
            <a:chOff x="2414" y="3041"/>
            <a:chExt cx="1414" cy="350"/>
          </a:xfrm>
        </p:grpSpPr>
        <p:pic>
          <p:nvPicPr>
            <p:cNvPr id="18440" name="Picture 7" descr="Gender Lens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0" y="3062"/>
              <a:ext cx="530"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1" name="Picture 8" descr="ris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4" y="3041"/>
              <a:ext cx="404"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2" name="Picture 9" descr="right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14" y="3053"/>
              <a:ext cx="434"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558" name="AutoShape 6"/>
          <p:cNvSpPr>
            <a:spLocks noChangeArrowheads="1"/>
          </p:cNvSpPr>
          <p:nvPr/>
        </p:nvSpPr>
        <p:spPr bwMode="auto">
          <a:xfrm>
            <a:off x="8316913" y="2520950"/>
            <a:ext cx="287337" cy="1296988"/>
          </a:xfrm>
          <a:prstGeom prst="curvedLeftArrow">
            <a:avLst>
              <a:gd name="adj1" fmla="val 90276"/>
              <a:gd name="adj2" fmla="val 180553"/>
              <a:gd name="adj3" fmla="val 33333"/>
            </a:avLst>
          </a:prstGeom>
          <a:solidFill>
            <a:srgbClr val="648BB3"/>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560" name="AutoShape 8"/>
          <p:cNvSpPr>
            <a:spLocks noChangeArrowheads="1"/>
          </p:cNvSpPr>
          <p:nvPr/>
        </p:nvSpPr>
        <p:spPr bwMode="auto">
          <a:xfrm>
            <a:off x="8316913" y="4176713"/>
            <a:ext cx="287337" cy="1296987"/>
          </a:xfrm>
          <a:prstGeom prst="curvedLeftArrow">
            <a:avLst>
              <a:gd name="adj1" fmla="val 90276"/>
              <a:gd name="adj2" fmla="val 180553"/>
              <a:gd name="adj3" fmla="val 33333"/>
            </a:avLst>
          </a:prstGeom>
          <a:solidFill>
            <a:srgbClr val="648BB3"/>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454659">
                                            <p:txEl>
                                              <p:pRg st="0" end="0"/>
                                            </p:txEl>
                                          </p:spTgt>
                                        </p:tgtEl>
                                        <p:attrNameLst>
                                          <p:attrName>style.visibility</p:attrName>
                                        </p:attrNameLst>
                                      </p:cBhvr>
                                      <p:to>
                                        <p:strVal val="visible"/>
                                      </p:to>
                                    </p:set>
                                    <p:anim calcmode="lin" valueType="num">
                                      <p:cBhvr additive="base">
                                        <p:cTn id="7" dur="500" fill="hold"/>
                                        <p:tgtEl>
                                          <p:spTgt spid="45465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54659">
                                            <p:txEl>
                                              <p:pRg st="0" end="0"/>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454659">
                                            <p:txEl>
                                              <p:pRg st="2" end="2"/>
                                            </p:txEl>
                                          </p:spTgt>
                                        </p:tgtEl>
                                        <p:attrNameLst>
                                          <p:attrName>style.visibility</p:attrName>
                                        </p:attrNameLst>
                                      </p:cBhvr>
                                      <p:to>
                                        <p:strVal val="visible"/>
                                      </p:to>
                                    </p:set>
                                    <p:anim calcmode="lin" valueType="num">
                                      <p:cBhvr additive="base">
                                        <p:cTn id="12" dur="500" fill="hold"/>
                                        <p:tgtEl>
                                          <p:spTgt spid="454659">
                                            <p:txEl>
                                              <p:pRg st="2" end="2"/>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454659">
                                            <p:txEl>
                                              <p:pRg st="2" end="2"/>
                                            </p:txEl>
                                          </p:spTgt>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454659">
                                            <p:txEl>
                                              <p:pRg st="3" end="3"/>
                                            </p:txEl>
                                          </p:spTgt>
                                        </p:tgtEl>
                                        <p:attrNameLst>
                                          <p:attrName>style.visibility</p:attrName>
                                        </p:attrNameLst>
                                      </p:cBhvr>
                                      <p:to>
                                        <p:strVal val="visible"/>
                                      </p:to>
                                    </p:set>
                                    <p:anim calcmode="lin" valueType="num">
                                      <p:cBhvr additive="base">
                                        <p:cTn id="16" dur="500" fill="hold"/>
                                        <p:tgtEl>
                                          <p:spTgt spid="454659">
                                            <p:txEl>
                                              <p:pRg st="3" end="3"/>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454659">
                                            <p:txEl>
                                              <p:pRg st="3" end="3"/>
                                            </p:txEl>
                                          </p:spTgt>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1000"/>
                            </p:stCondLst>
                            <p:childTnLst>
                              <p:par>
                                <p:cTn id="19" presetID="2" presetClass="entr" presetSubtype="8" fill="hold" nodeType="afterEffect">
                                  <p:stCondLst>
                                    <p:cond delay="0"/>
                                  </p:stCondLst>
                                  <p:childTnLst>
                                    <p:set>
                                      <p:cBhvr>
                                        <p:cTn id="20" dur="1" fill="hold">
                                          <p:stCondLst>
                                            <p:cond delay="0"/>
                                          </p:stCondLst>
                                        </p:cTn>
                                        <p:tgtEl>
                                          <p:spTgt spid="454659">
                                            <p:txEl>
                                              <p:pRg st="4" end="4"/>
                                            </p:txEl>
                                          </p:spTgt>
                                        </p:tgtEl>
                                        <p:attrNameLst>
                                          <p:attrName>style.visibility</p:attrName>
                                        </p:attrNameLst>
                                      </p:cBhvr>
                                      <p:to>
                                        <p:strVal val="visible"/>
                                      </p:to>
                                    </p:set>
                                    <p:anim calcmode="lin" valueType="num">
                                      <p:cBhvr additive="base">
                                        <p:cTn id="21" dur="500" fill="hold"/>
                                        <p:tgtEl>
                                          <p:spTgt spid="454659">
                                            <p:txEl>
                                              <p:pRg st="4" end="4"/>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454659">
                                            <p:txEl>
                                              <p:pRg st="4" end="4"/>
                                            </p:txEl>
                                          </p:spTgt>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454659">
                                            <p:txEl>
                                              <p:pRg st="5" end="5"/>
                                            </p:txEl>
                                          </p:spTgt>
                                        </p:tgtEl>
                                        <p:attrNameLst>
                                          <p:attrName>style.visibility</p:attrName>
                                        </p:attrNameLst>
                                      </p:cBhvr>
                                      <p:to>
                                        <p:strVal val="visible"/>
                                      </p:to>
                                    </p:set>
                                    <p:anim calcmode="lin" valueType="num">
                                      <p:cBhvr additive="base">
                                        <p:cTn id="25" dur="500" fill="hold"/>
                                        <p:tgtEl>
                                          <p:spTgt spid="454659">
                                            <p:txEl>
                                              <p:pRg st="5" end="5"/>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54659">
                                            <p:txEl>
                                              <p:pRg st="5" end="5"/>
                                            </p:txEl>
                                          </p:spTgt>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454659">
                                            <p:txEl>
                                              <p:pRg st="6" end="6"/>
                                            </p:txEl>
                                          </p:spTgt>
                                        </p:tgtEl>
                                        <p:attrNameLst>
                                          <p:attrName>style.visibility</p:attrName>
                                        </p:attrNameLst>
                                      </p:cBhvr>
                                      <p:to>
                                        <p:strVal val="visible"/>
                                      </p:to>
                                    </p:set>
                                    <p:anim calcmode="lin" valueType="num">
                                      <p:cBhvr additive="base">
                                        <p:cTn id="29" dur="500" fill="hold"/>
                                        <p:tgtEl>
                                          <p:spTgt spid="454659">
                                            <p:txEl>
                                              <p:pRg st="6" end="6"/>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454659">
                                            <p:txEl>
                                              <p:pRg st="6" end="6"/>
                                            </p:txEl>
                                          </p:spTgt>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454659">
                                            <p:txEl>
                                              <p:pRg st="7" end="7"/>
                                            </p:txEl>
                                          </p:spTgt>
                                        </p:tgtEl>
                                        <p:attrNameLst>
                                          <p:attrName>style.visibility</p:attrName>
                                        </p:attrNameLst>
                                      </p:cBhvr>
                                      <p:to>
                                        <p:strVal val="visible"/>
                                      </p:to>
                                    </p:set>
                                    <p:anim calcmode="lin" valueType="num">
                                      <p:cBhvr additive="base">
                                        <p:cTn id="33" dur="500" fill="hold"/>
                                        <p:tgtEl>
                                          <p:spTgt spid="454659">
                                            <p:txEl>
                                              <p:pRg st="7" end="7"/>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454659">
                                            <p:txEl>
                                              <p:pRg st="7" end="7"/>
                                            </p:txEl>
                                          </p:spTgt>
                                        </p:tgtEl>
                                        <p:attrNameLst>
                                          <p:attrName>ppt_y</p:attrName>
                                        </p:attrNameLst>
                                      </p:cBhvr>
                                      <p:tavLst>
                                        <p:tav tm="0">
                                          <p:val>
                                            <p:strVal val="#ppt_y"/>
                                          </p:val>
                                        </p:tav>
                                        <p:tav tm="100000">
                                          <p:val>
                                            <p:strVal val="#ppt_y"/>
                                          </p:val>
                                        </p:tav>
                                      </p:tavLst>
                                    </p:anim>
                                  </p:childTnLst>
                                </p:cTn>
                              </p:par>
                            </p:childTnLst>
                          </p:cTn>
                        </p:par>
                        <p:par>
                          <p:cTn id="35" fill="hold" nodeType="afterGroup">
                            <p:stCondLst>
                              <p:cond delay="1500"/>
                            </p:stCondLst>
                            <p:childTnLst>
                              <p:par>
                                <p:cTn id="36" presetID="2" presetClass="entr" presetSubtype="8" fill="hold" nodeType="afterEffect">
                                  <p:stCondLst>
                                    <p:cond delay="0"/>
                                  </p:stCondLst>
                                  <p:childTnLst>
                                    <p:set>
                                      <p:cBhvr>
                                        <p:cTn id="37" dur="1" fill="hold">
                                          <p:stCondLst>
                                            <p:cond delay="0"/>
                                          </p:stCondLst>
                                        </p:cTn>
                                        <p:tgtEl>
                                          <p:spTgt spid="454659">
                                            <p:txEl>
                                              <p:pRg st="9" end="9"/>
                                            </p:txEl>
                                          </p:spTgt>
                                        </p:tgtEl>
                                        <p:attrNameLst>
                                          <p:attrName>style.visibility</p:attrName>
                                        </p:attrNameLst>
                                      </p:cBhvr>
                                      <p:to>
                                        <p:strVal val="visible"/>
                                      </p:to>
                                    </p:set>
                                    <p:anim calcmode="lin" valueType="num">
                                      <p:cBhvr additive="base">
                                        <p:cTn id="38" dur="500" fill="hold"/>
                                        <p:tgtEl>
                                          <p:spTgt spid="454659">
                                            <p:txEl>
                                              <p:pRg st="9" end="9"/>
                                            </p:txEl>
                                          </p:spTgt>
                                        </p:tgtEl>
                                        <p:attrNameLst>
                                          <p:attrName>ppt_x</p:attrName>
                                        </p:attrNameLst>
                                      </p:cBhvr>
                                      <p:tavLst>
                                        <p:tav tm="0">
                                          <p:val>
                                            <p:strVal val="0-#ppt_w/2"/>
                                          </p:val>
                                        </p:tav>
                                        <p:tav tm="100000">
                                          <p:val>
                                            <p:strVal val="#ppt_x"/>
                                          </p:val>
                                        </p:tav>
                                      </p:tavLst>
                                    </p:anim>
                                    <p:anim calcmode="lin" valueType="num">
                                      <p:cBhvr additive="base">
                                        <p:cTn id="39" dur="500" fill="hold"/>
                                        <p:tgtEl>
                                          <p:spTgt spid="454659">
                                            <p:txEl>
                                              <p:pRg st="9" end="9"/>
                                            </p:txEl>
                                          </p:spTgt>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0"/>
                                  </p:stCondLst>
                                  <p:childTnLst>
                                    <p:set>
                                      <p:cBhvr>
                                        <p:cTn id="41" dur="1" fill="hold">
                                          <p:stCondLst>
                                            <p:cond delay="0"/>
                                          </p:stCondLst>
                                        </p:cTn>
                                        <p:tgtEl>
                                          <p:spTgt spid="454659">
                                            <p:txEl>
                                              <p:pRg st="10" end="10"/>
                                            </p:txEl>
                                          </p:spTgt>
                                        </p:tgtEl>
                                        <p:attrNameLst>
                                          <p:attrName>style.visibility</p:attrName>
                                        </p:attrNameLst>
                                      </p:cBhvr>
                                      <p:to>
                                        <p:strVal val="visible"/>
                                      </p:to>
                                    </p:set>
                                    <p:anim calcmode="lin" valueType="num">
                                      <p:cBhvr additive="base">
                                        <p:cTn id="42" dur="500" fill="hold"/>
                                        <p:tgtEl>
                                          <p:spTgt spid="454659">
                                            <p:txEl>
                                              <p:pRg st="10" end="10"/>
                                            </p:txEl>
                                          </p:spTgt>
                                        </p:tgtEl>
                                        <p:attrNameLst>
                                          <p:attrName>ppt_x</p:attrName>
                                        </p:attrNameLst>
                                      </p:cBhvr>
                                      <p:tavLst>
                                        <p:tav tm="0">
                                          <p:val>
                                            <p:strVal val="0-#ppt_w/2"/>
                                          </p:val>
                                        </p:tav>
                                        <p:tav tm="100000">
                                          <p:val>
                                            <p:strVal val="#ppt_x"/>
                                          </p:val>
                                        </p:tav>
                                      </p:tavLst>
                                    </p:anim>
                                    <p:anim calcmode="lin" valueType="num">
                                      <p:cBhvr additive="base">
                                        <p:cTn id="43" dur="500" fill="hold"/>
                                        <p:tgtEl>
                                          <p:spTgt spid="454659">
                                            <p:txEl>
                                              <p:pRg st="10" end="10"/>
                                            </p:txEl>
                                          </p:spTgt>
                                        </p:tgtEl>
                                        <p:attrNameLst>
                                          <p:attrName>ppt_y</p:attrName>
                                        </p:attrNameLst>
                                      </p:cBhvr>
                                      <p:tavLst>
                                        <p:tav tm="0">
                                          <p:val>
                                            <p:strVal val="#ppt_y"/>
                                          </p:val>
                                        </p:tav>
                                        <p:tav tm="100000">
                                          <p:val>
                                            <p:strVal val="#ppt_y"/>
                                          </p:val>
                                        </p:tav>
                                      </p:tavLst>
                                    </p:anim>
                                  </p:childTnLst>
                                </p:cTn>
                              </p:par>
                              <p:par>
                                <p:cTn id="44" presetID="2" presetClass="entr" presetSubtype="8" fill="hold" nodeType="withEffect">
                                  <p:stCondLst>
                                    <p:cond delay="0"/>
                                  </p:stCondLst>
                                  <p:childTnLst>
                                    <p:set>
                                      <p:cBhvr>
                                        <p:cTn id="45" dur="1" fill="hold">
                                          <p:stCondLst>
                                            <p:cond delay="0"/>
                                          </p:stCondLst>
                                        </p:cTn>
                                        <p:tgtEl>
                                          <p:spTgt spid="454659">
                                            <p:txEl>
                                              <p:pRg st="11" end="11"/>
                                            </p:txEl>
                                          </p:spTgt>
                                        </p:tgtEl>
                                        <p:attrNameLst>
                                          <p:attrName>style.visibility</p:attrName>
                                        </p:attrNameLst>
                                      </p:cBhvr>
                                      <p:to>
                                        <p:strVal val="visible"/>
                                      </p:to>
                                    </p:set>
                                    <p:anim calcmode="lin" valueType="num">
                                      <p:cBhvr additive="base">
                                        <p:cTn id="46" dur="500" fill="hold"/>
                                        <p:tgtEl>
                                          <p:spTgt spid="454659">
                                            <p:txEl>
                                              <p:pRg st="11" end="11"/>
                                            </p:txEl>
                                          </p:spTgt>
                                        </p:tgtEl>
                                        <p:attrNameLst>
                                          <p:attrName>ppt_x</p:attrName>
                                        </p:attrNameLst>
                                      </p:cBhvr>
                                      <p:tavLst>
                                        <p:tav tm="0">
                                          <p:val>
                                            <p:strVal val="0-#ppt_w/2"/>
                                          </p:val>
                                        </p:tav>
                                        <p:tav tm="100000">
                                          <p:val>
                                            <p:strVal val="#ppt_x"/>
                                          </p:val>
                                        </p:tav>
                                      </p:tavLst>
                                    </p:anim>
                                    <p:anim calcmode="lin" valueType="num">
                                      <p:cBhvr additive="base">
                                        <p:cTn id="47" dur="500" fill="hold"/>
                                        <p:tgtEl>
                                          <p:spTgt spid="454659">
                                            <p:txEl>
                                              <p:pRg st="11" end="11"/>
                                            </p:txEl>
                                          </p:spTgt>
                                        </p:tgtEl>
                                        <p:attrNameLst>
                                          <p:attrName>ppt_y</p:attrName>
                                        </p:attrNameLst>
                                      </p:cBhvr>
                                      <p:tavLst>
                                        <p:tav tm="0">
                                          <p:val>
                                            <p:strVal val="#ppt_y"/>
                                          </p:val>
                                        </p:tav>
                                        <p:tav tm="100000">
                                          <p:val>
                                            <p:strVal val="#ppt_y"/>
                                          </p:val>
                                        </p:tav>
                                      </p:tavLst>
                                    </p:anim>
                                  </p:childTnLst>
                                </p:cTn>
                              </p:par>
                            </p:childTnLst>
                          </p:cTn>
                        </p:par>
                        <p:par>
                          <p:cTn id="48" fill="hold" nodeType="afterGroup">
                            <p:stCondLst>
                              <p:cond delay="2000"/>
                            </p:stCondLst>
                            <p:childTnLst>
                              <p:par>
                                <p:cTn id="49" presetID="2" presetClass="entr" presetSubtype="8" fill="hold" nodeType="afterEffect">
                                  <p:stCondLst>
                                    <p:cond delay="0"/>
                                  </p:stCondLst>
                                  <p:childTnLst>
                                    <p:set>
                                      <p:cBhvr>
                                        <p:cTn id="50" dur="1" fill="hold">
                                          <p:stCondLst>
                                            <p:cond delay="0"/>
                                          </p:stCondLst>
                                        </p:cTn>
                                        <p:tgtEl>
                                          <p:spTgt spid="454659">
                                            <p:txEl>
                                              <p:pRg st="13" end="13"/>
                                            </p:txEl>
                                          </p:spTgt>
                                        </p:tgtEl>
                                        <p:attrNameLst>
                                          <p:attrName>style.visibility</p:attrName>
                                        </p:attrNameLst>
                                      </p:cBhvr>
                                      <p:to>
                                        <p:strVal val="visible"/>
                                      </p:to>
                                    </p:set>
                                    <p:anim calcmode="lin" valueType="num">
                                      <p:cBhvr additive="base">
                                        <p:cTn id="51" dur="500" fill="hold"/>
                                        <p:tgtEl>
                                          <p:spTgt spid="454659">
                                            <p:txEl>
                                              <p:pRg st="13" end="13"/>
                                            </p:txEl>
                                          </p:spTgt>
                                        </p:tgtEl>
                                        <p:attrNameLst>
                                          <p:attrName>ppt_x</p:attrName>
                                        </p:attrNameLst>
                                      </p:cBhvr>
                                      <p:tavLst>
                                        <p:tav tm="0">
                                          <p:val>
                                            <p:strVal val="0-#ppt_w/2"/>
                                          </p:val>
                                        </p:tav>
                                        <p:tav tm="100000">
                                          <p:val>
                                            <p:strVal val="#ppt_x"/>
                                          </p:val>
                                        </p:tav>
                                      </p:tavLst>
                                    </p:anim>
                                    <p:anim calcmode="lin" valueType="num">
                                      <p:cBhvr additive="base">
                                        <p:cTn id="52" dur="500" fill="hold"/>
                                        <p:tgtEl>
                                          <p:spTgt spid="454659">
                                            <p:txEl>
                                              <p:pRg st="13" end="13"/>
                                            </p:txEl>
                                          </p:spTgt>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0"/>
                                  </p:stCondLst>
                                  <p:childTnLst>
                                    <p:set>
                                      <p:cBhvr>
                                        <p:cTn id="54" dur="1" fill="hold">
                                          <p:stCondLst>
                                            <p:cond delay="0"/>
                                          </p:stCondLst>
                                        </p:cTn>
                                        <p:tgtEl>
                                          <p:spTgt spid="454659">
                                            <p:txEl>
                                              <p:pRg st="14" end="14"/>
                                            </p:txEl>
                                          </p:spTgt>
                                        </p:tgtEl>
                                        <p:attrNameLst>
                                          <p:attrName>style.visibility</p:attrName>
                                        </p:attrNameLst>
                                      </p:cBhvr>
                                      <p:to>
                                        <p:strVal val="visible"/>
                                      </p:to>
                                    </p:set>
                                    <p:anim calcmode="lin" valueType="num">
                                      <p:cBhvr additive="base">
                                        <p:cTn id="55" dur="500" fill="hold"/>
                                        <p:tgtEl>
                                          <p:spTgt spid="454659">
                                            <p:txEl>
                                              <p:pRg st="14" end="14"/>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454659">
                                            <p:txEl>
                                              <p:pRg st="14" end="14"/>
                                            </p:txEl>
                                          </p:spTgt>
                                        </p:tgtEl>
                                        <p:attrNameLst>
                                          <p:attrName>ppt_y</p:attrName>
                                        </p:attrNameLst>
                                      </p:cBhvr>
                                      <p:tavLst>
                                        <p:tav tm="0">
                                          <p:val>
                                            <p:strVal val="#ppt_y"/>
                                          </p:val>
                                        </p:tav>
                                        <p:tav tm="100000">
                                          <p:val>
                                            <p:strVal val="#ppt_y"/>
                                          </p:val>
                                        </p:tav>
                                      </p:tavLst>
                                    </p:anim>
                                  </p:childTnLst>
                                </p:cTn>
                              </p:par>
                              <p:par>
                                <p:cTn id="57" presetID="2" presetClass="entr" presetSubtype="8" fill="hold" nodeType="withEffect">
                                  <p:stCondLst>
                                    <p:cond delay="0"/>
                                  </p:stCondLst>
                                  <p:childTnLst>
                                    <p:set>
                                      <p:cBhvr>
                                        <p:cTn id="58" dur="1" fill="hold">
                                          <p:stCondLst>
                                            <p:cond delay="0"/>
                                          </p:stCondLst>
                                        </p:cTn>
                                        <p:tgtEl>
                                          <p:spTgt spid="454659">
                                            <p:txEl>
                                              <p:pRg st="15" end="15"/>
                                            </p:txEl>
                                          </p:spTgt>
                                        </p:tgtEl>
                                        <p:attrNameLst>
                                          <p:attrName>style.visibility</p:attrName>
                                        </p:attrNameLst>
                                      </p:cBhvr>
                                      <p:to>
                                        <p:strVal val="visible"/>
                                      </p:to>
                                    </p:set>
                                    <p:anim calcmode="lin" valueType="num">
                                      <p:cBhvr additive="base">
                                        <p:cTn id="59" dur="500" fill="hold"/>
                                        <p:tgtEl>
                                          <p:spTgt spid="454659">
                                            <p:txEl>
                                              <p:pRg st="15" end="15"/>
                                            </p:txEl>
                                          </p:spTgt>
                                        </p:tgtEl>
                                        <p:attrNameLst>
                                          <p:attrName>ppt_x</p:attrName>
                                        </p:attrNameLst>
                                      </p:cBhvr>
                                      <p:tavLst>
                                        <p:tav tm="0">
                                          <p:val>
                                            <p:strVal val="0-#ppt_w/2"/>
                                          </p:val>
                                        </p:tav>
                                        <p:tav tm="100000">
                                          <p:val>
                                            <p:strVal val="#ppt_x"/>
                                          </p:val>
                                        </p:tav>
                                      </p:tavLst>
                                    </p:anim>
                                    <p:anim calcmode="lin" valueType="num">
                                      <p:cBhvr additive="base">
                                        <p:cTn id="60" dur="500" fill="hold"/>
                                        <p:tgtEl>
                                          <p:spTgt spid="454659">
                                            <p:txEl>
                                              <p:pRg st="15" end="15"/>
                                            </p:txEl>
                                          </p:spTgt>
                                        </p:tgtEl>
                                        <p:attrNameLst>
                                          <p:attrName>ppt_y</p:attrName>
                                        </p:attrNameLst>
                                      </p:cBhvr>
                                      <p:tavLst>
                                        <p:tav tm="0">
                                          <p:val>
                                            <p:strVal val="#ppt_y"/>
                                          </p:val>
                                        </p:tav>
                                        <p:tav tm="100000">
                                          <p:val>
                                            <p:strVal val="#ppt_y"/>
                                          </p:val>
                                        </p:tav>
                                      </p:tavLst>
                                    </p:anim>
                                  </p:childTnLst>
                                </p:cTn>
                              </p:par>
                            </p:childTnLst>
                          </p:cTn>
                        </p:par>
                        <p:par>
                          <p:cTn id="61" fill="hold" nodeType="afterGroup">
                            <p:stCondLst>
                              <p:cond delay="2500"/>
                            </p:stCondLst>
                            <p:childTnLst>
                              <p:par>
                                <p:cTn id="62" presetID="22" presetClass="entr" presetSubtype="1" fill="hold" grpId="0" nodeType="afterEffect">
                                  <p:stCondLst>
                                    <p:cond delay="0"/>
                                  </p:stCondLst>
                                  <p:childTnLst>
                                    <p:set>
                                      <p:cBhvr>
                                        <p:cTn id="63" dur="1" fill="hold">
                                          <p:stCondLst>
                                            <p:cond delay="0"/>
                                          </p:stCondLst>
                                        </p:cTn>
                                        <p:tgtEl>
                                          <p:spTgt spid="23558"/>
                                        </p:tgtEl>
                                        <p:attrNameLst>
                                          <p:attrName>style.visibility</p:attrName>
                                        </p:attrNameLst>
                                      </p:cBhvr>
                                      <p:to>
                                        <p:strVal val="visible"/>
                                      </p:to>
                                    </p:set>
                                    <p:animEffect transition="in" filter="wipe(up)">
                                      <p:cBhvr>
                                        <p:cTn id="64" dur="500"/>
                                        <p:tgtEl>
                                          <p:spTgt spid="23558"/>
                                        </p:tgtEl>
                                      </p:cBhvr>
                                    </p:animEffect>
                                  </p:childTnLst>
                                </p:cTn>
                              </p:par>
                            </p:childTnLst>
                          </p:cTn>
                        </p:par>
                        <p:par>
                          <p:cTn id="65" fill="hold" nodeType="afterGroup">
                            <p:stCondLst>
                              <p:cond delay="3000"/>
                            </p:stCondLst>
                            <p:childTnLst>
                              <p:par>
                                <p:cTn id="66" presetID="22" presetClass="entr" presetSubtype="1" fill="hold" grpId="0" nodeType="afterEffect">
                                  <p:stCondLst>
                                    <p:cond delay="0"/>
                                  </p:stCondLst>
                                  <p:childTnLst>
                                    <p:set>
                                      <p:cBhvr>
                                        <p:cTn id="67" dur="1" fill="hold">
                                          <p:stCondLst>
                                            <p:cond delay="0"/>
                                          </p:stCondLst>
                                        </p:cTn>
                                        <p:tgtEl>
                                          <p:spTgt spid="23560"/>
                                        </p:tgtEl>
                                        <p:attrNameLst>
                                          <p:attrName>style.visibility</p:attrName>
                                        </p:attrNameLst>
                                      </p:cBhvr>
                                      <p:to>
                                        <p:strVal val="visible"/>
                                      </p:to>
                                    </p:set>
                                    <p:animEffect transition="in" filter="wipe(up)">
                                      <p:cBhvr>
                                        <p:cTn id="68" dur="500"/>
                                        <p:tgtEl>
                                          <p:spTgt spid="23560"/>
                                        </p:tgtEl>
                                      </p:cBhvr>
                                    </p:animEffect>
                                  </p:childTnLst>
                                </p:cTn>
                              </p:par>
                            </p:childTnLst>
                          </p:cTn>
                        </p:par>
                        <p:par>
                          <p:cTn id="69" fill="hold" nodeType="afterGroup">
                            <p:stCondLst>
                              <p:cond delay="3500"/>
                            </p:stCondLst>
                            <p:childTnLst>
                              <p:par>
                                <p:cTn id="70" presetID="21" presetClass="entr" presetSubtype="4" fill="hold" nodeType="afterEffect">
                                  <p:stCondLst>
                                    <p:cond delay="0"/>
                                  </p:stCondLst>
                                  <p:childTnLst>
                                    <p:set>
                                      <p:cBhvr>
                                        <p:cTn id="71" dur="1" fill="hold">
                                          <p:stCondLst>
                                            <p:cond delay="0"/>
                                          </p:stCondLst>
                                        </p:cTn>
                                        <p:tgtEl>
                                          <p:spTgt spid="43014"/>
                                        </p:tgtEl>
                                        <p:attrNameLst>
                                          <p:attrName>style.visibility</p:attrName>
                                        </p:attrNameLst>
                                      </p:cBhvr>
                                      <p:to>
                                        <p:strVal val="visible"/>
                                      </p:to>
                                    </p:set>
                                    <p:animEffect transition="in" filter="wheel(4)">
                                      <p:cBhvr>
                                        <p:cTn id="72" dur="1000"/>
                                        <p:tgtEl>
                                          <p:spTgt spid="430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8" grpId="0" animBg="1"/>
      <p:bldP spid="2356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u pied de page 4"/>
          <p:cNvSpPr txBox="1">
            <a:spLocks noGrp="1"/>
          </p:cNvSpPr>
          <p:nvPr/>
        </p:nvSpPr>
        <p:spPr bwMode="auto">
          <a:xfrm>
            <a:off x="2555875" y="6561138"/>
            <a:ext cx="4111625"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en-GB" sz="1000">
                <a:latin typeface="Arial" charset="0"/>
              </a:rPr>
              <a:t>BSP: 36 C/5</a:t>
            </a:r>
          </a:p>
        </p:txBody>
      </p:sp>
      <p:sp>
        <p:nvSpPr>
          <p:cNvPr id="19459" name="Rectangle 2"/>
          <p:cNvSpPr>
            <a:spLocks noGrp="1" noChangeArrowheads="1"/>
          </p:cNvSpPr>
          <p:nvPr>
            <p:ph type="title" idx="4294967295"/>
          </p:nvPr>
        </p:nvSpPr>
        <p:spPr>
          <a:xfrm>
            <a:off x="2268538" y="615950"/>
            <a:ext cx="5688012" cy="823913"/>
          </a:xfrm>
          <a:noFill/>
        </p:spPr>
        <p:txBody>
          <a:bodyPr/>
          <a:lstStyle/>
          <a:p>
            <a:pPr eaLnBrk="1" hangingPunct="1"/>
            <a:r>
              <a:rPr lang="en-GB" b="1" smtClean="0">
                <a:solidFill>
                  <a:srgbClr val="648BB3"/>
                </a:solidFill>
              </a:rPr>
              <a:t>Results framework</a:t>
            </a:r>
            <a:r>
              <a:rPr lang="en-GB" b="1" smtClean="0"/>
              <a:t>/</a:t>
            </a:r>
            <a:r>
              <a:rPr lang="en-GB" b="1" smtClean="0">
                <a:solidFill>
                  <a:srgbClr val="648BB3"/>
                </a:solidFill>
              </a:rPr>
              <a:t>chain</a:t>
            </a:r>
            <a:r>
              <a:rPr lang="en-GB" smtClean="0"/>
              <a:t/>
            </a:r>
            <a:br>
              <a:rPr lang="en-GB" smtClean="0"/>
            </a:br>
            <a:endParaRPr lang="en-GB" smtClean="0"/>
          </a:p>
        </p:txBody>
      </p:sp>
      <p:sp>
        <p:nvSpPr>
          <p:cNvPr id="656387" name="AutoShape 3"/>
          <p:cNvSpPr>
            <a:spLocks noChangeArrowheads="1"/>
          </p:cNvSpPr>
          <p:nvPr/>
        </p:nvSpPr>
        <p:spPr bwMode="auto">
          <a:xfrm>
            <a:off x="2841625" y="5162550"/>
            <a:ext cx="3889375" cy="215900"/>
          </a:xfrm>
          <a:prstGeom prst="rightArrow">
            <a:avLst>
              <a:gd name="adj1" fmla="val 50000"/>
              <a:gd name="adj2" fmla="val 450368"/>
            </a:avLst>
          </a:prstGeom>
          <a:solidFill>
            <a:srgbClr val="648BB3"/>
          </a:solidFill>
          <a:ln>
            <a:noFill/>
          </a:ln>
          <a:effectLst/>
          <a:extLs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56388" name="AutoShape 4"/>
          <p:cNvSpPr>
            <a:spLocks noChangeArrowheads="1"/>
          </p:cNvSpPr>
          <p:nvPr/>
        </p:nvSpPr>
        <p:spPr bwMode="auto">
          <a:xfrm rot="-5400000">
            <a:off x="963613" y="3295650"/>
            <a:ext cx="3816350" cy="203200"/>
          </a:xfrm>
          <a:prstGeom prst="rightArrow">
            <a:avLst>
              <a:gd name="adj1" fmla="val 50000"/>
              <a:gd name="adj2" fmla="val 469531"/>
            </a:avLst>
          </a:prstGeom>
          <a:solidFill>
            <a:srgbClr val="648BB3"/>
          </a:solidFill>
          <a:ln>
            <a:noFill/>
          </a:ln>
          <a:effectLst/>
          <a:extLs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GB"/>
          </a:p>
        </p:txBody>
      </p:sp>
      <p:sp>
        <p:nvSpPr>
          <p:cNvPr id="656389" name="Text Box 5"/>
          <p:cNvSpPr txBox="1">
            <a:spLocks noChangeArrowheads="1"/>
          </p:cNvSpPr>
          <p:nvPr/>
        </p:nvSpPr>
        <p:spPr bwMode="auto">
          <a:xfrm>
            <a:off x="1546225" y="5521325"/>
            <a:ext cx="5903913" cy="336550"/>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GB"/>
              <a:t>Results	   Outcomes          Impact</a:t>
            </a:r>
          </a:p>
        </p:txBody>
      </p:sp>
      <p:sp>
        <p:nvSpPr>
          <p:cNvPr id="656390" name="Text Box 6"/>
          <p:cNvSpPr txBox="1">
            <a:spLocks noChangeArrowheads="1"/>
          </p:cNvSpPr>
          <p:nvPr/>
        </p:nvSpPr>
        <p:spPr bwMode="auto">
          <a:xfrm>
            <a:off x="1042988" y="1993900"/>
            <a:ext cx="2160587" cy="3270250"/>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GB"/>
              <a:t>Impact</a:t>
            </a:r>
          </a:p>
          <a:p>
            <a:pPr eaLnBrk="1" hangingPunct="1">
              <a:spcBef>
                <a:spcPct val="50000"/>
              </a:spcBef>
            </a:pPr>
            <a:endParaRPr lang="en-GB"/>
          </a:p>
          <a:p>
            <a:pPr eaLnBrk="1" hangingPunct="1">
              <a:spcBef>
                <a:spcPct val="50000"/>
              </a:spcBef>
            </a:pPr>
            <a:endParaRPr lang="en-GB"/>
          </a:p>
          <a:p>
            <a:pPr eaLnBrk="1" hangingPunct="1">
              <a:spcBef>
                <a:spcPct val="50000"/>
              </a:spcBef>
            </a:pPr>
            <a:endParaRPr lang="en-GB"/>
          </a:p>
          <a:p>
            <a:pPr eaLnBrk="1" hangingPunct="1">
              <a:spcBef>
                <a:spcPct val="50000"/>
              </a:spcBef>
            </a:pPr>
            <a:r>
              <a:rPr lang="en-GB"/>
              <a:t>Outcomes</a:t>
            </a:r>
          </a:p>
          <a:p>
            <a:pPr eaLnBrk="1" hangingPunct="1">
              <a:spcBef>
                <a:spcPct val="50000"/>
              </a:spcBef>
            </a:pPr>
            <a:endParaRPr lang="en-GB"/>
          </a:p>
          <a:p>
            <a:pPr eaLnBrk="1" hangingPunct="1">
              <a:spcBef>
                <a:spcPct val="50000"/>
              </a:spcBef>
            </a:pPr>
            <a:endParaRPr lang="en-GB"/>
          </a:p>
          <a:p>
            <a:pPr eaLnBrk="1" hangingPunct="1">
              <a:spcBef>
                <a:spcPct val="50000"/>
              </a:spcBef>
            </a:pPr>
            <a:endParaRPr lang="en-GB"/>
          </a:p>
          <a:p>
            <a:pPr eaLnBrk="1" hangingPunct="1">
              <a:spcBef>
                <a:spcPct val="50000"/>
              </a:spcBef>
            </a:pPr>
            <a:r>
              <a:rPr lang="en-GB"/>
              <a:t>Results</a:t>
            </a:r>
          </a:p>
        </p:txBody>
      </p:sp>
      <p:sp>
        <p:nvSpPr>
          <p:cNvPr id="656392" name="Text Box 8"/>
          <p:cNvSpPr txBox="1">
            <a:spLocks noChangeArrowheads="1"/>
          </p:cNvSpPr>
          <p:nvPr/>
        </p:nvSpPr>
        <p:spPr bwMode="auto">
          <a:xfrm>
            <a:off x="2051050" y="1176338"/>
            <a:ext cx="3744913" cy="336550"/>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GB" b="1"/>
              <a:t>Global UNESCO results Matrix/framework</a:t>
            </a:r>
            <a:r>
              <a:rPr lang="en-GB" b="1">
                <a:solidFill>
                  <a:schemeClr val="tx1"/>
                </a:solidFill>
              </a:rPr>
              <a:t> </a:t>
            </a:r>
          </a:p>
        </p:txBody>
      </p:sp>
      <p:sp>
        <p:nvSpPr>
          <p:cNvPr id="656393" name="Text Box 9"/>
          <p:cNvSpPr txBox="1">
            <a:spLocks noChangeArrowheads="1"/>
          </p:cNvSpPr>
          <p:nvPr/>
        </p:nvSpPr>
        <p:spPr bwMode="auto">
          <a:xfrm>
            <a:off x="6372225" y="4964113"/>
            <a:ext cx="2520950" cy="581025"/>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GB" b="1"/>
              <a:t>Activity/Project results chain/framework</a:t>
            </a:r>
          </a:p>
        </p:txBody>
      </p:sp>
      <p:sp>
        <p:nvSpPr>
          <p:cNvPr id="656394" name="Freeform 10"/>
          <p:cNvSpPr>
            <a:spLocks/>
          </p:cNvSpPr>
          <p:nvPr/>
        </p:nvSpPr>
        <p:spPr bwMode="auto">
          <a:xfrm>
            <a:off x="2914650" y="1993900"/>
            <a:ext cx="3744913" cy="3240088"/>
          </a:xfrm>
          <a:custGeom>
            <a:avLst/>
            <a:gdLst>
              <a:gd name="T0" fmla="*/ 0 w 2359"/>
              <a:gd name="T1" fmla="*/ 2147483647 h 2041"/>
              <a:gd name="T2" fmla="*/ 2147483647 w 2359"/>
              <a:gd name="T3" fmla="*/ 2147483647 h 2041"/>
              <a:gd name="T4" fmla="*/ 2147483647 w 2359"/>
              <a:gd name="T5" fmla="*/ 2147483647 h 2041"/>
              <a:gd name="T6" fmla="*/ 2147483647 w 2359"/>
              <a:gd name="T7" fmla="*/ 2147483647 h 2041"/>
              <a:gd name="T8" fmla="*/ 2147483647 w 2359"/>
              <a:gd name="T9" fmla="*/ 2147483647 h 2041"/>
              <a:gd name="T10" fmla="*/ 2147483647 w 2359"/>
              <a:gd name="T11" fmla="*/ 0 h 20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359" h="2041">
                <a:moveTo>
                  <a:pt x="0" y="2041"/>
                </a:moveTo>
                <a:cubicBezTo>
                  <a:pt x="38" y="1882"/>
                  <a:pt x="76" y="1724"/>
                  <a:pt x="227" y="1633"/>
                </a:cubicBezTo>
                <a:cubicBezTo>
                  <a:pt x="378" y="1542"/>
                  <a:pt x="748" y="1648"/>
                  <a:pt x="907" y="1497"/>
                </a:cubicBezTo>
                <a:cubicBezTo>
                  <a:pt x="1066" y="1346"/>
                  <a:pt x="1005" y="892"/>
                  <a:pt x="1179" y="726"/>
                </a:cubicBezTo>
                <a:cubicBezTo>
                  <a:pt x="1353" y="560"/>
                  <a:pt x="1754" y="620"/>
                  <a:pt x="1951" y="499"/>
                </a:cubicBezTo>
                <a:cubicBezTo>
                  <a:pt x="2148" y="378"/>
                  <a:pt x="2253" y="189"/>
                  <a:pt x="2359" y="0"/>
                </a:cubicBezTo>
              </a:path>
            </a:pathLst>
          </a:custGeom>
          <a:noFill/>
          <a:ln w="38100" cap="flat" cmpd="sng">
            <a:solidFill>
              <a:schemeClr val="bg2"/>
            </a:solidFill>
            <a:prstDash val="solid"/>
            <a:round/>
            <a:headEnd/>
            <a:tailEnd type="triangle" w="med" len="med"/>
          </a:ln>
          <a:effectLst/>
          <a:extLst>
            <a:ext uri="{909E8E84-426E-40DD-AFC4-6F175D3DCCD1}">
              <a14:hiddenFill xmlns:a14="http://schemas.microsoft.com/office/drawing/2010/main">
                <a:solidFill>
                  <a:srgbClr val="648BB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8603" name="Rectangle 11"/>
          <p:cNvSpPr>
            <a:spLocks noChangeArrowheads="1"/>
          </p:cNvSpPr>
          <p:nvPr/>
        </p:nvSpPr>
        <p:spPr bwMode="auto">
          <a:xfrm>
            <a:off x="3779838" y="5832475"/>
            <a:ext cx="496887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GB" b="1">
                <a:solidFill>
                  <a:srgbClr val="648BB3"/>
                </a:solidFill>
                <a:latin typeface="Arial" charset="0"/>
              </a:rPr>
              <a:t>Local authorities in provinces Y and Z are implementing the safeguarding framework</a:t>
            </a:r>
          </a:p>
        </p:txBody>
      </p:sp>
      <p:sp>
        <p:nvSpPr>
          <p:cNvPr id="238604" name="Rectangle 12"/>
          <p:cNvSpPr>
            <a:spLocks noChangeArrowheads="1"/>
          </p:cNvSpPr>
          <p:nvPr/>
        </p:nvSpPr>
        <p:spPr bwMode="auto">
          <a:xfrm rot="10800000" flipH="1" flipV="1">
            <a:off x="-39688" y="1368425"/>
            <a:ext cx="1658938" cy="2536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GB" b="1">
                <a:solidFill>
                  <a:srgbClr val="648BB3"/>
                </a:solidFill>
                <a:latin typeface="Arial" charset="0"/>
              </a:rPr>
              <a:t>Intangible cultural heritage national legislative and administrative safeguarding frameworks developed and implemented</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56388"/>
                                        </p:tgtEl>
                                        <p:attrNameLst>
                                          <p:attrName>style.visibility</p:attrName>
                                        </p:attrNameLst>
                                      </p:cBhvr>
                                      <p:to>
                                        <p:strVal val="visible"/>
                                      </p:to>
                                    </p:set>
                                    <p:animEffect transition="in" filter="wipe(down)">
                                      <p:cBhvr>
                                        <p:cTn id="7" dur="500"/>
                                        <p:tgtEl>
                                          <p:spTgt spid="65638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56390"/>
                                        </p:tgtEl>
                                        <p:attrNameLst>
                                          <p:attrName>style.visibility</p:attrName>
                                        </p:attrNameLst>
                                      </p:cBhvr>
                                      <p:to>
                                        <p:strVal val="visible"/>
                                      </p:to>
                                    </p:set>
                                    <p:animEffect transition="in" filter="wipe(down)">
                                      <p:cBhvr>
                                        <p:cTn id="10" dur="500"/>
                                        <p:tgtEl>
                                          <p:spTgt spid="656390"/>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656392"/>
                                        </p:tgtEl>
                                        <p:attrNameLst>
                                          <p:attrName>style.visibility</p:attrName>
                                        </p:attrNameLst>
                                      </p:cBhvr>
                                      <p:to>
                                        <p:strVal val="visible"/>
                                      </p:to>
                                    </p:set>
                                    <p:animEffect transition="in" filter="wipe(down)">
                                      <p:cBhvr>
                                        <p:cTn id="13" dur="500"/>
                                        <p:tgtEl>
                                          <p:spTgt spid="656392"/>
                                        </p:tgtEl>
                                      </p:cBhvr>
                                    </p:animEffect>
                                  </p:childTnLst>
                                </p:cTn>
                              </p:par>
                            </p:childTnLst>
                          </p:cTn>
                        </p:par>
                        <p:par>
                          <p:cTn id="14" fill="hold" nodeType="afterGroup">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656387"/>
                                        </p:tgtEl>
                                        <p:attrNameLst>
                                          <p:attrName>style.visibility</p:attrName>
                                        </p:attrNameLst>
                                      </p:cBhvr>
                                      <p:to>
                                        <p:strVal val="visible"/>
                                      </p:to>
                                    </p:set>
                                    <p:animEffect transition="in" filter="wipe(left)">
                                      <p:cBhvr>
                                        <p:cTn id="17" dur="500"/>
                                        <p:tgtEl>
                                          <p:spTgt spid="656387"/>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656389"/>
                                        </p:tgtEl>
                                        <p:attrNameLst>
                                          <p:attrName>style.visibility</p:attrName>
                                        </p:attrNameLst>
                                      </p:cBhvr>
                                      <p:to>
                                        <p:strVal val="visible"/>
                                      </p:to>
                                    </p:set>
                                    <p:animEffect transition="in" filter="wipe(left)">
                                      <p:cBhvr>
                                        <p:cTn id="20" dur="500"/>
                                        <p:tgtEl>
                                          <p:spTgt spid="656389"/>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656393"/>
                                        </p:tgtEl>
                                        <p:attrNameLst>
                                          <p:attrName>style.visibility</p:attrName>
                                        </p:attrNameLst>
                                      </p:cBhvr>
                                      <p:to>
                                        <p:strVal val="visible"/>
                                      </p:to>
                                    </p:set>
                                    <p:animEffect transition="in" filter="wipe(down)">
                                      <p:cBhvr>
                                        <p:cTn id="23" dur="500"/>
                                        <p:tgtEl>
                                          <p:spTgt spid="656393"/>
                                        </p:tgtEl>
                                      </p:cBhvr>
                                    </p:animEffect>
                                  </p:childTnLst>
                                </p:cTn>
                              </p:par>
                            </p:childTnLst>
                          </p:cTn>
                        </p:par>
                        <p:par>
                          <p:cTn id="24" fill="hold" nodeType="afterGroup">
                            <p:stCondLst>
                              <p:cond delay="1000"/>
                            </p:stCondLst>
                            <p:childTnLst>
                              <p:par>
                                <p:cTn id="25" presetID="22" presetClass="entr" presetSubtype="4" fill="hold" grpId="0" nodeType="afterEffect">
                                  <p:stCondLst>
                                    <p:cond delay="0"/>
                                  </p:stCondLst>
                                  <p:childTnLst>
                                    <p:set>
                                      <p:cBhvr>
                                        <p:cTn id="26" dur="1" fill="hold">
                                          <p:stCondLst>
                                            <p:cond delay="0"/>
                                          </p:stCondLst>
                                        </p:cTn>
                                        <p:tgtEl>
                                          <p:spTgt spid="656394"/>
                                        </p:tgtEl>
                                        <p:attrNameLst>
                                          <p:attrName>style.visibility</p:attrName>
                                        </p:attrNameLst>
                                      </p:cBhvr>
                                      <p:to>
                                        <p:strVal val="visible"/>
                                      </p:to>
                                    </p:set>
                                    <p:animEffect transition="in" filter="wipe(down)">
                                      <p:cBhvr>
                                        <p:cTn id="27" dur="500"/>
                                        <p:tgtEl>
                                          <p:spTgt spid="65639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 presetClass="entr" presetSubtype="8" fill="hold" grpId="0" nodeType="clickEffect">
                                  <p:stCondLst>
                                    <p:cond delay="0"/>
                                  </p:stCondLst>
                                  <p:childTnLst>
                                    <p:set>
                                      <p:cBhvr>
                                        <p:cTn id="31" dur="1" fill="hold">
                                          <p:stCondLst>
                                            <p:cond delay="0"/>
                                          </p:stCondLst>
                                        </p:cTn>
                                        <p:tgtEl>
                                          <p:spTgt spid="238603"/>
                                        </p:tgtEl>
                                        <p:attrNameLst>
                                          <p:attrName>style.visibility</p:attrName>
                                        </p:attrNameLst>
                                      </p:cBhvr>
                                      <p:to>
                                        <p:strVal val="visible"/>
                                      </p:to>
                                    </p:set>
                                    <p:anim calcmode="lin" valueType="num">
                                      <p:cBhvr additive="base">
                                        <p:cTn id="32" dur="500" fill="hold"/>
                                        <p:tgtEl>
                                          <p:spTgt spid="238603"/>
                                        </p:tgtEl>
                                        <p:attrNameLst>
                                          <p:attrName>ppt_x</p:attrName>
                                        </p:attrNameLst>
                                      </p:cBhvr>
                                      <p:tavLst>
                                        <p:tav tm="0">
                                          <p:val>
                                            <p:strVal val="0-#ppt_w/2"/>
                                          </p:val>
                                        </p:tav>
                                        <p:tav tm="100000">
                                          <p:val>
                                            <p:strVal val="#ppt_x"/>
                                          </p:val>
                                        </p:tav>
                                      </p:tavLst>
                                    </p:anim>
                                    <p:anim calcmode="lin" valueType="num">
                                      <p:cBhvr additive="base">
                                        <p:cTn id="33" dur="500" fill="hold"/>
                                        <p:tgtEl>
                                          <p:spTgt spid="238603"/>
                                        </p:tgtEl>
                                        <p:attrNameLst>
                                          <p:attrName>ppt_y</p:attrName>
                                        </p:attrNameLst>
                                      </p:cBhvr>
                                      <p:tavLst>
                                        <p:tav tm="0">
                                          <p:val>
                                            <p:strVal val="#ppt_y"/>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2" presetClass="entr" presetSubtype="8" fill="hold" grpId="0" nodeType="clickEffect">
                                  <p:stCondLst>
                                    <p:cond delay="0"/>
                                  </p:stCondLst>
                                  <p:childTnLst>
                                    <p:set>
                                      <p:cBhvr>
                                        <p:cTn id="37" dur="1" fill="hold">
                                          <p:stCondLst>
                                            <p:cond delay="0"/>
                                          </p:stCondLst>
                                        </p:cTn>
                                        <p:tgtEl>
                                          <p:spTgt spid="238604"/>
                                        </p:tgtEl>
                                        <p:attrNameLst>
                                          <p:attrName>style.visibility</p:attrName>
                                        </p:attrNameLst>
                                      </p:cBhvr>
                                      <p:to>
                                        <p:strVal val="visible"/>
                                      </p:to>
                                    </p:set>
                                    <p:anim calcmode="lin" valueType="num">
                                      <p:cBhvr additive="base">
                                        <p:cTn id="38" dur="500" fill="hold"/>
                                        <p:tgtEl>
                                          <p:spTgt spid="238604"/>
                                        </p:tgtEl>
                                        <p:attrNameLst>
                                          <p:attrName>ppt_x</p:attrName>
                                        </p:attrNameLst>
                                      </p:cBhvr>
                                      <p:tavLst>
                                        <p:tav tm="0">
                                          <p:val>
                                            <p:strVal val="0-#ppt_w/2"/>
                                          </p:val>
                                        </p:tav>
                                        <p:tav tm="100000">
                                          <p:val>
                                            <p:strVal val="#ppt_x"/>
                                          </p:val>
                                        </p:tav>
                                      </p:tavLst>
                                    </p:anim>
                                    <p:anim calcmode="lin" valueType="num">
                                      <p:cBhvr additive="base">
                                        <p:cTn id="39" dur="500" fill="hold"/>
                                        <p:tgtEl>
                                          <p:spTgt spid="23860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6387" grpId="0" animBg="1"/>
      <p:bldP spid="656388" grpId="0" animBg="1"/>
      <p:bldP spid="656389" grpId="0"/>
      <p:bldP spid="656390" grpId="0"/>
      <p:bldP spid="656392" grpId="0"/>
      <p:bldP spid="656393" grpId="0"/>
      <p:bldP spid="656394" grpId="0" animBg="1"/>
      <p:bldP spid="238603" grpId="0"/>
      <p:bldP spid="23860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u pied de page 4"/>
          <p:cNvSpPr txBox="1">
            <a:spLocks noGrp="1"/>
          </p:cNvSpPr>
          <p:nvPr/>
        </p:nvSpPr>
        <p:spPr bwMode="auto">
          <a:xfrm>
            <a:off x="2555875" y="6561138"/>
            <a:ext cx="4111625" cy="479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da-DK" sz="1000">
                <a:latin typeface="Arial" charset="0"/>
              </a:rPr>
              <a:t>BSP: 36 C/5</a:t>
            </a:r>
          </a:p>
        </p:txBody>
      </p:sp>
      <p:sp>
        <p:nvSpPr>
          <p:cNvPr id="359427" name="Rectangle 3"/>
          <p:cNvSpPr>
            <a:spLocks noGrp="1" noChangeArrowheads="1"/>
          </p:cNvSpPr>
          <p:nvPr>
            <p:ph type="body" idx="4294967295"/>
          </p:nvPr>
        </p:nvSpPr>
        <p:spPr>
          <a:xfrm>
            <a:off x="79375" y="1368425"/>
            <a:ext cx="8524875" cy="4465638"/>
          </a:xfrm>
        </p:spPr>
        <p:txBody>
          <a:bodyPr/>
          <a:lstStyle/>
          <a:p>
            <a:pPr eaLnBrk="1" hangingPunct="1"/>
            <a:r>
              <a:rPr lang="en-US" b="1" smtClean="0">
                <a:solidFill>
                  <a:srgbClr val="648BB3"/>
                </a:solidFill>
              </a:rPr>
              <a:t>Challenges in results formulation:</a:t>
            </a:r>
            <a:r>
              <a:rPr lang="en-US" smtClean="0"/>
              <a:t>  </a:t>
            </a:r>
            <a:r>
              <a:rPr lang="en-US" b="1" smtClean="0">
                <a:solidFill>
                  <a:srgbClr val="648BB3"/>
                </a:solidFill>
              </a:rPr>
              <a:t>Can all results be SMART?</a:t>
            </a:r>
          </a:p>
          <a:p>
            <a:pPr eaLnBrk="1" hangingPunct="1"/>
            <a:r>
              <a:rPr lang="en-US" sz="2100" b="1" smtClean="0"/>
              <a:t>- Different nature of results (C/4, C/5, global, regional, national)</a:t>
            </a:r>
          </a:p>
          <a:p>
            <a:pPr eaLnBrk="1" hangingPunct="1"/>
            <a:r>
              <a:rPr lang="en-US" sz="2100" smtClean="0"/>
              <a:t>	</a:t>
            </a:r>
          </a:p>
          <a:p>
            <a:pPr eaLnBrk="1" hangingPunct="1"/>
            <a:r>
              <a:rPr lang="en-US" sz="2100" b="1" i="1" smtClean="0">
                <a:solidFill>
                  <a:srgbClr val="648BB3"/>
                </a:solidFill>
              </a:rPr>
              <a:t>At the ICH level, a result</a:t>
            </a:r>
            <a:r>
              <a:rPr lang="en-US" sz="2100" i="1" smtClean="0"/>
              <a:t>:</a:t>
            </a:r>
          </a:p>
          <a:p>
            <a:pPr eaLnBrk="1" hangingPunct="1"/>
            <a:endParaRPr lang="en-US" sz="400" i="1" smtClean="0"/>
          </a:p>
          <a:p>
            <a:pPr lvl="1" eaLnBrk="1" hangingPunct="1">
              <a:buFontTx/>
              <a:buChar char="-"/>
            </a:pPr>
            <a:r>
              <a:rPr lang="en-US" sz="2100" b="1" smtClean="0">
                <a:latin typeface="Calibri" pitchFamily="34" charset="0"/>
              </a:rPr>
              <a:t>Captures the </a:t>
            </a:r>
            <a:r>
              <a:rPr lang="en-US" sz="2100" b="1" smtClean="0">
                <a:solidFill>
                  <a:srgbClr val="648BB3"/>
                </a:solidFill>
                <a:latin typeface="Calibri" pitchFamily="34" charset="0"/>
              </a:rPr>
              <a:t>variety of situations</a:t>
            </a:r>
            <a:r>
              <a:rPr lang="en-US" sz="2100" b="1" smtClean="0">
                <a:latin typeface="Calibri" pitchFamily="34" charset="0"/>
              </a:rPr>
              <a:t> in the different regions</a:t>
            </a:r>
          </a:p>
          <a:p>
            <a:pPr lvl="1" eaLnBrk="1" hangingPunct="1">
              <a:buFontTx/>
              <a:buChar char="-"/>
            </a:pPr>
            <a:endParaRPr lang="en-US" sz="400" b="1" smtClean="0">
              <a:solidFill>
                <a:srgbClr val="648BB3"/>
              </a:solidFill>
              <a:latin typeface="Calibri" pitchFamily="34" charset="0"/>
            </a:endParaRPr>
          </a:p>
          <a:p>
            <a:pPr lvl="1" eaLnBrk="1" hangingPunct="1">
              <a:buFontTx/>
              <a:buChar char="-"/>
            </a:pPr>
            <a:r>
              <a:rPr lang="en-US" sz="2100" b="1" smtClean="0">
                <a:latin typeface="Calibri" pitchFamily="34" charset="0"/>
              </a:rPr>
              <a:t>Is </a:t>
            </a:r>
            <a:r>
              <a:rPr lang="en-US" sz="2100" b="1" smtClean="0">
                <a:solidFill>
                  <a:srgbClr val="648BB3"/>
                </a:solidFill>
                <a:latin typeface="Calibri" pitchFamily="34" charset="0"/>
              </a:rPr>
              <a:t>aggregated</a:t>
            </a:r>
            <a:r>
              <a:rPr lang="en-US" sz="2100" b="1" smtClean="0">
                <a:latin typeface="Calibri" pitchFamily="34" charset="0"/>
              </a:rPr>
              <a:t> to enable the contribution of the workplan level</a:t>
            </a:r>
          </a:p>
          <a:p>
            <a:pPr lvl="1" eaLnBrk="1" hangingPunct="1">
              <a:buFontTx/>
              <a:buChar char="-"/>
            </a:pPr>
            <a:endParaRPr lang="en-US" sz="400" b="1" smtClean="0">
              <a:latin typeface="Calibri" pitchFamily="34" charset="0"/>
            </a:endParaRPr>
          </a:p>
          <a:p>
            <a:pPr lvl="1" eaLnBrk="1" hangingPunct="1">
              <a:buFontTx/>
              <a:buChar char="-"/>
            </a:pPr>
            <a:r>
              <a:rPr lang="en-US" sz="2300" b="1" smtClean="0">
                <a:latin typeface="Calibri" pitchFamily="34" charset="0"/>
              </a:rPr>
              <a:t>Identifies</a:t>
            </a:r>
            <a:r>
              <a:rPr lang="en-US" sz="2300" b="1" smtClean="0">
                <a:solidFill>
                  <a:srgbClr val="648BB3"/>
                </a:solidFill>
                <a:latin typeface="Calibri" pitchFamily="34" charset="0"/>
              </a:rPr>
              <a:t> </a:t>
            </a:r>
            <a:r>
              <a:rPr lang="en-US" sz="2300" b="1" smtClean="0">
                <a:latin typeface="Calibri" pitchFamily="34" charset="0"/>
              </a:rPr>
              <a:t>the </a:t>
            </a:r>
            <a:r>
              <a:rPr lang="en-US" sz="2300" b="1" smtClean="0">
                <a:solidFill>
                  <a:srgbClr val="648BB3"/>
                </a:solidFill>
                <a:latin typeface="Calibri" pitchFamily="34" charset="0"/>
              </a:rPr>
              <a:t>direct beneficiaries</a:t>
            </a:r>
            <a:r>
              <a:rPr lang="en-US" sz="2300" b="1" smtClean="0">
                <a:latin typeface="Calibri" pitchFamily="34" charset="0"/>
              </a:rPr>
              <a:t>/target group</a:t>
            </a:r>
            <a:r>
              <a:rPr lang="en-US" sz="2300" b="1" smtClean="0">
                <a:solidFill>
                  <a:srgbClr val="648BB3"/>
                </a:solidFill>
                <a:latin typeface="Calibri" pitchFamily="34" charset="0"/>
              </a:rPr>
              <a:t> </a:t>
            </a:r>
            <a:r>
              <a:rPr lang="en-US" sz="2300" b="1" smtClean="0">
                <a:latin typeface="Calibri" pitchFamily="34" charset="0"/>
              </a:rPr>
              <a:t>with a </a:t>
            </a:r>
            <a:r>
              <a:rPr lang="en-US" sz="2300" b="1" smtClean="0">
                <a:solidFill>
                  <a:srgbClr val="648BB3"/>
                </a:solidFill>
                <a:latin typeface="Calibri" pitchFamily="34" charset="0"/>
              </a:rPr>
              <a:t>focus</a:t>
            </a:r>
            <a:r>
              <a:rPr lang="en-US" sz="2300" b="1" smtClean="0">
                <a:latin typeface="Calibri" pitchFamily="34" charset="0"/>
              </a:rPr>
              <a:t> on</a:t>
            </a:r>
            <a:r>
              <a:rPr lang="en-US" sz="2300" b="1" smtClean="0">
                <a:solidFill>
                  <a:srgbClr val="648BB3"/>
                </a:solidFill>
                <a:latin typeface="Calibri" pitchFamily="34" charset="0"/>
              </a:rPr>
              <a:t> </a:t>
            </a:r>
            <a:r>
              <a:rPr lang="en-US" sz="2300" b="1" smtClean="0">
                <a:latin typeface="Calibri" pitchFamily="34" charset="0"/>
              </a:rPr>
              <a:t>the</a:t>
            </a:r>
            <a:r>
              <a:rPr lang="en-US" sz="2300" b="1" smtClean="0">
                <a:solidFill>
                  <a:srgbClr val="648BB3"/>
                </a:solidFill>
                <a:latin typeface="Calibri" pitchFamily="34" charset="0"/>
              </a:rPr>
              <a:t> change</a:t>
            </a:r>
          </a:p>
          <a:p>
            <a:pPr lvl="1" eaLnBrk="1" hangingPunct="1">
              <a:buFontTx/>
              <a:buChar char="-"/>
            </a:pPr>
            <a:endParaRPr lang="en-US" sz="400" b="1" smtClean="0">
              <a:solidFill>
                <a:srgbClr val="648BB3"/>
              </a:solidFill>
              <a:latin typeface="Calibri" pitchFamily="34" charset="0"/>
            </a:endParaRPr>
          </a:p>
          <a:p>
            <a:pPr lvl="1" eaLnBrk="1" hangingPunct="1">
              <a:buFontTx/>
              <a:buChar char="-"/>
            </a:pPr>
            <a:r>
              <a:rPr lang="en-US" sz="2100" b="1" smtClean="0">
                <a:latin typeface="Calibri" pitchFamily="34" charset="0"/>
              </a:rPr>
              <a:t>Induces a shared responsibility by illustrating what</a:t>
            </a:r>
            <a:r>
              <a:rPr lang="en-US" sz="2100" b="1" smtClean="0">
                <a:solidFill>
                  <a:srgbClr val="648BB3"/>
                </a:solidFill>
                <a:latin typeface="Calibri" pitchFamily="34" charset="0"/>
              </a:rPr>
              <a:t> the target groups will do differently </a:t>
            </a:r>
            <a:r>
              <a:rPr lang="en-US" sz="2100" b="1" smtClean="0">
                <a:latin typeface="Calibri" pitchFamily="34" charset="0"/>
              </a:rPr>
              <a:t>after the Organization’s action</a:t>
            </a:r>
          </a:p>
          <a:p>
            <a:pPr lvl="1" eaLnBrk="1" hangingPunct="1">
              <a:buFontTx/>
              <a:buChar char="-"/>
            </a:pPr>
            <a:endParaRPr lang="en-US" sz="400" smtClean="0">
              <a:latin typeface="Calibri" pitchFamily="34" charset="0"/>
            </a:endParaRPr>
          </a:p>
          <a:p>
            <a:pPr lvl="1" eaLnBrk="1" hangingPunct="1">
              <a:buFontTx/>
              <a:buChar char="-"/>
            </a:pPr>
            <a:r>
              <a:rPr lang="en-US" sz="2100" b="1" smtClean="0">
                <a:latin typeface="Calibri" pitchFamily="34" charset="0"/>
              </a:rPr>
              <a:t>Can be formulated in the</a:t>
            </a:r>
            <a:r>
              <a:rPr lang="en-US" sz="2100" b="1" smtClean="0">
                <a:solidFill>
                  <a:srgbClr val="648BB3"/>
                </a:solidFill>
                <a:latin typeface="Calibri" pitchFamily="34" charset="0"/>
              </a:rPr>
              <a:t> past </a:t>
            </a:r>
            <a:r>
              <a:rPr lang="en-US" sz="2100" b="1" smtClean="0">
                <a:latin typeface="Calibri" pitchFamily="34" charset="0"/>
              </a:rPr>
              <a:t>or</a:t>
            </a:r>
            <a:r>
              <a:rPr lang="en-US" sz="2100" b="1" smtClean="0">
                <a:solidFill>
                  <a:srgbClr val="648BB3"/>
                </a:solidFill>
                <a:latin typeface="Calibri" pitchFamily="34" charset="0"/>
              </a:rPr>
              <a:t> present </a:t>
            </a:r>
            <a:r>
              <a:rPr lang="en-US" sz="2100" b="1" smtClean="0">
                <a:latin typeface="Calibri" pitchFamily="34" charset="0"/>
              </a:rPr>
              <a:t>tense</a:t>
            </a:r>
          </a:p>
          <a:p>
            <a:pPr lvl="1" eaLnBrk="1" hangingPunct="1">
              <a:buFontTx/>
              <a:buChar char="-"/>
            </a:pPr>
            <a:endParaRPr lang="en-US" sz="400" b="1" smtClean="0">
              <a:solidFill>
                <a:srgbClr val="648BB3"/>
              </a:solidFill>
              <a:latin typeface="Calibri" pitchFamily="34" charset="0"/>
            </a:endParaRPr>
          </a:p>
          <a:p>
            <a:pPr lvl="1" eaLnBrk="1" hangingPunct="1">
              <a:buFontTx/>
              <a:buChar char="-"/>
            </a:pPr>
            <a:r>
              <a:rPr lang="en-US" sz="2100" b="1" smtClean="0">
                <a:latin typeface="Calibri" pitchFamily="34" charset="0"/>
              </a:rPr>
              <a:t>Has to be</a:t>
            </a:r>
            <a:r>
              <a:rPr lang="en-US" sz="2100" b="1" smtClean="0">
                <a:solidFill>
                  <a:srgbClr val="648BB3"/>
                </a:solidFill>
                <a:latin typeface="Calibri" pitchFamily="34" charset="0"/>
              </a:rPr>
              <a:t> “SMART”,</a:t>
            </a:r>
            <a:r>
              <a:rPr lang="en-US" sz="2100" smtClean="0">
                <a:solidFill>
                  <a:srgbClr val="4D4D4D"/>
                </a:solidFill>
                <a:latin typeface="Calibri" pitchFamily="34" charset="0"/>
              </a:rPr>
              <a:t> which can prove </a:t>
            </a:r>
            <a:r>
              <a:rPr lang="en-US" sz="2100" smtClean="0">
                <a:solidFill>
                  <a:srgbClr val="648BB3"/>
                </a:solidFill>
                <a:latin typeface="Calibri" pitchFamily="34" charset="0"/>
              </a:rPr>
              <a:t>c</a:t>
            </a:r>
            <a:r>
              <a:rPr lang="en-US" sz="2100" b="1" smtClean="0">
                <a:solidFill>
                  <a:srgbClr val="648BB3"/>
                </a:solidFill>
                <a:latin typeface="Calibri" pitchFamily="34" charset="0"/>
              </a:rPr>
              <a:t>hallenging</a:t>
            </a:r>
            <a:r>
              <a:rPr lang="en-US" smtClean="0">
                <a:latin typeface="Calibri" pitchFamily="34" charset="0"/>
              </a:rPr>
              <a:t> </a:t>
            </a:r>
          </a:p>
        </p:txBody>
      </p:sp>
      <p:sp>
        <p:nvSpPr>
          <p:cNvPr id="20484" name="Rectangle 8"/>
          <p:cNvSpPr>
            <a:spLocks noGrp="1" noChangeArrowheads="1"/>
          </p:cNvSpPr>
          <p:nvPr>
            <p:ph type="title" idx="4294967295"/>
          </p:nvPr>
        </p:nvSpPr>
        <p:spPr>
          <a:xfrm>
            <a:off x="2627313" y="431800"/>
            <a:ext cx="5327650" cy="823913"/>
          </a:xfrm>
        </p:spPr>
        <p:txBody>
          <a:bodyPr/>
          <a:lstStyle/>
          <a:p>
            <a:pPr eaLnBrk="1" hangingPunct="1"/>
            <a:r>
              <a:rPr lang="en-US" b="1" smtClean="0">
                <a:solidFill>
                  <a:srgbClr val="648BB3"/>
                </a:solidFill>
              </a:rPr>
              <a:t>Results</a:t>
            </a:r>
            <a:br>
              <a:rPr lang="en-US" b="1" smtClean="0">
                <a:solidFill>
                  <a:srgbClr val="648BB3"/>
                </a:solidFill>
              </a:rPr>
            </a:br>
            <a:r>
              <a:rPr lang="en-US" sz="1600" smtClean="0"/>
              <a:t>Formulation of results to be attained</a:t>
            </a:r>
            <a:br>
              <a:rPr lang="en-US" sz="1600" smtClean="0"/>
            </a:br>
            <a:endParaRPr lang="en-US" sz="1600"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359427">
                                            <p:txEl>
                                              <p:pRg st="0" end="0"/>
                                            </p:txEl>
                                          </p:spTgt>
                                        </p:tgtEl>
                                        <p:attrNameLst>
                                          <p:attrName>style.visibility</p:attrName>
                                        </p:attrNameLst>
                                      </p:cBhvr>
                                      <p:to>
                                        <p:strVal val="visible"/>
                                      </p:to>
                                    </p:set>
                                    <p:anim calcmode="lin" valueType="num">
                                      <p:cBhvr additive="base">
                                        <p:cTn id="7" dur="500" fill="hold"/>
                                        <p:tgtEl>
                                          <p:spTgt spid="35942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59427">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59427">
                                            <p:txEl>
                                              <p:pRg st="1" end="1"/>
                                            </p:txEl>
                                          </p:spTgt>
                                        </p:tgtEl>
                                        <p:attrNameLst>
                                          <p:attrName>style.visibility</p:attrName>
                                        </p:attrNameLst>
                                      </p:cBhvr>
                                      <p:to>
                                        <p:strVal val="visible"/>
                                      </p:to>
                                    </p:set>
                                    <p:anim calcmode="lin" valueType="num">
                                      <p:cBhvr additive="base">
                                        <p:cTn id="11" dur="500" fill="hold"/>
                                        <p:tgtEl>
                                          <p:spTgt spid="359427">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59427">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59427">
                                            <p:txEl>
                                              <p:pRg st="2" end="2"/>
                                            </p:txEl>
                                          </p:spTgt>
                                        </p:tgtEl>
                                        <p:attrNameLst>
                                          <p:attrName>style.visibility</p:attrName>
                                        </p:attrNameLst>
                                      </p:cBhvr>
                                      <p:to>
                                        <p:strVal val="visible"/>
                                      </p:to>
                                    </p:set>
                                    <p:anim calcmode="lin" valueType="num">
                                      <p:cBhvr additive="base">
                                        <p:cTn id="15" dur="500" fill="hold"/>
                                        <p:tgtEl>
                                          <p:spTgt spid="359427">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359427">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59427">
                                            <p:txEl>
                                              <p:pRg st="3" end="3"/>
                                            </p:txEl>
                                          </p:spTgt>
                                        </p:tgtEl>
                                        <p:attrNameLst>
                                          <p:attrName>style.visibility</p:attrName>
                                        </p:attrNameLst>
                                      </p:cBhvr>
                                      <p:to>
                                        <p:strVal val="visible"/>
                                      </p:to>
                                    </p:set>
                                    <p:anim calcmode="lin" valueType="num">
                                      <p:cBhvr additive="base">
                                        <p:cTn id="19" dur="500" fill="hold"/>
                                        <p:tgtEl>
                                          <p:spTgt spid="359427">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59427">
                                            <p:txEl>
                                              <p:pRg st="3" end="3"/>
                                            </p:txEl>
                                          </p:spTgt>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500"/>
                            </p:stCondLst>
                            <p:childTnLst>
                              <p:par>
                                <p:cTn id="22" presetID="2" presetClass="entr" presetSubtype="8" fill="hold" grpId="0" nodeType="afterEffect">
                                  <p:stCondLst>
                                    <p:cond delay="0"/>
                                  </p:stCondLst>
                                  <p:childTnLst>
                                    <p:set>
                                      <p:cBhvr>
                                        <p:cTn id="23" dur="1" fill="hold">
                                          <p:stCondLst>
                                            <p:cond delay="0"/>
                                          </p:stCondLst>
                                        </p:cTn>
                                        <p:tgtEl>
                                          <p:spTgt spid="359427">
                                            <p:txEl>
                                              <p:pRg st="5" end="5"/>
                                            </p:txEl>
                                          </p:spTgt>
                                        </p:tgtEl>
                                        <p:attrNameLst>
                                          <p:attrName>style.visibility</p:attrName>
                                        </p:attrNameLst>
                                      </p:cBhvr>
                                      <p:to>
                                        <p:strVal val="visible"/>
                                      </p:to>
                                    </p:set>
                                    <p:anim calcmode="lin" valueType="num">
                                      <p:cBhvr additive="base">
                                        <p:cTn id="24" dur="500" fill="hold"/>
                                        <p:tgtEl>
                                          <p:spTgt spid="359427">
                                            <p:txEl>
                                              <p:pRg st="5" end="5"/>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359427">
                                            <p:txEl>
                                              <p:pRg st="5" end="5"/>
                                            </p:txEl>
                                          </p:spTgt>
                                        </p:tgtEl>
                                        <p:attrNameLst>
                                          <p:attrName>ppt_y</p:attrName>
                                        </p:attrNameLst>
                                      </p:cBhvr>
                                      <p:tavLst>
                                        <p:tav tm="0">
                                          <p:val>
                                            <p:strVal val="#ppt_y"/>
                                          </p:val>
                                        </p:tav>
                                        <p:tav tm="100000">
                                          <p:val>
                                            <p:strVal val="#ppt_y"/>
                                          </p:val>
                                        </p:tav>
                                      </p:tavLst>
                                    </p:anim>
                                  </p:childTnLst>
                                </p:cTn>
                              </p:par>
                            </p:childTnLst>
                          </p:cTn>
                        </p:par>
                        <p:par>
                          <p:cTn id="26" fill="hold" nodeType="afterGroup">
                            <p:stCondLst>
                              <p:cond delay="1000"/>
                            </p:stCondLst>
                            <p:childTnLst>
                              <p:par>
                                <p:cTn id="27" presetID="2" presetClass="entr" presetSubtype="8" fill="hold" grpId="0" nodeType="afterEffect">
                                  <p:stCondLst>
                                    <p:cond delay="0"/>
                                  </p:stCondLst>
                                  <p:childTnLst>
                                    <p:set>
                                      <p:cBhvr>
                                        <p:cTn id="28" dur="1" fill="hold">
                                          <p:stCondLst>
                                            <p:cond delay="0"/>
                                          </p:stCondLst>
                                        </p:cTn>
                                        <p:tgtEl>
                                          <p:spTgt spid="359427">
                                            <p:txEl>
                                              <p:pRg st="7" end="7"/>
                                            </p:txEl>
                                          </p:spTgt>
                                        </p:tgtEl>
                                        <p:attrNameLst>
                                          <p:attrName>style.visibility</p:attrName>
                                        </p:attrNameLst>
                                      </p:cBhvr>
                                      <p:to>
                                        <p:strVal val="visible"/>
                                      </p:to>
                                    </p:set>
                                    <p:anim calcmode="lin" valueType="num">
                                      <p:cBhvr additive="base">
                                        <p:cTn id="29" dur="500" fill="hold"/>
                                        <p:tgtEl>
                                          <p:spTgt spid="359427">
                                            <p:txEl>
                                              <p:pRg st="7" end="7"/>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359427">
                                            <p:txEl>
                                              <p:pRg st="7" end="7"/>
                                            </p:txEl>
                                          </p:spTgt>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1500"/>
                            </p:stCondLst>
                            <p:childTnLst>
                              <p:par>
                                <p:cTn id="32" presetID="2" presetClass="entr" presetSubtype="8" fill="hold" grpId="0" nodeType="afterEffect">
                                  <p:stCondLst>
                                    <p:cond delay="0"/>
                                  </p:stCondLst>
                                  <p:childTnLst>
                                    <p:set>
                                      <p:cBhvr>
                                        <p:cTn id="33" dur="1" fill="hold">
                                          <p:stCondLst>
                                            <p:cond delay="0"/>
                                          </p:stCondLst>
                                        </p:cTn>
                                        <p:tgtEl>
                                          <p:spTgt spid="359427">
                                            <p:txEl>
                                              <p:pRg st="9" end="9"/>
                                            </p:txEl>
                                          </p:spTgt>
                                        </p:tgtEl>
                                        <p:attrNameLst>
                                          <p:attrName>style.visibility</p:attrName>
                                        </p:attrNameLst>
                                      </p:cBhvr>
                                      <p:to>
                                        <p:strVal val="visible"/>
                                      </p:to>
                                    </p:set>
                                    <p:anim calcmode="lin" valueType="num">
                                      <p:cBhvr additive="base">
                                        <p:cTn id="34" dur="500" fill="hold"/>
                                        <p:tgtEl>
                                          <p:spTgt spid="359427">
                                            <p:txEl>
                                              <p:pRg st="9" end="9"/>
                                            </p:txEl>
                                          </p:spTgt>
                                        </p:tgtEl>
                                        <p:attrNameLst>
                                          <p:attrName>ppt_x</p:attrName>
                                        </p:attrNameLst>
                                      </p:cBhvr>
                                      <p:tavLst>
                                        <p:tav tm="0">
                                          <p:val>
                                            <p:strVal val="0-#ppt_w/2"/>
                                          </p:val>
                                        </p:tav>
                                        <p:tav tm="100000">
                                          <p:val>
                                            <p:strVal val="#ppt_x"/>
                                          </p:val>
                                        </p:tav>
                                      </p:tavLst>
                                    </p:anim>
                                    <p:anim calcmode="lin" valueType="num">
                                      <p:cBhvr additive="base">
                                        <p:cTn id="35" dur="500" fill="hold"/>
                                        <p:tgtEl>
                                          <p:spTgt spid="359427">
                                            <p:txEl>
                                              <p:pRg st="9" end="9"/>
                                            </p:txEl>
                                          </p:spTgt>
                                        </p:tgtEl>
                                        <p:attrNameLst>
                                          <p:attrName>ppt_y</p:attrName>
                                        </p:attrNameLst>
                                      </p:cBhvr>
                                      <p:tavLst>
                                        <p:tav tm="0">
                                          <p:val>
                                            <p:strVal val="#ppt_y"/>
                                          </p:val>
                                        </p:tav>
                                        <p:tav tm="100000">
                                          <p:val>
                                            <p:strVal val="#ppt_y"/>
                                          </p:val>
                                        </p:tav>
                                      </p:tavLst>
                                    </p:anim>
                                  </p:childTnLst>
                                </p:cTn>
                              </p:par>
                            </p:childTnLst>
                          </p:cTn>
                        </p:par>
                        <p:par>
                          <p:cTn id="36" fill="hold" nodeType="afterGroup">
                            <p:stCondLst>
                              <p:cond delay="2000"/>
                            </p:stCondLst>
                            <p:childTnLst>
                              <p:par>
                                <p:cTn id="37" presetID="2" presetClass="entr" presetSubtype="8" fill="hold" grpId="0" nodeType="afterEffect">
                                  <p:stCondLst>
                                    <p:cond delay="0"/>
                                  </p:stCondLst>
                                  <p:childTnLst>
                                    <p:set>
                                      <p:cBhvr>
                                        <p:cTn id="38" dur="1" fill="hold">
                                          <p:stCondLst>
                                            <p:cond delay="0"/>
                                          </p:stCondLst>
                                        </p:cTn>
                                        <p:tgtEl>
                                          <p:spTgt spid="359427">
                                            <p:txEl>
                                              <p:pRg st="11" end="11"/>
                                            </p:txEl>
                                          </p:spTgt>
                                        </p:tgtEl>
                                        <p:attrNameLst>
                                          <p:attrName>style.visibility</p:attrName>
                                        </p:attrNameLst>
                                      </p:cBhvr>
                                      <p:to>
                                        <p:strVal val="visible"/>
                                      </p:to>
                                    </p:set>
                                    <p:anim calcmode="lin" valueType="num">
                                      <p:cBhvr additive="base">
                                        <p:cTn id="39" dur="500" fill="hold"/>
                                        <p:tgtEl>
                                          <p:spTgt spid="359427">
                                            <p:txEl>
                                              <p:pRg st="11" end="11"/>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359427">
                                            <p:txEl>
                                              <p:pRg st="11" end="11"/>
                                            </p:txEl>
                                          </p:spTgt>
                                        </p:tgtEl>
                                        <p:attrNameLst>
                                          <p:attrName>ppt_y</p:attrName>
                                        </p:attrNameLst>
                                      </p:cBhvr>
                                      <p:tavLst>
                                        <p:tav tm="0">
                                          <p:val>
                                            <p:strVal val="#ppt_y"/>
                                          </p:val>
                                        </p:tav>
                                        <p:tav tm="100000">
                                          <p:val>
                                            <p:strVal val="#ppt_y"/>
                                          </p:val>
                                        </p:tav>
                                      </p:tavLst>
                                    </p:anim>
                                  </p:childTnLst>
                                </p:cTn>
                              </p:par>
                            </p:childTnLst>
                          </p:cTn>
                        </p:par>
                        <p:par>
                          <p:cTn id="41" fill="hold" nodeType="afterGroup">
                            <p:stCondLst>
                              <p:cond delay="2500"/>
                            </p:stCondLst>
                            <p:childTnLst>
                              <p:par>
                                <p:cTn id="42" presetID="2" presetClass="entr" presetSubtype="8" fill="hold" grpId="0" nodeType="afterEffect">
                                  <p:stCondLst>
                                    <p:cond delay="0"/>
                                  </p:stCondLst>
                                  <p:childTnLst>
                                    <p:set>
                                      <p:cBhvr>
                                        <p:cTn id="43" dur="1" fill="hold">
                                          <p:stCondLst>
                                            <p:cond delay="0"/>
                                          </p:stCondLst>
                                        </p:cTn>
                                        <p:tgtEl>
                                          <p:spTgt spid="359427">
                                            <p:txEl>
                                              <p:pRg st="13" end="13"/>
                                            </p:txEl>
                                          </p:spTgt>
                                        </p:tgtEl>
                                        <p:attrNameLst>
                                          <p:attrName>style.visibility</p:attrName>
                                        </p:attrNameLst>
                                      </p:cBhvr>
                                      <p:to>
                                        <p:strVal val="visible"/>
                                      </p:to>
                                    </p:set>
                                    <p:anim calcmode="lin" valueType="num">
                                      <p:cBhvr additive="base">
                                        <p:cTn id="44" dur="500" fill="hold"/>
                                        <p:tgtEl>
                                          <p:spTgt spid="359427">
                                            <p:txEl>
                                              <p:pRg st="13" end="13"/>
                                            </p:txEl>
                                          </p:spTgt>
                                        </p:tgtEl>
                                        <p:attrNameLst>
                                          <p:attrName>ppt_x</p:attrName>
                                        </p:attrNameLst>
                                      </p:cBhvr>
                                      <p:tavLst>
                                        <p:tav tm="0">
                                          <p:val>
                                            <p:strVal val="0-#ppt_w/2"/>
                                          </p:val>
                                        </p:tav>
                                        <p:tav tm="100000">
                                          <p:val>
                                            <p:strVal val="#ppt_x"/>
                                          </p:val>
                                        </p:tav>
                                      </p:tavLst>
                                    </p:anim>
                                    <p:anim calcmode="lin" valueType="num">
                                      <p:cBhvr additive="base">
                                        <p:cTn id="45" dur="500" fill="hold"/>
                                        <p:tgtEl>
                                          <p:spTgt spid="359427">
                                            <p:txEl>
                                              <p:pRg st="13" end="13"/>
                                            </p:txEl>
                                          </p:spTgt>
                                        </p:tgtEl>
                                        <p:attrNameLst>
                                          <p:attrName>ppt_y</p:attrName>
                                        </p:attrNameLst>
                                      </p:cBhvr>
                                      <p:tavLst>
                                        <p:tav tm="0">
                                          <p:val>
                                            <p:strVal val="#ppt_y"/>
                                          </p:val>
                                        </p:tav>
                                        <p:tav tm="100000">
                                          <p:val>
                                            <p:strVal val="#ppt_y"/>
                                          </p:val>
                                        </p:tav>
                                      </p:tavLst>
                                    </p:anim>
                                  </p:childTnLst>
                                </p:cTn>
                              </p:par>
                            </p:childTnLst>
                          </p:cTn>
                        </p:par>
                        <p:par>
                          <p:cTn id="46" fill="hold" nodeType="afterGroup">
                            <p:stCondLst>
                              <p:cond delay="3000"/>
                            </p:stCondLst>
                            <p:childTnLst>
                              <p:par>
                                <p:cTn id="47" presetID="2" presetClass="entr" presetSubtype="8" fill="hold" grpId="0" nodeType="afterEffect">
                                  <p:stCondLst>
                                    <p:cond delay="0"/>
                                  </p:stCondLst>
                                  <p:childTnLst>
                                    <p:set>
                                      <p:cBhvr>
                                        <p:cTn id="48" dur="1" fill="hold">
                                          <p:stCondLst>
                                            <p:cond delay="0"/>
                                          </p:stCondLst>
                                        </p:cTn>
                                        <p:tgtEl>
                                          <p:spTgt spid="359427">
                                            <p:txEl>
                                              <p:pRg st="15" end="15"/>
                                            </p:txEl>
                                          </p:spTgt>
                                        </p:tgtEl>
                                        <p:attrNameLst>
                                          <p:attrName>style.visibility</p:attrName>
                                        </p:attrNameLst>
                                      </p:cBhvr>
                                      <p:to>
                                        <p:strVal val="visible"/>
                                      </p:to>
                                    </p:set>
                                    <p:anim calcmode="lin" valueType="num">
                                      <p:cBhvr additive="base">
                                        <p:cTn id="49" dur="500" fill="hold"/>
                                        <p:tgtEl>
                                          <p:spTgt spid="359427">
                                            <p:txEl>
                                              <p:pRg st="15" end="15"/>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359427">
                                            <p:txEl>
                                              <p:pRg st="15" end="1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9427"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u pied de page 4"/>
          <p:cNvSpPr>
            <a:spLocks noGrp="1"/>
          </p:cNvSpPr>
          <p:nvPr>
            <p:ph type="ftr" sz="quarter" idx="11"/>
          </p:nvPr>
        </p:nvSpPr>
        <p:spPr>
          <a:noFill/>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da-DK" sz="1000" smtClean="0">
                <a:latin typeface="Arial" charset="0"/>
              </a:rPr>
              <a:t>BSP: 36 C/5</a:t>
            </a:r>
          </a:p>
        </p:txBody>
      </p:sp>
      <p:sp>
        <p:nvSpPr>
          <p:cNvPr id="21507" name="Rectangle 3"/>
          <p:cNvSpPr>
            <a:spLocks noGrp="1" noChangeArrowheads="1"/>
          </p:cNvSpPr>
          <p:nvPr>
            <p:ph type="title"/>
          </p:nvPr>
        </p:nvSpPr>
        <p:spPr>
          <a:xfrm>
            <a:off x="2627313" y="431800"/>
            <a:ext cx="5327650" cy="823913"/>
          </a:xfrm>
          <a:noFill/>
        </p:spPr>
        <p:txBody>
          <a:bodyPr/>
          <a:lstStyle/>
          <a:p>
            <a:pPr eaLnBrk="1" hangingPunct="1"/>
            <a:r>
              <a:rPr lang="en-GB" b="1" smtClean="0">
                <a:solidFill>
                  <a:srgbClr val="648BB3"/>
                </a:solidFill>
              </a:rPr>
              <a:t>Results</a:t>
            </a:r>
            <a:r>
              <a:rPr lang="en-GB" sz="2600" b="1" smtClean="0">
                <a:solidFill>
                  <a:srgbClr val="648BB3"/>
                </a:solidFill>
              </a:rPr>
              <a:t/>
            </a:r>
            <a:br>
              <a:rPr lang="en-GB" sz="2600" b="1" smtClean="0">
                <a:solidFill>
                  <a:srgbClr val="648BB3"/>
                </a:solidFill>
              </a:rPr>
            </a:br>
            <a:r>
              <a:rPr lang="en-GB" sz="1600" smtClean="0"/>
              <a:t>Formulation of results to be attained</a:t>
            </a:r>
            <a:br>
              <a:rPr lang="en-GB" sz="1600" smtClean="0"/>
            </a:br>
            <a:endParaRPr lang="en-GB" sz="1600" smtClean="0"/>
          </a:p>
        </p:txBody>
      </p:sp>
      <p:sp>
        <p:nvSpPr>
          <p:cNvPr id="210948" name="Rectangle 4"/>
          <p:cNvSpPr>
            <a:spLocks noGrp="1" noChangeArrowheads="1"/>
          </p:cNvSpPr>
          <p:nvPr>
            <p:ph type="body" idx="1"/>
          </p:nvPr>
        </p:nvSpPr>
        <p:spPr>
          <a:xfrm>
            <a:off x="179388" y="1624013"/>
            <a:ext cx="8964612" cy="4640262"/>
          </a:xfrm>
        </p:spPr>
        <p:txBody>
          <a:bodyPr/>
          <a:lstStyle/>
          <a:p>
            <a:pPr marL="0" indent="0" eaLnBrk="1" hangingPunct="1"/>
            <a:r>
              <a:rPr lang="en-GB" smtClean="0"/>
              <a:t>Formulation of results need to be </a:t>
            </a:r>
            <a:r>
              <a:rPr lang="en-GB" b="1" smtClean="0">
                <a:solidFill>
                  <a:srgbClr val="648BB3"/>
                </a:solidFill>
              </a:rPr>
              <a:t>SMART</a:t>
            </a:r>
            <a:r>
              <a:rPr lang="en-GB" smtClean="0"/>
              <a:t>:</a:t>
            </a:r>
          </a:p>
          <a:p>
            <a:pPr marL="0" indent="0" eaLnBrk="1" hangingPunct="1"/>
            <a:endParaRPr lang="en-GB" smtClean="0"/>
          </a:p>
          <a:p>
            <a:pPr marL="0" indent="0" eaLnBrk="1" hangingPunct="1"/>
            <a:r>
              <a:rPr lang="en-GB" b="1" smtClean="0">
                <a:solidFill>
                  <a:srgbClr val="648BB3"/>
                </a:solidFill>
              </a:rPr>
              <a:t>S</a:t>
            </a:r>
            <a:r>
              <a:rPr lang="en-GB" smtClean="0"/>
              <a:t>pecific: 	</a:t>
            </a:r>
            <a:r>
              <a:rPr lang="en-GB" smtClean="0">
                <a:solidFill>
                  <a:schemeClr val="folHlink"/>
                </a:solidFill>
              </a:rPr>
              <a:t>It needs to express</a:t>
            </a:r>
            <a:r>
              <a:rPr lang="en-GB" smtClean="0"/>
              <a:t> </a:t>
            </a:r>
            <a:r>
              <a:rPr lang="en-GB" smtClean="0">
                <a:solidFill>
                  <a:schemeClr val="folHlink"/>
                </a:solidFill>
              </a:rPr>
              <a:t>the </a:t>
            </a:r>
            <a:r>
              <a:rPr lang="en-GB" smtClean="0">
                <a:solidFill>
                  <a:srgbClr val="648BB3"/>
                </a:solidFill>
              </a:rPr>
              <a:t>nature</a:t>
            </a:r>
            <a:r>
              <a:rPr lang="en-GB" smtClean="0">
                <a:solidFill>
                  <a:schemeClr val="folHlink"/>
                </a:solidFill>
              </a:rPr>
              <a:t> of the change expected</a:t>
            </a:r>
            <a:r>
              <a:rPr lang="en-GB" smtClean="0"/>
              <a:t> </a:t>
            </a:r>
          </a:p>
          <a:p>
            <a:pPr marL="0" indent="0" eaLnBrk="1" hangingPunct="1"/>
            <a:r>
              <a:rPr lang="en-GB" b="1" smtClean="0">
                <a:solidFill>
                  <a:srgbClr val="648BB3"/>
                </a:solidFill>
              </a:rPr>
              <a:t>M</a:t>
            </a:r>
            <a:r>
              <a:rPr lang="en-GB" smtClean="0"/>
              <a:t>easurable:    </a:t>
            </a:r>
            <a:r>
              <a:rPr lang="en-GB" smtClean="0">
                <a:solidFill>
                  <a:schemeClr val="folHlink"/>
                </a:solidFill>
              </a:rPr>
              <a:t>The level of attainment can be measured with 			</a:t>
            </a:r>
            <a:r>
              <a:rPr lang="en-GB" smtClean="0">
                <a:solidFill>
                  <a:srgbClr val="648BB3"/>
                </a:solidFill>
              </a:rPr>
              <a:t>qualitative</a:t>
            </a:r>
            <a:r>
              <a:rPr lang="en-GB" smtClean="0">
                <a:solidFill>
                  <a:schemeClr val="folHlink"/>
                </a:solidFill>
              </a:rPr>
              <a:t> or </a:t>
            </a:r>
            <a:r>
              <a:rPr lang="en-GB" smtClean="0">
                <a:solidFill>
                  <a:srgbClr val="648BB3"/>
                </a:solidFill>
              </a:rPr>
              <a:t>quantitative</a:t>
            </a:r>
            <a:r>
              <a:rPr lang="en-GB" smtClean="0">
                <a:solidFill>
                  <a:schemeClr val="folHlink"/>
                </a:solidFill>
              </a:rPr>
              <a:t> characteristics</a:t>
            </a:r>
          </a:p>
          <a:p>
            <a:pPr marL="0" indent="0" eaLnBrk="1" hangingPunct="1"/>
            <a:r>
              <a:rPr lang="en-GB" b="1" smtClean="0">
                <a:solidFill>
                  <a:srgbClr val="648BB3"/>
                </a:solidFill>
              </a:rPr>
              <a:t>A</a:t>
            </a:r>
            <a:r>
              <a:rPr lang="en-GB" smtClean="0"/>
              <a:t>chievable: 	</a:t>
            </a:r>
            <a:r>
              <a:rPr lang="en-GB" smtClean="0">
                <a:solidFill>
                  <a:schemeClr val="folHlink"/>
                </a:solidFill>
              </a:rPr>
              <a:t>It has to be</a:t>
            </a:r>
            <a:r>
              <a:rPr lang="en-GB" smtClean="0"/>
              <a:t> </a:t>
            </a:r>
            <a:r>
              <a:rPr lang="en-GB" smtClean="0">
                <a:solidFill>
                  <a:srgbClr val="648BB3"/>
                </a:solidFill>
              </a:rPr>
              <a:t>realistic </a:t>
            </a:r>
            <a:r>
              <a:rPr lang="en-GB" smtClean="0">
                <a:solidFill>
                  <a:schemeClr val="folHlink"/>
                </a:solidFill>
              </a:rPr>
              <a:t>with the human and financial 			</a:t>
            </a:r>
            <a:r>
              <a:rPr lang="en-GB" smtClean="0">
                <a:solidFill>
                  <a:srgbClr val="648BB3"/>
                </a:solidFill>
              </a:rPr>
              <a:t>resources </a:t>
            </a:r>
            <a:r>
              <a:rPr lang="en-GB" smtClean="0">
                <a:solidFill>
                  <a:schemeClr val="folHlink"/>
                </a:solidFill>
              </a:rPr>
              <a:t>available</a:t>
            </a:r>
          </a:p>
          <a:p>
            <a:pPr marL="0" indent="0" eaLnBrk="1" hangingPunct="1"/>
            <a:r>
              <a:rPr lang="en-GB" b="1" smtClean="0">
                <a:solidFill>
                  <a:srgbClr val="648BB3"/>
                </a:solidFill>
              </a:rPr>
              <a:t>R</a:t>
            </a:r>
            <a:r>
              <a:rPr lang="en-GB" smtClean="0"/>
              <a:t>elevant: 	</a:t>
            </a:r>
            <a:r>
              <a:rPr lang="en-GB" smtClean="0">
                <a:solidFill>
                  <a:schemeClr val="folHlink"/>
                </a:solidFill>
              </a:rPr>
              <a:t>It has to contribute to the attainment of the </a:t>
            </a:r>
            <a:r>
              <a:rPr lang="en-GB" smtClean="0">
                <a:solidFill>
                  <a:srgbClr val="648BB3"/>
                </a:solidFill>
              </a:rPr>
              <a:t>higher  		level results</a:t>
            </a:r>
            <a:r>
              <a:rPr lang="en-GB" smtClean="0">
                <a:solidFill>
                  <a:schemeClr val="folHlink"/>
                </a:solidFill>
              </a:rPr>
              <a:t> and respond to the </a:t>
            </a:r>
            <a:r>
              <a:rPr lang="en-GB" smtClean="0">
                <a:solidFill>
                  <a:srgbClr val="648BB3"/>
                </a:solidFill>
              </a:rPr>
              <a:t>identified needs</a:t>
            </a:r>
          </a:p>
          <a:p>
            <a:pPr marL="0" indent="0" eaLnBrk="1" hangingPunct="1"/>
            <a:r>
              <a:rPr lang="en-GB" b="1" smtClean="0">
                <a:solidFill>
                  <a:srgbClr val="648BB3"/>
                </a:solidFill>
              </a:rPr>
              <a:t>T</a:t>
            </a:r>
            <a:r>
              <a:rPr lang="en-GB" smtClean="0"/>
              <a:t>ime-bound: 	</a:t>
            </a:r>
            <a:r>
              <a:rPr lang="en-GB" smtClean="0">
                <a:solidFill>
                  <a:schemeClr val="folHlink"/>
                </a:solidFill>
              </a:rPr>
              <a:t>Achievable within a specific </a:t>
            </a:r>
            <a:r>
              <a:rPr lang="en-GB" smtClean="0">
                <a:solidFill>
                  <a:srgbClr val="648BB3"/>
                </a:solidFill>
              </a:rPr>
              <a:t>timeframe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10948">
                                            <p:txEl>
                                              <p:pRg st="0" end="0"/>
                                            </p:txEl>
                                          </p:spTgt>
                                        </p:tgtEl>
                                        <p:attrNameLst>
                                          <p:attrName>style.visibility</p:attrName>
                                        </p:attrNameLst>
                                      </p:cBhvr>
                                      <p:to>
                                        <p:strVal val="visible"/>
                                      </p:to>
                                    </p:set>
                                    <p:anim calcmode="lin" valueType="num">
                                      <p:cBhvr additive="base">
                                        <p:cTn id="7" dur="500" fill="hold"/>
                                        <p:tgtEl>
                                          <p:spTgt spid="21094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10948">
                                            <p:txEl>
                                              <p:pRg st="0" end="0"/>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10948">
                                            <p:txEl>
                                              <p:pRg st="2" end="2"/>
                                            </p:txEl>
                                          </p:spTgt>
                                        </p:tgtEl>
                                        <p:attrNameLst>
                                          <p:attrName>style.visibility</p:attrName>
                                        </p:attrNameLst>
                                      </p:cBhvr>
                                      <p:to>
                                        <p:strVal val="visible"/>
                                      </p:to>
                                    </p:set>
                                    <p:anim calcmode="lin" valueType="num">
                                      <p:cBhvr additive="base">
                                        <p:cTn id="12" dur="500" fill="hold"/>
                                        <p:tgtEl>
                                          <p:spTgt spid="210948">
                                            <p:txEl>
                                              <p:pRg st="2" end="2"/>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210948">
                                            <p:txEl>
                                              <p:pRg st="2" end="2"/>
                                            </p:txEl>
                                          </p:spTgt>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210948">
                                            <p:txEl>
                                              <p:pRg st="3" end="3"/>
                                            </p:txEl>
                                          </p:spTgt>
                                        </p:tgtEl>
                                        <p:attrNameLst>
                                          <p:attrName>style.visibility</p:attrName>
                                        </p:attrNameLst>
                                      </p:cBhvr>
                                      <p:to>
                                        <p:strVal val="visible"/>
                                      </p:to>
                                    </p:set>
                                    <p:anim calcmode="lin" valueType="num">
                                      <p:cBhvr additive="base">
                                        <p:cTn id="17" dur="500" fill="hold"/>
                                        <p:tgtEl>
                                          <p:spTgt spid="210948">
                                            <p:txEl>
                                              <p:pRg st="3" end="3"/>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210948">
                                            <p:txEl>
                                              <p:pRg st="3" end="3"/>
                                            </p:txEl>
                                          </p:spTgt>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10948">
                                            <p:txEl>
                                              <p:pRg st="4" end="4"/>
                                            </p:txEl>
                                          </p:spTgt>
                                        </p:tgtEl>
                                        <p:attrNameLst>
                                          <p:attrName>style.visibility</p:attrName>
                                        </p:attrNameLst>
                                      </p:cBhvr>
                                      <p:to>
                                        <p:strVal val="visible"/>
                                      </p:to>
                                    </p:set>
                                    <p:anim calcmode="lin" valueType="num">
                                      <p:cBhvr additive="base">
                                        <p:cTn id="22" dur="500" fill="hold"/>
                                        <p:tgtEl>
                                          <p:spTgt spid="210948">
                                            <p:txEl>
                                              <p:pRg st="4" end="4"/>
                                            </p:tx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210948">
                                            <p:txEl>
                                              <p:pRg st="4" end="4"/>
                                            </p:txEl>
                                          </p:spTgt>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210948">
                                            <p:txEl>
                                              <p:pRg st="5" end="5"/>
                                            </p:txEl>
                                          </p:spTgt>
                                        </p:tgtEl>
                                        <p:attrNameLst>
                                          <p:attrName>style.visibility</p:attrName>
                                        </p:attrNameLst>
                                      </p:cBhvr>
                                      <p:to>
                                        <p:strVal val="visible"/>
                                      </p:to>
                                    </p:set>
                                    <p:anim calcmode="lin" valueType="num">
                                      <p:cBhvr additive="base">
                                        <p:cTn id="27" dur="500" fill="hold"/>
                                        <p:tgtEl>
                                          <p:spTgt spid="210948">
                                            <p:txEl>
                                              <p:pRg st="5" end="5"/>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210948">
                                            <p:txEl>
                                              <p:pRg st="5" end="5"/>
                                            </p:txEl>
                                          </p:spTgt>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210948">
                                            <p:txEl>
                                              <p:pRg st="6" end="6"/>
                                            </p:txEl>
                                          </p:spTgt>
                                        </p:tgtEl>
                                        <p:attrNameLst>
                                          <p:attrName>style.visibility</p:attrName>
                                        </p:attrNameLst>
                                      </p:cBhvr>
                                      <p:to>
                                        <p:strVal val="visible"/>
                                      </p:to>
                                    </p:set>
                                    <p:anim calcmode="lin" valueType="num">
                                      <p:cBhvr additive="base">
                                        <p:cTn id="32" dur="500" fill="hold"/>
                                        <p:tgtEl>
                                          <p:spTgt spid="210948">
                                            <p:txEl>
                                              <p:pRg st="6" end="6"/>
                                            </p:tx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210948">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948"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idx="4294967295"/>
          </p:nvPr>
        </p:nvSpPr>
        <p:spPr>
          <a:xfrm>
            <a:off x="1474788" y="250825"/>
            <a:ext cx="6553200" cy="823913"/>
          </a:xfrm>
          <a:noFill/>
        </p:spPr>
        <p:txBody>
          <a:bodyPr/>
          <a:lstStyle/>
          <a:p>
            <a:pPr eaLnBrk="1" hangingPunct="1"/>
            <a:r>
              <a:rPr lang="en-GB" sz="2800" b="1" smtClean="0">
                <a:solidFill>
                  <a:srgbClr val="648BB3"/>
                </a:solidFill>
              </a:rPr>
              <a:t>Results-Based Management</a:t>
            </a:r>
            <a:r>
              <a:rPr lang="en-GB" sz="2800" smtClean="0"/>
              <a:t> </a:t>
            </a:r>
            <a:r>
              <a:rPr lang="en-GB" sz="2800" b="1" smtClean="0">
                <a:solidFill>
                  <a:schemeClr val="folHlink"/>
                </a:solidFill>
              </a:rPr>
              <a:t>(RBM)</a:t>
            </a:r>
          </a:p>
        </p:txBody>
      </p:sp>
      <p:sp>
        <p:nvSpPr>
          <p:cNvPr id="176131" name="Rectangle 3"/>
          <p:cNvSpPr>
            <a:spLocks noGrp="1" noChangeArrowheads="1"/>
          </p:cNvSpPr>
          <p:nvPr>
            <p:ph type="body" idx="4294967295"/>
          </p:nvPr>
        </p:nvSpPr>
        <p:spPr>
          <a:xfrm>
            <a:off x="107950" y="1296988"/>
            <a:ext cx="8640763" cy="2806700"/>
          </a:xfrm>
        </p:spPr>
        <p:txBody>
          <a:bodyPr/>
          <a:lstStyle/>
          <a:p>
            <a:pPr eaLnBrk="1" hangingPunct="1"/>
            <a:r>
              <a:rPr lang="en-GB" sz="2600" b="1" smtClean="0">
                <a:solidFill>
                  <a:srgbClr val="648BB3"/>
                </a:solidFill>
              </a:rPr>
              <a:t>	</a:t>
            </a:r>
            <a:r>
              <a:rPr lang="en-GB" sz="2600" smtClean="0"/>
              <a:t>Pillar of the </a:t>
            </a:r>
            <a:r>
              <a:rPr lang="en-GB" sz="2600" b="1" smtClean="0">
                <a:solidFill>
                  <a:srgbClr val="648BB3"/>
                </a:solidFill>
              </a:rPr>
              <a:t>UN Reform</a:t>
            </a:r>
          </a:p>
          <a:p>
            <a:pPr eaLnBrk="1" hangingPunct="1"/>
            <a:r>
              <a:rPr lang="en-GB" sz="2600" b="1" smtClean="0">
                <a:solidFill>
                  <a:srgbClr val="648BB3"/>
                </a:solidFill>
              </a:rPr>
              <a:t>					UNESCO Reform</a:t>
            </a:r>
          </a:p>
          <a:p>
            <a:pPr eaLnBrk="1" hangingPunct="1"/>
            <a:r>
              <a:rPr lang="en-GB" sz="2000" smtClean="0"/>
              <a:t>	</a:t>
            </a:r>
          </a:p>
          <a:p>
            <a:pPr eaLnBrk="1" hangingPunct="1"/>
            <a:r>
              <a:rPr lang="en-GB" sz="2000" smtClean="0"/>
              <a:t>	“</a:t>
            </a:r>
            <a:r>
              <a:rPr lang="en-GB" sz="2000" b="1" i="1" smtClean="0">
                <a:solidFill>
                  <a:srgbClr val="648BB3"/>
                </a:solidFill>
              </a:rPr>
              <a:t>RBM</a:t>
            </a:r>
            <a:r>
              <a:rPr lang="en-GB" sz="2000" i="1" smtClean="0"/>
              <a:t> </a:t>
            </a:r>
            <a:r>
              <a:rPr lang="en-GB" sz="2000" b="1" i="1" smtClean="0"/>
              <a:t>is a participatory and team-based approach to management designed to improve programme delivery and management</a:t>
            </a:r>
            <a:r>
              <a:rPr lang="en-GB" sz="2000" i="1" smtClean="0"/>
              <a:t> </a:t>
            </a:r>
            <a:r>
              <a:rPr lang="en-GB" sz="2000" b="1" i="1" smtClean="0">
                <a:solidFill>
                  <a:srgbClr val="648BB3"/>
                </a:solidFill>
              </a:rPr>
              <a:t>effectiveness, efficiency</a:t>
            </a:r>
            <a:r>
              <a:rPr lang="en-GB" sz="2000" i="1" smtClean="0"/>
              <a:t> </a:t>
            </a:r>
            <a:r>
              <a:rPr lang="en-GB" sz="2000" b="1" i="1" smtClean="0"/>
              <a:t>and</a:t>
            </a:r>
            <a:r>
              <a:rPr lang="en-GB" sz="2000" i="1" smtClean="0"/>
              <a:t> </a:t>
            </a:r>
            <a:r>
              <a:rPr lang="en-GB" sz="2000" b="1" i="1" smtClean="0">
                <a:solidFill>
                  <a:srgbClr val="648BB3"/>
                </a:solidFill>
              </a:rPr>
              <a:t>accountability</a:t>
            </a:r>
            <a:r>
              <a:rPr lang="en-GB" sz="2000" i="1" smtClean="0"/>
              <a:t> </a:t>
            </a:r>
            <a:r>
              <a:rPr lang="en-GB" sz="2000" b="1" i="1" smtClean="0"/>
              <a:t>that focuses on</a:t>
            </a:r>
            <a:r>
              <a:rPr lang="en-GB" sz="2000" i="1" smtClean="0"/>
              <a:t> </a:t>
            </a:r>
            <a:r>
              <a:rPr lang="en-GB" sz="2000" b="1" i="1" smtClean="0">
                <a:solidFill>
                  <a:srgbClr val="648BB3"/>
                </a:solidFill>
              </a:rPr>
              <a:t>achieving defined results, </a:t>
            </a:r>
            <a:r>
              <a:rPr lang="en-GB" sz="2000" b="1" i="1" smtClean="0"/>
              <a:t>and should be applied in all stages of programming</a:t>
            </a:r>
            <a:r>
              <a:rPr lang="en-GB" sz="2000" smtClean="0"/>
              <a:t>.”</a:t>
            </a:r>
          </a:p>
        </p:txBody>
      </p:sp>
      <p:sp>
        <p:nvSpPr>
          <p:cNvPr id="4100" name="Espace réservé du pied de page 4"/>
          <p:cNvSpPr txBox="1">
            <a:spLocks noGrp="1"/>
          </p:cNvSpPr>
          <p:nvPr/>
        </p:nvSpPr>
        <p:spPr bwMode="auto">
          <a:xfrm>
            <a:off x="2516188" y="6561138"/>
            <a:ext cx="411162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da-DK" sz="1000">
                <a:latin typeface="Arial" charset="0"/>
              </a:rPr>
              <a:t>BSP: 36 C/5</a:t>
            </a:r>
          </a:p>
        </p:txBody>
      </p:sp>
      <p:sp>
        <p:nvSpPr>
          <p:cNvPr id="205829" name="Rectangle 5"/>
          <p:cNvSpPr>
            <a:spLocks noChangeArrowheads="1"/>
          </p:cNvSpPr>
          <p:nvPr/>
        </p:nvSpPr>
        <p:spPr bwMode="auto">
          <a:xfrm>
            <a:off x="0" y="4824413"/>
            <a:ext cx="8964613" cy="167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tabLst>
                <a:tab pos="465138" algn="l"/>
              </a:tabLst>
            </a:pPr>
            <a:r>
              <a:rPr lang="en-GB" sz="2600"/>
              <a:t>	The </a:t>
            </a:r>
            <a:r>
              <a:rPr lang="en-GB" sz="2600" b="1">
                <a:solidFill>
                  <a:srgbClr val="648BB3"/>
                </a:solidFill>
              </a:rPr>
              <a:t>RBM</a:t>
            </a:r>
            <a:r>
              <a:rPr lang="en-GB" sz="2600"/>
              <a:t> approach entails:</a:t>
            </a:r>
          </a:p>
          <a:p>
            <a:pPr marL="465138" lvl="1" indent="-233363" algn="l">
              <a:tabLst>
                <a:tab pos="465138" algn="l"/>
              </a:tabLst>
            </a:pPr>
            <a:r>
              <a:rPr lang="en-GB" sz="2600"/>
              <a:t>	- Emphasis on</a:t>
            </a:r>
            <a:r>
              <a:rPr lang="en-GB" sz="2600">
                <a:solidFill>
                  <a:srgbClr val="3399FF"/>
                </a:solidFill>
              </a:rPr>
              <a:t> </a:t>
            </a:r>
            <a:r>
              <a:rPr lang="en-GB" sz="2600" b="1">
                <a:solidFill>
                  <a:srgbClr val="648BB3"/>
                </a:solidFill>
              </a:rPr>
              <a:t>results</a:t>
            </a:r>
            <a:r>
              <a:rPr lang="en-GB" sz="2600"/>
              <a:t>.</a:t>
            </a:r>
            <a:r>
              <a:rPr lang="en-GB" sz="2600" b="1">
                <a:solidFill>
                  <a:srgbClr val="3399FF"/>
                </a:solidFill>
              </a:rPr>
              <a:t> </a:t>
            </a:r>
          </a:p>
          <a:p>
            <a:pPr marL="465138" lvl="1" indent="-233363" algn="l">
              <a:tabLst>
                <a:tab pos="465138" algn="l"/>
              </a:tabLst>
            </a:pPr>
            <a:r>
              <a:rPr lang="en-GB" sz="2600"/>
              <a:t>	- Shifting the</a:t>
            </a:r>
            <a:r>
              <a:rPr lang="en-GB" sz="2600">
                <a:solidFill>
                  <a:srgbClr val="3399FF"/>
                </a:solidFill>
              </a:rPr>
              <a:t> </a:t>
            </a:r>
            <a:r>
              <a:rPr lang="en-GB" sz="2600" b="1">
                <a:solidFill>
                  <a:srgbClr val="648BB3"/>
                </a:solidFill>
              </a:rPr>
              <a:t>focus</a:t>
            </a:r>
            <a:r>
              <a:rPr lang="en-GB" sz="2600">
                <a:solidFill>
                  <a:srgbClr val="3399FF"/>
                </a:solidFill>
              </a:rPr>
              <a:t> </a:t>
            </a:r>
            <a:r>
              <a:rPr lang="en-GB" sz="2600"/>
              <a:t>from how things are done to </a:t>
            </a:r>
            <a:r>
              <a:rPr lang="en-GB" sz="2600" b="1">
                <a:solidFill>
                  <a:srgbClr val="648BB3"/>
                </a:solidFill>
              </a:rPr>
              <a:t>what is 	accomplished</a:t>
            </a:r>
            <a:r>
              <a:rPr lang="en-GB" sz="2600"/>
              <a:t>. </a:t>
            </a:r>
          </a:p>
        </p:txBody>
      </p:sp>
      <p:grpSp>
        <p:nvGrpSpPr>
          <p:cNvPr id="205830" name="Group 6"/>
          <p:cNvGrpSpPr>
            <a:grpSpLocks/>
          </p:cNvGrpSpPr>
          <p:nvPr/>
        </p:nvGrpSpPr>
        <p:grpSpPr bwMode="auto">
          <a:xfrm>
            <a:off x="1204913" y="4040188"/>
            <a:ext cx="6734175" cy="822325"/>
            <a:chOff x="759" y="2545"/>
            <a:chExt cx="4242" cy="518"/>
          </a:xfrm>
        </p:grpSpPr>
        <p:sp>
          <p:nvSpPr>
            <p:cNvPr id="4103" name="Text Box 7"/>
            <p:cNvSpPr txBox="1">
              <a:spLocks noChangeArrowheads="1"/>
            </p:cNvSpPr>
            <p:nvPr/>
          </p:nvSpPr>
          <p:spPr bwMode="auto">
            <a:xfrm>
              <a:off x="759" y="2660"/>
              <a:ext cx="907" cy="288"/>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GB" sz="2400" b="1">
                  <a:solidFill>
                    <a:srgbClr val="648BB3"/>
                  </a:solidFill>
                </a:rPr>
                <a:t>BBM</a:t>
              </a:r>
            </a:p>
          </p:txBody>
        </p:sp>
        <p:sp>
          <p:nvSpPr>
            <p:cNvPr id="4104" name="Text Box 8"/>
            <p:cNvSpPr txBox="1">
              <a:spLocks noChangeArrowheads="1"/>
            </p:cNvSpPr>
            <p:nvPr/>
          </p:nvSpPr>
          <p:spPr bwMode="auto">
            <a:xfrm>
              <a:off x="2426" y="2545"/>
              <a:ext cx="907" cy="518"/>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GB" sz="2400" b="1">
                  <a:solidFill>
                    <a:srgbClr val="648BB3"/>
                  </a:solidFill>
                </a:rPr>
                <a:t>OBM</a:t>
              </a:r>
            </a:p>
            <a:p>
              <a:pPr eaLnBrk="1" hangingPunct="1"/>
              <a:r>
                <a:rPr lang="en-GB" sz="2400" b="1">
                  <a:solidFill>
                    <a:srgbClr val="648BB3"/>
                  </a:solidFill>
                </a:rPr>
                <a:t>PBM</a:t>
              </a:r>
            </a:p>
          </p:txBody>
        </p:sp>
        <p:sp>
          <p:nvSpPr>
            <p:cNvPr id="4105" name="Text Box 9"/>
            <p:cNvSpPr txBox="1">
              <a:spLocks noChangeArrowheads="1"/>
            </p:cNvSpPr>
            <p:nvPr/>
          </p:nvSpPr>
          <p:spPr bwMode="auto">
            <a:xfrm>
              <a:off x="4094" y="2660"/>
              <a:ext cx="907" cy="288"/>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GB" sz="2400" b="1">
                  <a:solidFill>
                    <a:srgbClr val="648BB3"/>
                  </a:solidFill>
                </a:rPr>
                <a:t>RBM</a:t>
              </a:r>
            </a:p>
          </p:txBody>
        </p:sp>
        <p:sp>
          <p:nvSpPr>
            <p:cNvPr id="4106" name="AutoShape 10"/>
            <p:cNvSpPr>
              <a:spLocks noChangeArrowheads="1"/>
            </p:cNvSpPr>
            <p:nvPr/>
          </p:nvSpPr>
          <p:spPr bwMode="auto">
            <a:xfrm>
              <a:off x="1927" y="2713"/>
              <a:ext cx="273" cy="181"/>
            </a:xfrm>
            <a:prstGeom prst="rightArrow">
              <a:avLst>
                <a:gd name="adj1" fmla="val 50000"/>
                <a:gd name="adj2" fmla="val 37707"/>
              </a:avLst>
            </a:prstGeom>
            <a:solidFill>
              <a:srgbClr val="648BB3"/>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107" name="AutoShape 11"/>
            <p:cNvSpPr>
              <a:spLocks noChangeArrowheads="1"/>
            </p:cNvSpPr>
            <p:nvPr/>
          </p:nvSpPr>
          <p:spPr bwMode="auto">
            <a:xfrm>
              <a:off x="3605" y="2713"/>
              <a:ext cx="273" cy="181"/>
            </a:xfrm>
            <a:prstGeom prst="rightArrow">
              <a:avLst>
                <a:gd name="adj1" fmla="val 50000"/>
                <a:gd name="adj2" fmla="val 37707"/>
              </a:avLst>
            </a:prstGeom>
            <a:solidFill>
              <a:srgbClr val="648BB3"/>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76131">
                                            <p:txEl>
                                              <p:pRg st="1" end="1"/>
                                            </p:txEl>
                                          </p:spTgt>
                                        </p:tgtEl>
                                        <p:attrNameLst>
                                          <p:attrName>style.visibility</p:attrName>
                                        </p:attrNameLst>
                                      </p:cBhvr>
                                      <p:to>
                                        <p:strVal val="visible"/>
                                      </p:to>
                                    </p:set>
                                    <p:animEffect transition="in" filter="wipe(left)">
                                      <p:cBhvr>
                                        <p:cTn id="7" dur="500"/>
                                        <p:tgtEl>
                                          <p:spTgt spid="176131">
                                            <p:txEl>
                                              <p:pRg st="1" end="1"/>
                                            </p:txEl>
                                          </p:spTgt>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176131">
                                            <p:txEl>
                                              <p:pRg st="3" end="3"/>
                                            </p:txEl>
                                          </p:spTgt>
                                        </p:tgtEl>
                                        <p:attrNameLst>
                                          <p:attrName>style.visibility</p:attrName>
                                        </p:attrNameLst>
                                      </p:cBhvr>
                                      <p:to>
                                        <p:strVal val="visible"/>
                                      </p:to>
                                    </p:set>
                                    <p:animEffect transition="in" filter="wipe(left)">
                                      <p:cBhvr>
                                        <p:cTn id="11" dur="500"/>
                                        <p:tgtEl>
                                          <p:spTgt spid="176131">
                                            <p:txEl>
                                              <p:pRg st="3" end="3"/>
                                            </p:txEl>
                                          </p:spTgt>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205830"/>
                                        </p:tgtEl>
                                        <p:attrNameLst>
                                          <p:attrName>style.visibility</p:attrName>
                                        </p:attrNameLst>
                                      </p:cBhvr>
                                      <p:to>
                                        <p:strVal val="visible"/>
                                      </p:to>
                                    </p:set>
                                    <p:animEffect transition="in" filter="wipe(left)">
                                      <p:cBhvr>
                                        <p:cTn id="15" dur="500"/>
                                        <p:tgtEl>
                                          <p:spTgt spid="205830"/>
                                        </p:tgtEl>
                                      </p:cBhvr>
                                    </p:animEffect>
                                  </p:childTnLst>
                                </p:cTn>
                              </p:par>
                            </p:childTnLst>
                          </p:cTn>
                        </p:par>
                        <p:par>
                          <p:cTn id="16" fill="hold" nodeType="afterGroup">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05829"/>
                                        </p:tgtEl>
                                        <p:attrNameLst>
                                          <p:attrName>style.visibility</p:attrName>
                                        </p:attrNameLst>
                                      </p:cBhvr>
                                      <p:to>
                                        <p:strVal val="visible"/>
                                      </p:to>
                                    </p:set>
                                    <p:animEffect transition="in" filter="wipe(left)">
                                      <p:cBhvr>
                                        <p:cTn id="19" dur="500"/>
                                        <p:tgtEl>
                                          <p:spTgt spid="2058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82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u pied de page 5"/>
          <p:cNvSpPr txBox="1">
            <a:spLocks noGrp="1"/>
          </p:cNvSpPr>
          <p:nvPr/>
        </p:nvSpPr>
        <p:spPr bwMode="auto">
          <a:xfrm>
            <a:off x="2555875" y="6561138"/>
            <a:ext cx="411162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da-DK" sz="1000">
                <a:latin typeface="Arial" charset="0"/>
              </a:rPr>
              <a:t>BSP: 36 C/5</a:t>
            </a:r>
          </a:p>
        </p:txBody>
      </p:sp>
      <p:graphicFrame>
        <p:nvGraphicFramePr>
          <p:cNvPr id="640039" name="Group 39"/>
          <p:cNvGraphicFramePr>
            <a:graphicFrameLocks noGrp="1"/>
          </p:cNvGraphicFramePr>
          <p:nvPr>
            <p:ph sz="half" idx="4294967295"/>
          </p:nvPr>
        </p:nvGraphicFramePr>
        <p:xfrm>
          <a:off x="468313" y="1368425"/>
          <a:ext cx="8064500" cy="4752975"/>
        </p:xfrm>
        <a:graphic>
          <a:graphicData uri="http://schemas.openxmlformats.org/drawingml/2006/table">
            <a:tbl>
              <a:tblPr/>
              <a:tblGrid>
                <a:gridCol w="2687637"/>
                <a:gridCol w="2689225"/>
                <a:gridCol w="2687638"/>
              </a:tblGrid>
              <a:tr h="792163">
                <a:tc grid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648BB3"/>
                          </a:solidFill>
                          <a:effectLst/>
                          <a:latin typeface="Calibri" pitchFamily="34" charset="0"/>
                        </a:rPr>
                        <a:t>Result</a:t>
                      </a:r>
                      <a:r>
                        <a:rPr kumimoji="0" lang="en-US" sz="2000" b="1" i="0" u="none" strike="noStrike" cap="none" normalizeH="0" baseline="0" smtClean="0">
                          <a:ln>
                            <a:noFill/>
                          </a:ln>
                          <a:solidFill>
                            <a:srgbClr val="5F5F5F"/>
                          </a:solidFill>
                          <a:effectLst/>
                          <a:latin typeface="Calibri" pitchFamily="34" charset="0"/>
                        </a:rPr>
                        <a:t>: </a:t>
                      </a:r>
                      <a:r>
                        <a:rPr kumimoji="0" lang="en-GB" sz="2000" b="1" i="0" u="none" strike="noStrike" cap="none" normalizeH="0" baseline="0" smtClean="0">
                          <a:ln>
                            <a:noFill/>
                          </a:ln>
                          <a:solidFill>
                            <a:srgbClr val="5F5F5F"/>
                          </a:solidFill>
                          <a:effectLst/>
                          <a:latin typeface="Calibri" pitchFamily="34" charset="0"/>
                        </a:rPr>
                        <a:t>A concrete, visible and measurable change in state, induced by the intervention</a:t>
                      </a:r>
                      <a:endParaRPr kumimoji="0" lang="en-US" sz="2000" b="1" i="0" u="none" strike="noStrike" cap="none" normalizeH="0" baseline="0" smtClean="0">
                        <a:ln>
                          <a:noFill/>
                        </a:ln>
                        <a:solidFill>
                          <a:srgbClr val="5F5F5F"/>
                        </a:solidFill>
                        <a:effectLst/>
                        <a:latin typeface="Calibri" pitchFamily="34" charset="0"/>
                      </a:endParaRP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r>
              <a:tr h="396081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2000" b="1" i="0" u="none" strike="noStrike" cap="none" normalizeH="0" baseline="0" smtClean="0">
                          <a:ln>
                            <a:noFill/>
                          </a:ln>
                          <a:solidFill>
                            <a:srgbClr val="648BB3"/>
                          </a:solidFill>
                          <a:effectLst/>
                          <a:latin typeface="Calibri" pitchFamily="34" charset="0"/>
                        </a:rPr>
                        <a:t>Performance indicator</a:t>
                      </a:r>
                      <a:r>
                        <a:rPr kumimoji="0" lang="en-GB" sz="2000" b="1" i="0" u="none" strike="noStrike" cap="none" normalizeH="0" baseline="0" smtClean="0">
                          <a:ln>
                            <a:noFill/>
                          </a:ln>
                          <a:solidFill>
                            <a:srgbClr val="5F5F5F"/>
                          </a:solidFill>
                          <a:effectLst/>
                          <a:latin typeface="Calibri" pitchFamily="34" charset="0"/>
                        </a:rPr>
                        <a:t>: </a:t>
                      </a:r>
                      <a:r>
                        <a:rPr kumimoji="0" lang="en-GB" sz="2000" b="1" i="0" u="none" strike="noStrike" cap="none" normalizeH="0" baseline="0" smtClean="0">
                          <a:ln>
                            <a:noFill/>
                          </a:ln>
                          <a:solidFill>
                            <a:schemeClr val="folHlink"/>
                          </a:solidFill>
                          <a:effectLst/>
                          <a:latin typeface="Calibri" pitchFamily="34" charset="0"/>
                        </a:rPr>
                        <a:t>Parameter </a:t>
                      </a:r>
                      <a:r>
                        <a:rPr kumimoji="0" lang="en-GB" sz="2000" b="1" i="0" u="none" strike="noStrike" cap="none" normalizeH="0" baseline="0" smtClean="0">
                          <a:ln>
                            <a:noFill/>
                          </a:ln>
                          <a:solidFill>
                            <a:srgbClr val="5F5F5F"/>
                          </a:solidFill>
                          <a:effectLst/>
                          <a:latin typeface="Calibri" pitchFamily="34" charset="0"/>
                        </a:rPr>
                        <a:t>used to</a:t>
                      </a:r>
                      <a:r>
                        <a:rPr kumimoji="0" lang="en-GB" sz="2000" b="1" i="0" u="none" strike="noStrike" cap="none" normalizeH="0" baseline="0" smtClean="0">
                          <a:ln>
                            <a:noFill/>
                          </a:ln>
                          <a:solidFill>
                            <a:schemeClr val="folHlink"/>
                          </a:solidFill>
                          <a:effectLst/>
                          <a:latin typeface="Calibri" pitchFamily="34" charset="0"/>
                        </a:rPr>
                        <a:t> assess </a:t>
                      </a:r>
                      <a:r>
                        <a:rPr kumimoji="0" lang="en-GB" sz="2000" b="1" i="0" u="none" strike="noStrike" cap="none" normalizeH="0" baseline="0" smtClean="0">
                          <a:ln>
                            <a:noFill/>
                          </a:ln>
                          <a:solidFill>
                            <a:srgbClr val="5F5F5F"/>
                          </a:solidFill>
                          <a:effectLst/>
                          <a:latin typeface="Calibri" pitchFamily="34" charset="0"/>
                        </a:rPr>
                        <a:t>and</a:t>
                      </a:r>
                      <a:r>
                        <a:rPr kumimoji="0" lang="en-GB" sz="2000" b="0" i="0" u="none" strike="noStrike" cap="none" normalizeH="0" baseline="0" smtClean="0">
                          <a:ln>
                            <a:noFill/>
                          </a:ln>
                          <a:solidFill>
                            <a:schemeClr val="tx1"/>
                          </a:solidFill>
                          <a:effectLst/>
                          <a:latin typeface="Calibri" pitchFamily="34" charset="0"/>
                        </a:rPr>
                        <a:t> </a:t>
                      </a:r>
                      <a:r>
                        <a:rPr kumimoji="0" lang="en-GB" sz="2000" b="1" i="0" u="none" strike="noStrike" cap="none" normalizeH="0" baseline="0" smtClean="0">
                          <a:ln>
                            <a:noFill/>
                          </a:ln>
                          <a:solidFill>
                            <a:schemeClr val="folHlink"/>
                          </a:solidFill>
                          <a:effectLst/>
                          <a:latin typeface="Calibri" pitchFamily="34" charset="0"/>
                        </a:rPr>
                        <a:t>measure</a:t>
                      </a:r>
                      <a:r>
                        <a:rPr kumimoji="0" lang="en-GB" sz="2000" b="0" i="0" u="none" strike="noStrike" cap="none" normalizeH="0" baseline="0" smtClean="0">
                          <a:ln>
                            <a:noFill/>
                          </a:ln>
                          <a:solidFill>
                            <a:schemeClr val="tx1"/>
                          </a:solidFill>
                          <a:effectLst/>
                          <a:latin typeface="Calibri" pitchFamily="34" charset="0"/>
                        </a:rPr>
                        <a:t> </a:t>
                      </a:r>
                      <a:r>
                        <a:rPr kumimoji="0" lang="en-GB" sz="2000" b="1" i="0" u="none" strike="noStrike" cap="none" normalizeH="0" baseline="0" smtClean="0">
                          <a:ln>
                            <a:noFill/>
                          </a:ln>
                          <a:solidFill>
                            <a:srgbClr val="5F5F5F"/>
                          </a:solidFill>
                          <a:effectLst/>
                          <a:latin typeface="Calibri" pitchFamily="34" charset="0"/>
                        </a:rPr>
                        <a:t>the</a:t>
                      </a:r>
                      <a:r>
                        <a:rPr kumimoji="0" lang="en-GB" sz="2000" b="1" i="0" u="none" strike="noStrike" cap="none" normalizeH="0" baseline="0" smtClean="0">
                          <a:ln>
                            <a:noFill/>
                          </a:ln>
                          <a:solidFill>
                            <a:schemeClr val="tx1"/>
                          </a:solidFill>
                          <a:effectLst/>
                          <a:latin typeface="Calibri" pitchFamily="34" charset="0"/>
                        </a:rPr>
                        <a:t> </a:t>
                      </a:r>
                      <a:r>
                        <a:rPr kumimoji="0" lang="en-GB" sz="2000" b="1" i="0" u="none" strike="noStrike" cap="none" normalizeH="0" baseline="0" smtClean="0">
                          <a:ln>
                            <a:noFill/>
                          </a:ln>
                          <a:solidFill>
                            <a:schemeClr val="folHlink"/>
                          </a:solidFill>
                          <a:effectLst/>
                          <a:latin typeface="Calibri" pitchFamily="34" charset="0"/>
                        </a:rPr>
                        <a:t>progress related to an expected result</a:t>
                      </a:r>
                      <a:r>
                        <a:rPr kumimoji="0" lang="en-GB" sz="2000" b="0" i="0" u="none" strike="noStrike" cap="none" normalizeH="0" baseline="0" smtClean="0">
                          <a:ln>
                            <a:noFill/>
                          </a:ln>
                          <a:solidFill>
                            <a:schemeClr val="tx1"/>
                          </a:solidFill>
                          <a:effectLst/>
                          <a:latin typeface="Calibri" pitchFamily="34" charset="0"/>
                        </a:rPr>
                        <a:t> </a:t>
                      </a:r>
                      <a:r>
                        <a:rPr kumimoji="0" lang="en-GB" sz="2000" b="1" i="0" u="none" strike="noStrike" cap="none" normalizeH="0" baseline="0" smtClean="0">
                          <a:ln>
                            <a:noFill/>
                          </a:ln>
                          <a:solidFill>
                            <a:srgbClr val="5F5F5F"/>
                          </a:solidFill>
                          <a:effectLst/>
                          <a:latin typeface="Calibri" pitchFamily="34" charset="0"/>
                        </a:rPr>
                        <a:t>or an aspect of it.</a:t>
                      </a:r>
                      <a:endParaRPr kumimoji="0" lang="en-US" sz="2000" b="1" i="0" u="none" strike="noStrike" cap="none" normalizeH="0" baseline="0" smtClean="0">
                        <a:ln>
                          <a:noFill/>
                        </a:ln>
                        <a:solidFill>
                          <a:srgbClr val="5F5F5F"/>
                        </a:solidFill>
                        <a:effectLst/>
                        <a:latin typeface="Calibri" pitchFamily="34" charset="0"/>
                      </a:endParaRP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1" i="0" u="none" strike="noStrike" cap="none" normalizeH="0" baseline="0" smtClean="0">
                        <a:ln>
                          <a:noFill/>
                        </a:ln>
                        <a:solidFill>
                          <a:srgbClr val="5F5F5F"/>
                        </a:solidFill>
                        <a:effectLst/>
                        <a:latin typeface="Calibri" pitchFamily="34" charset="0"/>
                      </a:endParaRP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1" i="0" u="none" strike="noStrike" cap="none" normalizeH="0" baseline="0" smtClean="0">
                        <a:ln>
                          <a:noFill/>
                        </a:ln>
                        <a:solidFill>
                          <a:srgbClr val="5F5F5F"/>
                        </a:solidFill>
                        <a:effectLst/>
                        <a:latin typeface="Calibri" pitchFamily="34" charset="0"/>
                      </a:endParaRP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2543" name="Rectangle 34"/>
          <p:cNvSpPr>
            <a:spLocks noGrp="1" noChangeArrowheads="1"/>
          </p:cNvSpPr>
          <p:nvPr>
            <p:ph type="title" idx="4294967295"/>
          </p:nvPr>
        </p:nvSpPr>
        <p:spPr>
          <a:xfrm>
            <a:off x="146050" y="328613"/>
            <a:ext cx="7954963" cy="823912"/>
          </a:xfrm>
          <a:noFill/>
        </p:spPr>
        <p:txBody>
          <a:bodyPr/>
          <a:lstStyle/>
          <a:p>
            <a:pPr eaLnBrk="1" hangingPunct="1"/>
            <a:r>
              <a:rPr lang="en-GB" sz="2600" b="1" smtClean="0">
                <a:solidFill>
                  <a:srgbClr val="648BB3"/>
                </a:solidFill>
              </a:rPr>
              <a:t>Results</a:t>
            </a:r>
            <a:r>
              <a:rPr lang="en-GB" sz="2600" b="1" smtClean="0"/>
              <a:t/>
            </a:r>
            <a:br>
              <a:rPr lang="en-GB" sz="2600" b="1" smtClean="0"/>
            </a:br>
            <a:r>
              <a:rPr lang="en-GB" sz="2600" b="1" smtClean="0"/>
              <a:t> </a:t>
            </a:r>
            <a:r>
              <a:rPr lang="en-GB" sz="2600" smtClean="0"/>
              <a:t>Planning for monitoring of results</a:t>
            </a:r>
          </a:p>
        </p:txBody>
      </p:sp>
      <p:sp>
        <p:nvSpPr>
          <p:cNvPr id="640037" name="Text Box 37"/>
          <p:cNvSpPr txBox="1">
            <a:spLocks noChangeArrowheads="1"/>
          </p:cNvSpPr>
          <p:nvPr/>
        </p:nvSpPr>
        <p:spPr bwMode="auto">
          <a:xfrm>
            <a:off x="5868988" y="2160588"/>
            <a:ext cx="2735262" cy="4054475"/>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algn="l" eaLnBrk="1" hangingPunct="1"/>
            <a:r>
              <a:rPr lang="en-GB" sz="2000" b="1">
                <a:solidFill>
                  <a:srgbClr val="648BB3"/>
                </a:solidFill>
              </a:rPr>
              <a:t>Quantitative and/or qualitative Target/Benchmark: </a:t>
            </a:r>
            <a:r>
              <a:rPr lang="en-GB" sz="2000" b="1">
                <a:solidFill>
                  <a:schemeClr val="folHlink"/>
                </a:solidFill>
              </a:rPr>
              <a:t>verifiable standard</a:t>
            </a:r>
            <a:r>
              <a:rPr lang="en-GB" sz="2000"/>
              <a:t> to be </a:t>
            </a:r>
            <a:r>
              <a:rPr lang="en-GB" sz="2000" b="1">
                <a:solidFill>
                  <a:schemeClr val="folHlink"/>
                </a:solidFill>
              </a:rPr>
              <a:t>achieved</a:t>
            </a:r>
            <a:r>
              <a:rPr lang="en-GB" sz="2000"/>
              <a:t> at the end of the biennium.</a:t>
            </a:r>
          </a:p>
          <a:p>
            <a:pPr algn="l" eaLnBrk="1" hangingPunct="1"/>
            <a:r>
              <a:rPr lang="en-GB" sz="2000" b="1">
                <a:solidFill>
                  <a:srgbClr val="648BB3"/>
                </a:solidFill>
              </a:rPr>
              <a:t>Baseline: </a:t>
            </a:r>
            <a:r>
              <a:rPr lang="en-GB" sz="2000"/>
              <a:t>the </a:t>
            </a:r>
            <a:r>
              <a:rPr lang="en-GB" sz="2000" b="1">
                <a:solidFill>
                  <a:schemeClr val="folHlink"/>
                </a:solidFill>
              </a:rPr>
              <a:t>starting point</a:t>
            </a:r>
            <a:r>
              <a:rPr lang="en-GB" sz="2000"/>
              <a:t> from which progress towards expected results will be measured through the use of performance indicators.</a:t>
            </a:r>
            <a:endParaRPr lang="fr-FR" sz="2000"/>
          </a:p>
        </p:txBody>
      </p:sp>
      <p:sp>
        <p:nvSpPr>
          <p:cNvPr id="21" name="Text Box 35"/>
          <p:cNvSpPr txBox="1">
            <a:spLocks noChangeArrowheads="1"/>
          </p:cNvSpPr>
          <p:nvPr/>
        </p:nvSpPr>
        <p:spPr bwMode="auto">
          <a:xfrm>
            <a:off x="3132138" y="2160588"/>
            <a:ext cx="2736850" cy="2092325"/>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algn="l" eaLnBrk="1" hangingPunct="1"/>
            <a:r>
              <a:rPr lang="en-GB" sz="2000" b="1">
                <a:solidFill>
                  <a:srgbClr val="648BB3"/>
                </a:solidFill>
              </a:rPr>
              <a:t>Means of verification:</a:t>
            </a:r>
          </a:p>
          <a:p>
            <a:pPr algn="l" eaLnBrk="1" hangingPunct="1"/>
            <a:r>
              <a:rPr lang="en-GB" sz="2000"/>
              <a:t>The </a:t>
            </a:r>
            <a:r>
              <a:rPr lang="en-GB" sz="2000" b="1">
                <a:solidFill>
                  <a:schemeClr val="folHlink"/>
                </a:solidFill>
              </a:rPr>
              <a:t>data sources</a:t>
            </a:r>
            <a:r>
              <a:rPr lang="en-GB" sz="2000"/>
              <a:t> and </a:t>
            </a:r>
            <a:r>
              <a:rPr lang="en-GB" sz="2000" b="1">
                <a:solidFill>
                  <a:schemeClr val="folHlink"/>
                </a:solidFill>
              </a:rPr>
              <a:t>methodologies</a:t>
            </a:r>
            <a:r>
              <a:rPr lang="en-GB" sz="2000"/>
              <a:t> used to measure and analyse performance.</a:t>
            </a:r>
          </a:p>
          <a:p>
            <a:pPr algn="l" eaLnBrk="1" hangingPunct="1">
              <a:spcBef>
                <a:spcPct val="50000"/>
              </a:spcBef>
            </a:pPr>
            <a:endParaRPr lang="fr-FR" sz="2000"/>
          </a:p>
        </p:txBody>
      </p:sp>
      <p:grpSp>
        <p:nvGrpSpPr>
          <p:cNvPr id="27667" name="Group 19"/>
          <p:cNvGrpSpPr>
            <a:grpSpLocks/>
          </p:cNvGrpSpPr>
          <p:nvPr/>
        </p:nvGrpSpPr>
        <p:grpSpPr bwMode="auto">
          <a:xfrm>
            <a:off x="3910013" y="6121400"/>
            <a:ext cx="1741487" cy="333375"/>
            <a:chOff x="2414" y="3041"/>
            <a:chExt cx="1414" cy="350"/>
          </a:xfrm>
        </p:grpSpPr>
        <p:pic>
          <p:nvPicPr>
            <p:cNvPr id="22547" name="Picture 20" descr="Gender Lens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0" y="3062"/>
              <a:ext cx="530"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8" name="Picture 21" descr="ris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4" y="3041"/>
              <a:ext cx="404"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9" name="Picture 22" descr="right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14" y="3053"/>
              <a:ext cx="434"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640039"/>
                                        </p:tgtEl>
                                        <p:attrNameLst>
                                          <p:attrName>style.visibility</p:attrName>
                                        </p:attrNameLst>
                                      </p:cBhvr>
                                      <p:to>
                                        <p:strVal val="visible"/>
                                      </p:to>
                                    </p:set>
                                    <p:animEffect transition="in" filter="wipe(left)">
                                      <p:cBhvr>
                                        <p:cTn id="7" dur="500"/>
                                        <p:tgtEl>
                                          <p:spTgt spid="64003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640037">
                                            <p:txEl>
                                              <p:pRg st="0" end="0"/>
                                            </p:txEl>
                                          </p:spTgt>
                                        </p:tgtEl>
                                        <p:attrNameLst>
                                          <p:attrName>style.visibility</p:attrName>
                                        </p:attrNameLst>
                                      </p:cBhvr>
                                      <p:to>
                                        <p:strVal val="visible"/>
                                      </p:to>
                                    </p:set>
                                    <p:animEffect transition="in" filter="wipe(left)">
                                      <p:cBhvr>
                                        <p:cTn id="12" dur="500"/>
                                        <p:tgtEl>
                                          <p:spTgt spid="640037">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640037">
                                            <p:txEl>
                                              <p:pRg st="1" end="1"/>
                                            </p:txEl>
                                          </p:spTgt>
                                        </p:tgtEl>
                                        <p:attrNameLst>
                                          <p:attrName>style.visibility</p:attrName>
                                        </p:attrNameLst>
                                      </p:cBhvr>
                                      <p:to>
                                        <p:strVal val="visible"/>
                                      </p:to>
                                    </p:set>
                                    <p:animEffect transition="in" filter="wipe(left)">
                                      <p:cBhvr>
                                        <p:cTn id="17" dur="500"/>
                                        <p:tgtEl>
                                          <p:spTgt spid="640037">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500"/>
                                        <p:tgtEl>
                                          <p:spTgt spid="2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1" presetClass="entr" presetSubtype="4" fill="hold" nodeType="clickEffect">
                                  <p:stCondLst>
                                    <p:cond delay="0"/>
                                  </p:stCondLst>
                                  <p:childTnLst>
                                    <p:set>
                                      <p:cBhvr>
                                        <p:cTn id="26" dur="1" fill="hold">
                                          <p:stCondLst>
                                            <p:cond delay="0"/>
                                          </p:stCondLst>
                                        </p:cTn>
                                        <p:tgtEl>
                                          <p:spTgt spid="27667"/>
                                        </p:tgtEl>
                                        <p:attrNameLst>
                                          <p:attrName>style.visibility</p:attrName>
                                        </p:attrNameLst>
                                      </p:cBhvr>
                                      <p:to>
                                        <p:strVal val="visible"/>
                                      </p:to>
                                    </p:set>
                                    <p:animEffect transition="in" filter="wheel(4)">
                                      <p:cBhvr>
                                        <p:cTn id="27" dur="1000"/>
                                        <p:tgtEl>
                                          <p:spTgt spid="276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u pied de page 5"/>
          <p:cNvSpPr txBox="1">
            <a:spLocks noGrp="1"/>
          </p:cNvSpPr>
          <p:nvPr/>
        </p:nvSpPr>
        <p:spPr bwMode="auto">
          <a:xfrm>
            <a:off x="2555875" y="6561138"/>
            <a:ext cx="411162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da-DK" sz="1000">
                <a:latin typeface="Arial" charset="0"/>
              </a:rPr>
              <a:t>BSP: 36 C/5</a:t>
            </a:r>
          </a:p>
        </p:txBody>
      </p:sp>
      <p:graphicFrame>
        <p:nvGraphicFramePr>
          <p:cNvPr id="640039" name="Group 39"/>
          <p:cNvGraphicFramePr>
            <a:graphicFrameLocks noGrp="1"/>
          </p:cNvGraphicFramePr>
          <p:nvPr>
            <p:ph sz="half" idx="4294967295"/>
          </p:nvPr>
        </p:nvGraphicFramePr>
        <p:xfrm>
          <a:off x="468313" y="1439863"/>
          <a:ext cx="8064500" cy="4175125"/>
        </p:xfrm>
        <a:graphic>
          <a:graphicData uri="http://schemas.openxmlformats.org/drawingml/2006/table">
            <a:tbl>
              <a:tblPr/>
              <a:tblGrid>
                <a:gridCol w="2687637"/>
                <a:gridCol w="2689225"/>
                <a:gridCol w="2687638"/>
              </a:tblGrid>
              <a:tr h="1144588">
                <a:tc grid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648BB3"/>
                          </a:solidFill>
                          <a:effectLst/>
                          <a:latin typeface="Calibri" pitchFamily="34" charset="0"/>
                        </a:rPr>
                        <a:t>Result:</a:t>
                      </a:r>
                      <a:r>
                        <a:rPr kumimoji="0" lang="en-US" sz="2000" b="1" i="0" u="none" strike="noStrike" cap="none" normalizeH="0" baseline="0" smtClean="0">
                          <a:ln>
                            <a:noFill/>
                          </a:ln>
                          <a:solidFill>
                            <a:srgbClr val="5F5F5F"/>
                          </a:solidFill>
                          <a:effectLst/>
                          <a:latin typeface="Calibri" pitchFamily="34" charset="0"/>
                        </a:rPr>
                        <a:t> Local authorities in province Y and Z are implementing the safeguarding framework</a:t>
                      </a: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r>
              <a:tr h="303053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000" b="1" i="0" u="none" strike="noStrike" cap="none" normalizeH="0" baseline="0" smtClean="0">
                          <a:ln>
                            <a:noFill/>
                          </a:ln>
                          <a:solidFill>
                            <a:srgbClr val="648BB3"/>
                          </a:solidFill>
                          <a:effectLst/>
                          <a:latin typeface="Calibri" pitchFamily="34" charset="0"/>
                        </a:rPr>
                        <a:t>PI</a:t>
                      </a:r>
                      <a:r>
                        <a:rPr kumimoji="0" lang="en-GB" sz="2000" b="1" i="0" u="none" strike="noStrike" cap="none" normalizeH="0" baseline="0" smtClean="0">
                          <a:ln>
                            <a:noFill/>
                          </a:ln>
                          <a:solidFill>
                            <a:srgbClr val="5F5F5F"/>
                          </a:solidFill>
                          <a:effectLst/>
                          <a:latin typeface="Calibri" pitchFamily="34" charset="0"/>
                        </a:rPr>
                        <a:t>: % of recommendations in the framework implemented by local authorities</a:t>
                      </a:r>
                      <a:endParaRPr kumimoji="0" lang="en-US" sz="2000" b="1" i="0" u="none" strike="noStrike" cap="none" normalizeH="0" baseline="0" smtClean="0">
                        <a:ln>
                          <a:noFill/>
                        </a:ln>
                        <a:solidFill>
                          <a:srgbClr val="5F5F5F"/>
                        </a:solidFill>
                        <a:effectLst/>
                        <a:latin typeface="Calibri" pitchFamily="34" charset="0"/>
                      </a:endParaRP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smtClean="0">
                        <a:ln>
                          <a:noFill/>
                        </a:ln>
                        <a:solidFill>
                          <a:srgbClr val="5F5F5F"/>
                        </a:solidFill>
                        <a:effectLst/>
                        <a:latin typeface="Calibri" pitchFamily="34" charset="0"/>
                      </a:endParaRP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smtClean="0">
                        <a:ln>
                          <a:noFill/>
                        </a:ln>
                        <a:solidFill>
                          <a:srgbClr val="5F5F5F"/>
                        </a:solidFill>
                        <a:effectLst/>
                        <a:latin typeface="Calibri" pitchFamily="34" charset="0"/>
                      </a:endParaRP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3567" name="Rectangle 34"/>
          <p:cNvSpPr>
            <a:spLocks noGrp="1" noChangeArrowheads="1"/>
          </p:cNvSpPr>
          <p:nvPr>
            <p:ph type="title" idx="4294967295"/>
          </p:nvPr>
        </p:nvSpPr>
        <p:spPr>
          <a:xfrm>
            <a:off x="146050" y="328613"/>
            <a:ext cx="7954963" cy="823912"/>
          </a:xfrm>
          <a:noFill/>
        </p:spPr>
        <p:txBody>
          <a:bodyPr/>
          <a:lstStyle/>
          <a:p>
            <a:pPr eaLnBrk="1" hangingPunct="1"/>
            <a:r>
              <a:rPr lang="en-GB" sz="2600" b="1" smtClean="0">
                <a:solidFill>
                  <a:srgbClr val="648BB3"/>
                </a:solidFill>
              </a:rPr>
              <a:t>Results</a:t>
            </a:r>
            <a:r>
              <a:rPr lang="en-GB" sz="2600" b="1" smtClean="0"/>
              <a:t/>
            </a:r>
            <a:br>
              <a:rPr lang="en-GB" sz="2600" b="1" smtClean="0"/>
            </a:br>
            <a:r>
              <a:rPr lang="en-GB" sz="2600" b="1" smtClean="0"/>
              <a:t> </a:t>
            </a:r>
            <a:r>
              <a:rPr lang="en-GB" sz="2600" smtClean="0"/>
              <a:t>Planning for monitoring of results</a:t>
            </a:r>
          </a:p>
        </p:txBody>
      </p:sp>
      <p:sp>
        <p:nvSpPr>
          <p:cNvPr id="640037" name="Text Box 37"/>
          <p:cNvSpPr txBox="1">
            <a:spLocks noChangeArrowheads="1"/>
          </p:cNvSpPr>
          <p:nvPr/>
        </p:nvSpPr>
        <p:spPr bwMode="auto">
          <a:xfrm>
            <a:off x="5868988" y="2879725"/>
            <a:ext cx="2303462" cy="2287588"/>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algn="l" eaLnBrk="1" hangingPunct="1"/>
            <a:r>
              <a:rPr lang="en-GB" sz="2000" b="1">
                <a:solidFill>
                  <a:srgbClr val="648BB3"/>
                </a:solidFill>
              </a:rPr>
              <a:t>Target/Benchmark: </a:t>
            </a:r>
            <a:r>
              <a:rPr lang="en-GB" sz="2000" b="1"/>
              <a:t>50 %</a:t>
            </a:r>
          </a:p>
          <a:p>
            <a:pPr algn="l" eaLnBrk="1" hangingPunct="1"/>
            <a:r>
              <a:rPr lang="en-GB" sz="2000" b="1"/>
              <a:t>2-3 criteria to assess how well it is implemented</a:t>
            </a:r>
          </a:p>
          <a:p>
            <a:pPr algn="l" eaLnBrk="1" hangingPunct="1"/>
            <a:r>
              <a:rPr lang="en-GB" sz="2000" b="1">
                <a:solidFill>
                  <a:srgbClr val="648BB3"/>
                </a:solidFill>
              </a:rPr>
              <a:t>Baseline: </a:t>
            </a:r>
            <a:r>
              <a:rPr lang="en-GB" sz="2000" b="1"/>
              <a:t>(10%)</a:t>
            </a:r>
            <a:endParaRPr lang="en-US" sz="2000" b="1"/>
          </a:p>
          <a:p>
            <a:pPr algn="l" eaLnBrk="1" hangingPunct="1">
              <a:spcBef>
                <a:spcPct val="50000"/>
              </a:spcBef>
            </a:pPr>
            <a:endParaRPr lang="fr-FR"/>
          </a:p>
        </p:txBody>
      </p:sp>
      <p:sp>
        <p:nvSpPr>
          <p:cNvPr id="21" name="Text Box 35"/>
          <p:cNvSpPr txBox="1">
            <a:spLocks noChangeArrowheads="1"/>
          </p:cNvSpPr>
          <p:nvPr/>
        </p:nvSpPr>
        <p:spPr bwMode="auto">
          <a:xfrm>
            <a:off x="3132138" y="2879725"/>
            <a:ext cx="2736850" cy="1373188"/>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algn="l" eaLnBrk="1" hangingPunct="1"/>
            <a:r>
              <a:rPr lang="en-GB" sz="2000" b="1">
                <a:solidFill>
                  <a:srgbClr val="648BB3"/>
                </a:solidFill>
              </a:rPr>
              <a:t>Means of verification:</a:t>
            </a:r>
          </a:p>
          <a:p>
            <a:pPr algn="l" eaLnBrk="1" hangingPunct="1"/>
            <a:r>
              <a:rPr lang="en-GB" sz="2000" b="1"/>
              <a:t>Annual Reports on the implementation</a:t>
            </a:r>
            <a:endParaRPr lang="en-US" sz="2000" b="1"/>
          </a:p>
          <a:p>
            <a:pPr algn="l" eaLnBrk="1" hangingPunct="1">
              <a:spcBef>
                <a:spcPct val="50000"/>
              </a:spcBef>
            </a:pPr>
            <a:endParaRPr lang="fr-FR"/>
          </a:p>
        </p:txBody>
      </p:sp>
      <p:sp>
        <p:nvSpPr>
          <p:cNvPr id="239634" name="Text Box 18"/>
          <p:cNvSpPr txBox="1">
            <a:spLocks noChangeArrowheads="1"/>
          </p:cNvSpPr>
          <p:nvPr/>
        </p:nvSpPr>
        <p:spPr bwMode="auto">
          <a:xfrm>
            <a:off x="322263" y="5759450"/>
            <a:ext cx="82105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algn="l" eaLnBrk="1" hangingPunct="1">
              <a:spcBef>
                <a:spcPct val="50000"/>
              </a:spcBef>
            </a:pPr>
            <a:r>
              <a:rPr lang="en-GB" sz="1800" b="1">
                <a:latin typeface="Arial" charset="0"/>
              </a:rPr>
              <a:t>Aggregation from </a:t>
            </a:r>
            <a:r>
              <a:rPr lang="en-GB" sz="1800" b="1">
                <a:solidFill>
                  <a:srgbClr val="648BB3"/>
                </a:solidFill>
                <a:latin typeface="Arial" charset="0"/>
              </a:rPr>
              <a:t>workplans</a:t>
            </a:r>
            <a:r>
              <a:rPr lang="en-GB" sz="1800" b="1">
                <a:latin typeface="Arial" charset="0"/>
              </a:rPr>
              <a:t> outputs/deliverables &amp; </a:t>
            </a:r>
            <a:r>
              <a:rPr lang="en-GB" sz="1800" b="1">
                <a:solidFill>
                  <a:srgbClr val="648BB3"/>
                </a:solidFill>
                <a:latin typeface="Arial" charset="0"/>
              </a:rPr>
              <a:t>results</a:t>
            </a:r>
            <a:r>
              <a:rPr lang="en-GB" sz="1800" b="1">
                <a:latin typeface="Arial" charset="0"/>
              </a:rPr>
              <a:t> to </a:t>
            </a:r>
            <a:r>
              <a:rPr lang="en-GB" sz="1800" b="1">
                <a:solidFill>
                  <a:srgbClr val="648BB3"/>
                </a:solidFill>
                <a:latin typeface="Arial" charset="0"/>
              </a:rPr>
              <a:t>C/5</a:t>
            </a:r>
            <a:r>
              <a:rPr lang="en-GB" sz="1800" b="1">
                <a:latin typeface="Arial" charset="0"/>
              </a:rPr>
              <a:t> outputs/deliverables &amp; </a:t>
            </a:r>
            <a:r>
              <a:rPr lang="en-GB" sz="1800" b="1">
                <a:solidFill>
                  <a:srgbClr val="648BB3"/>
                </a:solidFill>
                <a:latin typeface="Arial" charset="0"/>
              </a:rPr>
              <a:t>results</a:t>
            </a:r>
          </a:p>
        </p:txBody>
      </p:sp>
      <p:grpSp>
        <p:nvGrpSpPr>
          <p:cNvPr id="27667" name="Group 19"/>
          <p:cNvGrpSpPr>
            <a:grpSpLocks/>
          </p:cNvGrpSpPr>
          <p:nvPr/>
        </p:nvGrpSpPr>
        <p:grpSpPr bwMode="auto">
          <a:xfrm>
            <a:off x="3910013" y="6121400"/>
            <a:ext cx="1741487" cy="333375"/>
            <a:chOff x="2414" y="3041"/>
            <a:chExt cx="1414" cy="350"/>
          </a:xfrm>
        </p:grpSpPr>
        <p:pic>
          <p:nvPicPr>
            <p:cNvPr id="23572" name="Picture 20" descr="Gender Lens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0" y="3062"/>
              <a:ext cx="530"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73" name="Picture 21" descr="ris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4" y="3041"/>
              <a:ext cx="404"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74" name="Picture 22" descr="right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14" y="3053"/>
              <a:ext cx="434"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640039"/>
                                        </p:tgtEl>
                                        <p:attrNameLst>
                                          <p:attrName>style.visibility</p:attrName>
                                        </p:attrNameLst>
                                      </p:cBhvr>
                                      <p:to>
                                        <p:strVal val="visible"/>
                                      </p:to>
                                    </p:set>
                                    <p:animEffect transition="in" filter="wipe(left)">
                                      <p:cBhvr>
                                        <p:cTn id="7" dur="500"/>
                                        <p:tgtEl>
                                          <p:spTgt spid="64003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640037">
                                            <p:txEl>
                                              <p:pRg st="0" end="0"/>
                                            </p:txEl>
                                          </p:spTgt>
                                        </p:tgtEl>
                                        <p:attrNameLst>
                                          <p:attrName>style.visibility</p:attrName>
                                        </p:attrNameLst>
                                      </p:cBhvr>
                                      <p:to>
                                        <p:strVal val="visible"/>
                                      </p:to>
                                    </p:set>
                                    <p:animEffect transition="in" filter="wipe(left)">
                                      <p:cBhvr>
                                        <p:cTn id="12" dur="500"/>
                                        <p:tgtEl>
                                          <p:spTgt spid="640037">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640037">
                                            <p:txEl>
                                              <p:pRg st="1" end="1"/>
                                            </p:txEl>
                                          </p:spTgt>
                                        </p:tgtEl>
                                        <p:attrNameLst>
                                          <p:attrName>style.visibility</p:attrName>
                                        </p:attrNameLst>
                                      </p:cBhvr>
                                      <p:to>
                                        <p:strVal val="visible"/>
                                      </p:to>
                                    </p:set>
                                    <p:animEffect transition="in" filter="wipe(left)">
                                      <p:cBhvr>
                                        <p:cTn id="17" dur="500"/>
                                        <p:tgtEl>
                                          <p:spTgt spid="640037">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640037">
                                            <p:txEl>
                                              <p:pRg st="2" end="2"/>
                                            </p:txEl>
                                          </p:spTgt>
                                        </p:tgtEl>
                                        <p:attrNameLst>
                                          <p:attrName>style.visibility</p:attrName>
                                        </p:attrNameLst>
                                      </p:cBhvr>
                                      <p:to>
                                        <p:strVal val="visible"/>
                                      </p:to>
                                    </p:set>
                                    <p:animEffect transition="in" filter="wipe(left)">
                                      <p:cBhvr>
                                        <p:cTn id="22" dur="500"/>
                                        <p:tgtEl>
                                          <p:spTgt spid="640037">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left)">
                                      <p:cBhvr>
                                        <p:cTn id="27" dur="500"/>
                                        <p:tgtEl>
                                          <p:spTgt spid="2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 presetClass="entr" presetSubtype="8" fill="hold" grpId="0" nodeType="clickEffect">
                                  <p:stCondLst>
                                    <p:cond delay="0"/>
                                  </p:stCondLst>
                                  <p:childTnLst>
                                    <p:set>
                                      <p:cBhvr>
                                        <p:cTn id="31" dur="1" fill="hold">
                                          <p:stCondLst>
                                            <p:cond delay="0"/>
                                          </p:stCondLst>
                                        </p:cTn>
                                        <p:tgtEl>
                                          <p:spTgt spid="239634"/>
                                        </p:tgtEl>
                                        <p:attrNameLst>
                                          <p:attrName>style.visibility</p:attrName>
                                        </p:attrNameLst>
                                      </p:cBhvr>
                                      <p:to>
                                        <p:strVal val="visible"/>
                                      </p:to>
                                    </p:set>
                                    <p:anim calcmode="lin" valueType="num">
                                      <p:cBhvr additive="base">
                                        <p:cTn id="32" dur="500" fill="hold"/>
                                        <p:tgtEl>
                                          <p:spTgt spid="239634"/>
                                        </p:tgtEl>
                                        <p:attrNameLst>
                                          <p:attrName>ppt_x</p:attrName>
                                        </p:attrNameLst>
                                      </p:cBhvr>
                                      <p:tavLst>
                                        <p:tav tm="0">
                                          <p:val>
                                            <p:strVal val="0-#ppt_w/2"/>
                                          </p:val>
                                        </p:tav>
                                        <p:tav tm="100000">
                                          <p:val>
                                            <p:strVal val="#ppt_x"/>
                                          </p:val>
                                        </p:tav>
                                      </p:tavLst>
                                    </p:anim>
                                    <p:anim calcmode="lin" valueType="num">
                                      <p:cBhvr additive="base">
                                        <p:cTn id="33" dur="500" fill="hold"/>
                                        <p:tgtEl>
                                          <p:spTgt spid="239634"/>
                                        </p:tgtEl>
                                        <p:attrNameLst>
                                          <p:attrName>ppt_y</p:attrName>
                                        </p:attrNameLst>
                                      </p:cBhvr>
                                      <p:tavLst>
                                        <p:tav tm="0">
                                          <p:val>
                                            <p:strVal val="#ppt_y"/>
                                          </p:val>
                                        </p:tav>
                                        <p:tav tm="100000">
                                          <p:val>
                                            <p:strVal val="#ppt_y"/>
                                          </p:val>
                                        </p:tav>
                                      </p:tavLst>
                                    </p:anim>
                                  </p:childTnLst>
                                </p:cTn>
                              </p:par>
                            </p:childTnLst>
                          </p:cTn>
                        </p:par>
                        <p:par>
                          <p:cTn id="34" fill="hold" nodeType="afterGroup">
                            <p:stCondLst>
                              <p:cond delay="500"/>
                            </p:stCondLst>
                            <p:childTnLst>
                              <p:par>
                                <p:cTn id="35" presetID="21" presetClass="entr" presetSubtype="4" fill="hold" nodeType="afterEffect">
                                  <p:stCondLst>
                                    <p:cond delay="0"/>
                                  </p:stCondLst>
                                  <p:childTnLst>
                                    <p:set>
                                      <p:cBhvr>
                                        <p:cTn id="36" dur="1" fill="hold">
                                          <p:stCondLst>
                                            <p:cond delay="0"/>
                                          </p:stCondLst>
                                        </p:cTn>
                                        <p:tgtEl>
                                          <p:spTgt spid="27667"/>
                                        </p:tgtEl>
                                        <p:attrNameLst>
                                          <p:attrName>style.visibility</p:attrName>
                                        </p:attrNameLst>
                                      </p:cBhvr>
                                      <p:to>
                                        <p:strVal val="visible"/>
                                      </p:to>
                                    </p:set>
                                    <p:animEffect transition="in" filter="wheel(4)">
                                      <p:cBhvr>
                                        <p:cTn id="37" dur="1000"/>
                                        <p:tgtEl>
                                          <p:spTgt spid="276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963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Espace réservé du pied de page 4"/>
          <p:cNvSpPr txBox="1">
            <a:spLocks noGrp="1"/>
          </p:cNvSpPr>
          <p:nvPr/>
        </p:nvSpPr>
        <p:spPr bwMode="auto">
          <a:xfrm>
            <a:off x="2555875" y="6561138"/>
            <a:ext cx="411162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da-DK" sz="1000">
                <a:latin typeface="Arial" charset="0"/>
              </a:rPr>
              <a:t>BSP: 36 C/5</a:t>
            </a:r>
          </a:p>
        </p:txBody>
      </p:sp>
      <p:sp>
        <p:nvSpPr>
          <p:cNvPr id="458768" name="AutoShape 16"/>
          <p:cNvSpPr>
            <a:spLocks noChangeArrowheads="1"/>
          </p:cNvSpPr>
          <p:nvPr/>
        </p:nvSpPr>
        <p:spPr bwMode="auto">
          <a:xfrm rot="-9050826">
            <a:off x="3203575" y="4305300"/>
            <a:ext cx="433388" cy="360363"/>
          </a:xfrm>
          <a:prstGeom prst="downArrow">
            <a:avLst>
              <a:gd name="adj1" fmla="val 50000"/>
              <a:gd name="adj2" fmla="val 25000"/>
            </a:avLst>
          </a:prstGeom>
          <a:solidFill>
            <a:srgbClr val="648BB3"/>
          </a:solidFill>
          <a:ln>
            <a:noFill/>
          </a:ln>
          <a:effectLst/>
          <a:extLs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l"/>
            <a:endParaRPr lang="en-US" sz="1800">
              <a:latin typeface="Arial" charset="0"/>
            </a:endParaRPr>
          </a:p>
        </p:txBody>
      </p:sp>
      <p:sp>
        <p:nvSpPr>
          <p:cNvPr id="458770" name="AutoShape 18"/>
          <p:cNvSpPr>
            <a:spLocks noChangeArrowheads="1"/>
          </p:cNvSpPr>
          <p:nvPr/>
        </p:nvSpPr>
        <p:spPr bwMode="auto">
          <a:xfrm rot="9322212">
            <a:off x="4859338" y="4341813"/>
            <a:ext cx="433387" cy="360362"/>
          </a:xfrm>
          <a:prstGeom prst="downArrow">
            <a:avLst>
              <a:gd name="adj1" fmla="val 50000"/>
              <a:gd name="adj2" fmla="val 25000"/>
            </a:avLst>
          </a:prstGeom>
          <a:solidFill>
            <a:srgbClr val="648BB3"/>
          </a:solidFill>
          <a:ln>
            <a:noFill/>
          </a:ln>
          <a:effectLst/>
          <a:extLs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l"/>
            <a:endParaRPr lang="en-US" sz="1800">
              <a:latin typeface="Arial" charset="0"/>
            </a:endParaRPr>
          </a:p>
        </p:txBody>
      </p:sp>
      <p:sp>
        <p:nvSpPr>
          <p:cNvPr id="458769" name="AutoShape 17"/>
          <p:cNvSpPr>
            <a:spLocks noChangeArrowheads="1"/>
          </p:cNvSpPr>
          <p:nvPr/>
        </p:nvSpPr>
        <p:spPr bwMode="auto">
          <a:xfrm rot="1790295">
            <a:off x="4932363" y="3262313"/>
            <a:ext cx="433387" cy="360362"/>
          </a:xfrm>
          <a:prstGeom prst="downArrow">
            <a:avLst>
              <a:gd name="adj1" fmla="val 50000"/>
              <a:gd name="adj2" fmla="val 25000"/>
            </a:avLst>
          </a:prstGeom>
          <a:solidFill>
            <a:srgbClr val="648BB3"/>
          </a:solidFill>
          <a:ln>
            <a:noFill/>
          </a:ln>
          <a:effectLst/>
          <a:extLs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endParaRPr lang="en-US" sz="1800">
              <a:latin typeface="Arial" charset="0"/>
            </a:endParaRPr>
          </a:p>
        </p:txBody>
      </p:sp>
      <p:sp>
        <p:nvSpPr>
          <p:cNvPr id="458771" name="AutoShape 19"/>
          <p:cNvSpPr>
            <a:spLocks noChangeArrowheads="1"/>
          </p:cNvSpPr>
          <p:nvPr/>
        </p:nvSpPr>
        <p:spPr bwMode="auto">
          <a:xfrm rot="-2330870">
            <a:off x="3348038" y="3262313"/>
            <a:ext cx="433387" cy="360362"/>
          </a:xfrm>
          <a:prstGeom prst="downArrow">
            <a:avLst>
              <a:gd name="adj1" fmla="val 50000"/>
              <a:gd name="adj2" fmla="val 25000"/>
            </a:avLst>
          </a:prstGeom>
          <a:solidFill>
            <a:srgbClr val="648BB3"/>
          </a:solidFill>
          <a:ln>
            <a:noFill/>
          </a:ln>
          <a:effectLst/>
          <a:extLs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endParaRPr lang="en-US" sz="1800">
              <a:latin typeface="Arial" charset="0"/>
            </a:endParaRPr>
          </a:p>
        </p:txBody>
      </p:sp>
      <p:sp>
        <p:nvSpPr>
          <p:cNvPr id="458754" name="Rectangle 2"/>
          <p:cNvSpPr>
            <a:spLocks noChangeArrowheads="1"/>
          </p:cNvSpPr>
          <p:nvPr/>
        </p:nvSpPr>
        <p:spPr bwMode="auto">
          <a:xfrm>
            <a:off x="539750" y="3694113"/>
            <a:ext cx="8280400" cy="641350"/>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20000"/>
              </a:spcBef>
            </a:pPr>
            <a:r>
              <a:rPr lang="en-GB" sz="1800" b="1"/>
              <a:t>% of recommendations in the framework implemented by local authorities. Target/Benchmark: 50%, 10 most important. Baseline: 10%.</a:t>
            </a:r>
            <a:endParaRPr lang="en-GB" sz="2000" b="1">
              <a:solidFill>
                <a:srgbClr val="648BB3"/>
              </a:solidFill>
            </a:endParaRPr>
          </a:p>
        </p:txBody>
      </p:sp>
      <p:sp>
        <p:nvSpPr>
          <p:cNvPr id="24584" name="Rectangle 7"/>
          <p:cNvSpPr>
            <a:spLocks noGrp="1" noChangeArrowheads="1"/>
          </p:cNvSpPr>
          <p:nvPr>
            <p:ph type="title" idx="4294967295"/>
          </p:nvPr>
        </p:nvSpPr>
        <p:spPr>
          <a:xfrm>
            <a:off x="146050" y="328613"/>
            <a:ext cx="7954963" cy="823912"/>
          </a:xfrm>
          <a:noFill/>
        </p:spPr>
        <p:txBody>
          <a:bodyPr/>
          <a:lstStyle/>
          <a:p>
            <a:pPr eaLnBrk="1" hangingPunct="1"/>
            <a:r>
              <a:rPr lang="en-GB" b="1" smtClean="0">
                <a:solidFill>
                  <a:srgbClr val="648BB3"/>
                </a:solidFill>
              </a:rPr>
              <a:t>Results </a:t>
            </a:r>
            <a:br>
              <a:rPr lang="en-GB" b="1" smtClean="0">
                <a:solidFill>
                  <a:srgbClr val="648BB3"/>
                </a:solidFill>
              </a:rPr>
            </a:br>
            <a:r>
              <a:rPr lang="en-GB" sz="1600" smtClean="0"/>
              <a:t>Formulation of performance indicators</a:t>
            </a:r>
          </a:p>
        </p:txBody>
      </p:sp>
      <p:sp>
        <p:nvSpPr>
          <p:cNvPr id="24585" name="Text Box 8"/>
          <p:cNvSpPr txBox="1">
            <a:spLocks noChangeArrowheads="1"/>
          </p:cNvSpPr>
          <p:nvPr/>
        </p:nvSpPr>
        <p:spPr bwMode="auto">
          <a:xfrm>
            <a:off x="539750" y="1246188"/>
            <a:ext cx="7200900" cy="336550"/>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algn="l" eaLnBrk="1" hangingPunct="1">
              <a:spcBef>
                <a:spcPct val="50000"/>
              </a:spcBef>
            </a:pPr>
            <a:endParaRPr lang="en-GB"/>
          </a:p>
        </p:txBody>
      </p:sp>
      <p:sp>
        <p:nvSpPr>
          <p:cNvPr id="458761" name="Text Box 9"/>
          <p:cNvSpPr txBox="1">
            <a:spLocks noChangeArrowheads="1"/>
          </p:cNvSpPr>
          <p:nvPr/>
        </p:nvSpPr>
        <p:spPr bwMode="auto">
          <a:xfrm>
            <a:off x="539750" y="1246188"/>
            <a:ext cx="7345363" cy="1006475"/>
          </a:xfrm>
          <a:prstGeom prst="rect">
            <a:avLst/>
          </a:prstGeom>
          <a:solidFill>
            <a:srgbClr val="648BB3"/>
          </a:solidFill>
          <a:ln>
            <a:noFill/>
          </a:ln>
          <a:effectLst/>
          <a:extLs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algn="l" eaLnBrk="1" hangingPunct="1">
              <a:spcBef>
                <a:spcPct val="50000"/>
              </a:spcBef>
            </a:pPr>
            <a:r>
              <a:rPr lang="en-GB" sz="2000">
                <a:solidFill>
                  <a:schemeClr val="bg1"/>
                </a:solidFill>
              </a:rPr>
              <a:t>Remember </a:t>
            </a:r>
            <a:r>
              <a:rPr lang="en-GB" sz="2000" u="sng">
                <a:solidFill>
                  <a:schemeClr val="bg1"/>
                </a:solidFill>
              </a:rPr>
              <a:t>useful</a:t>
            </a:r>
            <a:r>
              <a:rPr lang="en-GB" sz="2000">
                <a:solidFill>
                  <a:schemeClr val="bg1"/>
                </a:solidFill>
              </a:rPr>
              <a:t> performance indicators and associated target/benchmark are more important than they be </a:t>
            </a:r>
            <a:r>
              <a:rPr lang="en-GB" sz="2000" u="sng">
                <a:solidFill>
                  <a:schemeClr val="bg1"/>
                </a:solidFill>
              </a:rPr>
              <a:t>perfect</a:t>
            </a:r>
            <a:r>
              <a:rPr lang="en-GB" sz="2000">
                <a:solidFill>
                  <a:schemeClr val="bg1"/>
                </a:solidFill>
              </a:rPr>
              <a:t> on paper!</a:t>
            </a:r>
            <a:endParaRPr lang="fr-FR" sz="2000">
              <a:solidFill>
                <a:schemeClr val="bg1"/>
              </a:solidFill>
            </a:endParaRPr>
          </a:p>
        </p:txBody>
      </p:sp>
      <p:sp>
        <p:nvSpPr>
          <p:cNvPr id="458763" name="Oval 11"/>
          <p:cNvSpPr>
            <a:spLocks noChangeArrowheads="1"/>
          </p:cNvSpPr>
          <p:nvPr/>
        </p:nvSpPr>
        <p:spPr bwMode="auto">
          <a:xfrm>
            <a:off x="4787900" y="2325688"/>
            <a:ext cx="2447925" cy="1150937"/>
          </a:xfrm>
          <a:prstGeom prst="ellipse">
            <a:avLst/>
          </a:prstGeom>
          <a:solidFill>
            <a:srgbClr val="808080"/>
          </a:solidFill>
          <a:ln>
            <a:noFill/>
          </a:ln>
          <a:effectLst/>
          <a:extLst>
            <a:ext uri="{91240B29-F687-4F45-9708-019B960494DF}">
              <a14:hiddenLine xmlns:a14="http://schemas.microsoft.com/office/drawing/2010/main" w="9525" algn="ctr">
                <a:solidFill>
                  <a:schemeClr val="bg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GB" sz="1800">
                <a:solidFill>
                  <a:schemeClr val="bg1"/>
                </a:solidFill>
              </a:rPr>
              <a:t>Method and technique of</a:t>
            </a:r>
          </a:p>
          <a:p>
            <a:r>
              <a:rPr lang="en-GB" sz="1800">
                <a:solidFill>
                  <a:schemeClr val="bg1"/>
                </a:solidFill>
              </a:rPr>
              <a:t>collection and analysis?</a:t>
            </a:r>
            <a:endParaRPr lang="fr-FR" sz="1800">
              <a:solidFill>
                <a:schemeClr val="bg1"/>
              </a:solidFill>
            </a:endParaRPr>
          </a:p>
        </p:txBody>
      </p:sp>
      <p:sp>
        <p:nvSpPr>
          <p:cNvPr id="458764" name="Oval 12"/>
          <p:cNvSpPr>
            <a:spLocks noChangeArrowheads="1"/>
          </p:cNvSpPr>
          <p:nvPr/>
        </p:nvSpPr>
        <p:spPr bwMode="auto">
          <a:xfrm>
            <a:off x="4787900" y="4486275"/>
            <a:ext cx="2447925" cy="1150938"/>
          </a:xfrm>
          <a:prstGeom prst="ellipse">
            <a:avLst/>
          </a:prstGeom>
          <a:solidFill>
            <a:srgbClr val="808080"/>
          </a:solidFill>
          <a:ln>
            <a:noFill/>
          </a:ln>
          <a:effectLst/>
          <a:extLst>
            <a:ext uri="{91240B29-F687-4F45-9708-019B960494DF}">
              <a14:hiddenLine xmlns:a14="http://schemas.microsoft.com/office/drawing/2010/main" w="9525" algn="ctr">
                <a:solidFill>
                  <a:schemeClr val="bg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GB" sz="1800">
                <a:solidFill>
                  <a:schemeClr val="bg1"/>
                </a:solidFill>
              </a:rPr>
              <a:t>Stakeholders* concerned</a:t>
            </a:r>
          </a:p>
          <a:p>
            <a:r>
              <a:rPr lang="en-GB" sz="1800">
                <a:solidFill>
                  <a:schemeClr val="bg1"/>
                </a:solidFill>
              </a:rPr>
              <a:t> and involved ? </a:t>
            </a:r>
            <a:endParaRPr lang="fr-FR" sz="1800">
              <a:solidFill>
                <a:schemeClr val="bg1"/>
              </a:solidFill>
            </a:endParaRPr>
          </a:p>
        </p:txBody>
      </p:sp>
      <p:sp>
        <p:nvSpPr>
          <p:cNvPr id="458765" name="Oval 13"/>
          <p:cNvSpPr>
            <a:spLocks noChangeArrowheads="1"/>
          </p:cNvSpPr>
          <p:nvPr/>
        </p:nvSpPr>
        <p:spPr bwMode="auto">
          <a:xfrm>
            <a:off x="1403350" y="4486275"/>
            <a:ext cx="2447925" cy="1150938"/>
          </a:xfrm>
          <a:prstGeom prst="ellipse">
            <a:avLst/>
          </a:prstGeom>
          <a:solidFill>
            <a:srgbClr val="808080"/>
          </a:solidFill>
          <a:ln>
            <a:noFill/>
          </a:ln>
          <a:effectLst/>
          <a:extLst>
            <a:ext uri="{91240B29-F687-4F45-9708-019B960494DF}">
              <a14:hiddenLine xmlns:a14="http://schemas.microsoft.com/office/drawing/2010/main" w="9525" algn="ctr">
                <a:solidFill>
                  <a:schemeClr val="bg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r>
              <a:rPr lang="en-GB" sz="1800">
                <a:solidFill>
                  <a:schemeClr val="bg1"/>
                </a:solidFill>
              </a:rPr>
              <a:t>Frequency of data </a:t>
            </a:r>
          </a:p>
          <a:p>
            <a:pPr algn="l"/>
            <a:r>
              <a:rPr lang="en-GB" sz="1800">
                <a:solidFill>
                  <a:schemeClr val="bg1"/>
                </a:solidFill>
              </a:rPr>
              <a:t>collection?</a:t>
            </a:r>
            <a:endParaRPr lang="fr-FR" sz="1800">
              <a:solidFill>
                <a:schemeClr val="bg1"/>
              </a:solidFill>
            </a:endParaRPr>
          </a:p>
        </p:txBody>
      </p:sp>
      <p:sp>
        <p:nvSpPr>
          <p:cNvPr id="458766" name="Oval 14"/>
          <p:cNvSpPr>
            <a:spLocks noChangeArrowheads="1"/>
          </p:cNvSpPr>
          <p:nvPr/>
        </p:nvSpPr>
        <p:spPr bwMode="auto">
          <a:xfrm>
            <a:off x="1476375" y="2325688"/>
            <a:ext cx="2447925" cy="1150937"/>
          </a:xfrm>
          <a:prstGeom prst="ellipse">
            <a:avLst/>
          </a:prstGeom>
          <a:solidFill>
            <a:srgbClr val="808080"/>
          </a:solidFill>
          <a:ln>
            <a:noFill/>
          </a:ln>
          <a:effectLst/>
          <a:extLst>
            <a:ext uri="{91240B29-F687-4F45-9708-019B960494DF}">
              <a14:hiddenLine xmlns:a14="http://schemas.microsoft.com/office/drawing/2010/main" w="9525" algn="ctr">
                <a:solidFill>
                  <a:schemeClr val="bg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GB" sz="1800">
                <a:solidFill>
                  <a:schemeClr val="bg1"/>
                </a:solidFill>
              </a:rPr>
              <a:t>Data sources – how</a:t>
            </a:r>
          </a:p>
          <a:p>
            <a:r>
              <a:rPr lang="en-GB" sz="1800">
                <a:solidFill>
                  <a:schemeClr val="bg1"/>
                </a:solidFill>
              </a:rPr>
              <a:t>to obtain information?</a:t>
            </a:r>
            <a:endParaRPr lang="fr-FR" sz="1800">
              <a:solidFill>
                <a:schemeClr val="bg1"/>
              </a:solidFill>
            </a:endParaRPr>
          </a:p>
        </p:txBody>
      </p:sp>
      <p:sp>
        <p:nvSpPr>
          <p:cNvPr id="24591" name="Rectangle 17"/>
          <p:cNvSpPr>
            <a:spLocks noChangeArrowheads="1"/>
          </p:cNvSpPr>
          <p:nvPr/>
        </p:nvSpPr>
        <p:spPr bwMode="auto">
          <a:xfrm>
            <a:off x="250825" y="6035675"/>
            <a:ext cx="7993063" cy="523875"/>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GB" sz="1400" b="1">
                <a:solidFill>
                  <a:srgbClr val="648BB3"/>
                </a:solidFill>
              </a:rPr>
              <a:t>*</a:t>
            </a:r>
            <a:r>
              <a:rPr lang="en-GB" sz="1400"/>
              <a:t> e.g. Other UNESCO Services/Sectors, UIS, UN volunteers, women or youth organisations, NGOs, Category 2 Institutes</a:t>
            </a:r>
          </a:p>
        </p:txBody>
      </p:sp>
      <p:pic>
        <p:nvPicPr>
          <p:cNvPr id="29712" name="Picture 16" descr="ris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7175" y="5400675"/>
            <a:ext cx="647700" cy="56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58761"/>
                                        </p:tgtEl>
                                        <p:attrNameLst>
                                          <p:attrName>style.visibility</p:attrName>
                                        </p:attrNameLst>
                                      </p:cBhvr>
                                      <p:to>
                                        <p:strVal val="visible"/>
                                      </p:to>
                                    </p:set>
                                    <p:animEffect transition="in" filter="wipe(left)">
                                      <p:cBhvr>
                                        <p:cTn id="7" dur="500"/>
                                        <p:tgtEl>
                                          <p:spTgt spid="45876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58754">
                                            <p:txEl>
                                              <p:pRg st="0" end="0"/>
                                            </p:txEl>
                                          </p:spTgt>
                                        </p:tgtEl>
                                        <p:attrNameLst>
                                          <p:attrName>style.visibility</p:attrName>
                                        </p:attrNameLst>
                                      </p:cBhvr>
                                      <p:to>
                                        <p:strVal val="visible"/>
                                      </p:to>
                                    </p:set>
                                    <p:animEffect transition="in" filter="wipe(left)">
                                      <p:cBhvr>
                                        <p:cTn id="12" dur="500"/>
                                        <p:tgtEl>
                                          <p:spTgt spid="458754">
                                            <p:txEl>
                                              <p:pRg st="0" end="0"/>
                                            </p:txEl>
                                          </p:spTgt>
                                        </p:tgtEl>
                                      </p:cBhvr>
                                    </p:animEffect>
                                  </p:childTnLst>
                                </p:cTn>
                              </p:par>
                            </p:childTnLst>
                          </p:cTn>
                        </p:par>
                        <p:par>
                          <p:cTn id="13" fill="hold" nodeType="afterGroup">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458766"/>
                                        </p:tgtEl>
                                        <p:attrNameLst>
                                          <p:attrName>style.visibility</p:attrName>
                                        </p:attrNameLst>
                                      </p:cBhvr>
                                      <p:to>
                                        <p:strVal val="visible"/>
                                      </p:to>
                                    </p:set>
                                    <p:animEffect transition="in" filter="wipe(up)">
                                      <p:cBhvr>
                                        <p:cTn id="16" dur="2000"/>
                                        <p:tgtEl>
                                          <p:spTgt spid="458766"/>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458771"/>
                                        </p:tgtEl>
                                        <p:attrNameLst>
                                          <p:attrName>style.visibility</p:attrName>
                                        </p:attrNameLst>
                                      </p:cBhvr>
                                      <p:to>
                                        <p:strVal val="visible"/>
                                      </p:to>
                                    </p:set>
                                    <p:animEffect transition="in" filter="wipe(up)">
                                      <p:cBhvr>
                                        <p:cTn id="19" dur="2000"/>
                                        <p:tgtEl>
                                          <p:spTgt spid="458771"/>
                                        </p:tgtEl>
                                      </p:cBhvr>
                                    </p:animEffect>
                                  </p:childTnLst>
                                </p:cTn>
                              </p:par>
                            </p:childTnLst>
                          </p:cTn>
                        </p:par>
                        <p:par>
                          <p:cTn id="20" fill="hold" nodeType="afterGroup">
                            <p:stCondLst>
                              <p:cond delay="2500"/>
                            </p:stCondLst>
                            <p:childTnLst>
                              <p:par>
                                <p:cTn id="21" presetID="22" presetClass="entr" presetSubtype="1" fill="hold" grpId="0" nodeType="afterEffect">
                                  <p:stCondLst>
                                    <p:cond delay="0"/>
                                  </p:stCondLst>
                                  <p:childTnLst>
                                    <p:set>
                                      <p:cBhvr>
                                        <p:cTn id="22" dur="1" fill="hold">
                                          <p:stCondLst>
                                            <p:cond delay="0"/>
                                          </p:stCondLst>
                                        </p:cTn>
                                        <p:tgtEl>
                                          <p:spTgt spid="458769"/>
                                        </p:tgtEl>
                                        <p:attrNameLst>
                                          <p:attrName>style.visibility</p:attrName>
                                        </p:attrNameLst>
                                      </p:cBhvr>
                                      <p:to>
                                        <p:strVal val="visible"/>
                                      </p:to>
                                    </p:set>
                                    <p:animEffect transition="in" filter="wipe(up)">
                                      <p:cBhvr>
                                        <p:cTn id="23" dur="2000"/>
                                        <p:tgtEl>
                                          <p:spTgt spid="458769"/>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458763"/>
                                        </p:tgtEl>
                                        <p:attrNameLst>
                                          <p:attrName>style.visibility</p:attrName>
                                        </p:attrNameLst>
                                      </p:cBhvr>
                                      <p:to>
                                        <p:strVal val="visible"/>
                                      </p:to>
                                    </p:set>
                                    <p:animEffect transition="in" filter="wipe(up)">
                                      <p:cBhvr>
                                        <p:cTn id="26" dur="2000"/>
                                        <p:tgtEl>
                                          <p:spTgt spid="458763"/>
                                        </p:tgtEl>
                                      </p:cBhvr>
                                    </p:animEffect>
                                  </p:childTnLst>
                                </p:cTn>
                              </p:par>
                            </p:childTnLst>
                          </p:cTn>
                        </p:par>
                        <p:par>
                          <p:cTn id="27" fill="hold" nodeType="afterGroup">
                            <p:stCondLst>
                              <p:cond delay="4500"/>
                            </p:stCondLst>
                            <p:childTnLst>
                              <p:par>
                                <p:cTn id="28" presetID="22" presetClass="entr" presetSubtype="4" fill="hold" grpId="0" nodeType="afterEffect">
                                  <p:stCondLst>
                                    <p:cond delay="0"/>
                                  </p:stCondLst>
                                  <p:childTnLst>
                                    <p:set>
                                      <p:cBhvr>
                                        <p:cTn id="29" dur="1" fill="hold">
                                          <p:stCondLst>
                                            <p:cond delay="0"/>
                                          </p:stCondLst>
                                        </p:cTn>
                                        <p:tgtEl>
                                          <p:spTgt spid="458764"/>
                                        </p:tgtEl>
                                        <p:attrNameLst>
                                          <p:attrName>style.visibility</p:attrName>
                                        </p:attrNameLst>
                                      </p:cBhvr>
                                      <p:to>
                                        <p:strVal val="visible"/>
                                      </p:to>
                                    </p:set>
                                    <p:animEffect transition="in" filter="wipe(down)">
                                      <p:cBhvr>
                                        <p:cTn id="30" dur="2000"/>
                                        <p:tgtEl>
                                          <p:spTgt spid="458764"/>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458770"/>
                                        </p:tgtEl>
                                        <p:attrNameLst>
                                          <p:attrName>style.visibility</p:attrName>
                                        </p:attrNameLst>
                                      </p:cBhvr>
                                      <p:to>
                                        <p:strVal val="visible"/>
                                      </p:to>
                                    </p:set>
                                    <p:animEffect transition="in" filter="wipe(down)">
                                      <p:cBhvr>
                                        <p:cTn id="33" dur="2000"/>
                                        <p:tgtEl>
                                          <p:spTgt spid="458770"/>
                                        </p:tgtEl>
                                      </p:cBhvr>
                                    </p:animEffect>
                                  </p:childTnLst>
                                </p:cTn>
                              </p:par>
                            </p:childTnLst>
                          </p:cTn>
                        </p:par>
                        <p:par>
                          <p:cTn id="34" fill="hold" nodeType="afterGroup">
                            <p:stCondLst>
                              <p:cond delay="6500"/>
                            </p:stCondLst>
                            <p:childTnLst>
                              <p:par>
                                <p:cTn id="35" presetID="22" presetClass="entr" presetSubtype="4" fill="hold" grpId="0" nodeType="afterEffect">
                                  <p:stCondLst>
                                    <p:cond delay="0"/>
                                  </p:stCondLst>
                                  <p:childTnLst>
                                    <p:set>
                                      <p:cBhvr>
                                        <p:cTn id="36" dur="1" fill="hold">
                                          <p:stCondLst>
                                            <p:cond delay="0"/>
                                          </p:stCondLst>
                                        </p:cTn>
                                        <p:tgtEl>
                                          <p:spTgt spid="458765"/>
                                        </p:tgtEl>
                                        <p:attrNameLst>
                                          <p:attrName>style.visibility</p:attrName>
                                        </p:attrNameLst>
                                      </p:cBhvr>
                                      <p:to>
                                        <p:strVal val="visible"/>
                                      </p:to>
                                    </p:set>
                                    <p:animEffect transition="in" filter="wipe(down)">
                                      <p:cBhvr>
                                        <p:cTn id="37" dur="2000"/>
                                        <p:tgtEl>
                                          <p:spTgt spid="458765"/>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458768"/>
                                        </p:tgtEl>
                                        <p:attrNameLst>
                                          <p:attrName>style.visibility</p:attrName>
                                        </p:attrNameLst>
                                      </p:cBhvr>
                                      <p:to>
                                        <p:strVal val="visible"/>
                                      </p:to>
                                    </p:set>
                                    <p:animEffect transition="in" filter="wipe(down)">
                                      <p:cBhvr>
                                        <p:cTn id="40" dur="2000"/>
                                        <p:tgtEl>
                                          <p:spTgt spid="458768"/>
                                        </p:tgtEl>
                                      </p:cBhvr>
                                    </p:animEffect>
                                  </p:childTnLst>
                                </p:cTn>
                              </p:par>
                              <p:par>
                                <p:cTn id="41" presetID="21" presetClass="entr" presetSubtype="4" fill="hold" nodeType="withEffect">
                                  <p:stCondLst>
                                    <p:cond delay="0"/>
                                  </p:stCondLst>
                                  <p:childTnLst>
                                    <p:set>
                                      <p:cBhvr>
                                        <p:cTn id="42" dur="1" fill="hold">
                                          <p:stCondLst>
                                            <p:cond delay="0"/>
                                          </p:stCondLst>
                                        </p:cTn>
                                        <p:tgtEl>
                                          <p:spTgt spid="29712"/>
                                        </p:tgtEl>
                                        <p:attrNameLst>
                                          <p:attrName>style.visibility</p:attrName>
                                        </p:attrNameLst>
                                      </p:cBhvr>
                                      <p:to>
                                        <p:strVal val="visible"/>
                                      </p:to>
                                    </p:set>
                                    <p:animEffect transition="in" filter="wheel(4)">
                                      <p:cBhvr>
                                        <p:cTn id="43" dur="500"/>
                                        <p:tgtEl>
                                          <p:spTgt spid="297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8768" grpId="0" animBg="1"/>
      <p:bldP spid="458770" grpId="0" animBg="1"/>
      <p:bldP spid="458769" grpId="0" animBg="1"/>
      <p:bldP spid="458771" grpId="0" animBg="1"/>
      <p:bldP spid="458754" grpId="0" build="allAtOnce"/>
      <p:bldP spid="458761" grpId="0" animBg="1"/>
      <p:bldP spid="458763" grpId="0" animBg="1"/>
      <p:bldP spid="458764" grpId="0" animBg="1"/>
      <p:bldP spid="458765" grpId="0" animBg="1"/>
      <p:bldP spid="45876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Espace réservé du pied de page 4"/>
          <p:cNvSpPr txBox="1">
            <a:spLocks noGrp="1"/>
          </p:cNvSpPr>
          <p:nvPr/>
        </p:nvSpPr>
        <p:spPr bwMode="auto">
          <a:xfrm>
            <a:off x="2555875" y="6561138"/>
            <a:ext cx="411162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da-DK" sz="1000">
                <a:latin typeface="Arial" charset="0"/>
              </a:rPr>
              <a:t>BSP: 36 C/5</a:t>
            </a:r>
          </a:p>
        </p:txBody>
      </p:sp>
      <p:sp>
        <p:nvSpPr>
          <p:cNvPr id="25603" name="Text Box 3"/>
          <p:cNvSpPr txBox="1">
            <a:spLocks noChangeArrowheads="1"/>
          </p:cNvSpPr>
          <p:nvPr/>
        </p:nvSpPr>
        <p:spPr bwMode="auto">
          <a:xfrm>
            <a:off x="663575" y="1800225"/>
            <a:ext cx="3260725" cy="366713"/>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algn="l" eaLnBrk="1" hangingPunct="1"/>
            <a:endParaRPr lang="en-GB" sz="1800">
              <a:latin typeface="Arial" charset="0"/>
            </a:endParaRPr>
          </a:p>
        </p:txBody>
      </p:sp>
      <p:sp>
        <p:nvSpPr>
          <p:cNvPr id="25604" name="Text Box 4"/>
          <p:cNvSpPr txBox="1">
            <a:spLocks noChangeArrowheads="1"/>
          </p:cNvSpPr>
          <p:nvPr/>
        </p:nvSpPr>
        <p:spPr bwMode="auto">
          <a:xfrm>
            <a:off x="1095375" y="4340225"/>
            <a:ext cx="184150" cy="366713"/>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algn="l" eaLnBrk="1" hangingPunct="1"/>
            <a:endParaRPr lang="en-GB" sz="1800">
              <a:latin typeface="Arial" charset="0"/>
            </a:endParaRPr>
          </a:p>
        </p:txBody>
      </p:sp>
      <p:graphicFrame>
        <p:nvGraphicFramePr>
          <p:cNvPr id="480356" name="Group 100"/>
          <p:cNvGraphicFramePr>
            <a:graphicFrameLocks noGrp="1"/>
          </p:cNvGraphicFramePr>
          <p:nvPr>
            <p:ph idx="4294967295"/>
          </p:nvPr>
        </p:nvGraphicFramePr>
        <p:xfrm>
          <a:off x="293688" y="1976438"/>
          <a:ext cx="8382000" cy="4503737"/>
        </p:xfrm>
        <a:graphic>
          <a:graphicData uri="http://schemas.openxmlformats.org/drawingml/2006/table">
            <a:tbl>
              <a:tblPr/>
              <a:tblGrid>
                <a:gridCol w="2794000"/>
                <a:gridCol w="2794000"/>
                <a:gridCol w="2794000"/>
              </a:tblGrid>
              <a:tr h="4714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2"/>
                          </a:solidFill>
                          <a:effectLst/>
                          <a:latin typeface="Calibri" pitchFamily="34" charset="0"/>
                        </a:rPr>
                        <a:t>Measurement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648BB3"/>
                          </a:solidFill>
                          <a:effectLst/>
                          <a:latin typeface="Calibri" pitchFamily="34" charset="0"/>
                        </a:rPr>
                        <a:t>Do</a:t>
                      </a:r>
                      <a:r>
                        <a:rPr kumimoji="0" lang="en-US" sz="2000" b="1" i="0" u="none" strike="noStrike" cap="none" normalizeH="0" baseline="0" smtClean="0">
                          <a:ln>
                            <a:noFill/>
                          </a:ln>
                          <a:solidFill>
                            <a:srgbClr val="5F5F5F"/>
                          </a:solidFill>
                          <a:effectLst/>
                          <a:latin typeface="Calibri" pitchFamily="34"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CC3300"/>
                          </a:solidFill>
                          <a:effectLst/>
                          <a:latin typeface="Calibri" pitchFamily="34" charset="0"/>
                        </a:rPr>
                        <a:t>Don’t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2878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smtClean="0">
                        <a:ln>
                          <a:noFill/>
                        </a:ln>
                        <a:solidFill>
                          <a:schemeClr val="bg2"/>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smtClean="0">
                        <a:ln>
                          <a:noFill/>
                        </a:ln>
                        <a:solidFill>
                          <a:srgbClr val="648BB3"/>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smtClean="0">
                        <a:ln>
                          <a:noFill/>
                        </a:ln>
                        <a:solidFill>
                          <a:srgbClr val="CC3300"/>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0346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smtClean="0">
                        <a:ln>
                          <a:noFill/>
                        </a:ln>
                        <a:solidFill>
                          <a:schemeClr val="bg2"/>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smtClean="0">
                        <a:ln>
                          <a:noFill/>
                        </a:ln>
                        <a:solidFill>
                          <a:srgbClr val="648BB3"/>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smtClean="0">
                        <a:ln>
                          <a:noFill/>
                        </a:ln>
                        <a:solidFill>
                          <a:srgbClr val="CC3300"/>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5623" name="Rectangle 28"/>
          <p:cNvSpPr>
            <a:spLocks noGrp="1" noChangeArrowheads="1"/>
          </p:cNvSpPr>
          <p:nvPr>
            <p:ph type="title" idx="4294967295"/>
          </p:nvPr>
        </p:nvSpPr>
        <p:spPr>
          <a:xfrm>
            <a:off x="146050" y="328613"/>
            <a:ext cx="7954963" cy="823912"/>
          </a:xfrm>
          <a:noFill/>
        </p:spPr>
        <p:txBody>
          <a:bodyPr/>
          <a:lstStyle/>
          <a:p>
            <a:pPr eaLnBrk="1" hangingPunct="1"/>
            <a:r>
              <a:rPr lang="en-GB" b="1" smtClean="0">
                <a:solidFill>
                  <a:srgbClr val="648BB3"/>
                </a:solidFill>
              </a:rPr>
              <a:t>Results </a:t>
            </a:r>
            <a:r>
              <a:rPr lang="en-GB" b="1" smtClean="0"/>
              <a:t/>
            </a:r>
            <a:br>
              <a:rPr lang="en-GB" b="1" smtClean="0"/>
            </a:br>
            <a:r>
              <a:rPr lang="en-GB" sz="1600" smtClean="0"/>
              <a:t>Formulation of performance indicators</a:t>
            </a:r>
          </a:p>
        </p:txBody>
      </p:sp>
      <p:sp>
        <p:nvSpPr>
          <p:cNvPr id="25624" name="Text Box 84"/>
          <p:cNvSpPr txBox="1">
            <a:spLocks noChangeArrowheads="1"/>
          </p:cNvSpPr>
          <p:nvPr/>
        </p:nvSpPr>
        <p:spPr bwMode="auto">
          <a:xfrm>
            <a:off x="2967038" y="187325"/>
            <a:ext cx="184150" cy="427038"/>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algn="l" eaLnBrk="1" hangingPunct="1"/>
            <a:endParaRPr lang="en-GB" sz="2200">
              <a:latin typeface="Arial" charset="0"/>
            </a:endParaRPr>
          </a:p>
        </p:txBody>
      </p:sp>
      <p:sp>
        <p:nvSpPr>
          <p:cNvPr id="480341" name="Text Box 85"/>
          <p:cNvSpPr txBox="1">
            <a:spLocks noChangeArrowheads="1"/>
          </p:cNvSpPr>
          <p:nvPr/>
        </p:nvSpPr>
        <p:spPr bwMode="auto">
          <a:xfrm>
            <a:off x="250825" y="2497138"/>
            <a:ext cx="2881313" cy="1247775"/>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algn="l" eaLnBrk="1" hangingPunct="1">
              <a:spcBef>
                <a:spcPct val="20000"/>
              </a:spcBef>
            </a:pPr>
            <a:r>
              <a:rPr lang="en-US" sz="1900" b="1">
                <a:solidFill>
                  <a:schemeClr val="bg2"/>
                </a:solidFill>
              </a:rPr>
              <a:t>To demonstrate that the local authorities implement the framework</a:t>
            </a:r>
          </a:p>
          <a:p>
            <a:pPr algn="l" eaLnBrk="1" hangingPunct="1"/>
            <a:endParaRPr lang="fr-FR" sz="1900"/>
          </a:p>
        </p:txBody>
      </p:sp>
      <p:sp>
        <p:nvSpPr>
          <p:cNvPr id="480342" name="Text Box 86"/>
          <p:cNvSpPr txBox="1">
            <a:spLocks noChangeArrowheads="1"/>
          </p:cNvSpPr>
          <p:nvPr/>
        </p:nvSpPr>
        <p:spPr bwMode="auto">
          <a:xfrm>
            <a:off x="3144838" y="2397125"/>
            <a:ext cx="2651125" cy="2171700"/>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algn="l" eaLnBrk="1" hangingPunct="1">
              <a:spcBef>
                <a:spcPct val="20000"/>
              </a:spcBef>
            </a:pPr>
            <a:r>
              <a:rPr lang="en-GB" sz="1900" b="1">
                <a:solidFill>
                  <a:srgbClr val="648BB3"/>
                </a:solidFill>
              </a:rPr>
              <a:t>% of recommendations in the framework implemented by local authorities in province Y and Z</a:t>
            </a:r>
            <a:r>
              <a:rPr lang="en-GB" sz="1900">
                <a:solidFill>
                  <a:schemeClr val="bg2"/>
                </a:solidFill>
              </a:rPr>
              <a:t> </a:t>
            </a:r>
            <a:endParaRPr lang="en-GB" sz="1900" b="1">
              <a:solidFill>
                <a:schemeClr val="bg2"/>
              </a:solidFill>
            </a:endParaRPr>
          </a:p>
          <a:p>
            <a:pPr algn="l" eaLnBrk="1" hangingPunct="1">
              <a:spcBef>
                <a:spcPct val="20000"/>
              </a:spcBef>
            </a:pPr>
            <a:endParaRPr lang="en-US" sz="1900" b="1">
              <a:solidFill>
                <a:srgbClr val="648BB3"/>
              </a:solidFill>
            </a:endParaRPr>
          </a:p>
          <a:p>
            <a:pPr algn="l" eaLnBrk="1" hangingPunct="1"/>
            <a:endParaRPr lang="fr-FR" sz="1900"/>
          </a:p>
        </p:txBody>
      </p:sp>
      <p:sp>
        <p:nvSpPr>
          <p:cNvPr id="480344" name="Text Box 88"/>
          <p:cNvSpPr txBox="1">
            <a:spLocks noChangeArrowheads="1"/>
          </p:cNvSpPr>
          <p:nvPr/>
        </p:nvSpPr>
        <p:spPr bwMode="auto">
          <a:xfrm>
            <a:off x="5867400" y="2376488"/>
            <a:ext cx="2592388" cy="1554162"/>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algn="l" eaLnBrk="1" hangingPunct="1">
              <a:spcBef>
                <a:spcPct val="20000"/>
              </a:spcBef>
            </a:pPr>
            <a:r>
              <a:rPr lang="en-US" sz="1900" b="1">
                <a:solidFill>
                  <a:srgbClr val="CC3300"/>
                </a:solidFill>
              </a:rPr>
              <a:t>The N° of meetings held by UNESCO to which local authorities are attending</a:t>
            </a:r>
          </a:p>
          <a:p>
            <a:pPr algn="l" eaLnBrk="1" hangingPunct="1"/>
            <a:endParaRPr lang="fr-FR" sz="1900"/>
          </a:p>
        </p:txBody>
      </p:sp>
      <p:sp>
        <p:nvSpPr>
          <p:cNvPr id="480345" name="Text Box 89"/>
          <p:cNvSpPr txBox="1">
            <a:spLocks noChangeArrowheads="1"/>
          </p:cNvSpPr>
          <p:nvPr/>
        </p:nvSpPr>
        <p:spPr bwMode="auto">
          <a:xfrm>
            <a:off x="250825" y="4222750"/>
            <a:ext cx="2570163" cy="2114550"/>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algn="l" eaLnBrk="1" hangingPunct="1"/>
            <a:r>
              <a:rPr lang="en-US" sz="1900" b="1">
                <a:solidFill>
                  <a:schemeClr val="bg2"/>
                </a:solidFill>
              </a:rPr>
              <a:t>To stress that monitoring mechanisms are put in place to ensure the smooth implementation of the framework</a:t>
            </a:r>
            <a:endParaRPr lang="fr-FR" sz="1900" b="1">
              <a:solidFill>
                <a:schemeClr val="bg2"/>
              </a:solidFill>
            </a:endParaRPr>
          </a:p>
        </p:txBody>
      </p:sp>
      <p:sp>
        <p:nvSpPr>
          <p:cNvPr id="25629" name="Text Box 93"/>
          <p:cNvSpPr txBox="1">
            <a:spLocks noChangeArrowheads="1"/>
          </p:cNvSpPr>
          <p:nvPr/>
        </p:nvSpPr>
        <p:spPr bwMode="auto">
          <a:xfrm>
            <a:off x="3903663" y="5875338"/>
            <a:ext cx="184150" cy="427037"/>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algn="l" eaLnBrk="1" hangingPunct="1"/>
            <a:endParaRPr lang="en-GB" sz="2200">
              <a:latin typeface="Arial" charset="0"/>
            </a:endParaRPr>
          </a:p>
        </p:txBody>
      </p:sp>
      <p:sp>
        <p:nvSpPr>
          <p:cNvPr id="480351" name="Text Box 95"/>
          <p:cNvSpPr txBox="1">
            <a:spLocks noChangeArrowheads="1"/>
          </p:cNvSpPr>
          <p:nvPr/>
        </p:nvSpPr>
        <p:spPr bwMode="auto">
          <a:xfrm>
            <a:off x="3059113" y="4176713"/>
            <a:ext cx="2879725" cy="2138362"/>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algn="l" eaLnBrk="1" hangingPunct="1"/>
            <a:r>
              <a:rPr lang="en-US" sz="1900" b="1">
                <a:solidFill>
                  <a:srgbClr val="648BB3"/>
                </a:solidFill>
              </a:rPr>
              <a:t>Number of corrective measures put in place to overcome the challenges encountered </a:t>
            </a:r>
            <a:r>
              <a:rPr lang="en-US" sz="1900" b="1" i="1">
                <a:solidFill>
                  <a:srgbClr val="648BB3"/>
                </a:solidFill>
              </a:rPr>
              <a:t>or</a:t>
            </a:r>
            <a:r>
              <a:rPr lang="en-US" sz="1900" b="1">
                <a:solidFill>
                  <a:srgbClr val="648BB3"/>
                </a:solidFill>
              </a:rPr>
              <a:t> Monitoring mechanism established by local authorities</a:t>
            </a:r>
            <a:endParaRPr lang="fr-FR" sz="1900" b="1">
              <a:solidFill>
                <a:srgbClr val="648BB3"/>
              </a:solidFill>
            </a:endParaRPr>
          </a:p>
        </p:txBody>
      </p:sp>
      <p:sp>
        <p:nvSpPr>
          <p:cNvPr id="480353" name="Text Box 97"/>
          <p:cNvSpPr txBox="1">
            <a:spLocks noChangeArrowheads="1"/>
          </p:cNvSpPr>
          <p:nvPr/>
        </p:nvSpPr>
        <p:spPr bwMode="auto">
          <a:xfrm>
            <a:off x="5851525" y="4176713"/>
            <a:ext cx="2968625" cy="969962"/>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algn="l" eaLnBrk="1" hangingPunct="1"/>
            <a:r>
              <a:rPr lang="en-US" sz="1900" b="1">
                <a:solidFill>
                  <a:srgbClr val="CC3300"/>
                </a:solidFill>
              </a:rPr>
              <a:t>Monitoring mechanisms document provided by UNESCO experts</a:t>
            </a:r>
            <a:endParaRPr lang="fr-FR" sz="1900" b="1">
              <a:solidFill>
                <a:srgbClr val="CC3300"/>
              </a:solidFill>
            </a:endParaRPr>
          </a:p>
        </p:txBody>
      </p:sp>
      <p:sp>
        <p:nvSpPr>
          <p:cNvPr id="25632" name="Rectangle 101"/>
          <p:cNvSpPr>
            <a:spLocks noChangeArrowheads="1"/>
          </p:cNvSpPr>
          <p:nvPr/>
        </p:nvSpPr>
        <p:spPr bwMode="auto">
          <a:xfrm>
            <a:off x="250825" y="1225550"/>
            <a:ext cx="8353425" cy="762000"/>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200" b="1">
                <a:solidFill>
                  <a:srgbClr val="648BB3"/>
                </a:solidFill>
              </a:rPr>
              <a:t>Local authorities in province Y and Z are implementing the safeguarding framework</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80341"/>
                                        </p:tgtEl>
                                        <p:attrNameLst>
                                          <p:attrName>style.visibility</p:attrName>
                                        </p:attrNameLst>
                                      </p:cBhvr>
                                      <p:to>
                                        <p:strVal val="visible"/>
                                      </p:to>
                                    </p:set>
                                    <p:animEffect transition="in" filter="dissolve">
                                      <p:cBhvr>
                                        <p:cTn id="7" dur="500"/>
                                        <p:tgtEl>
                                          <p:spTgt spid="48034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80344"/>
                                        </p:tgtEl>
                                        <p:attrNameLst>
                                          <p:attrName>style.visibility</p:attrName>
                                        </p:attrNameLst>
                                      </p:cBhvr>
                                      <p:to>
                                        <p:strVal val="visible"/>
                                      </p:to>
                                    </p:set>
                                    <p:animEffect transition="in" filter="dissolve">
                                      <p:cBhvr>
                                        <p:cTn id="12" dur="500"/>
                                        <p:tgtEl>
                                          <p:spTgt spid="48034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80342"/>
                                        </p:tgtEl>
                                        <p:attrNameLst>
                                          <p:attrName>style.visibility</p:attrName>
                                        </p:attrNameLst>
                                      </p:cBhvr>
                                      <p:to>
                                        <p:strVal val="visible"/>
                                      </p:to>
                                    </p:set>
                                    <p:animEffect transition="in" filter="dissolve">
                                      <p:cBhvr>
                                        <p:cTn id="17" dur="500"/>
                                        <p:tgtEl>
                                          <p:spTgt spid="48034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480345"/>
                                        </p:tgtEl>
                                        <p:attrNameLst>
                                          <p:attrName>style.visibility</p:attrName>
                                        </p:attrNameLst>
                                      </p:cBhvr>
                                      <p:to>
                                        <p:strVal val="visible"/>
                                      </p:to>
                                    </p:set>
                                    <p:animEffect transition="in" filter="dissolve">
                                      <p:cBhvr>
                                        <p:cTn id="22" dur="500"/>
                                        <p:tgtEl>
                                          <p:spTgt spid="48034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480353"/>
                                        </p:tgtEl>
                                        <p:attrNameLst>
                                          <p:attrName>style.visibility</p:attrName>
                                        </p:attrNameLst>
                                      </p:cBhvr>
                                      <p:to>
                                        <p:strVal val="visible"/>
                                      </p:to>
                                    </p:set>
                                    <p:animEffect transition="in" filter="dissolve">
                                      <p:cBhvr>
                                        <p:cTn id="27" dur="500"/>
                                        <p:tgtEl>
                                          <p:spTgt spid="48035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480351"/>
                                        </p:tgtEl>
                                        <p:attrNameLst>
                                          <p:attrName>style.visibility</p:attrName>
                                        </p:attrNameLst>
                                      </p:cBhvr>
                                      <p:to>
                                        <p:strVal val="visible"/>
                                      </p:to>
                                    </p:set>
                                    <p:animEffect transition="in" filter="dissolve">
                                      <p:cBhvr>
                                        <p:cTn id="32" dur="500"/>
                                        <p:tgtEl>
                                          <p:spTgt spid="4803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0341" grpId="0"/>
      <p:bldP spid="480342" grpId="0"/>
      <p:bldP spid="480344" grpId="0"/>
      <p:bldP spid="480345" grpId="0"/>
      <p:bldP spid="480351" grpId="0"/>
      <p:bldP spid="48035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u pied de page 5"/>
          <p:cNvSpPr txBox="1">
            <a:spLocks noGrp="1"/>
          </p:cNvSpPr>
          <p:nvPr/>
        </p:nvSpPr>
        <p:spPr bwMode="auto">
          <a:xfrm>
            <a:off x="2555875" y="6561138"/>
            <a:ext cx="4111625"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da-DK" sz="1000">
                <a:latin typeface="Arial" charset="0"/>
              </a:rPr>
              <a:t>BSP: 36 C/5</a:t>
            </a:r>
          </a:p>
        </p:txBody>
      </p:sp>
      <p:sp>
        <p:nvSpPr>
          <p:cNvPr id="26627" name="Rectangle 2"/>
          <p:cNvSpPr>
            <a:spLocks noGrp="1" noChangeArrowheads="1"/>
          </p:cNvSpPr>
          <p:nvPr>
            <p:ph type="title" idx="4294967295"/>
          </p:nvPr>
        </p:nvSpPr>
        <p:spPr>
          <a:xfrm>
            <a:off x="1331913" y="250825"/>
            <a:ext cx="6553200" cy="823913"/>
          </a:xfrm>
          <a:noFill/>
        </p:spPr>
        <p:txBody>
          <a:bodyPr/>
          <a:lstStyle/>
          <a:p>
            <a:pPr eaLnBrk="1" hangingPunct="1"/>
            <a:r>
              <a:rPr lang="en-GB" smtClean="0">
                <a:solidFill>
                  <a:srgbClr val="648BB3"/>
                </a:solidFill>
              </a:rPr>
              <a:t>Planning for Monitoring </a:t>
            </a:r>
            <a:r>
              <a:rPr lang="fr-FR" smtClean="0">
                <a:solidFill>
                  <a:srgbClr val="648BB3"/>
                </a:solidFill>
              </a:rPr>
              <a:t/>
            </a:r>
            <a:br>
              <a:rPr lang="fr-FR" smtClean="0">
                <a:solidFill>
                  <a:srgbClr val="648BB3"/>
                </a:solidFill>
              </a:rPr>
            </a:br>
            <a:endParaRPr lang="fr-FR" smtClean="0">
              <a:solidFill>
                <a:srgbClr val="648BB3"/>
              </a:solidFill>
            </a:endParaRPr>
          </a:p>
        </p:txBody>
      </p:sp>
      <p:graphicFrame>
        <p:nvGraphicFramePr>
          <p:cNvPr id="247812" name="Group 4"/>
          <p:cNvGraphicFramePr>
            <a:graphicFrameLocks noGrp="1"/>
          </p:cNvGraphicFramePr>
          <p:nvPr>
            <p:ph sz="half" idx="4294967295"/>
          </p:nvPr>
        </p:nvGraphicFramePr>
        <p:xfrm>
          <a:off x="92075" y="1296988"/>
          <a:ext cx="8367713" cy="2663940"/>
        </p:xfrm>
        <a:graphic>
          <a:graphicData uri="http://schemas.openxmlformats.org/drawingml/2006/table">
            <a:tbl>
              <a:tblPr/>
              <a:tblGrid>
                <a:gridCol w="1924050"/>
                <a:gridCol w="1466850"/>
                <a:gridCol w="1479550"/>
                <a:gridCol w="1504950"/>
                <a:gridCol w="1992313"/>
              </a:tblGrid>
              <a:tr h="51813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GB" sz="1400" b="0" i="0" u="none" strike="noStrike" cap="none" normalizeH="0" baseline="0" smtClean="0">
                        <a:ln>
                          <a:noFill/>
                        </a:ln>
                        <a:solidFill>
                          <a:schemeClr val="bg1"/>
                        </a:solidFill>
                        <a:effectLst/>
                        <a:latin typeface="Calibri" pitchFamily="34" charset="0"/>
                      </a:endParaRPr>
                    </a:p>
                  </a:txBody>
                  <a:tcPr marT="45718" marB="4571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Calibri" pitchFamily="34" charset="0"/>
                          <a:cs typeface="Times New Roman" pitchFamily="18" charset="0"/>
                        </a:rPr>
                        <a:t>Data Source</a:t>
                      </a:r>
                      <a:endParaRPr kumimoji="0" lang="en-GB" sz="1400" b="0" i="0" u="none" strike="noStrike" cap="none" normalizeH="0" baseline="0" smtClean="0">
                        <a:ln>
                          <a:noFill/>
                        </a:ln>
                        <a:solidFill>
                          <a:schemeClr val="bg1"/>
                        </a:solidFill>
                        <a:effectLst/>
                        <a:latin typeface="Calibri" pitchFamily="34" charset="0"/>
                      </a:endParaRPr>
                    </a:p>
                  </a:txBody>
                  <a:tcPr marT="45718" marB="4571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F5F5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Calibri" pitchFamily="34" charset="0"/>
                          <a:cs typeface="Times New Roman" pitchFamily="18" charset="0"/>
                        </a:rPr>
                        <a:t>Method</a:t>
                      </a:r>
                      <a:endParaRPr kumimoji="0" lang="en-GB" sz="1400" b="0" i="0" u="none" strike="noStrike" cap="none" normalizeH="0" baseline="0" smtClean="0">
                        <a:ln>
                          <a:noFill/>
                        </a:ln>
                        <a:solidFill>
                          <a:schemeClr val="bg1"/>
                        </a:solidFill>
                        <a:effectLst/>
                        <a:latin typeface="Calibri" pitchFamily="34" charset="0"/>
                      </a:endParaRPr>
                    </a:p>
                  </a:txBody>
                  <a:tcPr marT="45718" marB="4571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F5F5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Calibri" pitchFamily="34" charset="0"/>
                          <a:cs typeface="Times New Roman" pitchFamily="18" charset="0"/>
                        </a:rPr>
                        <a:t>Frequency</a:t>
                      </a:r>
                      <a:endParaRPr kumimoji="0" lang="en-GB" sz="1400" b="0" i="0" u="none" strike="noStrike" cap="none" normalizeH="0" baseline="0" smtClean="0">
                        <a:ln>
                          <a:noFill/>
                        </a:ln>
                        <a:solidFill>
                          <a:schemeClr val="bg1"/>
                        </a:solidFill>
                        <a:effectLst/>
                        <a:latin typeface="Calibri" pitchFamily="34" charset="0"/>
                      </a:endParaRPr>
                    </a:p>
                  </a:txBody>
                  <a:tcPr marT="45718" marB="4571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F5F5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Calibri" pitchFamily="34" charset="0"/>
                          <a:cs typeface="Times New Roman" pitchFamily="18" charset="0"/>
                        </a:rPr>
                        <a:t>Stakeholders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Calibri" pitchFamily="34" charset="0"/>
                          <a:cs typeface="Times New Roman" pitchFamily="18" charset="0"/>
                        </a:rPr>
                        <a:t>(responsibility)</a:t>
                      </a:r>
                      <a:endParaRPr kumimoji="0" lang="en-GB" sz="1400" b="0" i="0" u="none" strike="noStrike" cap="none" normalizeH="0" baseline="0" smtClean="0">
                        <a:ln>
                          <a:noFill/>
                        </a:ln>
                        <a:solidFill>
                          <a:schemeClr val="bg1"/>
                        </a:solidFill>
                        <a:effectLst/>
                        <a:latin typeface="Calibri" pitchFamily="34" charset="0"/>
                      </a:endParaRPr>
                    </a:p>
                  </a:txBody>
                  <a:tcPr marT="45718" marB="4571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F5F5F"/>
                    </a:solidFill>
                  </a:tcPr>
                </a:tc>
              </a:tr>
              <a:tr h="304785">
                <a:tc gridSpan="5">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FFFFFF"/>
                          </a:solidFill>
                          <a:effectLst/>
                          <a:latin typeface="Calibri" pitchFamily="34" charset="0"/>
                          <a:cs typeface="Times New Roman" pitchFamily="18" charset="0"/>
                        </a:rPr>
                        <a:t>Measuring results against performance indicators and benchmarks</a:t>
                      </a:r>
                      <a:endParaRPr kumimoji="0" lang="en-GB" sz="1400" b="0" i="0" u="none" strike="noStrike" cap="none" normalizeH="0" baseline="0" smtClean="0">
                        <a:ln>
                          <a:noFill/>
                        </a:ln>
                        <a:solidFill>
                          <a:schemeClr val="tx1"/>
                        </a:solidFill>
                        <a:effectLst/>
                        <a:latin typeface="Calibri" pitchFamily="34" charset="0"/>
                      </a:endParaRPr>
                    </a:p>
                  </a:txBody>
                  <a:tcPr marT="45718" marB="4571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48BB3"/>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r>
              <a:tr h="18409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rPr>
                        <a:t>50 </a:t>
                      </a:r>
                      <a:r>
                        <a:rPr kumimoji="0" lang="en-GB" sz="1400" b="0" i="0" u="none" strike="noStrike" cap="none" normalizeH="0" baseline="0" smtClean="0">
                          <a:ln>
                            <a:noFill/>
                          </a:ln>
                          <a:solidFill>
                            <a:schemeClr val="tx1"/>
                          </a:solidFill>
                          <a:effectLst/>
                          <a:latin typeface="Calibri" pitchFamily="34" charset="0"/>
                          <a:cs typeface="Times New Roman" pitchFamily="18" charset="0"/>
                        </a:rPr>
                        <a:t>% of priorities highlighted in the safeguarding framework addressed by ICH practitioners </a:t>
                      </a:r>
                      <a:r>
                        <a:rPr kumimoji="0" lang="en-GB" sz="1400" b="0" i="0" u="none" strike="noStrike" cap="none" normalizeH="0" baseline="0" smtClean="0">
                          <a:ln>
                            <a:noFill/>
                          </a:ln>
                          <a:solidFill>
                            <a:schemeClr val="tx1"/>
                          </a:solidFill>
                          <a:effectLst/>
                          <a:latin typeface="Calibri" pitchFamily="34" charset="0"/>
                        </a:rPr>
                        <a:t>(Baseline: 10%)</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1400" b="0" i="0" u="none" strike="noStrike" cap="none" normalizeH="0" baseline="0" smtClean="0">
                        <a:ln>
                          <a:noFill/>
                        </a:ln>
                        <a:solidFill>
                          <a:schemeClr val="tx1"/>
                        </a:solidFill>
                        <a:effectLst/>
                        <a:latin typeface="Calibri" pitchFamily="34" charset="0"/>
                      </a:endParaRPr>
                    </a:p>
                  </a:txBody>
                  <a:tcPr marT="45718" marB="4571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rPr>
                        <a:t>Action plan and management procedures and reports by ICH practitioners</a:t>
                      </a:r>
                    </a:p>
                  </a:txBody>
                  <a:tcPr marT="45718" marB="4571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rPr>
                        <a:t>Qualitative analysis on the progress achieved against the commitments made in the framework</a:t>
                      </a:r>
                    </a:p>
                  </a:txBody>
                  <a:tcPr marT="45718" marB="4571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rPr>
                        <a:t>1 phase: outcome of the workshop</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rPr>
                        <a:t>2 phase: follow-up meetings organized at least yearly to discuss the progress achieved</a:t>
                      </a:r>
                    </a:p>
                  </a:txBody>
                  <a:tcPr marT="45718" marB="4571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Cat. 2 in collaboration with UNESCO CLT will coordinate with the concerned stakeholder (practitioners, national authorities, community members)</a:t>
                      </a:r>
                      <a:endParaRPr kumimoji="0" lang="en-GB" sz="1400" b="0" i="0" u="none" strike="noStrike" cap="none" normalizeH="0" baseline="0" smtClean="0">
                        <a:ln>
                          <a:noFill/>
                        </a:ln>
                        <a:solidFill>
                          <a:schemeClr val="tx1"/>
                        </a:solidFill>
                        <a:effectLst/>
                        <a:latin typeface="Calibri" pitchFamily="34" charset="0"/>
                      </a:endParaRPr>
                    </a:p>
                  </a:txBody>
                  <a:tcPr marT="45718" marB="4571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247838" name="Group 30"/>
          <p:cNvGraphicFramePr>
            <a:graphicFrameLocks noGrp="1"/>
          </p:cNvGraphicFramePr>
          <p:nvPr>
            <p:ph sz="half" idx="4294967295"/>
          </p:nvPr>
        </p:nvGraphicFramePr>
        <p:xfrm>
          <a:off x="92075" y="3887788"/>
          <a:ext cx="8367713" cy="2644775"/>
        </p:xfrm>
        <a:graphic>
          <a:graphicData uri="http://schemas.openxmlformats.org/drawingml/2006/table">
            <a:tbl>
              <a:tblPr/>
              <a:tblGrid>
                <a:gridCol w="1873250"/>
                <a:gridCol w="1511300"/>
                <a:gridCol w="1439863"/>
                <a:gridCol w="1587500"/>
                <a:gridCol w="1955800"/>
              </a:tblGrid>
              <a:tr h="419201">
                <a:tc gridSpan="5">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Measuring performance of the process and the pertinence of the deliverables (interventions and outputs)</a:t>
                      </a:r>
                      <a:endParaRPr kumimoji="0" lang="en-GB" sz="1400" b="0" i="0" u="none" strike="noStrike" cap="none" normalizeH="0" baseline="0" smtClean="0">
                        <a:ln>
                          <a:noFill/>
                        </a:ln>
                        <a:solidFill>
                          <a:schemeClr val="tx1"/>
                        </a:solidFill>
                        <a:effectLst/>
                        <a:latin typeface="Calibri" pitchFamily="34" charset="0"/>
                      </a:endParaRPr>
                    </a:p>
                  </a:txBody>
                  <a:tcPr marT="45731" marB="45731" horzOverflow="overflow">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48BB3"/>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r>
              <a:tr h="222557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rPr>
                        <a:t>Quality of the technical assistance provided</a:t>
                      </a:r>
                    </a:p>
                  </a:txBody>
                  <a:tcPr marT="45731" marB="4573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rPr>
                        <a:t>Feedback provided by concerned stakeholder during and preceding meetings</a:t>
                      </a:r>
                    </a:p>
                  </a:txBody>
                  <a:tcPr marT="45731" marB="4573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rPr>
                        <a:t>Analytical assessment of the feedback received</a:t>
                      </a:r>
                    </a:p>
                  </a:txBody>
                  <a:tcPr marT="45731" marB="4573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rPr>
                        <a:t>During the follow-up meeting, ensure agenda item on the satisfaction of the different stakeholders of the process</a:t>
                      </a:r>
                    </a:p>
                  </a:txBody>
                  <a:tcPr marT="45731" marB="4573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Cat. 2</a:t>
                      </a:r>
                      <a:r>
                        <a:rPr kumimoji="0" lang="en-GB" sz="1400" b="0" i="0" u="none" strike="noStrike" cap="none" normalizeH="0" baseline="0" smtClean="0">
                          <a:ln>
                            <a:noFill/>
                          </a:ln>
                          <a:solidFill>
                            <a:schemeClr val="tx1"/>
                          </a:solidFill>
                          <a:effectLst/>
                          <a:latin typeface="Calibri" pitchFamily="34" charset="0"/>
                        </a:rPr>
                        <a:t> in charge of collecting and managing the feedback received and report back to CLT on challenges and successes in order to benefit from the lessons learnt in future programme development</a:t>
                      </a:r>
                    </a:p>
                  </a:txBody>
                  <a:tcPr marT="45731" marB="4573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47812"/>
                                        </p:tgtEl>
                                        <p:attrNameLst>
                                          <p:attrName>style.visibility</p:attrName>
                                        </p:attrNameLst>
                                      </p:cBhvr>
                                      <p:to>
                                        <p:strVal val="visible"/>
                                      </p:to>
                                    </p:set>
                                    <p:animEffect transition="in" filter="wipe(left)">
                                      <p:cBhvr>
                                        <p:cTn id="7" dur="1000"/>
                                        <p:tgtEl>
                                          <p:spTgt spid="247812"/>
                                        </p:tgtEl>
                                      </p:cBhvr>
                                    </p:animEffect>
                                  </p:childTnLst>
                                </p:cTn>
                              </p:par>
                            </p:childTnLst>
                          </p:cTn>
                        </p:par>
                        <p:par>
                          <p:cTn id="8" fill="hold" nodeType="afterGroup">
                            <p:stCondLst>
                              <p:cond delay="1000"/>
                            </p:stCondLst>
                            <p:childTnLst>
                              <p:par>
                                <p:cTn id="9" presetID="22" presetClass="entr" presetSubtype="8" fill="hold" nodeType="afterEffect">
                                  <p:stCondLst>
                                    <p:cond delay="0"/>
                                  </p:stCondLst>
                                  <p:childTnLst>
                                    <p:set>
                                      <p:cBhvr>
                                        <p:cTn id="10" dur="1" fill="hold">
                                          <p:stCondLst>
                                            <p:cond delay="0"/>
                                          </p:stCondLst>
                                        </p:cTn>
                                        <p:tgtEl>
                                          <p:spTgt spid="247838"/>
                                        </p:tgtEl>
                                        <p:attrNameLst>
                                          <p:attrName>style.visibility</p:attrName>
                                        </p:attrNameLst>
                                      </p:cBhvr>
                                      <p:to>
                                        <p:strVal val="visible"/>
                                      </p:to>
                                    </p:set>
                                    <p:animEffect transition="in" filter="wipe(left)">
                                      <p:cBhvr>
                                        <p:cTn id="11" dur="1000"/>
                                        <p:tgtEl>
                                          <p:spTgt spid="2478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Espace réservé du pied de page 4"/>
          <p:cNvSpPr txBox="1">
            <a:spLocks noGrp="1"/>
          </p:cNvSpPr>
          <p:nvPr/>
        </p:nvSpPr>
        <p:spPr bwMode="auto">
          <a:xfrm>
            <a:off x="2555875" y="6561138"/>
            <a:ext cx="4111625"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da-DK" sz="1000">
                <a:latin typeface="Arial" charset="0"/>
              </a:rPr>
              <a:t>BSP: 36 C/5</a:t>
            </a:r>
          </a:p>
        </p:txBody>
      </p:sp>
      <p:sp>
        <p:nvSpPr>
          <p:cNvPr id="27651" name="Rectangle 2"/>
          <p:cNvSpPr>
            <a:spLocks noGrp="1" noChangeArrowheads="1"/>
          </p:cNvSpPr>
          <p:nvPr>
            <p:ph type="title" idx="4294967295"/>
          </p:nvPr>
        </p:nvSpPr>
        <p:spPr>
          <a:xfrm>
            <a:off x="2627313" y="431800"/>
            <a:ext cx="5327650" cy="823913"/>
          </a:xfrm>
          <a:noFill/>
        </p:spPr>
        <p:txBody>
          <a:bodyPr/>
          <a:lstStyle/>
          <a:p>
            <a:pPr eaLnBrk="1" hangingPunct="1"/>
            <a:r>
              <a:rPr lang="en-GB" b="1" smtClean="0">
                <a:solidFill>
                  <a:srgbClr val="648BB3"/>
                </a:solidFill>
              </a:rPr>
              <a:t>Results</a:t>
            </a:r>
            <a:br>
              <a:rPr lang="en-GB" b="1" smtClean="0">
                <a:solidFill>
                  <a:srgbClr val="648BB3"/>
                </a:solidFill>
              </a:rPr>
            </a:br>
            <a:r>
              <a:rPr lang="en-GB" sz="1600" smtClean="0"/>
              <a:t>Formulation of results to be attained</a:t>
            </a:r>
            <a:br>
              <a:rPr lang="en-GB" sz="1600" smtClean="0"/>
            </a:br>
            <a:endParaRPr lang="en-GB" sz="1600" smtClean="0"/>
          </a:p>
        </p:txBody>
      </p:sp>
      <p:sp>
        <p:nvSpPr>
          <p:cNvPr id="379907" name="Rectangle 3"/>
          <p:cNvSpPr>
            <a:spLocks noGrp="1" noChangeArrowheads="1"/>
          </p:cNvSpPr>
          <p:nvPr>
            <p:ph type="body" idx="4294967295"/>
          </p:nvPr>
        </p:nvSpPr>
        <p:spPr>
          <a:xfrm>
            <a:off x="34925" y="1728788"/>
            <a:ext cx="4032250" cy="5040312"/>
          </a:xfrm>
        </p:spPr>
        <p:txBody>
          <a:bodyPr/>
          <a:lstStyle/>
          <a:p>
            <a:pPr marL="0" indent="0" eaLnBrk="1" hangingPunct="1"/>
            <a:r>
              <a:rPr lang="en-GB" sz="2600" smtClean="0"/>
              <a:t>National capacities strengthened to develop and implement policies for intangible cultural heritage</a:t>
            </a:r>
          </a:p>
          <a:p>
            <a:pPr marL="347663" lvl="1" indent="-228600" eaLnBrk="1" hangingPunct="1">
              <a:buFontTx/>
              <a:buChar char="–"/>
            </a:pPr>
            <a:r>
              <a:rPr lang="en-GB" sz="2400" smtClean="0">
                <a:latin typeface="Calibri" pitchFamily="34" charset="0"/>
              </a:rPr>
              <a:t>Performance Indicator: </a:t>
            </a:r>
          </a:p>
          <a:p>
            <a:pPr marL="347663" lvl="1" indent="-228600" eaLnBrk="1" hangingPunct="1"/>
            <a:r>
              <a:rPr lang="en-GB" sz="2400" smtClean="0">
                <a:latin typeface="Calibri" pitchFamily="34" charset="0"/>
              </a:rPr>
              <a:t>	N° of countries supported by Cat. 2 in developing and/or revising and implementing ICH policies</a:t>
            </a:r>
          </a:p>
        </p:txBody>
      </p:sp>
      <p:sp>
        <p:nvSpPr>
          <p:cNvPr id="249861" name="AutoShape 5"/>
          <p:cNvSpPr>
            <a:spLocks noChangeArrowheads="1"/>
          </p:cNvSpPr>
          <p:nvPr/>
        </p:nvSpPr>
        <p:spPr bwMode="auto">
          <a:xfrm>
            <a:off x="3995738" y="3600450"/>
            <a:ext cx="647700" cy="647700"/>
          </a:xfrm>
          <a:prstGeom prst="rightArrow">
            <a:avLst>
              <a:gd name="adj1" fmla="val 50000"/>
              <a:gd name="adj2" fmla="val 25000"/>
            </a:avLst>
          </a:prstGeom>
          <a:solidFill>
            <a:srgbClr val="648BB3"/>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 name="Rectangle 3"/>
          <p:cNvSpPr>
            <a:spLocks noChangeArrowheads="1"/>
          </p:cNvSpPr>
          <p:nvPr/>
        </p:nvSpPr>
        <p:spPr bwMode="auto">
          <a:xfrm>
            <a:off x="4716463" y="1728788"/>
            <a:ext cx="4032250" cy="504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a:spcBef>
                <a:spcPct val="20000"/>
              </a:spcBef>
            </a:pPr>
            <a:r>
              <a:rPr lang="en-GB" sz="2400" b="1" dirty="0">
                <a:solidFill>
                  <a:srgbClr val="648BB3"/>
                </a:solidFill>
              </a:rPr>
              <a:t>Member States develop</a:t>
            </a:r>
            <a:r>
              <a:rPr lang="en-GB" sz="2400" dirty="0"/>
              <a:t> and implement </a:t>
            </a:r>
            <a:r>
              <a:rPr lang="en-GB" sz="2600" dirty="0"/>
              <a:t>policies for intangible cultural heritage</a:t>
            </a:r>
            <a:endParaRPr lang="en-GB" sz="2400" dirty="0"/>
          </a:p>
          <a:p>
            <a:pPr marL="347663" lvl="1" indent="-228600" algn="l">
              <a:spcBef>
                <a:spcPct val="20000"/>
              </a:spcBef>
              <a:buFontTx/>
              <a:buChar char="–"/>
            </a:pPr>
            <a:r>
              <a:rPr lang="en-GB" sz="2400" dirty="0"/>
              <a:t>Performance Indicator: </a:t>
            </a:r>
          </a:p>
          <a:p>
            <a:pPr marL="347663" lvl="1" indent="-228600" algn="l">
              <a:spcBef>
                <a:spcPct val="20000"/>
              </a:spcBef>
            </a:pPr>
            <a:r>
              <a:rPr lang="en-GB" sz="2400" dirty="0"/>
              <a:t>	N° of </a:t>
            </a:r>
            <a:r>
              <a:rPr lang="en-GB" sz="2400" b="1" dirty="0">
                <a:solidFill>
                  <a:srgbClr val="648BB3"/>
                </a:solidFill>
              </a:rPr>
              <a:t>supported</a:t>
            </a:r>
            <a:r>
              <a:rPr lang="en-GB" sz="2400" dirty="0"/>
              <a:t> countries by Cat. 2 </a:t>
            </a:r>
            <a:r>
              <a:rPr lang="en-GB" sz="2400" dirty="0" smtClean="0"/>
              <a:t>developed </a:t>
            </a:r>
            <a:r>
              <a:rPr lang="en-GB" sz="2400" dirty="0"/>
              <a:t>and/or </a:t>
            </a:r>
            <a:r>
              <a:rPr lang="en-GB" sz="2400" dirty="0" smtClean="0"/>
              <a:t>revised </a:t>
            </a:r>
            <a:r>
              <a:rPr lang="en-GB" sz="2400" dirty="0"/>
              <a:t>and </a:t>
            </a:r>
            <a:r>
              <a:rPr lang="en-GB" sz="2400" dirty="0" smtClean="0"/>
              <a:t>implemented </a:t>
            </a:r>
            <a:r>
              <a:rPr lang="en-GB" sz="2400" dirty="0"/>
              <a:t>ICH policies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379907">
                                            <p:txEl>
                                              <p:pRg st="0" end="0"/>
                                            </p:txEl>
                                          </p:spTgt>
                                        </p:tgtEl>
                                        <p:attrNameLst>
                                          <p:attrName>style.visibility</p:attrName>
                                        </p:attrNameLst>
                                      </p:cBhvr>
                                      <p:to>
                                        <p:strVal val="visible"/>
                                      </p:to>
                                    </p:set>
                                    <p:anim calcmode="lin" valueType="num">
                                      <p:cBhvr additive="base">
                                        <p:cTn id="7" dur="500" fill="hold"/>
                                        <p:tgtEl>
                                          <p:spTgt spid="37990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79907">
                                            <p:txEl>
                                              <p:pRg st="0" end="0"/>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379907">
                                            <p:txEl>
                                              <p:pRg st="1" end="1"/>
                                            </p:txEl>
                                          </p:spTgt>
                                        </p:tgtEl>
                                        <p:attrNameLst>
                                          <p:attrName>style.visibility</p:attrName>
                                        </p:attrNameLst>
                                      </p:cBhvr>
                                      <p:to>
                                        <p:strVal val="visible"/>
                                      </p:to>
                                    </p:set>
                                    <p:anim calcmode="lin" valueType="num">
                                      <p:cBhvr additive="base">
                                        <p:cTn id="12" dur="500" fill="hold"/>
                                        <p:tgtEl>
                                          <p:spTgt spid="379907">
                                            <p:txEl>
                                              <p:pRg st="1" end="1"/>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379907">
                                            <p:txEl>
                                              <p:pRg st="1" end="1"/>
                                            </p:txEl>
                                          </p:spTgt>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379907">
                                            <p:txEl>
                                              <p:pRg st="2" end="2"/>
                                            </p:txEl>
                                          </p:spTgt>
                                        </p:tgtEl>
                                        <p:attrNameLst>
                                          <p:attrName>style.visibility</p:attrName>
                                        </p:attrNameLst>
                                      </p:cBhvr>
                                      <p:to>
                                        <p:strVal val="visible"/>
                                      </p:to>
                                    </p:set>
                                    <p:anim calcmode="lin" valueType="num">
                                      <p:cBhvr additive="base">
                                        <p:cTn id="16" dur="500" fill="hold"/>
                                        <p:tgtEl>
                                          <p:spTgt spid="379907">
                                            <p:txEl>
                                              <p:pRg st="2" end="2"/>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379907">
                                            <p:txEl>
                                              <p:pRg st="2" end="2"/>
                                            </p:txEl>
                                          </p:spTgt>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249861"/>
                                        </p:tgtEl>
                                        <p:attrNameLst>
                                          <p:attrName>style.visibility</p:attrName>
                                        </p:attrNameLst>
                                      </p:cBhvr>
                                      <p:to>
                                        <p:strVal val="visible"/>
                                      </p:to>
                                    </p:set>
                                    <p:animEffect transition="in" filter="wipe(left)">
                                      <p:cBhvr>
                                        <p:cTn id="21" dur="500"/>
                                        <p:tgtEl>
                                          <p:spTgt spid="249861"/>
                                        </p:tgtEl>
                                      </p:cBhvr>
                                    </p:animEffect>
                                  </p:childTnLst>
                                </p:cTn>
                              </p:par>
                            </p:childTnLst>
                          </p:cTn>
                        </p:par>
                        <p:par>
                          <p:cTn id="22" fill="hold" nodeType="afterGroup">
                            <p:stCondLst>
                              <p:cond delay="1500"/>
                            </p:stCondLst>
                            <p:childTnLst>
                              <p:par>
                                <p:cTn id="23" presetID="2" presetClass="entr" presetSubtype="8" fill="hold" nodeType="afterEffect">
                                  <p:stCondLst>
                                    <p:cond delay="0"/>
                                  </p:stCondLst>
                                  <p:childTnLst>
                                    <p:set>
                                      <p:cBhvr>
                                        <p:cTn id="24" dur="1" fill="hold">
                                          <p:stCondLst>
                                            <p:cond delay="0"/>
                                          </p:stCondLst>
                                        </p:cTn>
                                        <p:tgtEl>
                                          <p:spTgt spid="2">
                                            <p:txEl>
                                              <p:pRg st="0" end="0"/>
                                            </p:txEl>
                                          </p:spTgt>
                                        </p:tgtEl>
                                        <p:attrNameLst>
                                          <p:attrName>style.visibility</p:attrName>
                                        </p:attrNameLst>
                                      </p:cBhvr>
                                      <p:to>
                                        <p:strVal val="visible"/>
                                      </p:to>
                                    </p:set>
                                    <p:anim calcmode="lin" valueType="num">
                                      <p:cBhvr additive="base">
                                        <p:cTn id="25"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2000"/>
                            </p:stCondLst>
                            <p:childTnLst>
                              <p:par>
                                <p:cTn id="28" presetID="2" presetClass="entr" presetSubtype="8" fill="hold" nodeType="afterEffect">
                                  <p:stCondLst>
                                    <p:cond delay="0"/>
                                  </p:stCondLst>
                                  <p:childTnLst>
                                    <p:set>
                                      <p:cBhvr>
                                        <p:cTn id="29" dur="1" fill="hold">
                                          <p:stCondLst>
                                            <p:cond delay="0"/>
                                          </p:stCondLst>
                                        </p:cTn>
                                        <p:tgtEl>
                                          <p:spTgt spid="2">
                                            <p:txEl>
                                              <p:pRg st="1" end="1"/>
                                            </p:txEl>
                                          </p:spTgt>
                                        </p:tgtEl>
                                        <p:attrNameLst>
                                          <p:attrName>style.visibility</p:attrName>
                                        </p:attrNameLst>
                                      </p:cBhvr>
                                      <p:to>
                                        <p:strVal val="visible"/>
                                      </p:to>
                                    </p:set>
                                    <p:anim calcmode="lin" valueType="num">
                                      <p:cBhvr additive="base">
                                        <p:cTn id="30" dur="500" fill="hold"/>
                                        <p:tgtEl>
                                          <p:spTgt spid="2">
                                            <p:txEl>
                                              <p:pRg st="1" end="1"/>
                                            </p:txEl>
                                          </p:spTgt>
                                        </p:tgtEl>
                                        <p:attrNameLst>
                                          <p:attrName>ppt_x</p:attrName>
                                        </p:attrNameLst>
                                      </p:cBhvr>
                                      <p:tavLst>
                                        <p:tav tm="0">
                                          <p:val>
                                            <p:strVal val="0-#ppt_w/2"/>
                                          </p:val>
                                        </p:tav>
                                        <p:tav tm="100000">
                                          <p:val>
                                            <p:strVal val="#ppt_x"/>
                                          </p:val>
                                        </p:tav>
                                      </p:tavLst>
                                    </p:anim>
                                    <p:anim calcmode="lin" valueType="num">
                                      <p:cBhvr additive="base">
                                        <p:cTn id="31" dur="500" fill="hold"/>
                                        <p:tgtEl>
                                          <p:spTgt spid="2">
                                            <p:txEl>
                                              <p:pRg st="1" end="1"/>
                                            </p:txEl>
                                          </p:spTgt>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0"/>
                                  </p:stCondLst>
                                  <p:childTnLst>
                                    <p:set>
                                      <p:cBhvr>
                                        <p:cTn id="33" dur="1" fill="hold">
                                          <p:stCondLst>
                                            <p:cond delay="0"/>
                                          </p:stCondLst>
                                        </p:cTn>
                                        <p:tgtEl>
                                          <p:spTgt spid="2">
                                            <p:txEl>
                                              <p:pRg st="2" end="2"/>
                                            </p:txEl>
                                          </p:spTgt>
                                        </p:tgtEl>
                                        <p:attrNameLst>
                                          <p:attrName>style.visibility</p:attrName>
                                        </p:attrNameLst>
                                      </p:cBhvr>
                                      <p:to>
                                        <p:strVal val="visible"/>
                                      </p:to>
                                    </p:set>
                                    <p:anim calcmode="lin" valueType="num">
                                      <p:cBhvr additive="base">
                                        <p:cTn id="34" dur="500" fill="hold"/>
                                        <p:tgtEl>
                                          <p:spTgt spid="2">
                                            <p:txEl>
                                              <p:pRg st="2" end="2"/>
                                            </p:txEl>
                                          </p:spTgt>
                                        </p:tgtEl>
                                        <p:attrNameLst>
                                          <p:attrName>ppt_x</p:attrName>
                                        </p:attrNameLst>
                                      </p:cBhvr>
                                      <p:tavLst>
                                        <p:tav tm="0">
                                          <p:val>
                                            <p:strVal val="0-#ppt_w/2"/>
                                          </p:val>
                                        </p:tav>
                                        <p:tav tm="100000">
                                          <p:val>
                                            <p:strVal val="#ppt_x"/>
                                          </p:val>
                                        </p:tav>
                                      </p:tavLst>
                                    </p:anim>
                                    <p:anim calcmode="lin" valueType="num">
                                      <p:cBhvr additive="base">
                                        <p:cTn id="35" dur="500" fill="hold"/>
                                        <p:tgtEl>
                                          <p:spTgt spid="2">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986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a:xfrm>
            <a:off x="1619250" y="250825"/>
            <a:ext cx="6265863" cy="823913"/>
          </a:xfrm>
        </p:spPr>
        <p:txBody>
          <a:bodyPr/>
          <a:lstStyle/>
          <a:p>
            <a:r>
              <a:rPr lang="en-GB" sz="2600" b="1" smtClean="0"/>
              <a:t>Example of a</a:t>
            </a:r>
            <a:r>
              <a:rPr lang="en-GB" sz="2600" b="1" smtClean="0">
                <a:solidFill>
                  <a:srgbClr val="648BB3"/>
                </a:solidFill>
              </a:rPr>
              <a:t> results framework</a:t>
            </a:r>
            <a:br>
              <a:rPr lang="en-GB" sz="2600" b="1" smtClean="0">
                <a:solidFill>
                  <a:srgbClr val="648BB3"/>
                </a:solidFill>
              </a:rPr>
            </a:br>
            <a:r>
              <a:rPr lang="en-GB" sz="2600" b="1" smtClean="0"/>
              <a:t>when</a:t>
            </a:r>
            <a:r>
              <a:rPr lang="en-GB" sz="2600" b="1" smtClean="0">
                <a:solidFill>
                  <a:srgbClr val="648BB3"/>
                </a:solidFill>
              </a:rPr>
              <a:t> programming</a:t>
            </a:r>
          </a:p>
        </p:txBody>
      </p:sp>
      <p:sp>
        <p:nvSpPr>
          <p:cNvPr id="28675" name="Espace réservé du pied de page 4"/>
          <p:cNvSpPr txBox="1">
            <a:spLocks noGrp="1"/>
          </p:cNvSpPr>
          <p:nvPr/>
        </p:nvSpPr>
        <p:spPr bwMode="auto">
          <a:xfrm>
            <a:off x="2555875" y="6561138"/>
            <a:ext cx="4111625"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da-DK" sz="1000">
                <a:latin typeface="Arial" charset="0"/>
              </a:rPr>
              <a:t>BSP: 36 C/5</a:t>
            </a:r>
          </a:p>
        </p:txBody>
      </p:sp>
      <p:grpSp>
        <p:nvGrpSpPr>
          <p:cNvPr id="224263" name="Group 7"/>
          <p:cNvGrpSpPr>
            <a:grpSpLocks/>
          </p:cNvGrpSpPr>
          <p:nvPr/>
        </p:nvGrpSpPr>
        <p:grpSpPr bwMode="auto">
          <a:xfrm>
            <a:off x="34925" y="1316038"/>
            <a:ext cx="8645525" cy="4876800"/>
            <a:chOff x="22" y="829"/>
            <a:chExt cx="5446" cy="3072"/>
          </a:xfrm>
        </p:grpSpPr>
        <p:pic>
          <p:nvPicPr>
            <p:cNvPr id="28677" name="Picture 4" descr="6-17-2013 2-25-03 P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 y="829"/>
              <a:ext cx="5446" cy="3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8" name="Rectangle 5"/>
            <p:cNvSpPr>
              <a:spLocks noChangeArrowheads="1"/>
            </p:cNvSpPr>
            <p:nvPr/>
          </p:nvSpPr>
          <p:spPr bwMode="auto">
            <a:xfrm>
              <a:off x="4468" y="862"/>
              <a:ext cx="908" cy="402"/>
            </a:xfrm>
            <a:prstGeom prst="rect">
              <a:avLst/>
            </a:prstGeom>
            <a:solidFill>
              <a:srgbClr val="DDDDDD"/>
            </a:solidFill>
            <a:ln>
              <a:noFill/>
            </a:ln>
            <a:effectLst/>
            <a:extLs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900" b="1">
                  <a:solidFill>
                    <a:schemeClr val="tx1"/>
                  </a:solidFill>
                </a:rPr>
                <a:t>Contribution of results achievements to Category 2 Institute Expected Result (and associated PI)</a:t>
              </a:r>
            </a:p>
          </p:txBody>
        </p:sp>
        <p:sp>
          <p:nvSpPr>
            <p:cNvPr id="28679" name="Rectangle 6"/>
            <p:cNvSpPr>
              <a:spLocks noChangeArrowheads="1"/>
            </p:cNvSpPr>
            <p:nvPr/>
          </p:nvSpPr>
          <p:spPr bwMode="auto">
            <a:xfrm>
              <a:off x="4468" y="1315"/>
              <a:ext cx="907" cy="771"/>
            </a:xfrm>
            <a:prstGeom prst="rect">
              <a:avLst/>
            </a:prstGeom>
            <a:solidFill>
              <a:schemeClr val="bg1"/>
            </a:solidFill>
            <a:ln>
              <a:noFill/>
            </a:ln>
            <a:effectLst/>
            <a:extLs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224263"/>
                                        </p:tgtEl>
                                        <p:attrNameLst>
                                          <p:attrName>style.visibility</p:attrName>
                                        </p:attrNameLst>
                                      </p:cBhvr>
                                      <p:to>
                                        <p:strVal val="visible"/>
                                      </p:to>
                                    </p:set>
                                    <p:anim calcmode="lin" valueType="num">
                                      <p:cBhvr additive="base">
                                        <p:cTn id="7" dur="500" fill="hold"/>
                                        <p:tgtEl>
                                          <p:spTgt spid="224263"/>
                                        </p:tgtEl>
                                        <p:attrNameLst>
                                          <p:attrName>ppt_x</p:attrName>
                                        </p:attrNameLst>
                                      </p:cBhvr>
                                      <p:tavLst>
                                        <p:tav tm="0">
                                          <p:val>
                                            <p:strVal val="0-#ppt_w/2"/>
                                          </p:val>
                                        </p:tav>
                                        <p:tav tm="100000">
                                          <p:val>
                                            <p:strVal val="#ppt_x"/>
                                          </p:val>
                                        </p:tav>
                                      </p:tavLst>
                                    </p:anim>
                                    <p:anim calcmode="lin" valueType="num">
                                      <p:cBhvr additive="base">
                                        <p:cTn id="8" dur="500" fill="hold"/>
                                        <p:tgtEl>
                                          <p:spTgt spid="2242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u pied de page 4"/>
          <p:cNvSpPr txBox="1">
            <a:spLocks noGrp="1"/>
          </p:cNvSpPr>
          <p:nvPr/>
        </p:nvSpPr>
        <p:spPr bwMode="auto">
          <a:xfrm>
            <a:off x="2555875" y="6561138"/>
            <a:ext cx="4111625"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da-DK" sz="1000">
                <a:latin typeface="Arial" charset="0"/>
              </a:rPr>
              <a:t>BSP: 36 C/5</a:t>
            </a:r>
          </a:p>
        </p:txBody>
      </p:sp>
      <p:sp>
        <p:nvSpPr>
          <p:cNvPr id="29699" name="Rectangle 2"/>
          <p:cNvSpPr>
            <a:spLocks noGrp="1" noChangeArrowheads="1"/>
          </p:cNvSpPr>
          <p:nvPr>
            <p:ph type="title" idx="4294967295"/>
          </p:nvPr>
        </p:nvSpPr>
        <p:spPr>
          <a:xfrm>
            <a:off x="2628900" y="215900"/>
            <a:ext cx="3743325" cy="823913"/>
          </a:xfrm>
        </p:spPr>
        <p:txBody>
          <a:bodyPr/>
          <a:lstStyle/>
          <a:p>
            <a:pPr eaLnBrk="1" hangingPunct="1"/>
            <a:r>
              <a:rPr lang="en-GB" sz="2600" b="1" smtClean="0">
                <a:solidFill>
                  <a:srgbClr val="648BB3"/>
                </a:solidFill>
              </a:rPr>
              <a:t>Programming</a:t>
            </a:r>
            <a:r>
              <a:rPr lang="en-GB" sz="2600" b="1" smtClean="0">
                <a:solidFill>
                  <a:srgbClr val="8DB992"/>
                </a:solidFill>
              </a:rPr>
              <a:t> </a:t>
            </a:r>
            <a:r>
              <a:rPr lang="en-GB" sz="2600" smtClean="0"/>
              <a:t>framework:</a:t>
            </a:r>
            <a:br>
              <a:rPr lang="en-GB" sz="2600" smtClean="0"/>
            </a:br>
            <a:r>
              <a:rPr lang="en-GB" sz="2600" smtClean="0"/>
              <a:t>Recap </a:t>
            </a:r>
          </a:p>
        </p:txBody>
      </p:sp>
      <p:sp>
        <p:nvSpPr>
          <p:cNvPr id="561155" name="Rectangle 3"/>
          <p:cNvSpPr>
            <a:spLocks noGrp="1" noChangeArrowheads="1"/>
          </p:cNvSpPr>
          <p:nvPr>
            <p:ph type="body" idx="4294967295"/>
          </p:nvPr>
        </p:nvSpPr>
        <p:spPr>
          <a:xfrm>
            <a:off x="107950" y="1439863"/>
            <a:ext cx="8382000" cy="4752975"/>
          </a:xfrm>
        </p:spPr>
        <p:txBody>
          <a:bodyPr/>
          <a:lstStyle/>
          <a:p>
            <a:pPr eaLnBrk="1" hangingPunct="1">
              <a:buFontTx/>
              <a:buChar char="-"/>
            </a:pPr>
            <a:r>
              <a:rPr lang="en-GB" sz="1800" smtClean="0"/>
              <a:t>Where do you stand?</a:t>
            </a:r>
          </a:p>
          <a:p>
            <a:pPr lvl="1" eaLnBrk="1" hangingPunct="1">
              <a:buFontTx/>
              <a:buChar char="-"/>
            </a:pPr>
            <a:r>
              <a:rPr lang="en-GB" sz="1800" smtClean="0">
                <a:latin typeface="Calibri" pitchFamily="34" charset="0"/>
              </a:rPr>
              <a:t>Identification of the </a:t>
            </a:r>
            <a:r>
              <a:rPr lang="en-GB" sz="1800" b="1" smtClean="0">
                <a:solidFill>
                  <a:srgbClr val="648BB3"/>
                </a:solidFill>
                <a:latin typeface="Calibri" pitchFamily="34" charset="0"/>
              </a:rPr>
              <a:t>contribution to upstream result(s) </a:t>
            </a:r>
            <a:r>
              <a:rPr lang="en-GB" sz="1800" b="1" smtClean="0">
                <a:solidFill>
                  <a:schemeClr val="bg2"/>
                </a:solidFill>
                <a:latin typeface="Calibri" pitchFamily="34" charset="0"/>
              </a:rPr>
              <a:t>(a prerequisite)</a:t>
            </a:r>
            <a:endParaRPr lang="en-GB" sz="1800" smtClean="0">
              <a:latin typeface="Calibri" pitchFamily="34" charset="0"/>
            </a:endParaRPr>
          </a:p>
          <a:p>
            <a:pPr eaLnBrk="1" hangingPunct="1">
              <a:buFontTx/>
              <a:buChar char="-"/>
            </a:pPr>
            <a:endParaRPr lang="en-GB" sz="1800" smtClean="0"/>
          </a:p>
          <a:p>
            <a:pPr eaLnBrk="1" hangingPunct="1">
              <a:buFontTx/>
              <a:buChar char="-"/>
            </a:pPr>
            <a:r>
              <a:rPr lang="en-GB" sz="1800" smtClean="0"/>
              <a:t>Where do you start? </a:t>
            </a:r>
          </a:p>
          <a:p>
            <a:pPr lvl="1" eaLnBrk="1" hangingPunct="1">
              <a:buFontTx/>
              <a:buChar char="-"/>
            </a:pPr>
            <a:r>
              <a:rPr lang="en-GB" sz="1800" smtClean="0">
                <a:latin typeface="Calibri" pitchFamily="34" charset="0"/>
              </a:rPr>
              <a:t>Assessment of the </a:t>
            </a:r>
            <a:r>
              <a:rPr lang="en-GB" sz="1800" b="1" smtClean="0">
                <a:solidFill>
                  <a:srgbClr val="648BB3"/>
                </a:solidFill>
                <a:latin typeface="Calibri" pitchFamily="34" charset="0"/>
              </a:rPr>
              <a:t>issues</a:t>
            </a:r>
            <a:r>
              <a:rPr lang="en-GB" sz="1800" smtClean="0">
                <a:latin typeface="Calibri" pitchFamily="34" charset="0"/>
              </a:rPr>
              <a:t> to be addressed </a:t>
            </a:r>
          </a:p>
          <a:p>
            <a:pPr lvl="1" eaLnBrk="1" hangingPunct="1">
              <a:buFontTx/>
              <a:buChar char="-"/>
            </a:pPr>
            <a:r>
              <a:rPr lang="en-GB" sz="1800" smtClean="0">
                <a:latin typeface="Calibri" pitchFamily="34" charset="0"/>
              </a:rPr>
              <a:t>Identification of </a:t>
            </a:r>
            <a:r>
              <a:rPr lang="en-GB" sz="1800" b="1" smtClean="0">
                <a:solidFill>
                  <a:srgbClr val="648BB3"/>
                </a:solidFill>
                <a:latin typeface="Calibri" pitchFamily="34" charset="0"/>
              </a:rPr>
              <a:t>stakeholders </a:t>
            </a:r>
            <a:r>
              <a:rPr lang="en-GB" sz="1800" smtClean="0">
                <a:latin typeface="Calibri" pitchFamily="34" charset="0"/>
              </a:rPr>
              <a:t>involved and concerned </a:t>
            </a:r>
          </a:p>
          <a:p>
            <a:pPr lvl="1" eaLnBrk="1" hangingPunct="1">
              <a:buFontTx/>
              <a:buChar char="-"/>
            </a:pPr>
            <a:r>
              <a:rPr lang="en-GB" sz="1800" smtClean="0">
                <a:latin typeface="Calibri" pitchFamily="34" charset="0"/>
              </a:rPr>
              <a:t>Estimation of </a:t>
            </a:r>
            <a:r>
              <a:rPr lang="en-GB" sz="1800" b="1" smtClean="0">
                <a:solidFill>
                  <a:srgbClr val="648BB3"/>
                </a:solidFill>
                <a:latin typeface="Calibri" pitchFamily="34" charset="0"/>
              </a:rPr>
              <a:t>resources</a:t>
            </a:r>
            <a:r>
              <a:rPr lang="en-GB" sz="1800" smtClean="0">
                <a:latin typeface="Calibri" pitchFamily="34" charset="0"/>
              </a:rPr>
              <a:t> available</a:t>
            </a:r>
          </a:p>
          <a:p>
            <a:pPr eaLnBrk="1" hangingPunct="1">
              <a:buFontTx/>
              <a:buChar char="-"/>
            </a:pPr>
            <a:endParaRPr lang="en-GB" sz="1800" smtClean="0"/>
          </a:p>
          <a:p>
            <a:pPr eaLnBrk="1" hangingPunct="1">
              <a:buFontTx/>
              <a:buChar char="-"/>
            </a:pPr>
            <a:r>
              <a:rPr lang="en-GB" sz="1800" smtClean="0"/>
              <a:t>What are you going to achieve?</a:t>
            </a:r>
          </a:p>
          <a:p>
            <a:pPr lvl="1" eaLnBrk="1" hangingPunct="1">
              <a:buFontTx/>
              <a:buChar char="-"/>
            </a:pPr>
            <a:r>
              <a:rPr lang="en-GB" sz="1800" smtClean="0">
                <a:latin typeface="Calibri" pitchFamily="34" charset="0"/>
              </a:rPr>
              <a:t>Formulation of </a:t>
            </a:r>
            <a:r>
              <a:rPr lang="en-GB" sz="1800" b="1" smtClean="0">
                <a:solidFill>
                  <a:srgbClr val="648BB3"/>
                </a:solidFill>
                <a:latin typeface="Calibri" pitchFamily="34" charset="0"/>
              </a:rPr>
              <a:t>results</a:t>
            </a:r>
            <a:r>
              <a:rPr lang="en-GB" sz="1800" smtClean="0">
                <a:latin typeface="Calibri" pitchFamily="34" charset="0"/>
              </a:rPr>
              <a:t> to be attained </a:t>
            </a:r>
          </a:p>
          <a:p>
            <a:pPr lvl="1" eaLnBrk="1" hangingPunct="1">
              <a:buFontTx/>
              <a:buChar char="-"/>
            </a:pPr>
            <a:r>
              <a:rPr lang="en-GB" sz="1800" smtClean="0">
                <a:latin typeface="Calibri" pitchFamily="34" charset="0"/>
              </a:rPr>
              <a:t>Definition of </a:t>
            </a:r>
            <a:r>
              <a:rPr lang="en-GB" sz="1800" b="1" smtClean="0">
                <a:solidFill>
                  <a:srgbClr val="648BB3"/>
                </a:solidFill>
                <a:latin typeface="Calibri" pitchFamily="34" charset="0"/>
              </a:rPr>
              <a:t>measurable</a:t>
            </a:r>
            <a:r>
              <a:rPr lang="en-GB" sz="1800" smtClean="0">
                <a:latin typeface="Calibri" pitchFamily="34" charset="0"/>
              </a:rPr>
              <a:t> </a:t>
            </a:r>
            <a:r>
              <a:rPr lang="en-GB" sz="1800" b="1" smtClean="0">
                <a:solidFill>
                  <a:srgbClr val="648BB3"/>
                </a:solidFill>
                <a:latin typeface="Calibri" pitchFamily="34" charset="0"/>
              </a:rPr>
              <a:t>indicators</a:t>
            </a:r>
            <a:endParaRPr lang="en-GB" sz="1800" smtClean="0">
              <a:latin typeface="Calibri" pitchFamily="34" charset="0"/>
            </a:endParaRPr>
          </a:p>
          <a:p>
            <a:pPr eaLnBrk="1" hangingPunct="1">
              <a:buFontTx/>
              <a:buChar char="-"/>
            </a:pPr>
            <a:endParaRPr lang="en-GB" sz="1800" smtClean="0"/>
          </a:p>
          <a:p>
            <a:pPr eaLnBrk="1" hangingPunct="1">
              <a:buFontTx/>
              <a:buChar char="-"/>
            </a:pPr>
            <a:r>
              <a:rPr lang="en-GB" sz="1800" smtClean="0"/>
              <a:t>How are you going to proceed? </a:t>
            </a:r>
          </a:p>
          <a:p>
            <a:pPr lvl="1" eaLnBrk="1" hangingPunct="1">
              <a:buFontTx/>
              <a:buChar char="-"/>
            </a:pPr>
            <a:r>
              <a:rPr lang="en-GB" sz="1800" smtClean="0">
                <a:latin typeface="Calibri" pitchFamily="34" charset="0"/>
              </a:rPr>
              <a:t>Development of a</a:t>
            </a:r>
            <a:r>
              <a:rPr lang="en-GB" sz="1800" smtClean="0">
                <a:solidFill>
                  <a:srgbClr val="648BB3"/>
                </a:solidFill>
                <a:latin typeface="Calibri" pitchFamily="34" charset="0"/>
              </a:rPr>
              <a:t> </a:t>
            </a:r>
            <a:r>
              <a:rPr lang="en-GB" sz="1800" b="1" smtClean="0">
                <a:solidFill>
                  <a:srgbClr val="648BB3"/>
                </a:solidFill>
                <a:latin typeface="Calibri" pitchFamily="34" charset="0"/>
              </a:rPr>
              <a:t>strategy</a:t>
            </a:r>
            <a:r>
              <a:rPr lang="en-GB" sz="1800" smtClean="0">
                <a:latin typeface="Calibri" pitchFamily="34" charset="0"/>
              </a:rPr>
              <a:t> </a:t>
            </a:r>
            <a:r>
              <a:rPr lang="en-GB" sz="1800" b="1" smtClean="0">
                <a:solidFill>
                  <a:srgbClr val="648BB3"/>
                </a:solidFill>
                <a:latin typeface="Calibri" pitchFamily="34" charset="0"/>
              </a:rPr>
              <a:t>for implementation</a:t>
            </a:r>
            <a:r>
              <a:rPr lang="en-GB" sz="1800" smtClean="0">
                <a:latin typeface="Calibri" pitchFamily="34" charset="0"/>
              </a:rPr>
              <a:t> and attainment of results</a:t>
            </a:r>
          </a:p>
        </p:txBody>
      </p:sp>
      <p:pic>
        <p:nvPicPr>
          <p:cNvPr id="561156" name="Picture 4" descr="KAMER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7763" y="2879725"/>
            <a:ext cx="514350"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1157" name="Picture 5" descr="ResultChain-34C5C4-18-10-20"/>
          <p:cNvPicPr>
            <a:picLocks noChangeAspect="1" noChangeArrowheads="1"/>
          </p:cNvPicPr>
          <p:nvPr/>
        </p:nvPicPr>
        <p:blipFill>
          <a:blip r:embed="rId4" cstate="print">
            <a:extLst>
              <a:ext uri="{28A0092B-C50C-407E-A947-70E740481C1C}">
                <a14:useLocalDpi xmlns:a14="http://schemas.microsoft.com/office/drawing/2010/main" val="0"/>
              </a:ext>
            </a:extLst>
          </a:blip>
          <a:srcRect l="32347" r="39458"/>
          <a:stretch>
            <a:fillRect/>
          </a:stretch>
        </p:blipFill>
        <p:spPr bwMode="auto">
          <a:xfrm>
            <a:off x="7812088" y="1393825"/>
            <a:ext cx="37465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61158" name="Group 6"/>
          <p:cNvGrpSpPr>
            <a:grpSpLocks/>
          </p:cNvGrpSpPr>
          <p:nvPr/>
        </p:nvGrpSpPr>
        <p:grpSpPr bwMode="auto">
          <a:xfrm>
            <a:off x="4643438" y="4176713"/>
            <a:ext cx="792162" cy="792162"/>
            <a:chOff x="4649" y="635"/>
            <a:chExt cx="499" cy="499"/>
          </a:xfrm>
        </p:grpSpPr>
        <p:pic>
          <p:nvPicPr>
            <p:cNvPr id="29706" name="Picture 7" descr="PuzzlePieceLg"/>
            <p:cNvPicPr>
              <a:picLocks noChangeAspect="1" noChangeArrowheads="1"/>
            </p:cNvPicPr>
            <p:nvPr/>
          </p:nvPicPr>
          <p:blipFill>
            <a:blip r:embed="rId5">
              <a:clrChange>
                <a:clrFrom>
                  <a:srgbClr val="EC314C"/>
                </a:clrFrom>
                <a:clrTo>
                  <a:srgbClr val="EC314C">
                    <a:alpha val="0"/>
                  </a:srgbClr>
                </a:clrTo>
              </a:clrChange>
              <a:lum bright="70000" contrast="-70000"/>
              <a:grayscl/>
              <a:extLst>
                <a:ext uri="{28A0092B-C50C-407E-A947-70E740481C1C}">
                  <a14:useLocalDpi xmlns:a14="http://schemas.microsoft.com/office/drawing/2010/main" val="0"/>
                </a:ext>
              </a:extLst>
            </a:blip>
            <a:srcRect/>
            <a:stretch>
              <a:fillRect/>
            </a:stretch>
          </p:blipFill>
          <p:spPr bwMode="auto">
            <a:xfrm rot="2207021">
              <a:off x="4713" y="726"/>
              <a:ext cx="344" cy="315"/>
            </a:xfrm>
            <a:prstGeom prst="rect">
              <a:avLst/>
            </a:prstGeom>
            <a:solidFill>
              <a:srgbClr val="648BB3"/>
            </a:solidFill>
            <a:ln w="3175">
              <a:solidFill>
                <a:schemeClr val="bg1"/>
              </a:solidFill>
              <a:miter lim="800000"/>
              <a:headEnd/>
              <a:tailEnd/>
            </a:ln>
          </p:spPr>
        </p:pic>
        <p:sp>
          <p:nvSpPr>
            <p:cNvPr id="29707" name="Line 8"/>
            <p:cNvSpPr>
              <a:spLocks noChangeShapeType="1"/>
            </p:cNvSpPr>
            <p:nvPr/>
          </p:nvSpPr>
          <p:spPr bwMode="auto">
            <a:xfrm flipH="1">
              <a:off x="4650" y="635"/>
              <a:ext cx="226" cy="272"/>
            </a:xfrm>
            <a:prstGeom prst="line">
              <a:avLst/>
            </a:prstGeom>
            <a:noFill/>
            <a:ln w="762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708" name="Line 9"/>
            <p:cNvSpPr>
              <a:spLocks noChangeShapeType="1"/>
            </p:cNvSpPr>
            <p:nvPr/>
          </p:nvSpPr>
          <p:spPr bwMode="auto">
            <a:xfrm flipH="1">
              <a:off x="4921" y="862"/>
              <a:ext cx="226" cy="272"/>
            </a:xfrm>
            <a:prstGeom prst="line">
              <a:avLst/>
            </a:prstGeom>
            <a:noFill/>
            <a:ln w="762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709" name="Line 10"/>
            <p:cNvSpPr>
              <a:spLocks noChangeShapeType="1"/>
            </p:cNvSpPr>
            <p:nvPr/>
          </p:nvSpPr>
          <p:spPr bwMode="auto">
            <a:xfrm rot="5248260" flipH="1">
              <a:off x="4899" y="657"/>
              <a:ext cx="226" cy="272"/>
            </a:xfrm>
            <a:prstGeom prst="line">
              <a:avLst/>
            </a:prstGeom>
            <a:noFill/>
            <a:ln w="762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710" name="Line 11"/>
            <p:cNvSpPr>
              <a:spLocks noChangeShapeType="1"/>
            </p:cNvSpPr>
            <p:nvPr/>
          </p:nvSpPr>
          <p:spPr bwMode="auto">
            <a:xfrm rot="5248260" flipH="1">
              <a:off x="4672" y="885"/>
              <a:ext cx="226" cy="272"/>
            </a:xfrm>
            <a:prstGeom prst="line">
              <a:avLst/>
            </a:prstGeom>
            <a:noFill/>
            <a:ln w="762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sp>
        <p:nvSpPr>
          <p:cNvPr id="561164" name="Oval 12"/>
          <p:cNvSpPr>
            <a:spLocks noChangeArrowheads="1"/>
          </p:cNvSpPr>
          <p:nvPr/>
        </p:nvSpPr>
        <p:spPr bwMode="auto">
          <a:xfrm>
            <a:off x="7885113" y="5832475"/>
            <a:ext cx="287337" cy="215900"/>
          </a:xfrm>
          <a:prstGeom prst="ellipse">
            <a:avLst/>
          </a:prstGeom>
          <a:noFill/>
          <a:ln w="57150" algn="ctr">
            <a:solidFill>
              <a:srgbClr val="648BB3"/>
            </a:solidFill>
            <a:round/>
            <a:headEnd/>
            <a:tailEnd/>
          </a:ln>
          <a:effectLst/>
          <a:extLst>
            <a:ext uri="{909E8E84-426E-40DD-AFC4-6F175D3DCCD1}">
              <a14:hiddenFill xmlns:a14="http://schemas.microsoft.com/office/drawing/2010/main">
                <a:solidFill>
                  <a:srgbClr val="648BB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29705" name="Picture 13" descr="notebo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35763" y="431800"/>
            <a:ext cx="5207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561155">
                                            <p:txEl>
                                              <p:pRg st="0" end="0"/>
                                            </p:txEl>
                                          </p:spTgt>
                                        </p:tgtEl>
                                        <p:attrNameLst>
                                          <p:attrName>style.visibility</p:attrName>
                                        </p:attrNameLst>
                                      </p:cBhvr>
                                      <p:to>
                                        <p:strVal val="visible"/>
                                      </p:to>
                                    </p:set>
                                    <p:anim calcmode="lin" valueType="num">
                                      <p:cBhvr additive="base">
                                        <p:cTn id="7" dur="500" fill="hold"/>
                                        <p:tgtEl>
                                          <p:spTgt spid="56115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61155">
                                            <p:txEl>
                                              <p:pRg st="0" end="0"/>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561155">
                                            <p:txEl>
                                              <p:pRg st="1" end="1"/>
                                            </p:txEl>
                                          </p:spTgt>
                                        </p:tgtEl>
                                        <p:attrNameLst>
                                          <p:attrName>style.visibility</p:attrName>
                                        </p:attrNameLst>
                                      </p:cBhvr>
                                      <p:to>
                                        <p:strVal val="visible"/>
                                      </p:to>
                                    </p:set>
                                    <p:anim calcmode="lin" valueType="num">
                                      <p:cBhvr additive="base">
                                        <p:cTn id="12" dur="500" fill="hold"/>
                                        <p:tgtEl>
                                          <p:spTgt spid="561155">
                                            <p:txEl>
                                              <p:pRg st="1" end="1"/>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561155">
                                            <p:txEl>
                                              <p:pRg st="1" end="1"/>
                                            </p:txEl>
                                          </p:spTgt>
                                        </p:tgtEl>
                                        <p:attrNameLst>
                                          <p:attrName>ppt_y</p:attrName>
                                        </p:attrNameLst>
                                      </p:cBhvr>
                                      <p:tavLst>
                                        <p:tav tm="0">
                                          <p:val>
                                            <p:strVal val="#ppt_y"/>
                                          </p:val>
                                        </p:tav>
                                        <p:tav tm="100000">
                                          <p:val>
                                            <p:strVal val="#ppt_y"/>
                                          </p:val>
                                        </p:tav>
                                      </p:tavLst>
                                    </p:anim>
                                  </p:childTnLst>
                                </p:cTn>
                              </p:par>
                              <p:par>
                                <p:cTn id="14" presetID="22" presetClass="entr" presetSubtype="1" fill="hold" nodeType="withEffect">
                                  <p:stCondLst>
                                    <p:cond delay="0"/>
                                  </p:stCondLst>
                                  <p:childTnLst>
                                    <p:set>
                                      <p:cBhvr>
                                        <p:cTn id="15" dur="1" fill="hold">
                                          <p:stCondLst>
                                            <p:cond delay="0"/>
                                          </p:stCondLst>
                                        </p:cTn>
                                        <p:tgtEl>
                                          <p:spTgt spid="561157"/>
                                        </p:tgtEl>
                                        <p:attrNameLst>
                                          <p:attrName>style.visibility</p:attrName>
                                        </p:attrNameLst>
                                      </p:cBhvr>
                                      <p:to>
                                        <p:strVal val="visible"/>
                                      </p:to>
                                    </p:set>
                                    <p:animEffect transition="in" filter="wipe(up)">
                                      <p:cBhvr>
                                        <p:cTn id="16" dur="500"/>
                                        <p:tgtEl>
                                          <p:spTgt spid="561157"/>
                                        </p:tgtEl>
                                      </p:cBhvr>
                                    </p:animEffect>
                                  </p:childTnLst>
                                </p:cTn>
                              </p:par>
                            </p:childTnLst>
                          </p:cTn>
                        </p:par>
                        <p:par>
                          <p:cTn id="17" fill="hold" nodeType="afterGroup">
                            <p:stCondLst>
                              <p:cond delay="1000"/>
                            </p:stCondLst>
                            <p:childTnLst>
                              <p:par>
                                <p:cTn id="18" presetID="2" presetClass="entr" presetSubtype="8" fill="hold" nodeType="afterEffect">
                                  <p:stCondLst>
                                    <p:cond delay="0"/>
                                  </p:stCondLst>
                                  <p:childTnLst>
                                    <p:set>
                                      <p:cBhvr>
                                        <p:cTn id="19" dur="1" fill="hold">
                                          <p:stCondLst>
                                            <p:cond delay="0"/>
                                          </p:stCondLst>
                                        </p:cTn>
                                        <p:tgtEl>
                                          <p:spTgt spid="561155">
                                            <p:txEl>
                                              <p:pRg st="3" end="3"/>
                                            </p:txEl>
                                          </p:spTgt>
                                        </p:tgtEl>
                                        <p:attrNameLst>
                                          <p:attrName>style.visibility</p:attrName>
                                        </p:attrNameLst>
                                      </p:cBhvr>
                                      <p:to>
                                        <p:strVal val="visible"/>
                                      </p:to>
                                    </p:set>
                                    <p:anim calcmode="lin" valueType="num">
                                      <p:cBhvr additive="base">
                                        <p:cTn id="20" dur="500" fill="hold"/>
                                        <p:tgtEl>
                                          <p:spTgt spid="561155">
                                            <p:txEl>
                                              <p:pRg st="3" end="3"/>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561155">
                                            <p:txEl>
                                              <p:pRg st="3" end="3"/>
                                            </p:txEl>
                                          </p:spTgt>
                                        </p:tgtEl>
                                        <p:attrNameLst>
                                          <p:attrName>ppt_y</p:attrName>
                                        </p:attrNameLst>
                                      </p:cBhvr>
                                      <p:tavLst>
                                        <p:tav tm="0">
                                          <p:val>
                                            <p:strVal val="#ppt_y"/>
                                          </p:val>
                                        </p:tav>
                                        <p:tav tm="100000">
                                          <p:val>
                                            <p:strVal val="#ppt_y"/>
                                          </p:val>
                                        </p:tav>
                                      </p:tavLst>
                                    </p:anim>
                                  </p:childTnLst>
                                </p:cTn>
                              </p:par>
                            </p:childTnLst>
                          </p:cTn>
                        </p:par>
                        <p:par>
                          <p:cTn id="22" fill="hold" nodeType="afterGroup">
                            <p:stCondLst>
                              <p:cond delay="1500"/>
                            </p:stCondLst>
                            <p:childTnLst>
                              <p:par>
                                <p:cTn id="23" presetID="2" presetClass="entr" presetSubtype="8" fill="hold" nodeType="afterEffect">
                                  <p:stCondLst>
                                    <p:cond delay="0"/>
                                  </p:stCondLst>
                                  <p:childTnLst>
                                    <p:set>
                                      <p:cBhvr>
                                        <p:cTn id="24" dur="1" fill="hold">
                                          <p:stCondLst>
                                            <p:cond delay="0"/>
                                          </p:stCondLst>
                                        </p:cTn>
                                        <p:tgtEl>
                                          <p:spTgt spid="561155">
                                            <p:txEl>
                                              <p:pRg st="4" end="4"/>
                                            </p:txEl>
                                          </p:spTgt>
                                        </p:tgtEl>
                                        <p:attrNameLst>
                                          <p:attrName>style.visibility</p:attrName>
                                        </p:attrNameLst>
                                      </p:cBhvr>
                                      <p:to>
                                        <p:strVal val="visible"/>
                                      </p:to>
                                    </p:set>
                                    <p:anim calcmode="lin" valueType="num">
                                      <p:cBhvr additive="base">
                                        <p:cTn id="25" dur="500" fill="hold"/>
                                        <p:tgtEl>
                                          <p:spTgt spid="561155">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561155">
                                            <p:txEl>
                                              <p:pRg st="4" end="4"/>
                                            </p:txEl>
                                          </p:spTgt>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2000"/>
                            </p:stCondLst>
                            <p:childTnLst>
                              <p:par>
                                <p:cTn id="28" presetID="2" presetClass="entr" presetSubtype="8" fill="hold" nodeType="afterEffect">
                                  <p:stCondLst>
                                    <p:cond delay="0"/>
                                  </p:stCondLst>
                                  <p:childTnLst>
                                    <p:set>
                                      <p:cBhvr>
                                        <p:cTn id="29" dur="1" fill="hold">
                                          <p:stCondLst>
                                            <p:cond delay="0"/>
                                          </p:stCondLst>
                                        </p:cTn>
                                        <p:tgtEl>
                                          <p:spTgt spid="561155">
                                            <p:txEl>
                                              <p:pRg st="5" end="5"/>
                                            </p:txEl>
                                          </p:spTgt>
                                        </p:tgtEl>
                                        <p:attrNameLst>
                                          <p:attrName>style.visibility</p:attrName>
                                        </p:attrNameLst>
                                      </p:cBhvr>
                                      <p:to>
                                        <p:strVal val="visible"/>
                                      </p:to>
                                    </p:set>
                                    <p:anim calcmode="lin" valueType="num">
                                      <p:cBhvr additive="base">
                                        <p:cTn id="30" dur="500" fill="hold"/>
                                        <p:tgtEl>
                                          <p:spTgt spid="561155">
                                            <p:txEl>
                                              <p:pRg st="5" end="5"/>
                                            </p:txEl>
                                          </p:spTgt>
                                        </p:tgtEl>
                                        <p:attrNameLst>
                                          <p:attrName>ppt_x</p:attrName>
                                        </p:attrNameLst>
                                      </p:cBhvr>
                                      <p:tavLst>
                                        <p:tav tm="0">
                                          <p:val>
                                            <p:strVal val="0-#ppt_w/2"/>
                                          </p:val>
                                        </p:tav>
                                        <p:tav tm="100000">
                                          <p:val>
                                            <p:strVal val="#ppt_x"/>
                                          </p:val>
                                        </p:tav>
                                      </p:tavLst>
                                    </p:anim>
                                    <p:anim calcmode="lin" valueType="num">
                                      <p:cBhvr additive="base">
                                        <p:cTn id="31" dur="500" fill="hold"/>
                                        <p:tgtEl>
                                          <p:spTgt spid="561155">
                                            <p:txEl>
                                              <p:pRg st="5" end="5"/>
                                            </p:txEl>
                                          </p:spTgt>
                                        </p:tgtEl>
                                        <p:attrNameLst>
                                          <p:attrName>ppt_y</p:attrName>
                                        </p:attrNameLst>
                                      </p:cBhvr>
                                      <p:tavLst>
                                        <p:tav tm="0">
                                          <p:val>
                                            <p:strVal val="#ppt_y"/>
                                          </p:val>
                                        </p:tav>
                                        <p:tav tm="100000">
                                          <p:val>
                                            <p:strVal val="#ppt_y"/>
                                          </p:val>
                                        </p:tav>
                                      </p:tavLst>
                                    </p:anim>
                                  </p:childTnLst>
                                </p:cTn>
                              </p:par>
                            </p:childTnLst>
                          </p:cTn>
                        </p:par>
                        <p:par>
                          <p:cTn id="32" fill="hold" nodeType="afterGroup">
                            <p:stCondLst>
                              <p:cond delay="2500"/>
                            </p:stCondLst>
                            <p:childTnLst>
                              <p:par>
                                <p:cTn id="33" presetID="2" presetClass="entr" presetSubtype="8" fill="hold" nodeType="afterEffect">
                                  <p:stCondLst>
                                    <p:cond delay="0"/>
                                  </p:stCondLst>
                                  <p:childTnLst>
                                    <p:set>
                                      <p:cBhvr>
                                        <p:cTn id="34" dur="1" fill="hold">
                                          <p:stCondLst>
                                            <p:cond delay="0"/>
                                          </p:stCondLst>
                                        </p:cTn>
                                        <p:tgtEl>
                                          <p:spTgt spid="561155">
                                            <p:txEl>
                                              <p:pRg st="6" end="6"/>
                                            </p:txEl>
                                          </p:spTgt>
                                        </p:tgtEl>
                                        <p:attrNameLst>
                                          <p:attrName>style.visibility</p:attrName>
                                        </p:attrNameLst>
                                      </p:cBhvr>
                                      <p:to>
                                        <p:strVal val="visible"/>
                                      </p:to>
                                    </p:set>
                                    <p:anim calcmode="lin" valueType="num">
                                      <p:cBhvr additive="base">
                                        <p:cTn id="35" dur="500" fill="hold"/>
                                        <p:tgtEl>
                                          <p:spTgt spid="561155">
                                            <p:txEl>
                                              <p:pRg st="6" end="6"/>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561155">
                                            <p:txEl>
                                              <p:pRg st="6" end="6"/>
                                            </p:txEl>
                                          </p:spTgt>
                                        </p:tgtEl>
                                        <p:attrNameLst>
                                          <p:attrName>ppt_y</p:attrName>
                                        </p:attrNameLst>
                                      </p:cBhvr>
                                      <p:tavLst>
                                        <p:tav tm="0">
                                          <p:val>
                                            <p:strVal val="#ppt_y"/>
                                          </p:val>
                                        </p:tav>
                                        <p:tav tm="100000">
                                          <p:val>
                                            <p:strVal val="#ppt_y"/>
                                          </p:val>
                                        </p:tav>
                                      </p:tavLst>
                                    </p:anim>
                                  </p:childTnLst>
                                </p:cTn>
                              </p:par>
                              <p:par>
                                <p:cTn id="37" presetID="4" presetClass="entr" presetSubtype="32" fill="hold" nodeType="withEffect">
                                  <p:stCondLst>
                                    <p:cond delay="0"/>
                                  </p:stCondLst>
                                  <p:childTnLst>
                                    <p:set>
                                      <p:cBhvr>
                                        <p:cTn id="38" dur="1" fill="hold">
                                          <p:stCondLst>
                                            <p:cond delay="0"/>
                                          </p:stCondLst>
                                        </p:cTn>
                                        <p:tgtEl>
                                          <p:spTgt spid="561156"/>
                                        </p:tgtEl>
                                        <p:attrNameLst>
                                          <p:attrName>style.visibility</p:attrName>
                                        </p:attrNameLst>
                                      </p:cBhvr>
                                      <p:to>
                                        <p:strVal val="visible"/>
                                      </p:to>
                                    </p:set>
                                    <p:animEffect transition="in" filter="box(out)">
                                      <p:cBhvr>
                                        <p:cTn id="39" dur="500"/>
                                        <p:tgtEl>
                                          <p:spTgt spid="561156"/>
                                        </p:tgtEl>
                                      </p:cBhvr>
                                    </p:animEffect>
                                  </p:childTnLst>
                                </p:cTn>
                              </p:par>
                            </p:childTnLst>
                          </p:cTn>
                        </p:par>
                        <p:par>
                          <p:cTn id="40" fill="hold" nodeType="afterGroup">
                            <p:stCondLst>
                              <p:cond delay="3000"/>
                            </p:stCondLst>
                            <p:childTnLst>
                              <p:par>
                                <p:cTn id="41" presetID="2" presetClass="entr" presetSubtype="8" fill="hold" nodeType="afterEffect">
                                  <p:stCondLst>
                                    <p:cond delay="0"/>
                                  </p:stCondLst>
                                  <p:childTnLst>
                                    <p:set>
                                      <p:cBhvr>
                                        <p:cTn id="42" dur="1" fill="hold">
                                          <p:stCondLst>
                                            <p:cond delay="0"/>
                                          </p:stCondLst>
                                        </p:cTn>
                                        <p:tgtEl>
                                          <p:spTgt spid="561155">
                                            <p:txEl>
                                              <p:pRg st="8" end="8"/>
                                            </p:txEl>
                                          </p:spTgt>
                                        </p:tgtEl>
                                        <p:attrNameLst>
                                          <p:attrName>style.visibility</p:attrName>
                                        </p:attrNameLst>
                                      </p:cBhvr>
                                      <p:to>
                                        <p:strVal val="visible"/>
                                      </p:to>
                                    </p:set>
                                    <p:anim calcmode="lin" valueType="num">
                                      <p:cBhvr additive="base">
                                        <p:cTn id="43" dur="500" fill="hold"/>
                                        <p:tgtEl>
                                          <p:spTgt spid="561155">
                                            <p:txEl>
                                              <p:pRg st="8" end="8"/>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561155">
                                            <p:txEl>
                                              <p:pRg st="8" end="8"/>
                                            </p:txEl>
                                          </p:spTgt>
                                        </p:tgtEl>
                                        <p:attrNameLst>
                                          <p:attrName>ppt_y</p:attrName>
                                        </p:attrNameLst>
                                      </p:cBhvr>
                                      <p:tavLst>
                                        <p:tav tm="0">
                                          <p:val>
                                            <p:strVal val="#ppt_y"/>
                                          </p:val>
                                        </p:tav>
                                        <p:tav tm="100000">
                                          <p:val>
                                            <p:strVal val="#ppt_y"/>
                                          </p:val>
                                        </p:tav>
                                      </p:tavLst>
                                    </p:anim>
                                  </p:childTnLst>
                                </p:cTn>
                              </p:par>
                            </p:childTnLst>
                          </p:cTn>
                        </p:par>
                        <p:par>
                          <p:cTn id="45" fill="hold" nodeType="afterGroup">
                            <p:stCondLst>
                              <p:cond delay="3500"/>
                            </p:stCondLst>
                            <p:childTnLst>
                              <p:par>
                                <p:cTn id="46" presetID="2" presetClass="entr" presetSubtype="8" fill="hold" nodeType="afterEffect">
                                  <p:stCondLst>
                                    <p:cond delay="0"/>
                                  </p:stCondLst>
                                  <p:childTnLst>
                                    <p:set>
                                      <p:cBhvr>
                                        <p:cTn id="47" dur="1" fill="hold">
                                          <p:stCondLst>
                                            <p:cond delay="0"/>
                                          </p:stCondLst>
                                        </p:cTn>
                                        <p:tgtEl>
                                          <p:spTgt spid="561155">
                                            <p:txEl>
                                              <p:pRg st="9" end="9"/>
                                            </p:txEl>
                                          </p:spTgt>
                                        </p:tgtEl>
                                        <p:attrNameLst>
                                          <p:attrName>style.visibility</p:attrName>
                                        </p:attrNameLst>
                                      </p:cBhvr>
                                      <p:to>
                                        <p:strVal val="visible"/>
                                      </p:to>
                                    </p:set>
                                    <p:anim calcmode="lin" valueType="num">
                                      <p:cBhvr additive="base">
                                        <p:cTn id="48" dur="500" fill="hold"/>
                                        <p:tgtEl>
                                          <p:spTgt spid="561155">
                                            <p:txEl>
                                              <p:pRg st="9" end="9"/>
                                            </p:txEl>
                                          </p:spTgt>
                                        </p:tgtEl>
                                        <p:attrNameLst>
                                          <p:attrName>ppt_x</p:attrName>
                                        </p:attrNameLst>
                                      </p:cBhvr>
                                      <p:tavLst>
                                        <p:tav tm="0">
                                          <p:val>
                                            <p:strVal val="0-#ppt_w/2"/>
                                          </p:val>
                                        </p:tav>
                                        <p:tav tm="100000">
                                          <p:val>
                                            <p:strVal val="#ppt_x"/>
                                          </p:val>
                                        </p:tav>
                                      </p:tavLst>
                                    </p:anim>
                                    <p:anim calcmode="lin" valueType="num">
                                      <p:cBhvr additive="base">
                                        <p:cTn id="49" dur="500" fill="hold"/>
                                        <p:tgtEl>
                                          <p:spTgt spid="561155">
                                            <p:txEl>
                                              <p:pRg st="9" end="9"/>
                                            </p:txEl>
                                          </p:spTgt>
                                        </p:tgtEl>
                                        <p:attrNameLst>
                                          <p:attrName>ppt_y</p:attrName>
                                        </p:attrNameLst>
                                      </p:cBhvr>
                                      <p:tavLst>
                                        <p:tav tm="0">
                                          <p:val>
                                            <p:strVal val="#ppt_y"/>
                                          </p:val>
                                        </p:tav>
                                        <p:tav tm="100000">
                                          <p:val>
                                            <p:strVal val="#ppt_y"/>
                                          </p:val>
                                        </p:tav>
                                      </p:tavLst>
                                    </p:anim>
                                  </p:childTnLst>
                                </p:cTn>
                              </p:par>
                            </p:childTnLst>
                          </p:cTn>
                        </p:par>
                        <p:par>
                          <p:cTn id="50" fill="hold" nodeType="afterGroup">
                            <p:stCondLst>
                              <p:cond delay="4000"/>
                            </p:stCondLst>
                            <p:childTnLst>
                              <p:par>
                                <p:cTn id="51" presetID="2" presetClass="entr" presetSubtype="8" fill="hold" nodeType="afterEffect">
                                  <p:stCondLst>
                                    <p:cond delay="0"/>
                                  </p:stCondLst>
                                  <p:childTnLst>
                                    <p:set>
                                      <p:cBhvr>
                                        <p:cTn id="52" dur="1" fill="hold">
                                          <p:stCondLst>
                                            <p:cond delay="0"/>
                                          </p:stCondLst>
                                        </p:cTn>
                                        <p:tgtEl>
                                          <p:spTgt spid="561155">
                                            <p:txEl>
                                              <p:pRg st="10" end="10"/>
                                            </p:txEl>
                                          </p:spTgt>
                                        </p:tgtEl>
                                        <p:attrNameLst>
                                          <p:attrName>style.visibility</p:attrName>
                                        </p:attrNameLst>
                                      </p:cBhvr>
                                      <p:to>
                                        <p:strVal val="visible"/>
                                      </p:to>
                                    </p:set>
                                    <p:anim calcmode="lin" valueType="num">
                                      <p:cBhvr additive="base">
                                        <p:cTn id="53" dur="500" fill="hold"/>
                                        <p:tgtEl>
                                          <p:spTgt spid="561155">
                                            <p:txEl>
                                              <p:pRg st="10" end="10"/>
                                            </p:txEl>
                                          </p:spTgt>
                                        </p:tgtEl>
                                        <p:attrNameLst>
                                          <p:attrName>ppt_x</p:attrName>
                                        </p:attrNameLst>
                                      </p:cBhvr>
                                      <p:tavLst>
                                        <p:tav tm="0">
                                          <p:val>
                                            <p:strVal val="0-#ppt_w/2"/>
                                          </p:val>
                                        </p:tav>
                                        <p:tav tm="100000">
                                          <p:val>
                                            <p:strVal val="#ppt_x"/>
                                          </p:val>
                                        </p:tav>
                                      </p:tavLst>
                                    </p:anim>
                                    <p:anim calcmode="lin" valueType="num">
                                      <p:cBhvr additive="base">
                                        <p:cTn id="54" dur="500" fill="hold"/>
                                        <p:tgtEl>
                                          <p:spTgt spid="561155">
                                            <p:txEl>
                                              <p:pRg st="10" end="10"/>
                                            </p:txEl>
                                          </p:spTgt>
                                        </p:tgtEl>
                                        <p:attrNameLst>
                                          <p:attrName>ppt_y</p:attrName>
                                        </p:attrNameLst>
                                      </p:cBhvr>
                                      <p:tavLst>
                                        <p:tav tm="0">
                                          <p:val>
                                            <p:strVal val="#ppt_y"/>
                                          </p:val>
                                        </p:tav>
                                        <p:tav tm="100000">
                                          <p:val>
                                            <p:strVal val="#ppt_y"/>
                                          </p:val>
                                        </p:tav>
                                      </p:tavLst>
                                    </p:anim>
                                  </p:childTnLst>
                                </p:cTn>
                              </p:par>
                              <p:par>
                                <p:cTn id="55" presetID="21" presetClass="entr" presetSubtype="4" fill="hold" nodeType="withEffect">
                                  <p:stCondLst>
                                    <p:cond delay="0"/>
                                  </p:stCondLst>
                                  <p:childTnLst>
                                    <p:set>
                                      <p:cBhvr>
                                        <p:cTn id="56" dur="1" fill="hold">
                                          <p:stCondLst>
                                            <p:cond delay="0"/>
                                          </p:stCondLst>
                                        </p:cTn>
                                        <p:tgtEl>
                                          <p:spTgt spid="561158"/>
                                        </p:tgtEl>
                                        <p:attrNameLst>
                                          <p:attrName>style.visibility</p:attrName>
                                        </p:attrNameLst>
                                      </p:cBhvr>
                                      <p:to>
                                        <p:strVal val="visible"/>
                                      </p:to>
                                    </p:set>
                                    <p:animEffect transition="in" filter="wheel(4)">
                                      <p:cBhvr>
                                        <p:cTn id="57" dur="500"/>
                                        <p:tgtEl>
                                          <p:spTgt spid="561158"/>
                                        </p:tgtEl>
                                      </p:cBhvr>
                                    </p:animEffect>
                                  </p:childTnLst>
                                </p:cTn>
                              </p:par>
                            </p:childTnLst>
                          </p:cTn>
                        </p:par>
                        <p:par>
                          <p:cTn id="58" fill="hold" nodeType="afterGroup">
                            <p:stCondLst>
                              <p:cond delay="4500"/>
                            </p:stCondLst>
                            <p:childTnLst>
                              <p:par>
                                <p:cTn id="59" presetID="2" presetClass="entr" presetSubtype="8" fill="hold" nodeType="afterEffect">
                                  <p:stCondLst>
                                    <p:cond delay="0"/>
                                  </p:stCondLst>
                                  <p:childTnLst>
                                    <p:set>
                                      <p:cBhvr>
                                        <p:cTn id="60" dur="1" fill="hold">
                                          <p:stCondLst>
                                            <p:cond delay="0"/>
                                          </p:stCondLst>
                                        </p:cTn>
                                        <p:tgtEl>
                                          <p:spTgt spid="561155">
                                            <p:txEl>
                                              <p:pRg st="12" end="12"/>
                                            </p:txEl>
                                          </p:spTgt>
                                        </p:tgtEl>
                                        <p:attrNameLst>
                                          <p:attrName>style.visibility</p:attrName>
                                        </p:attrNameLst>
                                      </p:cBhvr>
                                      <p:to>
                                        <p:strVal val="visible"/>
                                      </p:to>
                                    </p:set>
                                    <p:anim calcmode="lin" valueType="num">
                                      <p:cBhvr additive="base">
                                        <p:cTn id="61" dur="500" fill="hold"/>
                                        <p:tgtEl>
                                          <p:spTgt spid="561155">
                                            <p:txEl>
                                              <p:pRg st="12" end="12"/>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561155">
                                            <p:txEl>
                                              <p:pRg st="12" end="12"/>
                                            </p:txEl>
                                          </p:spTgt>
                                        </p:tgtEl>
                                        <p:attrNameLst>
                                          <p:attrName>ppt_y</p:attrName>
                                        </p:attrNameLst>
                                      </p:cBhvr>
                                      <p:tavLst>
                                        <p:tav tm="0">
                                          <p:val>
                                            <p:strVal val="#ppt_y"/>
                                          </p:val>
                                        </p:tav>
                                        <p:tav tm="100000">
                                          <p:val>
                                            <p:strVal val="#ppt_y"/>
                                          </p:val>
                                        </p:tav>
                                      </p:tavLst>
                                    </p:anim>
                                  </p:childTnLst>
                                </p:cTn>
                              </p:par>
                            </p:childTnLst>
                          </p:cTn>
                        </p:par>
                        <p:par>
                          <p:cTn id="63" fill="hold" nodeType="afterGroup">
                            <p:stCondLst>
                              <p:cond delay="5000"/>
                            </p:stCondLst>
                            <p:childTnLst>
                              <p:par>
                                <p:cTn id="64" presetID="2" presetClass="entr" presetSubtype="8" fill="hold" nodeType="afterEffect">
                                  <p:stCondLst>
                                    <p:cond delay="0"/>
                                  </p:stCondLst>
                                  <p:childTnLst>
                                    <p:set>
                                      <p:cBhvr>
                                        <p:cTn id="65" dur="1" fill="hold">
                                          <p:stCondLst>
                                            <p:cond delay="0"/>
                                          </p:stCondLst>
                                        </p:cTn>
                                        <p:tgtEl>
                                          <p:spTgt spid="561155">
                                            <p:txEl>
                                              <p:pRg st="13" end="13"/>
                                            </p:txEl>
                                          </p:spTgt>
                                        </p:tgtEl>
                                        <p:attrNameLst>
                                          <p:attrName>style.visibility</p:attrName>
                                        </p:attrNameLst>
                                      </p:cBhvr>
                                      <p:to>
                                        <p:strVal val="visible"/>
                                      </p:to>
                                    </p:set>
                                    <p:anim calcmode="lin" valueType="num">
                                      <p:cBhvr additive="base">
                                        <p:cTn id="66" dur="500" fill="hold"/>
                                        <p:tgtEl>
                                          <p:spTgt spid="561155">
                                            <p:txEl>
                                              <p:pRg st="13" end="13"/>
                                            </p:txEl>
                                          </p:spTgt>
                                        </p:tgtEl>
                                        <p:attrNameLst>
                                          <p:attrName>ppt_x</p:attrName>
                                        </p:attrNameLst>
                                      </p:cBhvr>
                                      <p:tavLst>
                                        <p:tav tm="0">
                                          <p:val>
                                            <p:strVal val="0-#ppt_w/2"/>
                                          </p:val>
                                        </p:tav>
                                        <p:tav tm="100000">
                                          <p:val>
                                            <p:strVal val="#ppt_x"/>
                                          </p:val>
                                        </p:tav>
                                      </p:tavLst>
                                    </p:anim>
                                    <p:anim calcmode="lin" valueType="num">
                                      <p:cBhvr additive="base">
                                        <p:cTn id="67" dur="500" fill="hold"/>
                                        <p:tgtEl>
                                          <p:spTgt spid="561155">
                                            <p:txEl>
                                              <p:pRg st="13" end="13"/>
                                            </p:txEl>
                                          </p:spTgt>
                                        </p:tgtEl>
                                        <p:attrNameLst>
                                          <p:attrName>ppt_y</p:attrName>
                                        </p:attrNameLst>
                                      </p:cBhvr>
                                      <p:tavLst>
                                        <p:tav tm="0">
                                          <p:val>
                                            <p:strVal val="#ppt_y"/>
                                          </p:val>
                                        </p:tav>
                                        <p:tav tm="100000">
                                          <p:val>
                                            <p:strVal val="#ppt_y"/>
                                          </p:val>
                                        </p:tav>
                                      </p:tavLst>
                                    </p:anim>
                                  </p:childTnLst>
                                </p:cTn>
                              </p:par>
                              <p:par>
                                <p:cTn id="68" presetID="9" presetClass="entr" presetSubtype="0" fill="hold" grpId="0" nodeType="withEffect">
                                  <p:stCondLst>
                                    <p:cond delay="0"/>
                                  </p:stCondLst>
                                  <p:childTnLst>
                                    <p:set>
                                      <p:cBhvr>
                                        <p:cTn id="69" dur="1" fill="hold">
                                          <p:stCondLst>
                                            <p:cond delay="0"/>
                                          </p:stCondLst>
                                        </p:cTn>
                                        <p:tgtEl>
                                          <p:spTgt spid="561164"/>
                                        </p:tgtEl>
                                        <p:attrNameLst>
                                          <p:attrName>style.visibility</p:attrName>
                                        </p:attrNameLst>
                                      </p:cBhvr>
                                      <p:to>
                                        <p:strVal val="visible"/>
                                      </p:to>
                                    </p:set>
                                    <p:animEffect transition="in" filter="dissolve">
                                      <p:cBhvr>
                                        <p:cTn id="70" dur="500"/>
                                        <p:tgtEl>
                                          <p:spTgt spid="5611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116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Espace réservé du pied de page 5"/>
          <p:cNvSpPr txBox="1">
            <a:spLocks noGrp="1"/>
          </p:cNvSpPr>
          <p:nvPr/>
        </p:nvSpPr>
        <p:spPr bwMode="auto">
          <a:xfrm>
            <a:off x="2555875" y="6561138"/>
            <a:ext cx="4111625"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da-DK" sz="1000">
                <a:latin typeface="Arial" charset="0"/>
              </a:rPr>
              <a:t>BSP: 36 C/5</a:t>
            </a:r>
          </a:p>
        </p:txBody>
      </p:sp>
      <p:sp>
        <p:nvSpPr>
          <p:cNvPr id="30723" name="Rectangle 2"/>
          <p:cNvSpPr>
            <a:spLocks noGrp="1" noChangeArrowheads="1"/>
          </p:cNvSpPr>
          <p:nvPr>
            <p:ph type="title" idx="4294967295"/>
          </p:nvPr>
        </p:nvSpPr>
        <p:spPr>
          <a:xfrm>
            <a:off x="1403350" y="215900"/>
            <a:ext cx="6553200" cy="823913"/>
          </a:xfrm>
        </p:spPr>
        <p:txBody>
          <a:bodyPr/>
          <a:lstStyle/>
          <a:p>
            <a:pPr eaLnBrk="1" hangingPunct="1"/>
            <a:r>
              <a:rPr lang="en-US" sz="2600" smtClean="0"/>
              <a:t>Correction of the</a:t>
            </a:r>
            <a:r>
              <a:rPr lang="en-US" sz="2600" b="1" smtClean="0">
                <a:solidFill>
                  <a:srgbClr val="648BB3"/>
                </a:solidFill>
              </a:rPr>
              <a:t> Brain teaser</a:t>
            </a:r>
          </a:p>
        </p:txBody>
      </p:sp>
      <p:sp>
        <p:nvSpPr>
          <p:cNvPr id="30724" name="Rectangle 3"/>
          <p:cNvSpPr>
            <a:spLocks noGrp="1" noChangeArrowheads="1"/>
          </p:cNvSpPr>
          <p:nvPr>
            <p:ph type="body" sz="half" idx="4294967295"/>
          </p:nvPr>
        </p:nvSpPr>
        <p:spPr>
          <a:xfrm>
            <a:off x="381000" y="1296988"/>
            <a:ext cx="8382000" cy="760412"/>
          </a:xfrm>
        </p:spPr>
        <p:txBody>
          <a:bodyPr/>
          <a:lstStyle/>
          <a:p>
            <a:pPr marL="0" indent="0" eaLnBrk="1" hangingPunct="1"/>
            <a:r>
              <a:rPr lang="en-US" sz="2000" b="1" smtClean="0">
                <a:solidFill>
                  <a:srgbClr val="648BB3"/>
                </a:solidFill>
              </a:rPr>
              <a:t>B2. </a:t>
            </a:r>
            <a:r>
              <a:rPr lang="en-GB" sz="2000" b="1" smtClean="0">
                <a:solidFill>
                  <a:srgbClr val="648BB3"/>
                </a:solidFill>
              </a:rPr>
              <a:t>Increasing opportunities for quality basic education for children through community learning centres.</a:t>
            </a:r>
            <a:r>
              <a:rPr lang="fr-FR" sz="2000" smtClean="0">
                <a:solidFill>
                  <a:srgbClr val="648BB3"/>
                </a:solidFill>
              </a:rPr>
              <a:t> </a:t>
            </a:r>
          </a:p>
        </p:txBody>
      </p:sp>
      <p:graphicFrame>
        <p:nvGraphicFramePr>
          <p:cNvPr id="515076" name="Group 4"/>
          <p:cNvGraphicFramePr>
            <a:graphicFrameLocks noGrp="1"/>
          </p:cNvGraphicFramePr>
          <p:nvPr>
            <p:ph sz="half" idx="4294967295"/>
          </p:nvPr>
        </p:nvGraphicFramePr>
        <p:xfrm>
          <a:off x="250825" y="2087563"/>
          <a:ext cx="8382000" cy="3387727"/>
        </p:xfrm>
        <a:graphic>
          <a:graphicData uri="http://schemas.openxmlformats.org/drawingml/2006/table">
            <a:tbl>
              <a:tblPr/>
              <a:tblGrid>
                <a:gridCol w="1676400"/>
                <a:gridCol w="1676400"/>
                <a:gridCol w="1676400"/>
                <a:gridCol w="1676400"/>
                <a:gridCol w="1676400"/>
              </a:tblGrid>
              <a:tr h="280987">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000" b="0" i="0" u="none" strike="noStrike" cap="none" normalizeH="0" baseline="0" smtClean="0">
                          <a:ln>
                            <a:noFill/>
                          </a:ln>
                          <a:solidFill>
                            <a:srgbClr val="5F5F5F"/>
                          </a:solidFill>
                          <a:effectLst/>
                          <a:latin typeface="Calibri" pitchFamily="34" charset="0"/>
                        </a:rPr>
                        <a:t>Statement</a:t>
                      </a:r>
                      <a:r>
                        <a:rPr kumimoji="0" lang="en-US" sz="1000" b="0" i="0" u="none" strike="noStrike" cap="none" normalizeH="0" baseline="0" smtClean="0">
                          <a:ln>
                            <a:noFill/>
                          </a:ln>
                          <a:solidFill>
                            <a:srgbClr val="5F5F5F"/>
                          </a:solidFill>
                          <a:effectLst/>
                          <a:latin typeface="Calibri" pitchFamily="34" charset="0"/>
                        </a:rPr>
                        <a:t> </a:t>
                      </a: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000" b="0" i="0" u="none" strike="noStrike" cap="none" normalizeH="0" baseline="0" smtClean="0">
                          <a:ln>
                            <a:noFill/>
                          </a:ln>
                          <a:solidFill>
                            <a:srgbClr val="5F5F5F"/>
                          </a:solidFill>
                          <a:effectLst/>
                          <a:latin typeface="Calibri" pitchFamily="34" charset="0"/>
                        </a:rPr>
                        <a:t>Intervention</a:t>
                      </a:r>
                      <a:r>
                        <a:rPr kumimoji="0" lang="en-US" sz="1000" b="0" i="0" u="none" strike="noStrike" cap="none" normalizeH="0" baseline="0" smtClean="0">
                          <a:ln>
                            <a:noFill/>
                          </a:ln>
                          <a:solidFill>
                            <a:srgbClr val="5F5F5F"/>
                          </a:solidFill>
                          <a:effectLst/>
                          <a:latin typeface="Calibri" pitchFamily="34" charset="0"/>
                        </a:rPr>
                        <a:t> </a:t>
                      </a: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000" b="0" i="0" u="none" strike="noStrike" cap="none" normalizeH="0" baseline="0" smtClean="0">
                          <a:ln>
                            <a:noFill/>
                          </a:ln>
                          <a:solidFill>
                            <a:srgbClr val="5F5F5F"/>
                          </a:solidFill>
                          <a:effectLst/>
                          <a:latin typeface="Calibri" pitchFamily="34" charset="0"/>
                        </a:rPr>
                        <a:t>Output</a:t>
                      </a:r>
                      <a:r>
                        <a:rPr kumimoji="0" lang="en-US" sz="1000" b="0" i="0" u="none" strike="noStrike" cap="none" normalizeH="0" baseline="0" smtClean="0">
                          <a:ln>
                            <a:noFill/>
                          </a:ln>
                          <a:solidFill>
                            <a:srgbClr val="5F5F5F"/>
                          </a:solidFill>
                          <a:effectLst/>
                          <a:latin typeface="Calibri" pitchFamily="34" charset="0"/>
                        </a:rPr>
                        <a:t> /deliverable</a:t>
                      </a: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000" b="0" i="0" u="none" strike="noStrike" cap="none" normalizeH="0" baseline="0" smtClean="0">
                          <a:ln>
                            <a:noFill/>
                          </a:ln>
                          <a:solidFill>
                            <a:srgbClr val="5F5F5F"/>
                          </a:solidFill>
                          <a:effectLst/>
                          <a:latin typeface="Calibri" pitchFamily="34" charset="0"/>
                        </a:rPr>
                        <a:t>Result</a:t>
                      </a:r>
                      <a:r>
                        <a:rPr kumimoji="0" lang="en-US" sz="1000" b="0" i="0" u="none" strike="noStrike" cap="none" normalizeH="0" baseline="0" smtClean="0">
                          <a:ln>
                            <a:noFill/>
                          </a:ln>
                          <a:solidFill>
                            <a:srgbClr val="5F5F5F"/>
                          </a:solidFill>
                          <a:effectLst/>
                          <a:latin typeface="Calibri" pitchFamily="34" charset="0"/>
                        </a:rPr>
                        <a:t> </a:t>
                      </a: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000" b="0" i="0" u="none" strike="noStrike" cap="none" normalizeH="0" baseline="0" smtClean="0">
                          <a:ln>
                            <a:noFill/>
                          </a:ln>
                          <a:solidFill>
                            <a:srgbClr val="5F5F5F"/>
                          </a:solidFill>
                          <a:effectLst/>
                          <a:latin typeface="Calibri" pitchFamily="34" charset="0"/>
                        </a:rPr>
                        <a:t>Performance indicator</a:t>
                      </a:r>
                      <a:r>
                        <a:rPr kumimoji="0" lang="en-US" sz="1000" b="0" i="0" u="none" strike="noStrike" cap="none" normalizeH="0" baseline="0" smtClean="0">
                          <a:ln>
                            <a:noFill/>
                          </a:ln>
                          <a:solidFill>
                            <a:srgbClr val="5F5F5F"/>
                          </a:solidFill>
                          <a:effectLst/>
                          <a:latin typeface="Calibri" pitchFamily="34" charset="0"/>
                        </a:rPr>
                        <a:t> </a:t>
                      </a: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7">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200" b="1" i="0" u="none" strike="noStrike" cap="none" normalizeH="0" baseline="0" smtClean="0">
                          <a:ln>
                            <a:noFill/>
                          </a:ln>
                          <a:solidFill>
                            <a:srgbClr val="648BB3"/>
                          </a:solidFill>
                          <a:effectLst/>
                          <a:latin typeface="Calibri" pitchFamily="34" charset="0"/>
                        </a:rPr>
                        <a:t>A</a:t>
                      </a:r>
                      <a:endParaRPr kumimoji="0" lang="fr-FR" sz="1200" b="1" i="0" u="none" strike="noStrike" cap="none" normalizeH="0" baseline="0" smtClean="0">
                        <a:ln>
                          <a:noFill/>
                        </a:ln>
                        <a:solidFill>
                          <a:srgbClr val="648BB3"/>
                        </a:solidFill>
                        <a:effectLst/>
                        <a:latin typeface="Calibri" pitchFamily="34" charset="0"/>
                      </a:endParaRP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fr-FR" sz="14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939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200" b="1" i="0" u="none" strike="noStrike" cap="none" normalizeH="0" baseline="0" smtClean="0">
                          <a:ln>
                            <a:noFill/>
                          </a:ln>
                          <a:solidFill>
                            <a:srgbClr val="648BB3"/>
                          </a:solidFill>
                          <a:effectLst/>
                          <a:latin typeface="Calibri" pitchFamily="34" charset="0"/>
                        </a:rPr>
                        <a:t>B</a:t>
                      </a:r>
                      <a:endParaRPr kumimoji="0" lang="fr-FR" sz="1200" b="1" i="0" u="none" strike="noStrike" cap="none" normalizeH="0" baseline="0" smtClean="0">
                        <a:ln>
                          <a:noFill/>
                        </a:ln>
                        <a:solidFill>
                          <a:srgbClr val="648BB3"/>
                        </a:solidFill>
                        <a:effectLst/>
                        <a:latin typeface="Calibri" pitchFamily="34" charset="0"/>
                      </a:endParaRP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fr-FR" sz="12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0987">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200" b="1" i="0" u="none" strike="noStrike" cap="none" normalizeH="0" baseline="0" smtClean="0">
                          <a:ln>
                            <a:noFill/>
                          </a:ln>
                          <a:solidFill>
                            <a:srgbClr val="648BB3"/>
                          </a:solidFill>
                          <a:effectLst/>
                          <a:latin typeface="Calibri" pitchFamily="34" charset="0"/>
                        </a:rPr>
                        <a:t>C</a:t>
                      </a:r>
                      <a:endParaRPr kumimoji="0" lang="fr-FR" sz="1200" b="1" i="0" u="none" strike="noStrike" cap="none" normalizeH="0" baseline="0" smtClean="0">
                        <a:ln>
                          <a:noFill/>
                        </a:ln>
                        <a:solidFill>
                          <a:srgbClr val="648BB3"/>
                        </a:solidFill>
                        <a:effectLst/>
                        <a:latin typeface="Calibri" pitchFamily="34" charset="0"/>
                      </a:endParaRP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4637">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200" b="1" i="0" u="none" strike="noStrike" cap="none" normalizeH="0" baseline="0" smtClean="0">
                          <a:ln>
                            <a:noFill/>
                          </a:ln>
                          <a:solidFill>
                            <a:srgbClr val="648BB3"/>
                          </a:solidFill>
                          <a:effectLst/>
                          <a:latin typeface="Calibri" pitchFamily="34" charset="0"/>
                        </a:rPr>
                        <a:t>D</a:t>
                      </a:r>
                      <a:endParaRPr kumimoji="0" lang="fr-FR" sz="1200" b="1" i="0" u="none" strike="noStrike" cap="none" normalizeH="0" baseline="0" smtClean="0">
                        <a:ln>
                          <a:noFill/>
                        </a:ln>
                        <a:solidFill>
                          <a:srgbClr val="648BB3"/>
                        </a:solidFill>
                        <a:effectLst/>
                        <a:latin typeface="Calibri" pitchFamily="34" charset="0"/>
                      </a:endParaRP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0987">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1200" b="1" i="0" u="none" strike="noStrike" cap="none" normalizeH="0" baseline="0" smtClean="0">
                          <a:ln>
                            <a:noFill/>
                          </a:ln>
                          <a:solidFill>
                            <a:srgbClr val="648BB3"/>
                          </a:solidFill>
                          <a:effectLst/>
                          <a:latin typeface="Calibri" pitchFamily="34" charset="0"/>
                        </a:rPr>
                        <a:t>E</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0987">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200" b="1" i="0" u="none" strike="noStrike" cap="none" normalizeH="0" baseline="0" smtClean="0">
                          <a:ln>
                            <a:noFill/>
                          </a:ln>
                          <a:solidFill>
                            <a:srgbClr val="648BB3"/>
                          </a:solidFill>
                          <a:effectLst/>
                          <a:latin typeface="Calibri" pitchFamily="34" charset="0"/>
                        </a:rPr>
                        <a:t>F</a:t>
                      </a:r>
                      <a:endParaRPr kumimoji="0" lang="fr-FR" sz="1200" b="1" i="0" u="none" strike="noStrike" cap="none" normalizeH="0" baseline="0" smtClean="0">
                        <a:ln>
                          <a:noFill/>
                        </a:ln>
                        <a:solidFill>
                          <a:srgbClr val="648BB3"/>
                        </a:solidFill>
                        <a:effectLst/>
                        <a:latin typeface="Calibri" pitchFamily="34" charset="0"/>
                      </a:endParaRP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0987">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1200" b="1" i="0" u="none" strike="noStrike" cap="none" normalizeH="0" baseline="0" smtClean="0">
                          <a:ln>
                            <a:noFill/>
                          </a:ln>
                          <a:solidFill>
                            <a:srgbClr val="648BB3"/>
                          </a:solidFill>
                          <a:effectLst/>
                          <a:latin typeface="Calibri" pitchFamily="34" charset="0"/>
                        </a:rPr>
                        <a:t>G</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0987">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1200" b="1" i="0" u="none" strike="noStrike" cap="none" normalizeH="0" baseline="0" smtClean="0">
                          <a:ln>
                            <a:noFill/>
                          </a:ln>
                          <a:solidFill>
                            <a:srgbClr val="648BB3"/>
                          </a:solidFill>
                          <a:effectLst/>
                          <a:latin typeface="Calibri" pitchFamily="34" charset="0"/>
                        </a:rPr>
                        <a:t>H</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0987">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1200" b="1" i="0" u="none" strike="noStrike" cap="none" normalizeH="0" baseline="0" smtClean="0">
                          <a:ln>
                            <a:noFill/>
                          </a:ln>
                          <a:solidFill>
                            <a:srgbClr val="648BB3"/>
                          </a:solidFill>
                          <a:effectLst/>
                          <a:latin typeface="Calibri" pitchFamily="34" charset="0"/>
                        </a:rPr>
                        <a:t>I</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0987">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1200" b="1" i="0" u="none" strike="noStrike" cap="none" normalizeH="0" baseline="0" smtClean="0">
                          <a:ln>
                            <a:noFill/>
                          </a:ln>
                          <a:solidFill>
                            <a:srgbClr val="648BB3"/>
                          </a:solidFill>
                          <a:effectLst/>
                          <a:latin typeface="Calibri" pitchFamily="34" charset="0"/>
                        </a:rPr>
                        <a:t>J</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0987">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200" b="1" i="0" u="none" strike="noStrike" cap="none" normalizeH="0" baseline="0" smtClean="0">
                          <a:ln>
                            <a:noFill/>
                          </a:ln>
                          <a:solidFill>
                            <a:srgbClr val="648BB3"/>
                          </a:solidFill>
                          <a:effectLst/>
                          <a:latin typeface="Calibri" pitchFamily="34" charset="0"/>
                        </a:rPr>
                        <a:t>K</a:t>
                      </a:r>
                      <a:endParaRPr kumimoji="0" lang="fr-FR" sz="1200" b="1" i="0" u="none" strike="noStrike" cap="none" normalizeH="0" baseline="0" smtClean="0">
                        <a:ln>
                          <a:noFill/>
                        </a:ln>
                        <a:solidFill>
                          <a:srgbClr val="648BB3"/>
                        </a:solidFill>
                        <a:effectLst/>
                        <a:latin typeface="Calibri" pitchFamily="34" charset="0"/>
                      </a:endParaRP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000" b="0" i="0" u="none" strike="noStrike" cap="none" normalizeH="0" baseline="0" smtClean="0">
                        <a:ln>
                          <a:noFill/>
                        </a:ln>
                        <a:solidFill>
                          <a:srgbClr val="5F5F5F"/>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15156" name="Text Box 84"/>
          <p:cNvSpPr txBox="1">
            <a:spLocks noChangeArrowheads="1"/>
          </p:cNvSpPr>
          <p:nvPr/>
        </p:nvSpPr>
        <p:spPr bwMode="auto">
          <a:xfrm>
            <a:off x="4211638" y="2376488"/>
            <a:ext cx="431800" cy="366712"/>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GB" sz="1800">
                <a:latin typeface="Arial" charset="0"/>
              </a:rPr>
              <a:t>X</a:t>
            </a:r>
          </a:p>
        </p:txBody>
      </p:sp>
      <p:sp>
        <p:nvSpPr>
          <p:cNvPr id="515157" name="Text Box 85"/>
          <p:cNvSpPr txBox="1">
            <a:spLocks noChangeArrowheads="1"/>
          </p:cNvSpPr>
          <p:nvPr/>
        </p:nvSpPr>
        <p:spPr bwMode="auto">
          <a:xfrm>
            <a:off x="7524750" y="2617788"/>
            <a:ext cx="431800" cy="366712"/>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GB" sz="1800">
                <a:latin typeface="Arial" charset="0"/>
              </a:rPr>
              <a:t>X</a:t>
            </a:r>
          </a:p>
        </p:txBody>
      </p:sp>
      <p:sp>
        <p:nvSpPr>
          <p:cNvPr id="515158" name="Text Box 86"/>
          <p:cNvSpPr txBox="1">
            <a:spLocks noChangeArrowheads="1"/>
          </p:cNvSpPr>
          <p:nvPr/>
        </p:nvSpPr>
        <p:spPr bwMode="auto">
          <a:xfrm>
            <a:off x="7524750" y="3168650"/>
            <a:ext cx="431800" cy="366713"/>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GB" sz="1800">
                <a:latin typeface="Arial" charset="0"/>
              </a:rPr>
              <a:t>X</a:t>
            </a:r>
          </a:p>
        </p:txBody>
      </p:sp>
      <p:sp>
        <p:nvSpPr>
          <p:cNvPr id="515159" name="Text Box 87"/>
          <p:cNvSpPr txBox="1">
            <a:spLocks noChangeArrowheads="1"/>
          </p:cNvSpPr>
          <p:nvPr/>
        </p:nvSpPr>
        <p:spPr bwMode="auto">
          <a:xfrm>
            <a:off x="4211638" y="3455988"/>
            <a:ext cx="431800" cy="366712"/>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GB" sz="1800">
                <a:latin typeface="Arial" charset="0"/>
              </a:rPr>
              <a:t>X</a:t>
            </a:r>
          </a:p>
        </p:txBody>
      </p:sp>
      <p:sp>
        <p:nvSpPr>
          <p:cNvPr id="515160" name="Text Box 88"/>
          <p:cNvSpPr txBox="1">
            <a:spLocks noChangeArrowheads="1"/>
          </p:cNvSpPr>
          <p:nvPr/>
        </p:nvSpPr>
        <p:spPr bwMode="auto">
          <a:xfrm>
            <a:off x="5940425" y="3738563"/>
            <a:ext cx="431800" cy="366712"/>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GB" sz="1800">
                <a:latin typeface="Arial" charset="0"/>
              </a:rPr>
              <a:t>X</a:t>
            </a:r>
          </a:p>
        </p:txBody>
      </p:sp>
      <p:sp>
        <p:nvSpPr>
          <p:cNvPr id="515161" name="Text Box 89"/>
          <p:cNvSpPr txBox="1">
            <a:spLocks noChangeArrowheads="1"/>
          </p:cNvSpPr>
          <p:nvPr/>
        </p:nvSpPr>
        <p:spPr bwMode="auto">
          <a:xfrm>
            <a:off x="7524750" y="4025900"/>
            <a:ext cx="431800" cy="366713"/>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GB" sz="1800">
                <a:latin typeface="Arial" charset="0"/>
              </a:rPr>
              <a:t>X</a:t>
            </a:r>
          </a:p>
        </p:txBody>
      </p:sp>
      <p:sp>
        <p:nvSpPr>
          <p:cNvPr id="515162" name="Text Box 90"/>
          <p:cNvSpPr txBox="1">
            <a:spLocks noChangeArrowheads="1"/>
          </p:cNvSpPr>
          <p:nvPr/>
        </p:nvSpPr>
        <p:spPr bwMode="auto">
          <a:xfrm>
            <a:off x="2411413" y="2892425"/>
            <a:ext cx="431800" cy="366713"/>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GB" sz="1800">
                <a:latin typeface="Arial" charset="0"/>
              </a:rPr>
              <a:t>X</a:t>
            </a:r>
          </a:p>
        </p:txBody>
      </p:sp>
      <p:sp>
        <p:nvSpPr>
          <p:cNvPr id="515163" name="Text Box 91"/>
          <p:cNvSpPr txBox="1">
            <a:spLocks noChangeArrowheads="1"/>
          </p:cNvSpPr>
          <p:nvPr/>
        </p:nvSpPr>
        <p:spPr bwMode="auto">
          <a:xfrm>
            <a:off x="4211638" y="4313238"/>
            <a:ext cx="431800" cy="366712"/>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GB" sz="1800">
                <a:latin typeface="Arial" charset="0"/>
              </a:rPr>
              <a:t>X</a:t>
            </a:r>
          </a:p>
        </p:txBody>
      </p:sp>
      <p:sp>
        <p:nvSpPr>
          <p:cNvPr id="515164" name="Text Box 92"/>
          <p:cNvSpPr txBox="1">
            <a:spLocks noChangeArrowheads="1"/>
          </p:cNvSpPr>
          <p:nvPr/>
        </p:nvSpPr>
        <p:spPr bwMode="auto">
          <a:xfrm>
            <a:off x="2411413" y="4589463"/>
            <a:ext cx="431800" cy="366712"/>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GB" sz="1800">
                <a:latin typeface="Arial" charset="0"/>
              </a:rPr>
              <a:t>X</a:t>
            </a:r>
          </a:p>
        </p:txBody>
      </p:sp>
      <p:sp>
        <p:nvSpPr>
          <p:cNvPr id="515165" name="Text Box 93"/>
          <p:cNvSpPr txBox="1">
            <a:spLocks noChangeArrowheads="1"/>
          </p:cNvSpPr>
          <p:nvPr/>
        </p:nvSpPr>
        <p:spPr bwMode="auto">
          <a:xfrm>
            <a:off x="7524750" y="4876800"/>
            <a:ext cx="431800" cy="366713"/>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GB" sz="1800">
                <a:latin typeface="Arial" charset="0"/>
              </a:rPr>
              <a:t>X</a:t>
            </a:r>
          </a:p>
        </p:txBody>
      </p:sp>
      <p:sp>
        <p:nvSpPr>
          <p:cNvPr id="515166" name="Text Box 94"/>
          <p:cNvSpPr txBox="1">
            <a:spLocks noChangeArrowheads="1"/>
          </p:cNvSpPr>
          <p:nvPr/>
        </p:nvSpPr>
        <p:spPr bwMode="auto">
          <a:xfrm>
            <a:off x="5940425" y="5126038"/>
            <a:ext cx="431800" cy="366712"/>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GB" sz="1800">
                <a:latin typeface="Arial" charset="0"/>
              </a:rPr>
              <a:t>X</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515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1515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1516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15158"/>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15159"/>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15160"/>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15161"/>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15163"/>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15164"/>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15165"/>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151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5156" grpId="0"/>
      <p:bldP spid="515157" grpId="0"/>
      <p:bldP spid="515158" grpId="0"/>
      <p:bldP spid="515159" grpId="0"/>
      <p:bldP spid="515160" grpId="0"/>
      <p:bldP spid="515161" grpId="0"/>
      <p:bldP spid="515162" grpId="0"/>
      <p:bldP spid="515163" grpId="0"/>
      <p:bldP spid="515164" grpId="0"/>
      <p:bldP spid="515165" grpId="0"/>
      <p:bldP spid="51516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u pied de page 4"/>
          <p:cNvSpPr>
            <a:spLocks noGrp="1"/>
          </p:cNvSpPr>
          <p:nvPr>
            <p:ph type="ftr" sz="quarter" idx="11"/>
          </p:nvPr>
        </p:nvSpPr>
        <p:spPr>
          <a:noFill/>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da-DK" sz="1000" smtClean="0">
                <a:latin typeface="Arial" charset="0"/>
              </a:rPr>
              <a:t>BSP: 36 C/5</a:t>
            </a:r>
          </a:p>
        </p:txBody>
      </p:sp>
      <p:sp>
        <p:nvSpPr>
          <p:cNvPr id="647222" name="Oval 54"/>
          <p:cNvSpPr>
            <a:spLocks noChangeArrowheads="1"/>
          </p:cNvSpPr>
          <p:nvPr/>
        </p:nvSpPr>
        <p:spPr bwMode="auto">
          <a:xfrm>
            <a:off x="755650" y="3960813"/>
            <a:ext cx="2809875" cy="863600"/>
          </a:xfrm>
          <a:prstGeom prst="ellipse">
            <a:avLst/>
          </a:prstGeom>
          <a:solidFill>
            <a:srgbClr val="648BB3"/>
          </a:solidFill>
          <a:ln>
            <a:noFill/>
          </a:ln>
          <a:effectLst/>
          <a:extLst>
            <a:ext uri="{91240B29-F687-4F45-9708-019B960494DF}">
              <a14:hiddenLine xmlns:a14="http://schemas.microsoft.com/office/drawing/2010/main" w="9525" algn="ctr">
                <a:solidFill>
                  <a:schemeClr val="bg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7221" name="Oval 53"/>
          <p:cNvSpPr>
            <a:spLocks noChangeArrowheads="1"/>
          </p:cNvSpPr>
          <p:nvPr/>
        </p:nvSpPr>
        <p:spPr bwMode="auto">
          <a:xfrm>
            <a:off x="900113" y="5184775"/>
            <a:ext cx="2809875" cy="863600"/>
          </a:xfrm>
          <a:prstGeom prst="ellipse">
            <a:avLst/>
          </a:prstGeom>
          <a:solidFill>
            <a:srgbClr val="648BB3"/>
          </a:solidFill>
          <a:ln>
            <a:noFill/>
          </a:ln>
          <a:effectLst/>
          <a:extLst>
            <a:ext uri="{91240B29-F687-4F45-9708-019B960494DF}">
              <a14:hiddenLine xmlns:a14="http://schemas.microsoft.com/office/drawing/2010/main" w="9525" algn="ctr">
                <a:solidFill>
                  <a:schemeClr val="bg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7220" name="Oval 52"/>
          <p:cNvSpPr>
            <a:spLocks noChangeArrowheads="1"/>
          </p:cNvSpPr>
          <p:nvPr/>
        </p:nvSpPr>
        <p:spPr bwMode="auto">
          <a:xfrm>
            <a:off x="3563938" y="5545138"/>
            <a:ext cx="2809875" cy="863600"/>
          </a:xfrm>
          <a:prstGeom prst="ellipse">
            <a:avLst/>
          </a:prstGeom>
          <a:solidFill>
            <a:srgbClr val="648BB3"/>
          </a:solidFill>
          <a:ln>
            <a:noFill/>
          </a:ln>
          <a:effectLst/>
          <a:extLst>
            <a:ext uri="{91240B29-F687-4F45-9708-019B960494DF}">
              <a14:hiddenLine xmlns:a14="http://schemas.microsoft.com/office/drawing/2010/main" w="9525" algn="ctr">
                <a:solidFill>
                  <a:schemeClr val="bg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7218" name="Oval 50"/>
          <p:cNvSpPr>
            <a:spLocks noChangeArrowheads="1"/>
          </p:cNvSpPr>
          <p:nvPr/>
        </p:nvSpPr>
        <p:spPr bwMode="auto">
          <a:xfrm>
            <a:off x="5365750" y="3671888"/>
            <a:ext cx="2806700" cy="1009650"/>
          </a:xfrm>
          <a:prstGeom prst="ellipse">
            <a:avLst/>
          </a:prstGeom>
          <a:solidFill>
            <a:srgbClr val="648BB3"/>
          </a:solidFill>
          <a:ln>
            <a:noFill/>
          </a:ln>
          <a:effectLst/>
          <a:extLst>
            <a:ext uri="{91240B29-F687-4F45-9708-019B960494DF}">
              <a14:hiddenLine xmlns:a14="http://schemas.microsoft.com/office/drawing/2010/main" w="9525" algn="ctr">
                <a:solidFill>
                  <a:schemeClr val="bg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7171" name="Line 3"/>
          <p:cNvSpPr>
            <a:spLocks noChangeShapeType="1"/>
          </p:cNvSpPr>
          <p:nvPr/>
        </p:nvSpPr>
        <p:spPr bwMode="auto">
          <a:xfrm>
            <a:off x="1403350" y="2806700"/>
            <a:ext cx="5903913" cy="1588"/>
          </a:xfrm>
          <a:prstGeom prst="line">
            <a:avLst/>
          </a:prstGeom>
          <a:noFill/>
          <a:ln w="38100">
            <a:solidFill>
              <a:srgbClr val="333333"/>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47172" name="Text Box 4"/>
          <p:cNvSpPr txBox="1">
            <a:spLocks noChangeArrowheads="1"/>
          </p:cNvSpPr>
          <p:nvPr/>
        </p:nvSpPr>
        <p:spPr bwMode="auto">
          <a:xfrm>
            <a:off x="827088" y="2590800"/>
            <a:ext cx="863600" cy="457200"/>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US" sz="2400" b="1">
                <a:solidFill>
                  <a:srgbClr val="648BB3"/>
                </a:solidFill>
              </a:rPr>
              <a:t>A</a:t>
            </a:r>
          </a:p>
        </p:txBody>
      </p:sp>
      <p:sp>
        <p:nvSpPr>
          <p:cNvPr id="647173" name="Text Box 5"/>
          <p:cNvSpPr txBox="1">
            <a:spLocks noChangeArrowheads="1"/>
          </p:cNvSpPr>
          <p:nvPr/>
        </p:nvSpPr>
        <p:spPr bwMode="auto">
          <a:xfrm>
            <a:off x="7019925" y="2519363"/>
            <a:ext cx="863600" cy="457200"/>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US" sz="2400" b="1">
                <a:solidFill>
                  <a:srgbClr val="648BB3"/>
                </a:solidFill>
              </a:rPr>
              <a:t>B</a:t>
            </a:r>
          </a:p>
        </p:txBody>
      </p:sp>
      <p:sp>
        <p:nvSpPr>
          <p:cNvPr id="647176" name="Freeform 8"/>
          <p:cNvSpPr>
            <a:spLocks/>
          </p:cNvSpPr>
          <p:nvPr/>
        </p:nvSpPr>
        <p:spPr bwMode="auto">
          <a:xfrm>
            <a:off x="1403350" y="2305050"/>
            <a:ext cx="5905500" cy="503238"/>
          </a:xfrm>
          <a:custGeom>
            <a:avLst/>
            <a:gdLst>
              <a:gd name="T0" fmla="*/ 0 w 3674"/>
              <a:gd name="T1" fmla="*/ 2147483647 h 861"/>
              <a:gd name="T2" fmla="*/ 2147483647 w 3674"/>
              <a:gd name="T3" fmla="*/ 0 h 861"/>
              <a:gd name="T4" fmla="*/ 2147483647 w 3674"/>
              <a:gd name="T5" fmla="*/ 2147483647 h 861"/>
              <a:gd name="T6" fmla="*/ 0 60000 65536"/>
              <a:gd name="T7" fmla="*/ 0 60000 65536"/>
              <a:gd name="T8" fmla="*/ 0 60000 65536"/>
            </a:gdLst>
            <a:ahLst/>
            <a:cxnLst>
              <a:cxn ang="T6">
                <a:pos x="T0" y="T1"/>
              </a:cxn>
              <a:cxn ang="T7">
                <a:pos x="T2" y="T3"/>
              </a:cxn>
              <a:cxn ang="T8">
                <a:pos x="T4" y="T5"/>
              </a:cxn>
            </a:cxnLst>
            <a:rect l="0" t="0" r="r" b="b"/>
            <a:pathLst>
              <a:path w="3674" h="861">
                <a:moveTo>
                  <a:pt x="0" y="861"/>
                </a:moveTo>
                <a:cubicBezTo>
                  <a:pt x="669" y="430"/>
                  <a:pt x="1338" y="0"/>
                  <a:pt x="1950" y="0"/>
                </a:cubicBezTo>
                <a:cubicBezTo>
                  <a:pt x="2562" y="0"/>
                  <a:pt x="3118" y="430"/>
                  <a:pt x="3674" y="861"/>
                </a:cubicBezTo>
              </a:path>
            </a:pathLst>
          </a:custGeom>
          <a:noFill/>
          <a:ln w="38100" cap="flat" cmpd="sng">
            <a:solidFill>
              <a:srgbClr val="648BB3"/>
            </a:solidFill>
            <a:prstDash val="solid"/>
            <a:round/>
            <a:headEnd/>
            <a:tailEnd type="triangle" w="med" len="med"/>
          </a:ln>
          <a:effectLst/>
          <a:extLst>
            <a:ext uri="{909E8E84-426E-40DD-AFC4-6F175D3DCCD1}">
              <a14:hiddenFill xmlns:a14="http://schemas.microsoft.com/office/drawing/2010/main">
                <a:solidFill>
                  <a:srgbClr val="648BB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47177" name="Text Box 9"/>
          <p:cNvSpPr txBox="1">
            <a:spLocks noChangeArrowheads="1"/>
          </p:cNvSpPr>
          <p:nvPr/>
        </p:nvSpPr>
        <p:spPr bwMode="auto">
          <a:xfrm>
            <a:off x="179388" y="2881313"/>
            <a:ext cx="1368425" cy="701675"/>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US" sz="2000"/>
              <a:t>Situation analysis</a:t>
            </a:r>
          </a:p>
        </p:txBody>
      </p:sp>
      <p:sp>
        <p:nvSpPr>
          <p:cNvPr id="647178" name="Text Box 10"/>
          <p:cNvSpPr txBox="1">
            <a:spLocks noChangeArrowheads="1"/>
          </p:cNvSpPr>
          <p:nvPr/>
        </p:nvSpPr>
        <p:spPr bwMode="auto">
          <a:xfrm>
            <a:off x="7164388" y="2827338"/>
            <a:ext cx="1368425" cy="701675"/>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US" sz="2000"/>
              <a:t>Expected results</a:t>
            </a:r>
          </a:p>
        </p:txBody>
      </p:sp>
      <p:sp>
        <p:nvSpPr>
          <p:cNvPr id="31757" name="Rectangle 14"/>
          <p:cNvSpPr>
            <a:spLocks noChangeArrowheads="1"/>
          </p:cNvSpPr>
          <p:nvPr/>
        </p:nvSpPr>
        <p:spPr bwMode="auto">
          <a:xfrm>
            <a:off x="2771775" y="287338"/>
            <a:ext cx="5183188"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r"/>
            <a:r>
              <a:rPr lang="en-US" sz="2600" b="1">
                <a:solidFill>
                  <a:srgbClr val="648BB3"/>
                </a:solidFill>
              </a:rPr>
              <a:t>Implementation strategy</a:t>
            </a:r>
          </a:p>
        </p:txBody>
      </p:sp>
      <p:sp>
        <p:nvSpPr>
          <p:cNvPr id="647184" name="Rectangle 16"/>
          <p:cNvSpPr>
            <a:spLocks noChangeArrowheads="1"/>
          </p:cNvSpPr>
          <p:nvPr/>
        </p:nvSpPr>
        <p:spPr bwMode="auto">
          <a:xfrm>
            <a:off x="468313" y="1439863"/>
            <a:ext cx="8569325" cy="701675"/>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sz="2000" b="1">
                <a:solidFill>
                  <a:srgbClr val="648BB3"/>
                </a:solidFill>
              </a:rPr>
              <a:t>Implementation strategy</a:t>
            </a:r>
            <a:r>
              <a:rPr lang="en-US" sz="2000" b="1">
                <a:solidFill>
                  <a:srgbClr val="8DB992"/>
                </a:solidFill>
              </a:rPr>
              <a:t> </a:t>
            </a:r>
            <a:r>
              <a:rPr lang="en-US" sz="2000"/>
              <a:t>explains how to </a:t>
            </a:r>
            <a:r>
              <a:rPr lang="en-US" sz="2000" b="1">
                <a:solidFill>
                  <a:schemeClr val="folHlink"/>
                </a:solidFill>
              </a:rPr>
              <a:t>move from</a:t>
            </a:r>
            <a:r>
              <a:rPr lang="en-US" sz="2000"/>
              <a:t> the </a:t>
            </a:r>
            <a:r>
              <a:rPr lang="en-US" sz="2000" b="1">
                <a:solidFill>
                  <a:schemeClr val="folHlink"/>
                </a:solidFill>
              </a:rPr>
              <a:t>current situation to</a:t>
            </a:r>
            <a:r>
              <a:rPr lang="en-US" sz="2000" b="1">
                <a:solidFill>
                  <a:srgbClr val="8DB992"/>
                </a:solidFill>
              </a:rPr>
              <a:t> </a:t>
            </a:r>
            <a:r>
              <a:rPr lang="en-US" sz="2000"/>
              <a:t>the one described in the</a:t>
            </a:r>
            <a:r>
              <a:rPr lang="en-US" sz="2000" b="1">
                <a:solidFill>
                  <a:srgbClr val="648BB3"/>
                </a:solidFill>
              </a:rPr>
              <a:t> </a:t>
            </a:r>
            <a:r>
              <a:rPr lang="en-US" sz="2000" b="1">
                <a:solidFill>
                  <a:schemeClr val="folHlink"/>
                </a:solidFill>
              </a:rPr>
              <a:t>result statement.</a:t>
            </a:r>
          </a:p>
        </p:txBody>
      </p:sp>
      <p:pic>
        <p:nvPicPr>
          <p:cNvPr id="647186" name="Picture 18" descr="notebo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1288" y="4176713"/>
            <a:ext cx="1187450" cy="128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7199" name="Oval 31"/>
          <p:cNvSpPr>
            <a:spLocks noChangeArrowheads="1"/>
          </p:cNvSpPr>
          <p:nvPr/>
        </p:nvSpPr>
        <p:spPr bwMode="auto">
          <a:xfrm>
            <a:off x="2914650" y="3095625"/>
            <a:ext cx="2809875" cy="863600"/>
          </a:xfrm>
          <a:prstGeom prst="ellipse">
            <a:avLst/>
          </a:prstGeom>
          <a:solidFill>
            <a:srgbClr val="648BB3"/>
          </a:solidFill>
          <a:ln>
            <a:noFill/>
          </a:ln>
          <a:effectLst/>
          <a:extLst>
            <a:ext uri="{91240B29-F687-4F45-9708-019B960494DF}">
              <a14:hiddenLine xmlns:a14="http://schemas.microsoft.com/office/drawing/2010/main" w="9525" algn="ctr">
                <a:solidFill>
                  <a:schemeClr val="bg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7197" name="Text Box 29"/>
          <p:cNvSpPr txBox="1">
            <a:spLocks noChangeArrowheads="1"/>
          </p:cNvSpPr>
          <p:nvPr/>
        </p:nvSpPr>
        <p:spPr bwMode="auto">
          <a:xfrm>
            <a:off x="3402013" y="3168650"/>
            <a:ext cx="1890712" cy="581025"/>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en-US">
                <a:solidFill>
                  <a:schemeClr val="bg1"/>
                </a:solidFill>
              </a:rPr>
              <a:t>Set the context</a:t>
            </a:r>
          </a:p>
          <a:p>
            <a:pPr eaLnBrk="1" hangingPunct="1"/>
            <a:r>
              <a:rPr lang="en-US">
                <a:solidFill>
                  <a:schemeClr val="bg1"/>
                </a:solidFill>
              </a:rPr>
              <a:t>(Issues and baseline)</a:t>
            </a:r>
          </a:p>
        </p:txBody>
      </p:sp>
      <p:sp>
        <p:nvSpPr>
          <p:cNvPr id="647204" name="Line 36"/>
          <p:cNvSpPr>
            <a:spLocks noChangeShapeType="1"/>
          </p:cNvSpPr>
          <p:nvPr/>
        </p:nvSpPr>
        <p:spPr bwMode="auto">
          <a:xfrm>
            <a:off x="4140200" y="3960813"/>
            <a:ext cx="215900" cy="503237"/>
          </a:xfrm>
          <a:prstGeom prst="line">
            <a:avLst/>
          </a:prstGeom>
          <a:noFill/>
          <a:ln w="25400">
            <a:solidFill>
              <a:schemeClr val="bg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47205" name="Line 37"/>
          <p:cNvSpPr>
            <a:spLocks noChangeShapeType="1"/>
          </p:cNvSpPr>
          <p:nvPr/>
        </p:nvSpPr>
        <p:spPr bwMode="auto">
          <a:xfrm flipH="1">
            <a:off x="4859338" y="4321175"/>
            <a:ext cx="720725" cy="142875"/>
          </a:xfrm>
          <a:prstGeom prst="line">
            <a:avLst/>
          </a:prstGeom>
          <a:noFill/>
          <a:ln w="25400">
            <a:solidFill>
              <a:schemeClr val="bg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47206" name="Line 38"/>
          <p:cNvSpPr>
            <a:spLocks noChangeShapeType="1"/>
          </p:cNvSpPr>
          <p:nvPr/>
        </p:nvSpPr>
        <p:spPr bwMode="auto">
          <a:xfrm flipH="1" flipV="1">
            <a:off x="4859338" y="5040313"/>
            <a:ext cx="576262" cy="144462"/>
          </a:xfrm>
          <a:prstGeom prst="line">
            <a:avLst/>
          </a:prstGeom>
          <a:noFill/>
          <a:ln w="25400">
            <a:solidFill>
              <a:schemeClr val="bg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47208" name="Line 40"/>
          <p:cNvSpPr>
            <a:spLocks noChangeShapeType="1"/>
          </p:cNvSpPr>
          <p:nvPr/>
        </p:nvSpPr>
        <p:spPr bwMode="auto">
          <a:xfrm flipH="1" flipV="1">
            <a:off x="4643438" y="5256213"/>
            <a:ext cx="73025" cy="360362"/>
          </a:xfrm>
          <a:prstGeom prst="line">
            <a:avLst/>
          </a:prstGeom>
          <a:noFill/>
          <a:ln w="25400">
            <a:solidFill>
              <a:schemeClr val="bg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47209" name="Line 41"/>
          <p:cNvSpPr>
            <a:spLocks noChangeShapeType="1"/>
          </p:cNvSpPr>
          <p:nvPr/>
        </p:nvSpPr>
        <p:spPr bwMode="auto">
          <a:xfrm flipV="1">
            <a:off x="3563938" y="5113338"/>
            <a:ext cx="647700" cy="358775"/>
          </a:xfrm>
          <a:prstGeom prst="line">
            <a:avLst/>
          </a:prstGeom>
          <a:noFill/>
          <a:ln w="25400">
            <a:solidFill>
              <a:schemeClr val="bg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47210" name="Line 42"/>
          <p:cNvSpPr>
            <a:spLocks noChangeShapeType="1"/>
          </p:cNvSpPr>
          <p:nvPr/>
        </p:nvSpPr>
        <p:spPr bwMode="auto">
          <a:xfrm>
            <a:off x="3492500" y="4464050"/>
            <a:ext cx="719138" cy="215900"/>
          </a:xfrm>
          <a:prstGeom prst="line">
            <a:avLst/>
          </a:prstGeom>
          <a:noFill/>
          <a:ln w="25400">
            <a:solidFill>
              <a:schemeClr val="bg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47211" name="Text Box 43"/>
          <p:cNvSpPr txBox="1">
            <a:spLocks noChangeArrowheads="1"/>
          </p:cNvSpPr>
          <p:nvPr/>
        </p:nvSpPr>
        <p:spPr bwMode="auto">
          <a:xfrm>
            <a:off x="5580063" y="3783013"/>
            <a:ext cx="2376487" cy="730250"/>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US" sz="1400">
                <a:solidFill>
                  <a:schemeClr val="bg1"/>
                </a:solidFill>
              </a:rPr>
              <a:t>Key </a:t>
            </a:r>
            <a:r>
              <a:rPr lang="en-US" sz="1400" b="1">
                <a:solidFill>
                  <a:schemeClr val="bg1"/>
                </a:solidFill>
              </a:rPr>
              <a:t>outputs*</a:t>
            </a:r>
            <a:r>
              <a:rPr lang="en-US" sz="1400">
                <a:solidFill>
                  <a:schemeClr val="bg1"/>
                </a:solidFill>
              </a:rPr>
              <a:t> (follow-up measures) leading to </a:t>
            </a:r>
            <a:r>
              <a:rPr lang="en-US" sz="1400" b="1">
                <a:solidFill>
                  <a:schemeClr val="bg1"/>
                </a:solidFill>
              </a:rPr>
              <a:t>results</a:t>
            </a:r>
            <a:r>
              <a:rPr lang="en-US" sz="1400">
                <a:solidFill>
                  <a:schemeClr val="bg1"/>
                </a:solidFill>
              </a:rPr>
              <a:t> and </a:t>
            </a:r>
            <a:r>
              <a:rPr lang="en-US" sz="1400" b="1">
                <a:solidFill>
                  <a:schemeClr val="bg1"/>
                </a:solidFill>
              </a:rPr>
              <a:t>long-term vision</a:t>
            </a:r>
            <a:r>
              <a:rPr lang="en-US" sz="1400" b="1"/>
              <a:t> </a:t>
            </a:r>
          </a:p>
        </p:txBody>
      </p:sp>
      <p:sp>
        <p:nvSpPr>
          <p:cNvPr id="647213" name="Text Box 45"/>
          <p:cNvSpPr txBox="1">
            <a:spLocks noChangeArrowheads="1"/>
          </p:cNvSpPr>
          <p:nvPr/>
        </p:nvSpPr>
        <p:spPr bwMode="auto">
          <a:xfrm>
            <a:off x="3779838" y="5689600"/>
            <a:ext cx="2376487" cy="581025"/>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US">
                <a:solidFill>
                  <a:schemeClr val="bg1"/>
                </a:solidFill>
              </a:rPr>
              <a:t>Conclusions of risk analysis</a:t>
            </a:r>
          </a:p>
        </p:txBody>
      </p:sp>
      <p:sp>
        <p:nvSpPr>
          <p:cNvPr id="647215" name="Text Box 47"/>
          <p:cNvSpPr txBox="1">
            <a:spLocks noChangeArrowheads="1"/>
          </p:cNvSpPr>
          <p:nvPr/>
        </p:nvSpPr>
        <p:spPr bwMode="auto">
          <a:xfrm>
            <a:off x="1116013" y="5329238"/>
            <a:ext cx="2376487" cy="581025"/>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US">
                <a:solidFill>
                  <a:schemeClr val="bg1"/>
                </a:solidFill>
              </a:rPr>
              <a:t>Linkage to other activities or projects?</a:t>
            </a:r>
          </a:p>
        </p:txBody>
      </p:sp>
      <p:sp>
        <p:nvSpPr>
          <p:cNvPr id="647217" name="Text Box 49"/>
          <p:cNvSpPr txBox="1">
            <a:spLocks noChangeArrowheads="1"/>
          </p:cNvSpPr>
          <p:nvPr/>
        </p:nvSpPr>
        <p:spPr bwMode="auto">
          <a:xfrm>
            <a:off x="971550" y="4105275"/>
            <a:ext cx="2376488" cy="488950"/>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endParaRPr lang="en-GB" sz="200">
              <a:solidFill>
                <a:schemeClr val="bg1"/>
              </a:solidFill>
            </a:endParaRPr>
          </a:p>
          <a:p>
            <a:pPr eaLnBrk="1" hangingPunct="1">
              <a:spcBef>
                <a:spcPct val="50000"/>
              </a:spcBef>
            </a:pPr>
            <a:r>
              <a:rPr lang="en-GB">
                <a:solidFill>
                  <a:schemeClr val="bg1"/>
                </a:solidFill>
              </a:rPr>
              <a:t>Exit or transition strategy</a:t>
            </a:r>
            <a:endParaRPr lang="en-US">
              <a:solidFill>
                <a:schemeClr val="bg1"/>
              </a:solidFill>
            </a:endParaRPr>
          </a:p>
        </p:txBody>
      </p:sp>
      <p:sp>
        <p:nvSpPr>
          <p:cNvPr id="647219" name="Oval 51"/>
          <p:cNvSpPr>
            <a:spLocks noChangeArrowheads="1"/>
          </p:cNvSpPr>
          <p:nvPr/>
        </p:nvSpPr>
        <p:spPr bwMode="auto">
          <a:xfrm>
            <a:off x="5364163" y="4752975"/>
            <a:ext cx="2809875" cy="863600"/>
          </a:xfrm>
          <a:prstGeom prst="ellipse">
            <a:avLst/>
          </a:prstGeom>
          <a:solidFill>
            <a:srgbClr val="648BB3"/>
          </a:solidFill>
          <a:ln>
            <a:noFill/>
          </a:ln>
          <a:effectLst/>
          <a:extLst>
            <a:ext uri="{91240B29-F687-4F45-9708-019B960494DF}">
              <a14:hiddenLine xmlns:a14="http://schemas.microsoft.com/office/drawing/2010/main" w="9525" algn="ctr">
                <a:solidFill>
                  <a:schemeClr val="bg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7212" name="Text Box 44"/>
          <p:cNvSpPr txBox="1">
            <a:spLocks noChangeArrowheads="1"/>
          </p:cNvSpPr>
          <p:nvPr/>
        </p:nvSpPr>
        <p:spPr bwMode="auto">
          <a:xfrm>
            <a:off x="5580063" y="4892675"/>
            <a:ext cx="2376487" cy="581025"/>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US">
                <a:solidFill>
                  <a:schemeClr val="bg1"/>
                </a:solidFill>
              </a:rPr>
              <a:t>Stakeholders (roles and responsibilities)</a:t>
            </a:r>
          </a:p>
        </p:txBody>
      </p:sp>
      <p:grpSp>
        <p:nvGrpSpPr>
          <p:cNvPr id="34847" name="Group 31"/>
          <p:cNvGrpSpPr>
            <a:grpSpLocks/>
          </p:cNvGrpSpPr>
          <p:nvPr/>
        </p:nvGrpSpPr>
        <p:grpSpPr bwMode="auto">
          <a:xfrm>
            <a:off x="6516688" y="5976938"/>
            <a:ext cx="1944687" cy="481012"/>
            <a:chOff x="2414" y="3041"/>
            <a:chExt cx="1414" cy="350"/>
          </a:xfrm>
        </p:grpSpPr>
        <p:pic>
          <p:nvPicPr>
            <p:cNvPr id="31776" name="Picture 32" descr="Gender Lense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80" y="3062"/>
              <a:ext cx="530"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7" name="Picture 33" descr="risk"/>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24" y="3041"/>
              <a:ext cx="404"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8" name="Picture 34" descr="right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14" y="3053"/>
              <a:ext cx="434"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6899" name="Text Box 35"/>
          <p:cNvSpPr txBox="1">
            <a:spLocks noChangeArrowheads="1"/>
          </p:cNvSpPr>
          <p:nvPr/>
        </p:nvSpPr>
        <p:spPr bwMode="auto">
          <a:xfrm>
            <a:off x="323850" y="6205538"/>
            <a:ext cx="1368425" cy="274637"/>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algn="l" eaLnBrk="1" hangingPunct="1">
              <a:spcBef>
                <a:spcPct val="50000"/>
              </a:spcBef>
            </a:pPr>
            <a:r>
              <a:rPr lang="en-GB" sz="1200"/>
              <a:t>* Deliverables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47184"/>
                                        </p:tgtEl>
                                        <p:attrNameLst>
                                          <p:attrName>style.visibility</p:attrName>
                                        </p:attrNameLst>
                                      </p:cBhvr>
                                      <p:to>
                                        <p:strVal val="visible"/>
                                      </p:to>
                                    </p:set>
                                    <p:animEffect transition="in" filter="wipe(left)">
                                      <p:cBhvr>
                                        <p:cTn id="7" dur="500"/>
                                        <p:tgtEl>
                                          <p:spTgt spid="647184"/>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47172"/>
                                        </p:tgtEl>
                                        <p:attrNameLst>
                                          <p:attrName>style.visibility</p:attrName>
                                        </p:attrNameLst>
                                      </p:cBhvr>
                                      <p:to>
                                        <p:strVal val="visible"/>
                                      </p:to>
                                    </p:set>
                                    <p:animEffect transition="in" filter="wipe(left)">
                                      <p:cBhvr>
                                        <p:cTn id="11" dur="500"/>
                                        <p:tgtEl>
                                          <p:spTgt spid="647172"/>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647177"/>
                                        </p:tgtEl>
                                        <p:attrNameLst>
                                          <p:attrName>style.visibility</p:attrName>
                                        </p:attrNameLst>
                                      </p:cBhvr>
                                      <p:to>
                                        <p:strVal val="visible"/>
                                      </p:to>
                                    </p:set>
                                    <p:animEffect transition="in" filter="wipe(left)">
                                      <p:cBhvr>
                                        <p:cTn id="14" dur="500"/>
                                        <p:tgtEl>
                                          <p:spTgt spid="647177"/>
                                        </p:tgtEl>
                                      </p:cBhvr>
                                    </p:animEffect>
                                  </p:childTnLst>
                                </p:cTn>
                              </p:par>
                            </p:childTnLst>
                          </p:cTn>
                        </p:par>
                        <p:par>
                          <p:cTn id="15" fill="hold" nodeType="afterGroup">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647171"/>
                                        </p:tgtEl>
                                        <p:attrNameLst>
                                          <p:attrName>style.visibility</p:attrName>
                                        </p:attrNameLst>
                                      </p:cBhvr>
                                      <p:to>
                                        <p:strVal val="visible"/>
                                      </p:to>
                                    </p:set>
                                    <p:animEffect transition="in" filter="wipe(left)">
                                      <p:cBhvr>
                                        <p:cTn id="18" dur="500"/>
                                        <p:tgtEl>
                                          <p:spTgt spid="64717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647178"/>
                                        </p:tgtEl>
                                        <p:attrNameLst>
                                          <p:attrName>style.visibility</p:attrName>
                                        </p:attrNameLst>
                                      </p:cBhvr>
                                      <p:to>
                                        <p:strVal val="visible"/>
                                      </p:to>
                                    </p:set>
                                    <p:animEffect transition="in" filter="wipe(left)">
                                      <p:cBhvr>
                                        <p:cTn id="21" dur="500"/>
                                        <p:tgtEl>
                                          <p:spTgt spid="647178"/>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647173"/>
                                        </p:tgtEl>
                                        <p:attrNameLst>
                                          <p:attrName>style.visibility</p:attrName>
                                        </p:attrNameLst>
                                      </p:cBhvr>
                                      <p:to>
                                        <p:strVal val="visible"/>
                                      </p:to>
                                    </p:set>
                                    <p:animEffect transition="in" filter="wipe(left)">
                                      <p:cBhvr>
                                        <p:cTn id="24" dur="500"/>
                                        <p:tgtEl>
                                          <p:spTgt spid="647173"/>
                                        </p:tgtEl>
                                      </p:cBhvr>
                                    </p:animEffect>
                                  </p:childTnLst>
                                </p:cTn>
                              </p:par>
                            </p:childTnLst>
                          </p:cTn>
                        </p:par>
                        <p:par>
                          <p:cTn id="25" fill="hold" nodeType="afterGroup">
                            <p:stCondLst>
                              <p:cond delay="1500"/>
                            </p:stCondLst>
                            <p:childTnLst>
                              <p:par>
                                <p:cTn id="26" presetID="22" presetClass="entr" presetSubtype="8" fill="hold" grpId="0" nodeType="afterEffect">
                                  <p:stCondLst>
                                    <p:cond delay="500"/>
                                  </p:stCondLst>
                                  <p:childTnLst>
                                    <p:set>
                                      <p:cBhvr>
                                        <p:cTn id="27" dur="1" fill="hold">
                                          <p:stCondLst>
                                            <p:cond delay="0"/>
                                          </p:stCondLst>
                                        </p:cTn>
                                        <p:tgtEl>
                                          <p:spTgt spid="647176"/>
                                        </p:tgtEl>
                                        <p:attrNameLst>
                                          <p:attrName>style.visibility</p:attrName>
                                        </p:attrNameLst>
                                      </p:cBhvr>
                                      <p:to>
                                        <p:strVal val="visible"/>
                                      </p:to>
                                    </p:set>
                                    <p:animEffect transition="in" filter="wipe(left)">
                                      <p:cBhvr>
                                        <p:cTn id="28" dur="2000"/>
                                        <p:tgtEl>
                                          <p:spTgt spid="647176"/>
                                        </p:tgtEl>
                                      </p:cBhvr>
                                    </p:animEffect>
                                  </p:childTnLst>
                                </p:cTn>
                              </p:par>
                            </p:childTnLst>
                          </p:cTn>
                        </p:par>
                        <p:par>
                          <p:cTn id="29" fill="hold" nodeType="afterGroup">
                            <p:stCondLst>
                              <p:cond delay="4000"/>
                            </p:stCondLst>
                            <p:childTnLst>
                              <p:par>
                                <p:cTn id="30" presetID="22" presetClass="entr" presetSubtype="8" fill="hold" nodeType="afterEffect">
                                  <p:stCondLst>
                                    <p:cond delay="0"/>
                                  </p:stCondLst>
                                  <p:childTnLst>
                                    <p:set>
                                      <p:cBhvr>
                                        <p:cTn id="31" dur="1" fill="hold">
                                          <p:stCondLst>
                                            <p:cond delay="0"/>
                                          </p:stCondLst>
                                        </p:cTn>
                                        <p:tgtEl>
                                          <p:spTgt spid="647186"/>
                                        </p:tgtEl>
                                        <p:attrNameLst>
                                          <p:attrName>style.visibility</p:attrName>
                                        </p:attrNameLst>
                                      </p:cBhvr>
                                      <p:to>
                                        <p:strVal val="visible"/>
                                      </p:to>
                                    </p:set>
                                    <p:animEffect transition="in" filter="wipe(left)">
                                      <p:cBhvr>
                                        <p:cTn id="32" dur="500"/>
                                        <p:tgtEl>
                                          <p:spTgt spid="647186"/>
                                        </p:tgtEl>
                                      </p:cBhvr>
                                    </p:animEffect>
                                  </p:childTnLst>
                                </p:cTn>
                              </p:par>
                            </p:childTnLst>
                          </p:cTn>
                        </p:par>
                        <p:par>
                          <p:cTn id="33" fill="hold" nodeType="afterGroup">
                            <p:stCondLst>
                              <p:cond delay="4500"/>
                            </p:stCondLst>
                            <p:childTnLst>
                              <p:par>
                                <p:cTn id="34" presetID="22" presetClass="entr" presetSubtype="8" fill="hold" grpId="0" nodeType="afterEffect">
                                  <p:stCondLst>
                                    <p:cond delay="0"/>
                                  </p:stCondLst>
                                  <p:childTnLst>
                                    <p:set>
                                      <p:cBhvr>
                                        <p:cTn id="35" dur="1" fill="hold">
                                          <p:stCondLst>
                                            <p:cond delay="0"/>
                                          </p:stCondLst>
                                        </p:cTn>
                                        <p:tgtEl>
                                          <p:spTgt spid="647197"/>
                                        </p:tgtEl>
                                        <p:attrNameLst>
                                          <p:attrName>style.visibility</p:attrName>
                                        </p:attrNameLst>
                                      </p:cBhvr>
                                      <p:to>
                                        <p:strVal val="visible"/>
                                      </p:to>
                                    </p:set>
                                    <p:animEffect transition="in" filter="wipe(left)">
                                      <p:cBhvr>
                                        <p:cTn id="36" dur="1000"/>
                                        <p:tgtEl>
                                          <p:spTgt spid="647197"/>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647199"/>
                                        </p:tgtEl>
                                        <p:attrNameLst>
                                          <p:attrName>style.visibility</p:attrName>
                                        </p:attrNameLst>
                                      </p:cBhvr>
                                      <p:to>
                                        <p:strVal val="visible"/>
                                      </p:to>
                                    </p:set>
                                    <p:animEffect transition="in" filter="wipe(left)">
                                      <p:cBhvr>
                                        <p:cTn id="39" dur="1000"/>
                                        <p:tgtEl>
                                          <p:spTgt spid="647199"/>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647204"/>
                                        </p:tgtEl>
                                        <p:attrNameLst>
                                          <p:attrName>style.visibility</p:attrName>
                                        </p:attrNameLst>
                                      </p:cBhvr>
                                      <p:to>
                                        <p:strVal val="visible"/>
                                      </p:to>
                                    </p:set>
                                    <p:animEffect transition="in" filter="wipe(left)">
                                      <p:cBhvr>
                                        <p:cTn id="42" dur="1000"/>
                                        <p:tgtEl>
                                          <p:spTgt spid="647204"/>
                                        </p:tgtEl>
                                      </p:cBhvr>
                                    </p:animEffect>
                                  </p:childTnLst>
                                </p:cTn>
                              </p:par>
                            </p:childTnLst>
                          </p:cTn>
                        </p:par>
                        <p:par>
                          <p:cTn id="43" fill="hold" nodeType="afterGroup">
                            <p:stCondLst>
                              <p:cond delay="5500"/>
                            </p:stCondLst>
                            <p:childTnLst>
                              <p:par>
                                <p:cTn id="44" presetID="22" presetClass="entr" presetSubtype="2" fill="hold" grpId="0" nodeType="afterEffect">
                                  <p:stCondLst>
                                    <p:cond delay="0"/>
                                  </p:stCondLst>
                                  <p:childTnLst>
                                    <p:set>
                                      <p:cBhvr>
                                        <p:cTn id="45" dur="1" fill="hold">
                                          <p:stCondLst>
                                            <p:cond delay="0"/>
                                          </p:stCondLst>
                                        </p:cTn>
                                        <p:tgtEl>
                                          <p:spTgt spid="647218"/>
                                        </p:tgtEl>
                                        <p:attrNameLst>
                                          <p:attrName>style.visibility</p:attrName>
                                        </p:attrNameLst>
                                      </p:cBhvr>
                                      <p:to>
                                        <p:strVal val="visible"/>
                                      </p:to>
                                    </p:set>
                                    <p:animEffect transition="in" filter="wipe(right)">
                                      <p:cBhvr>
                                        <p:cTn id="46" dur="1000"/>
                                        <p:tgtEl>
                                          <p:spTgt spid="647218"/>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647211"/>
                                        </p:tgtEl>
                                        <p:attrNameLst>
                                          <p:attrName>style.visibility</p:attrName>
                                        </p:attrNameLst>
                                      </p:cBhvr>
                                      <p:to>
                                        <p:strVal val="visible"/>
                                      </p:to>
                                    </p:set>
                                    <p:animEffect transition="in" filter="wipe(right)">
                                      <p:cBhvr>
                                        <p:cTn id="49" dur="1000"/>
                                        <p:tgtEl>
                                          <p:spTgt spid="647211"/>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36899"/>
                                        </p:tgtEl>
                                        <p:attrNameLst>
                                          <p:attrName>style.visibility</p:attrName>
                                        </p:attrNameLst>
                                      </p:cBhvr>
                                      <p:to>
                                        <p:strVal val="visible"/>
                                      </p:to>
                                    </p:set>
                                    <p:animEffect transition="in" filter="wipe(left)">
                                      <p:cBhvr>
                                        <p:cTn id="52" dur="500"/>
                                        <p:tgtEl>
                                          <p:spTgt spid="36899"/>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647205"/>
                                        </p:tgtEl>
                                        <p:attrNameLst>
                                          <p:attrName>style.visibility</p:attrName>
                                        </p:attrNameLst>
                                      </p:cBhvr>
                                      <p:to>
                                        <p:strVal val="visible"/>
                                      </p:to>
                                    </p:set>
                                    <p:animEffect transition="in" filter="wipe(right)">
                                      <p:cBhvr>
                                        <p:cTn id="55" dur="1000"/>
                                        <p:tgtEl>
                                          <p:spTgt spid="647205"/>
                                        </p:tgtEl>
                                      </p:cBhvr>
                                    </p:animEffect>
                                  </p:childTnLst>
                                </p:cTn>
                              </p:par>
                            </p:childTnLst>
                          </p:cTn>
                        </p:par>
                        <p:par>
                          <p:cTn id="56" fill="hold" nodeType="afterGroup">
                            <p:stCondLst>
                              <p:cond delay="6500"/>
                            </p:stCondLst>
                            <p:childTnLst>
                              <p:par>
                                <p:cTn id="57" presetID="22" presetClass="entr" presetSubtype="2" fill="hold" grpId="0" nodeType="afterEffect">
                                  <p:stCondLst>
                                    <p:cond delay="0"/>
                                  </p:stCondLst>
                                  <p:childTnLst>
                                    <p:set>
                                      <p:cBhvr>
                                        <p:cTn id="58" dur="1" fill="hold">
                                          <p:stCondLst>
                                            <p:cond delay="0"/>
                                          </p:stCondLst>
                                        </p:cTn>
                                        <p:tgtEl>
                                          <p:spTgt spid="647206"/>
                                        </p:tgtEl>
                                        <p:attrNameLst>
                                          <p:attrName>style.visibility</p:attrName>
                                        </p:attrNameLst>
                                      </p:cBhvr>
                                      <p:to>
                                        <p:strVal val="visible"/>
                                      </p:to>
                                    </p:set>
                                    <p:animEffect transition="in" filter="wipe(right)">
                                      <p:cBhvr>
                                        <p:cTn id="59" dur="1000"/>
                                        <p:tgtEl>
                                          <p:spTgt spid="647206"/>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647219"/>
                                        </p:tgtEl>
                                        <p:attrNameLst>
                                          <p:attrName>style.visibility</p:attrName>
                                        </p:attrNameLst>
                                      </p:cBhvr>
                                      <p:to>
                                        <p:strVal val="visible"/>
                                      </p:to>
                                    </p:set>
                                    <p:animEffect transition="in" filter="wipe(right)">
                                      <p:cBhvr>
                                        <p:cTn id="62" dur="1000"/>
                                        <p:tgtEl>
                                          <p:spTgt spid="647219"/>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647212"/>
                                        </p:tgtEl>
                                        <p:attrNameLst>
                                          <p:attrName>style.visibility</p:attrName>
                                        </p:attrNameLst>
                                      </p:cBhvr>
                                      <p:to>
                                        <p:strVal val="visible"/>
                                      </p:to>
                                    </p:set>
                                    <p:animEffect transition="in" filter="wipe(right)">
                                      <p:cBhvr>
                                        <p:cTn id="65" dur="1000"/>
                                        <p:tgtEl>
                                          <p:spTgt spid="647212"/>
                                        </p:tgtEl>
                                      </p:cBhvr>
                                    </p:animEffect>
                                  </p:childTnLst>
                                </p:cTn>
                              </p:par>
                            </p:childTnLst>
                          </p:cTn>
                        </p:par>
                        <p:par>
                          <p:cTn id="66" fill="hold" nodeType="afterGroup">
                            <p:stCondLst>
                              <p:cond delay="7500"/>
                            </p:stCondLst>
                            <p:childTnLst>
                              <p:par>
                                <p:cTn id="67" presetID="22" presetClass="entr" presetSubtype="4" fill="hold" grpId="0" nodeType="afterEffect">
                                  <p:stCondLst>
                                    <p:cond delay="0"/>
                                  </p:stCondLst>
                                  <p:childTnLst>
                                    <p:set>
                                      <p:cBhvr>
                                        <p:cTn id="68" dur="1" fill="hold">
                                          <p:stCondLst>
                                            <p:cond delay="0"/>
                                          </p:stCondLst>
                                        </p:cTn>
                                        <p:tgtEl>
                                          <p:spTgt spid="647213"/>
                                        </p:tgtEl>
                                        <p:attrNameLst>
                                          <p:attrName>style.visibility</p:attrName>
                                        </p:attrNameLst>
                                      </p:cBhvr>
                                      <p:to>
                                        <p:strVal val="visible"/>
                                      </p:to>
                                    </p:set>
                                    <p:animEffect transition="in" filter="wipe(down)">
                                      <p:cBhvr>
                                        <p:cTn id="69" dur="1000"/>
                                        <p:tgtEl>
                                          <p:spTgt spid="647213"/>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647220"/>
                                        </p:tgtEl>
                                        <p:attrNameLst>
                                          <p:attrName>style.visibility</p:attrName>
                                        </p:attrNameLst>
                                      </p:cBhvr>
                                      <p:to>
                                        <p:strVal val="visible"/>
                                      </p:to>
                                    </p:set>
                                    <p:animEffect transition="in" filter="wipe(down)">
                                      <p:cBhvr>
                                        <p:cTn id="72" dur="1000"/>
                                        <p:tgtEl>
                                          <p:spTgt spid="647220"/>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647208"/>
                                        </p:tgtEl>
                                        <p:attrNameLst>
                                          <p:attrName>style.visibility</p:attrName>
                                        </p:attrNameLst>
                                      </p:cBhvr>
                                      <p:to>
                                        <p:strVal val="visible"/>
                                      </p:to>
                                    </p:set>
                                    <p:animEffect transition="in" filter="wipe(down)">
                                      <p:cBhvr>
                                        <p:cTn id="75" dur="1000"/>
                                        <p:tgtEl>
                                          <p:spTgt spid="647208"/>
                                        </p:tgtEl>
                                      </p:cBhvr>
                                    </p:animEffect>
                                  </p:childTnLst>
                                </p:cTn>
                              </p:par>
                            </p:childTnLst>
                          </p:cTn>
                        </p:par>
                        <p:par>
                          <p:cTn id="76" fill="hold" nodeType="afterGroup">
                            <p:stCondLst>
                              <p:cond delay="8500"/>
                            </p:stCondLst>
                            <p:childTnLst>
                              <p:par>
                                <p:cTn id="77" presetID="22" presetClass="entr" presetSubtype="8" fill="hold" grpId="0" nodeType="afterEffect">
                                  <p:stCondLst>
                                    <p:cond delay="0"/>
                                  </p:stCondLst>
                                  <p:childTnLst>
                                    <p:set>
                                      <p:cBhvr>
                                        <p:cTn id="78" dur="1" fill="hold">
                                          <p:stCondLst>
                                            <p:cond delay="0"/>
                                          </p:stCondLst>
                                        </p:cTn>
                                        <p:tgtEl>
                                          <p:spTgt spid="647215"/>
                                        </p:tgtEl>
                                        <p:attrNameLst>
                                          <p:attrName>style.visibility</p:attrName>
                                        </p:attrNameLst>
                                      </p:cBhvr>
                                      <p:to>
                                        <p:strVal val="visible"/>
                                      </p:to>
                                    </p:set>
                                    <p:animEffect transition="in" filter="wipe(left)">
                                      <p:cBhvr>
                                        <p:cTn id="79" dur="1000"/>
                                        <p:tgtEl>
                                          <p:spTgt spid="647215"/>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647221"/>
                                        </p:tgtEl>
                                        <p:attrNameLst>
                                          <p:attrName>style.visibility</p:attrName>
                                        </p:attrNameLst>
                                      </p:cBhvr>
                                      <p:to>
                                        <p:strVal val="visible"/>
                                      </p:to>
                                    </p:set>
                                    <p:animEffect transition="in" filter="wipe(left)">
                                      <p:cBhvr>
                                        <p:cTn id="82" dur="1000"/>
                                        <p:tgtEl>
                                          <p:spTgt spid="647221"/>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647209"/>
                                        </p:tgtEl>
                                        <p:attrNameLst>
                                          <p:attrName>style.visibility</p:attrName>
                                        </p:attrNameLst>
                                      </p:cBhvr>
                                      <p:to>
                                        <p:strVal val="visible"/>
                                      </p:to>
                                    </p:set>
                                    <p:animEffect transition="in" filter="wipe(left)">
                                      <p:cBhvr>
                                        <p:cTn id="85" dur="1000"/>
                                        <p:tgtEl>
                                          <p:spTgt spid="647209"/>
                                        </p:tgtEl>
                                      </p:cBhvr>
                                    </p:animEffect>
                                  </p:childTnLst>
                                </p:cTn>
                              </p:par>
                            </p:childTnLst>
                          </p:cTn>
                        </p:par>
                        <p:par>
                          <p:cTn id="86" fill="hold" nodeType="afterGroup">
                            <p:stCondLst>
                              <p:cond delay="9500"/>
                            </p:stCondLst>
                            <p:childTnLst>
                              <p:par>
                                <p:cTn id="87" presetID="22" presetClass="entr" presetSubtype="8" fill="hold" grpId="0" nodeType="afterEffect">
                                  <p:stCondLst>
                                    <p:cond delay="0"/>
                                  </p:stCondLst>
                                  <p:childTnLst>
                                    <p:set>
                                      <p:cBhvr>
                                        <p:cTn id="88" dur="1" fill="hold">
                                          <p:stCondLst>
                                            <p:cond delay="0"/>
                                          </p:stCondLst>
                                        </p:cTn>
                                        <p:tgtEl>
                                          <p:spTgt spid="647217"/>
                                        </p:tgtEl>
                                        <p:attrNameLst>
                                          <p:attrName>style.visibility</p:attrName>
                                        </p:attrNameLst>
                                      </p:cBhvr>
                                      <p:to>
                                        <p:strVal val="visible"/>
                                      </p:to>
                                    </p:set>
                                    <p:animEffect transition="in" filter="wipe(left)">
                                      <p:cBhvr>
                                        <p:cTn id="89" dur="1000"/>
                                        <p:tgtEl>
                                          <p:spTgt spid="647217"/>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647222"/>
                                        </p:tgtEl>
                                        <p:attrNameLst>
                                          <p:attrName>style.visibility</p:attrName>
                                        </p:attrNameLst>
                                      </p:cBhvr>
                                      <p:to>
                                        <p:strVal val="visible"/>
                                      </p:to>
                                    </p:set>
                                    <p:animEffect transition="in" filter="wipe(left)">
                                      <p:cBhvr>
                                        <p:cTn id="92" dur="1000"/>
                                        <p:tgtEl>
                                          <p:spTgt spid="647222"/>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647210"/>
                                        </p:tgtEl>
                                        <p:attrNameLst>
                                          <p:attrName>style.visibility</p:attrName>
                                        </p:attrNameLst>
                                      </p:cBhvr>
                                      <p:to>
                                        <p:strVal val="visible"/>
                                      </p:to>
                                    </p:set>
                                    <p:animEffect transition="in" filter="wipe(left)">
                                      <p:cBhvr>
                                        <p:cTn id="95" dur="1000"/>
                                        <p:tgtEl>
                                          <p:spTgt spid="647210"/>
                                        </p:tgtEl>
                                      </p:cBhvr>
                                    </p:animEffect>
                                  </p:childTnLst>
                                </p:cTn>
                              </p:par>
                            </p:childTnLst>
                          </p:cTn>
                        </p:par>
                        <p:par>
                          <p:cTn id="96" fill="hold" nodeType="afterGroup">
                            <p:stCondLst>
                              <p:cond delay="10500"/>
                            </p:stCondLst>
                            <p:childTnLst>
                              <p:par>
                                <p:cTn id="97" presetID="21" presetClass="entr" presetSubtype="4" fill="hold" nodeType="afterEffect">
                                  <p:stCondLst>
                                    <p:cond delay="0"/>
                                  </p:stCondLst>
                                  <p:childTnLst>
                                    <p:set>
                                      <p:cBhvr>
                                        <p:cTn id="98" dur="1" fill="hold">
                                          <p:stCondLst>
                                            <p:cond delay="0"/>
                                          </p:stCondLst>
                                        </p:cTn>
                                        <p:tgtEl>
                                          <p:spTgt spid="34847"/>
                                        </p:tgtEl>
                                        <p:attrNameLst>
                                          <p:attrName>style.visibility</p:attrName>
                                        </p:attrNameLst>
                                      </p:cBhvr>
                                      <p:to>
                                        <p:strVal val="visible"/>
                                      </p:to>
                                    </p:set>
                                    <p:animEffect transition="in" filter="wheel(4)">
                                      <p:cBhvr>
                                        <p:cTn id="99" dur="1000"/>
                                        <p:tgtEl>
                                          <p:spTgt spid="348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7222" grpId="0" animBg="1"/>
      <p:bldP spid="647221" grpId="0" animBg="1"/>
      <p:bldP spid="647220" grpId="0" animBg="1"/>
      <p:bldP spid="647218" grpId="0" animBg="1"/>
      <p:bldP spid="647171" grpId="0" animBg="1"/>
      <p:bldP spid="647172" grpId="0"/>
      <p:bldP spid="647173" grpId="0"/>
      <p:bldP spid="647176" grpId="0" animBg="1"/>
      <p:bldP spid="647177" grpId="0"/>
      <p:bldP spid="647178" grpId="0"/>
      <p:bldP spid="647184" grpId="0"/>
      <p:bldP spid="647199" grpId="0" animBg="1"/>
      <p:bldP spid="647197" grpId="0"/>
      <p:bldP spid="647204" grpId="0" animBg="1"/>
      <p:bldP spid="647205" grpId="0" animBg="1"/>
      <p:bldP spid="647206" grpId="0" animBg="1"/>
      <p:bldP spid="647208" grpId="0" animBg="1"/>
      <p:bldP spid="647209" grpId="0" animBg="1"/>
      <p:bldP spid="647210" grpId="0" animBg="1"/>
      <p:bldP spid="647211" grpId="0"/>
      <p:bldP spid="647213" grpId="0"/>
      <p:bldP spid="647215" grpId="0"/>
      <p:bldP spid="647217" grpId="0"/>
      <p:bldP spid="647219" grpId="0" animBg="1"/>
      <p:bldP spid="647212" grpId="0"/>
      <p:bldP spid="3689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Espace réservé du pied de page 4"/>
          <p:cNvSpPr>
            <a:spLocks noGrp="1"/>
          </p:cNvSpPr>
          <p:nvPr>
            <p:ph type="ftr" sz="quarter" idx="11"/>
          </p:nvPr>
        </p:nvSpPr>
        <p:spPr>
          <a:noFill/>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da-DK" sz="1000" smtClean="0">
                <a:latin typeface="Arial" charset="0"/>
              </a:rPr>
              <a:t>BSP: 36 C/5</a:t>
            </a:r>
          </a:p>
        </p:txBody>
      </p:sp>
      <p:sp>
        <p:nvSpPr>
          <p:cNvPr id="5123" name="Rectangle 2"/>
          <p:cNvSpPr>
            <a:spLocks noGrp="1" noChangeArrowheads="1"/>
          </p:cNvSpPr>
          <p:nvPr>
            <p:ph type="title"/>
          </p:nvPr>
        </p:nvSpPr>
        <p:spPr>
          <a:xfrm>
            <a:off x="2627313" y="250825"/>
            <a:ext cx="5329237" cy="823913"/>
          </a:xfrm>
          <a:noFill/>
        </p:spPr>
        <p:txBody>
          <a:bodyPr/>
          <a:lstStyle/>
          <a:p>
            <a:pPr eaLnBrk="1" hangingPunct="1"/>
            <a:r>
              <a:rPr lang="en-GB" sz="2800" b="1" smtClean="0">
                <a:solidFill>
                  <a:srgbClr val="648BB3"/>
                </a:solidFill>
              </a:rPr>
              <a:t>UNESCO Programme Management Framework</a:t>
            </a:r>
            <a:endParaRPr lang="en-GB" sz="2800" b="1" smtClean="0">
              <a:solidFill>
                <a:schemeClr val="folHlink"/>
              </a:solidFill>
            </a:endParaRPr>
          </a:p>
        </p:txBody>
      </p:sp>
      <p:pic>
        <p:nvPicPr>
          <p:cNvPr id="290819" name="Picture 3" descr="PMC_Programming_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6425" y="2160588"/>
            <a:ext cx="7781925"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0820" name="Picture 4" descr="PMC_Programming_B"/>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2775" y="3095625"/>
            <a:ext cx="77724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0821" name="Picture 5" descr="PMC_Programming_C"/>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188" y="4048125"/>
            <a:ext cx="7781925"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0823" name="AutoShape 7"/>
          <p:cNvSpPr>
            <a:spLocks noChangeArrowheads="1"/>
          </p:cNvSpPr>
          <p:nvPr/>
        </p:nvSpPr>
        <p:spPr bwMode="auto">
          <a:xfrm>
            <a:off x="71438" y="1801813"/>
            <a:ext cx="179387" cy="3527425"/>
          </a:xfrm>
          <a:prstGeom prst="downArrow">
            <a:avLst>
              <a:gd name="adj1" fmla="val 50000"/>
              <a:gd name="adj2" fmla="val 491594"/>
            </a:avLst>
          </a:prstGeom>
          <a:solidFill>
            <a:srgbClr val="648BB3"/>
          </a:solidFill>
          <a:ln w="9525" algn="ctr">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afterEffect">
                                  <p:stCondLst>
                                    <p:cond delay="0"/>
                                  </p:stCondLst>
                                  <p:childTnLst>
                                    <p:set>
                                      <p:cBhvr>
                                        <p:cTn id="6" dur="1" fill="hold">
                                          <p:stCondLst>
                                            <p:cond delay="0"/>
                                          </p:stCondLst>
                                        </p:cTn>
                                        <p:tgtEl>
                                          <p:spTgt spid="290819"/>
                                        </p:tgtEl>
                                        <p:attrNameLst>
                                          <p:attrName>style.visibility</p:attrName>
                                        </p:attrNameLst>
                                      </p:cBhvr>
                                      <p:to>
                                        <p:strVal val="visible"/>
                                      </p:to>
                                    </p:set>
                                    <p:animEffect transition="in" filter="wipe(up)">
                                      <p:cBhvr>
                                        <p:cTn id="7" dur="500"/>
                                        <p:tgtEl>
                                          <p:spTgt spid="290819"/>
                                        </p:tgtEl>
                                      </p:cBhvr>
                                    </p:animEffect>
                                  </p:childTnLst>
                                </p:cTn>
                              </p:par>
                            </p:childTnLst>
                          </p:cTn>
                        </p:par>
                        <p:par>
                          <p:cTn id="8" fill="hold" nodeType="afterGroup">
                            <p:stCondLst>
                              <p:cond delay="500"/>
                            </p:stCondLst>
                            <p:childTnLst>
                              <p:par>
                                <p:cTn id="9" presetID="22" presetClass="entr" presetSubtype="1" fill="hold" nodeType="afterEffect">
                                  <p:stCondLst>
                                    <p:cond delay="0"/>
                                  </p:stCondLst>
                                  <p:childTnLst>
                                    <p:set>
                                      <p:cBhvr>
                                        <p:cTn id="10" dur="1" fill="hold">
                                          <p:stCondLst>
                                            <p:cond delay="0"/>
                                          </p:stCondLst>
                                        </p:cTn>
                                        <p:tgtEl>
                                          <p:spTgt spid="290820"/>
                                        </p:tgtEl>
                                        <p:attrNameLst>
                                          <p:attrName>style.visibility</p:attrName>
                                        </p:attrNameLst>
                                      </p:cBhvr>
                                      <p:to>
                                        <p:strVal val="visible"/>
                                      </p:to>
                                    </p:set>
                                    <p:animEffect transition="in" filter="wipe(up)">
                                      <p:cBhvr>
                                        <p:cTn id="11" dur="500"/>
                                        <p:tgtEl>
                                          <p:spTgt spid="290820"/>
                                        </p:tgtEl>
                                      </p:cBhvr>
                                    </p:animEffect>
                                  </p:childTnLst>
                                </p:cTn>
                              </p:par>
                            </p:childTnLst>
                          </p:cTn>
                        </p:par>
                        <p:par>
                          <p:cTn id="12" fill="hold" nodeType="afterGroup">
                            <p:stCondLst>
                              <p:cond delay="1000"/>
                            </p:stCondLst>
                            <p:childTnLst>
                              <p:par>
                                <p:cTn id="13" presetID="22" presetClass="entr" presetSubtype="1" fill="hold" nodeType="afterEffect">
                                  <p:stCondLst>
                                    <p:cond delay="0"/>
                                  </p:stCondLst>
                                  <p:childTnLst>
                                    <p:set>
                                      <p:cBhvr>
                                        <p:cTn id="14" dur="1" fill="hold">
                                          <p:stCondLst>
                                            <p:cond delay="0"/>
                                          </p:stCondLst>
                                        </p:cTn>
                                        <p:tgtEl>
                                          <p:spTgt spid="290821"/>
                                        </p:tgtEl>
                                        <p:attrNameLst>
                                          <p:attrName>style.visibility</p:attrName>
                                        </p:attrNameLst>
                                      </p:cBhvr>
                                      <p:to>
                                        <p:strVal val="visible"/>
                                      </p:to>
                                    </p:set>
                                    <p:animEffect transition="in" filter="wipe(up)">
                                      <p:cBhvr>
                                        <p:cTn id="15" dur="500"/>
                                        <p:tgtEl>
                                          <p:spTgt spid="290821"/>
                                        </p:tgtEl>
                                      </p:cBhvr>
                                    </p:animEffect>
                                  </p:childTnLst>
                                </p:cTn>
                              </p:par>
                              <p:par>
                                <p:cTn id="16" presetID="22" presetClass="entr" presetSubtype="1" fill="hold" grpId="0" nodeType="withEffect">
                                  <p:stCondLst>
                                    <p:cond delay="500"/>
                                  </p:stCondLst>
                                  <p:childTnLst>
                                    <p:set>
                                      <p:cBhvr>
                                        <p:cTn id="17" dur="1" fill="hold">
                                          <p:stCondLst>
                                            <p:cond delay="0"/>
                                          </p:stCondLst>
                                        </p:cTn>
                                        <p:tgtEl>
                                          <p:spTgt spid="290823"/>
                                        </p:tgtEl>
                                        <p:attrNameLst>
                                          <p:attrName>style.visibility</p:attrName>
                                        </p:attrNameLst>
                                      </p:cBhvr>
                                      <p:to>
                                        <p:strVal val="visible"/>
                                      </p:to>
                                    </p:set>
                                    <p:animEffect transition="in" filter="wipe(up)">
                                      <p:cBhvr>
                                        <p:cTn id="18" dur="500"/>
                                        <p:tgtEl>
                                          <p:spTgt spid="2908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082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1403350" y="250825"/>
            <a:ext cx="6553200" cy="823913"/>
          </a:xfrm>
        </p:spPr>
        <p:txBody>
          <a:bodyPr/>
          <a:lstStyle/>
          <a:p>
            <a:r>
              <a:rPr lang="en-GB" smtClean="0"/>
              <a:t>Balance among the three “</a:t>
            </a:r>
            <a:r>
              <a:rPr lang="en-GB" b="1" smtClean="0">
                <a:solidFill>
                  <a:srgbClr val="648BB3"/>
                </a:solidFill>
              </a:rPr>
              <a:t>R</a:t>
            </a:r>
            <a:r>
              <a:rPr lang="en-GB" smtClean="0"/>
              <a:t>”s</a:t>
            </a:r>
          </a:p>
        </p:txBody>
      </p:sp>
      <p:sp>
        <p:nvSpPr>
          <p:cNvPr id="32771" name="Oval 4"/>
          <p:cNvSpPr>
            <a:spLocks noChangeArrowheads="1"/>
          </p:cNvSpPr>
          <p:nvPr/>
        </p:nvSpPr>
        <p:spPr bwMode="auto">
          <a:xfrm>
            <a:off x="3059113" y="1584325"/>
            <a:ext cx="2520950" cy="1441450"/>
          </a:xfrm>
          <a:prstGeom prst="ellipse">
            <a:avLst/>
          </a:prstGeom>
          <a:solidFill>
            <a:srgbClr val="648BB3"/>
          </a:solidFill>
          <a:ln>
            <a:noFill/>
          </a:ln>
          <a:effectLst/>
          <a:extLst>
            <a:ext uri="{91240B29-F687-4F45-9708-019B960494DF}">
              <a14:hiddenLine xmlns:a14="http://schemas.microsoft.com/office/drawing/2010/main" w="9525" algn="ctr">
                <a:solidFill>
                  <a:schemeClr val="bg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2772" name="Oval 5"/>
          <p:cNvSpPr>
            <a:spLocks noChangeArrowheads="1"/>
          </p:cNvSpPr>
          <p:nvPr/>
        </p:nvSpPr>
        <p:spPr bwMode="auto">
          <a:xfrm>
            <a:off x="5219700" y="4103688"/>
            <a:ext cx="2520950" cy="1441450"/>
          </a:xfrm>
          <a:prstGeom prst="ellipse">
            <a:avLst/>
          </a:prstGeom>
          <a:solidFill>
            <a:srgbClr val="648BB3"/>
          </a:solidFill>
          <a:ln>
            <a:noFill/>
          </a:ln>
          <a:effectLst/>
          <a:extLst>
            <a:ext uri="{91240B29-F687-4F45-9708-019B960494DF}">
              <a14:hiddenLine xmlns:a14="http://schemas.microsoft.com/office/drawing/2010/main" w="9525" algn="ctr">
                <a:solidFill>
                  <a:schemeClr val="bg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2773" name="Oval 6"/>
          <p:cNvSpPr>
            <a:spLocks noChangeArrowheads="1"/>
          </p:cNvSpPr>
          <p:nvPr/>
        </p:nvSpPr>
        <p:spPr bwMode="auto">
          <a:xfrm>
            <a:off x="1114425" y="4103688"/>
            <a:ext cx="2520950" cy="1441450"/>
          </a:xfrm>
          <a:prstGeom prst="ellipse">
            <a:avLst/>
          </a:prstGeom>
          <a:solidFill>
            <a:srgbClr val="648BB3"/>
          </a:solidFill>
          <a:ln>
            <a:noFill/>
          </a:ln>
          <a:effectLst/>
          <a:extLst>
            <a:ext uri="{91240B29-F687-4F45-9708-019B960494DF}">
              <a14:hiddenLine xmlns:a14="http://schemas.microsoft.com/office/drawing/2010/main" w="9525" algn="ctr">
                <a:solidFill>
                  <a:schemeClr val="bg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2774" name="AutoShape 7"/>
          <p:cNvSpPr>
            <a:spLocks noChangeArrowheads="1"/>
          </p:cNvSpPr>
          <p:nvPr/>
        </p:nvSpPr>
        <p:spPr bwMode="auto">
          <a:xfrm rot="-3349290">
            <a:off x="2879725" y="3276600"/>
            <a:ext cx="792163" cy="576263"/>
          </a:xfrm>
          <a:prstGeom prst="leftRightArrow">
            <a:avLst>
              <a:gd name="adj1" fmla="val 50000"/>
              <a:gd name="adj2" fmla="val 27493"/>
            </a:avLst>
          </a:prstGeom>
          <a:solidFill>
            <a:srgbClr val="5F5F5F"/>
          </a:solidFill>
          <a:ln>
            <a:noFill/>
          </a:ln>
          <a:effectLst/>
          <a:extLs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2775" name="AutoShape 8"/>
          <p:cNvSpPr>
            <a:spLocks noChangeArrowheads="1"/>
          </p:cNvSpPr>
          <p:nvPr/>
        </p:nvSpPr>
        <p:spPr bwMode="auto">
          <a:xfrm>
            <a:off x="3995738" y="4535488"/>
            <a:ext cx="792162" cy="576262"/>
          </a:xfrm>
          <a:prstGeom prst="leftRightArrow">
            <a:avLst>
              <a:gd name="adj1" fmla="val 50000"/>
              <a:gd name="adj2" fmla="val 27493"/>
            </a:avLst>
          </a:prstGeom>
          <a:solidFill>
            <a:srgbClr val="5F5F5F"/>
          </a:solidFill>
          <a:ln>
            <a:noFill/>
          </a:ln>
          <a:effectLst/>
          <a:extLs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2776" name="AutoShape 9"/>
          <p:cNvSpPr>
            <a:spLocks noChangeArrowheads="1"/>
          </p:cNvSpPr>
          <p:nvPr/>
        </p:nvSpPr>
        <p:spPr bwMode="auto">
          <a:xfrm rot="3161314">
            <a:off x="5040312" y="3276601"/>
            <a:ext cx="792163" cy="576262"/>
          </a:xfrm>
          <a:prstGeom prst="leftRightArrow">
            <a:avLst>
              <a:gd name="adj1" fmla="val 50000"/>
              <a:gd name="adj2" fmla="val 27493"/>
            </a:avLst>
          </a:prstGeom>
          <a:solidFill>
            <a:srgbClr val="5F5F5F"/>
          </a:solidFill>
          <a:ln>
            <a:noFill/>
          </a:ln>
          <a:effectLst/>
          <a:extLs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2777" name="Text Box 10"/>
          <p:cNvSpPr txBox="1">
            <a:spLocks noChangeArrowheads="1"/>
          </p:cNvSpPr>
          <p:nvPr/>
        </p:nvSpPr>
        <p:spPr bwMode="auto">
          <a:xfrm>
            <a:off x="3490913" y="1951038"/>
            <a:ext cx="1728787" cy="641350"/>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GB" sz="3600" b="1">
                <a:solidFill>
                  <a:schemeClr val="bg1"/>
                </a:solidFill>
              </a:rPr>
              <a:t>Results</a:t>
            </a:r>
          </a:p>
        </p:txBody>
      </p:sp>
      <p:sp>
        <p:nvSpPr>
          <p:cNvPr id="32778" name="Text Box 11"/>
          <p:cNvSpPr txBox="1">
            <a:spLocks noChangeArrowheads="1"/>
          </p:cNvSpPr>
          <p:nvPr/>
        </p:nvSpPr>
        <p:spPr bwMode="auto">
          <a:xfrm>
            <a:off x="5292725" y="4503738"/>
            <a:ext cx="2447925" cy="641350"/>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GB" sz="3600" b="1">
                <a:solidFill>
                  <a:schemeClr val="bg1"/>
                </a:solidFill>
              </a:rPr>
              <a:t>Resources</a:t>
            </a:r>
          </a:p>
        </p:txBody>
      </p:sp>
      <p:sp>
        <p:nvSpPr>
          <p:cNvPr id="32779" name="Text Box 12"/>
          <p:cNvSpPr txBox="1">
            <a:spLocks noChangeArrowheads="1"/>
          </p:cNvSpPr>
          <p:nvPr/>
        </p:nvSpPr>
        <p:spPr bwMode="auto">
          <a:xfrm>
            <a:off x="1547813" y="4503738"/>
            <a:ext cx="1728787" cy="641350"/>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GB" sz="3600" b="1">
                <a:solidFill>
                  <a:schemeClr val="bg1"/>
                </a:solidFill>
              </a:rPr>
              <a:t>Reach*</a:t>
            </a:r>
          </a:p>
        </p:txBody>
      </p:sp>
      <p:sp>
        <p:nvSpPr>
          <p:cNvPr id="32780" name="Text Box 13"/>
          <p:cNvSpPr txBox="1">
            <a:spLocks noChangeArrowheads="1"/>
          </p:cNvSpPr>
          <p:nvPr/>
        </p:nvSpPr>
        <p:spPr bwMode="auto">
          <a:xfrm>
            <a:off x="971550" y="5761038"/>
            <a:ext cx="7200900" cy="581025"/>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algn="l" eaLnBrk="1" hangingPunct="1"/>
            <a:r>
              <a:rPr lang="en-GB"/>
              <a:t>* The geographical scope and aim, breadth and depth of influence and cooperation with stakeholders</a:t>
            </a:r>
          </a:p>
        </p:txBody>
      </p:sp>
      <p:sp>
        <p:nvSpPr>
          <p:cNvPr id="32781" name="Espace réservé du pied de page 4"/>
          <p:cNvSpPr txBox="1">
            <a:spLocks noGrp="1"/>
          </p:cNvSpPr>
          <p:nvPr/>
        </p:nvSpPr>
        <p:spPr bwMode="auto">
          <a:xfrm>
            <a:off x="2555875" y="6561138"/>
            <a:ext cx="4111625"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da-DK" sz="1000">
                <a:latin typeface="Arial" charset="0"/>
              </a:rPr>
              <a:t>BSP: 36 C/5</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idx="4294967295"/>
          </p:nvPr>
        </p:nvSpPr>
        <p:spPr>
          <a:xfrm>
            <a:off x="2124075" y="250825"/>
            <a:ext cx="5688013" cy="823913"/>
          </a:xfrm>
          <a:noFill/>
        </p:spPr>
        <p:txBody>
          <a:bodyPr/>
          <a:lstStyle/>
          <a:p>
            <a:pPr eaLnBrk="1" hangingPunct="1"/>
            <a:r>
              <a:rPr lang="en-GB" smtClean="0">
                <a:solidFill>
                  <a:srgbClr val="648BB3"/>
                </a:solidFill>
              </a:rPr>
              <a:t>37 C/4</a:t>
            </a:r>
            <a:r>
              <a:rPr lang="en-GB" smtClean="0"/>
              <a:t> and </a:t>
            </a:r>
            <a:r>
              <a:rPr lang="en-GB" smtClean="0">
                <a:solidFill>
                  <a:srgbClr val="648BB3"/>
                </a:solidFill>
              </a:rPr>
              <a:t>C/5</a:t>
            </a:r>
            <a:r>
              <a:rPr lang="en-GB" sz="2800" b="1" smtClean="0">
                <a:solidFill>
                  <a:srgbClr val="648BB3"/>
                </a:solidFill>
              </a:rPr>
              <a:t> </a:t>
            </a:r>
            <a:br>
              <a:rPr lang="en-GB" sz="2800" b="1" smtClean="0">
                <a:solidFill>
                  <a:srgbClr val="648BB3"/>
                </a:solidFill>
              </a:rPr>
            </a:br>
            <a:r>
              <a:rPr lang="en-GB" sz="2400" b="1" smtClean="0">
                <a:solidFill>
                  <a:srgbClr val="648BB3"/>
                </a:solidFill>
              </a:rPr>
              <a:t>UNESCO Programme Management Framework</a:t>
            </a:r>
          </a:p>
        </p:txBody>
      </p:sp>
      <p:sp>
        <p:nvSpPr>
          <p:cNvPr id="33795" name="Espace réservé du pied de page 4"/>
          <p:cNvSpPr txBox="1">
            <a:spLocks noGrp="1"/>
          </p:cNvSpPr>
          <p:nvPr/>
        </p:nvSpPr>
        <p:spPr bwMode="auto">
          <a:xfrm>
            <a:off x="2516188" y="6561138"/>
            <a:ext cx="411162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da-DK" sz="1000">
                <a:latin typeface="Arial" charset="0"/>
              </a:rPr>
              <a:t>BSP: 36 C/5</a:t>
            </a:r>
          </a:p>
        </p:txBody>
      </p:sp>
      <p:sp>
        <p:nvSpPr>
          <p:cNvPr id="201732" name="Rectangle 4"/>
          <p:cNvSpPr>
            <a:spLocks noChangeArrowheads="1"/>
          </p:cNvSpPr>
          <p:nvPr/>
        </p:nvSpPr>
        <p:spPr bwMode="auto">
          <a:xfrm>
            <a:off x="107950" y="3816350"/>
            <a:ext cx="8640763"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31775" lvl="1" indent="-117475" algn="l" eaLnBrk="0" hangingPunct="0">
              <a:lnSpc>
                <a:spcPct val="90000"/>
              </a:lnSpc>
              <a:spcBef>
                <a:spcPct val="20000"/>
              </a:spcBef>
            </a:pPr>
            <a:r>
              <a:rPr lang="en-GB" sz="2200" b="1">
                <a:solidFill>
                  <a:srgbClr val="648BB3"/>
                </a:solidFill>
              </a:rPr>
              <a:t>- 8 Years </a:t>
            </a:r>
            <a:r>
              <a:rPr lang="en-GB" sz="2200"/>
              <a:t>timeframe for </a:t>
            </a:r>
            <a:r>
              <a:rPr lang="en-GB" sz="2200" b="1">
                <a:solidFill>
                  <a:srgbClr val="648BB3"/>
                </a:solidFill>
              </a:rPr>
              <a:t>C/4 S</a:t>
            </a:r>
            <a:r>
              <a:rPr lang="en-GB" sz="2200"/>
              <a:t>trategic </a:t>
            </a:r>
            <a:r>
              <a:rPr lang="en-GB" sz="2200" b="1">
                <a:solidFill>
                  <a:srgbClr val="648BB3"/>
                </a:solidFill>
              </a:rPr>
              <a:t>O</a:t>
            </a:r>
            <a:r>
              <a:rPr lang="en-GB" sz="2200"/>
              <a:t>bjectives</a:t>
            </a:r>
          </a:p>
          <a:p>
            <a:pPr marL="231775" lvl="1" indent="-117475" algn="l" eaLnBrk="0" hangingPunct="0">
              <a:lnSpc>
                <a:spcPct val="90000"/>
              </a:lnSpc>
              <a:spcBef>
                <a:spcPct val="20000"/>
              </a:spcBef>
            </a:pPr>
            <a:r>
              <a:rPr lang="en-GB" sz="2200" b="1">
                <a:solidFill>
                  <a:srgbClr val="648BB3"/>
                </a:solidFill>
              </a:rPr>
              <a:t>- 4 Years</a:t>
            </a:r>
            <a:r>
              <a:rPr lang="en-GB" sz="2200"/>
              <a:t> timeframe for </a:t>
            </a:r>
            <a:r>
              <a:rPr lang="en-GB" sz="2200" b="1">
                <a:solidFill>
                  <a:srgbClr val="648BB3"/>
                </a:solidFill>
              </a:rPr>
              <a:t>C/5</a:t>
            </a:r>
            <a:r>
              <a:rPr lang="en-GB" sz="2200"/>
              <a:t> Programme &amp; </a:t>
            </a:r>
            <a:r>
              <a:rPr lang="en-GB" sz="2200" b="1">
                <a:solidFill>
                  <a:srgbClr val="648BB3"/>
                </a:solidFill>
              </a:rPr>
              <a:t>workplans</a:t>
            </a:r>
            <a:r>
              <a:rPr lang="en-GB" sz="2200"/>
              <a:t>, </a:t>
            </a:r>
            <a:r>
              <a:rPr lang="en-GB" sz="2200" b="1">
                <a:solidFill>
                  <a:srgbClr val="648BB3"/>
                </a:solidFill>
              </a:rPr>
              <a:t>expected results (ERs)</a:t>
            </a:r>
            <a:r>
              <a:rPr lang="en-GB" sz="2200"/>
              <a:t> and </a:t>
            </a:r>
            <a:r>
              <a:rPr lang="en-GB" sz="2200" b="1"/>
              <a:t>key</a:t>
            </a:r>
            <a:r>
              <a:rPr lang="en-GB" sz="2200"/>
              <a:t> </a:t>
            </a:r>
            <a:r>
              <a:rPr lang="en-GB" sz="2200" b="1">
                <a:solidFill>
                  <a:srgbClr val="648BB3"/>
                </a:solidFill>
              </a:rPr>
              <a:t>outputs/deliverables. </a:t>
            </a:r>
          </a:p>
          <a:p>
            <a:pPr marL="466725" lvl="2" indent="-120650" algn="l" eaLnBrk="0" hangingPunct="0">
              <a:lnSpc>
                <a:spcPct val="90000"/>
              </a:lnSpc>
              <a:spcBef>
                <a:spcPct val="20000"/>
              </a:spcBef>
              <a:buFontTx/>
              <a:buChar char="•"/>
            </a:pPr>
            <a:r>
              <a:rPr lang="en-GB" sz="2000" b="1">
                <a:solidFill>
                  <a:srgbClr val="648BB3"/>
                </a:solidFill>
              </a:rPr>
              <a:t> C/5 ERs</a:t>
            </a:r>
            <a:r>
              <a:rPr lang="en-GB" sz="2000"/>
              <a:t>: Targets/Benchmarks associated to Performance indicators are set for </a:t>
            </a:r>
            <a:r>
              <a:rPr lang="en-GB" sz="2000" b="1"/>
              <a:t>2017</a:t>
            </a:r>
          </a:p>
          <a:p>
            <a:pPr marL="466725" lvl="2" indent="-120650" algn="l" eaLnBrk="0" hangingPunct="0">
              <a:lnSpc>
                <a:spcPct val="90000"/>
              </a:lnSpc>
              <a:spcBef>
                <a:spcPct val="20000"/>
              </a:spcBef>
              <a:buFontTx/>
              <a:buChar char="•"/>
            </a:pPr>
            <a:r>
              <a:rPr lang="en-GB" sz="2000" b="1">
                <a:solidFill>
                  <a:srgbClr val="648BB3"/>
                </a:solidFill>
              </a:rPr>
              <a:t> Workplan ERs</a:t>
            </a:r>
            <a:r>
              <a:rPr lang="en-GB" sz="2000"/>
              <a:t>: Targets/Benchmarks associated to Performance indicators are set for </a:t>
            </a:r>
            <a:r>
              <a:rPr lang="en-GB" sz="2000" b="1"/>
              <a:t>2015 &amp; 2017</a:t>
            </a:r>
          </a:p>
          <a:p>
            <a:pPr marL="231775" lvl="1" indent="-117475" algn="l" eaLnBrk="0" hangingPunct="0">
              <a:lnSpc>
                <a:spcPct val="90000"/>
              </a:lnSpc>
              <a:spcBef>
                <a:spcPct val="20000"/>
              </a:spcBef>
            </a:pPr>
            <a:r>
              <a:rPr lang="en-GB" sz="2200" b="1">
                <a:solidFill>
                  <a:srgbClr val="648BB3"/>
                </a:solidFill>
              </a:rPr>
              <a:t>- 2 Years</a:t>
            </a:r>
            <a:r>
              <a:rPr lang="en-GB" sz="2200"/>
              <a:t> timeframe for </a:t>
            </a:r>
            <a:r>
              <a:rPr lang="en-GB" sz="2200" b="1">
                <a:solidFill>
                  <a:srgbClr val="648BB3"/>
                </a:solidFill>
              </a:rPr>
              <a:t>R</a:t>
            </a:r>
            <a:r>
              <a:rPr lang="en-GB" sz="2200"/>
              <a:t>egular </a:t>
            </a:r>
            <a:r>
              <a:rPr lang="en-GB" sz="2200" b="1">
                <a:solidFill>
                  <a:srgbClr val="648BB3"/>
                </a:solidFill>
              </a:rPr>
              <a:t>P</a:t>
            </a:r>
            <a:r>
              <a:rPr lang="en-GB" sz="2200"/>
              <a:t>rogramme </a:t>
            </a:r>
            <a:r>
              <a:rPr lang="en-GB" sz="2200" b="1">
                <a:solidFill>
                  <a:srgbClr val="648BB3"/>
                </a:solidFill>
              </a:rPr>
              <a:t>Budget</a:t>
            </a:r>
          </a:p>
        </p:txBody>
      </p:sp>
      <p:sp>
        <p:nvSpPr>
          <p:cNvPr id="290823" name="AutoShape 7"/>
          <p:cNvSpPr>
            <a:spLocks noChangeArrowheads="1"/>
          </p:cNvSpPr>
          <p:nvPr/>
        </p:nvSpPr>
        <p:spPr bwMode="auto">
          <a:xfrm>
            <a:off x="1004888" y="1223963"/>
            <a:ext cx="254000" cy="2520950"/>
          </a:xfrm>
          <a:prstGeom prst="downArrow">
            <a:avLst>
              <a:gd name="adj1" fmla="val 50000"/>
              <a:gd name="adj2" fmla="val 248125"/>
            </a:avLst>
          </a:prstGeom>
          <a:solidFill>
            <a:srgbClr val="648BB3"/>
          </a:solidFill>
          <a:ln w="9525" algn="ctr">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endParaRPr lang="en-US" sz="1800">
              <a:latin typeface="Arial" charset="0"/>
            </a:endParaRPr>
          </a:p>
        </p:txBody>
      </p:sp>
      <p:grpSp>
        <p:nvGrpSpPr>
          <p:cNvPr id="201734" name="Group 6"/>
          <p:cNvGrpSpPr>
            <a:grpSpLocks/>
          </p:cNvGrpSpPr>
          <p:nvPr/>
        </p:nvGrpSpPr>
        <p:grpSpPr bwMode="auto">
          <a:xfrm>
            <a:off x="1619250" y="1293813"/>
            <a:ext cx="5761038" cy="504825"/>
            <a:chOff x="1020" y="2177"/>
            <a:chExt cx="3629" cy="318"/>
          </a:xfrm>
        </p:grpSpPr>
        <p:sp>
          <p:nvSpPr>
            <p:cNvPr id="33809" name="Line 7"/>
            <p:cNvSpPr>
              <a:spLocks noChangeShapeType="1"/>
            </p:cNvSpPr>
            <p:nvPr/>
          </p:nvSpPr>
          <p:spPr bwMode="auto">
            <a:xfrm>
              <a:off x="1020" y="2495"/>
              <a:ext cx="3629" cy="0"/>
            </a:xfrm>
            <a:prstGeom prst="line">
              <a:avLst/>
            </a:prstGeom>
            <a:noFill/>
            <a:ln w="38100">
              <a:solidFill>
                <a:srgbClr val="33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3810" name="Text Box 8"/>
            <p:cNvSpPr txBox="1">
              <a:spLocks noChangeArrowheads="1"/>
            </p:cNvSpPr>
            <p:nvPr/>
          </p:nvSpPr>
          <p:spPr bwMode="auto">
            <a:xfrm>
              <a:off x="1042" y="2177"/>
              <a:ext cx="358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GB" sz="2400">
                  <a:solidFill>
                    <a:srgbClr val="333300"/>
                  </a:solidFill>
                </a:rPr>
                <a:t>C/4 Medium-Term Strategy (8 years)</a:t>
              </a:r>
            </a:p>
          </p:txBody>
        </p:sp>
      </p:grpSp>
      <p:grpSp>
        <p:nvGrpSpPr>
          <p:cNvPr id="201737" name="Group 9"/>
          <p:cNvGrpSpPr>
            <a:grpSpLocks/>
          </p:cNvGrpSpPr>
          <p:nvPr/>
        </p:nvGrpSpPr>
        <p:grpSpPr bwMode="auto">
          <a:xfrm>
            <a:off x="1619250" y="2230438"/>
            <a:ext cx="5761038" cy="504825"/>
            <a:chOff x="1020" y="2585"/>
            <a:chExt cx="3629" cy="318"/>
          </a:xfrm>
        </p:grpSpPr>
        <p:sp>
          <p:nvSpPr>
            <p:cNvPr id="33805" name="Text Box 10"/>
            <p:cNvSpPr txBox="1">
              <a:spLocks noChangeArrowheads="1"/>
            </p:cNvSpPr>
            <p:nvPr/>
          </p:nvSpPr>
          <p:spPr bwMode="auto">
            <a:xfrm>
              <a:off x="1042" y="2585"/>
              <a:ext cx="358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GB" sz="2400">
                  <a:solidFill>
                    <a:srgbClr val="0099FF"/>
                  </a:solidFill>
                </a:rPr>
                <a:t>C/5 Programme (4 years) &amp; Budget (2 years)</a:t>
              </a:r>
            </a:p>
          </p:txBody>
        </p:sp>
        <p:grpSp>
          <p:nvGrpSpPr>
            <p:cNvPr id="33806" name="Group 11"/>
            <p:cNvGrpSpPr>
              <a:grpSpLocks/>
            </p:cNvGrpSpPr>
            <p:nvPr/>
          </p:nvGrpSpPr>
          <p:grpSpPr bwMode="auto">
            <a:xfrm>
              <a:off x="1020" y="2903"/>
              <a:ext cx="3629" cy="0"/>
              <a:chOff x="1020" y="2903"/>
              <a:chExt cx="3629" cy="0"/>
            </a:xfrm>
          </p:grpSpPr>
          <p:sp>
            <p:nvSpPr>
              <p:cNvPr id="33807" name="Line 12"/>
              <p:cNvSpPr>
                <a:spLocks noChangeShapeType="1"/>
              </p:cNvSpPr>
              <p:nvPr/>
            </p:nvSpPr>
            <p:spPr bwMode="auto">
              <a:xfrm>
                <a:off x="1020" y="2903"/>
                <a:ext cx="1769" cy="0"/>
              </a:xfrm>
              <a:prstGeom prst="line">
                <a:avLst/>
              </a:prstGeom>
              <a:noFill/>
              <a:ln w="38100">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3808" name="Line 13"/>
              <p:cNvSpPr>
                <a:spLocks noChangeShapeType="1"/>
              </p:cNvSpPr>
              <p:nvPr/>
            </p:nvSpPr>
            <p:spPr bwMode="auto">
              <a:xfrm>
                <a:off x="2880" y="2903"/>
                <a:ext cx="1769" cy="0"/>
              </a:xfrm>
              <a:prstGeom prst="line">
                <a:avLst/>
              </a:prstGeom>
              <a:noFill/>
              <a:ln w="38100">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pSp>
      </p:grpSp>
      <p:grpSp>
        <p:nvGrpSpPr>
          <p:cNvPr id="201742" name="Group 14"/>
          <p:cNvGrpSpPr>
            <a:grpSpLocks/>
          </p:cNvGrpSpPr>
          <p:nvPr/>
        </p:nvGrpSpPr>
        <p:grpSpPr bwMode="auto">
          <a:xfrm>
            <a:off x="1401763" y="3167063"/>
            <a:ext cx="6194425" cy="504825"/>
            <a:chOff x="883" y="3084"/>
            <a:chExt cx="3902" cy="318"/>
          </a:xfrm>
        </p:grpSpPr>
        <p:sp>
          <p:nvSpPr>
            <p:cNvPr id="33801" name="Text Box 15"/>
            <p:cNvSpPr txBox="1">
              <a:spLocks noChangeArrowheads="1"/>
            </p:cNvSpPr>
            <p:nvPr/>
          </p:nvSpPr>
          <p:spPr bwMode="auto">
            <a:xfrm>
              <a:off x="883" y="3084"/>
              <a:ext cx="390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GB" sz="2400">
                  <a:solidFill>
                    <a:srgbClr val="00CC00"/>
                  </a:solidFill>
                </a:rPr>
                <a:t>Workplans (Results: 4 years; Budget: 2 years)</a:t>
              </a:r>
            </a:p>
          </p:txBody>
        </p:sp>
        <p:grpSp>
          <p:nvGrpSpPr>
            <p:cNvPr id="33802" name="Group 16"/>
            <p:cNvGrpSpPr>
              <a:grpSpLocks/>
            </p:cNvGrpSpPr>
            <p:nvPr/>
          </p:nvGrpSpPr>
          <p:grpSpPr bwMode="auto">
            <a:xfrm>
              <a:off x="1020" y="3402"/>
              <a:ext cx="3629" cy="0"/>
              <a:chOff x="1020" y="2903"/>
              <a:chExt cx="3629" cy="0"/>
            </a:xfrm>
          </p:grpSpPr>
          <p:sp>
            <p:nvSpPr>
              <p:cNvPr id="33803" name="Line 17"/>
              <p:cNvSpPr>
                <a:spLocks noChangeShapeType="1"/>
              </p:cNvSpPr>
              <p:nvPr/>
            </p:nvSpPr>
            <p:spPr bwMode="auto">
              <a:xfrm>
                <a:off x="1020" y="2903"/>
                <a:ext cx="1769" cy="0"/>
              </a:xfrm>
              <a:prstGeom prst="line">
                <a:avLst/>
              </a:prstGeom>
              <a:noFill/>
              <a:ln w="38100">
                <a:solidFill>
                  <a:srgbClr val="00CC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3804" name="Line 18"/>
              <p:cNvSpPr>
                <a:spLocks noChangeShapeType="1"/>
              </p:cNvSpPr>
              <p:nvPr/>
            </p:nvSpPr>
            <p:spPr bwMode="auto">
              <a:xfrm>
                <a:off x="2880" y="2903"/>
                <a:ext cx="1769" cy="0"/>
              </a:xfrm>
              <a:prstGeom prst="line">
                <a:avLst/>
              </a:prstGeom>
              <a:noFill/>
              <a:ln w="38100">
                <a:solidFill>
                  <a:srgbClr val="00CC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01734"/>
                                        </p:tgtEl>
                                        <p:attrNameLst>
                                          <p:attrName>style.visibility</p:attrName>
                                        </p:attrNameLst>
                                      </p:cBhvr>
                                      <p:to>
                                        <p:strVal val="visible"/>
                                      </p:to>
                                    </p:set>
                                    <p:animEffect transition="in" filter="wipe(left)">
                                      <p:cBhvr>
                                        <p:cTn id="7" dur="500"/>
                                        <p:tgtEl>
                                          <p:spTgt spid="201734"/>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201737"/>
                                        </p:tgtEl>
                                        <p:attrNameLst>
                                          <p:attrName>style.visibility</p:attrName>
                                        </p:attrNameLst>
                                      </p:cBhvr>
                                      <p:to>
                                        <p:strVal val="visible"/>
                                      </p:to>
                                    </p:set>
                                    <p:animEffect transition="in" filter="wipe(left)">
                                      <p:cBhvr>
                                        <p:cTn id="11" dur="500"/>
                                        <p:tgtEl>
                                          <p:spTgt spid="201737"/>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201742"/>
                                        </p:tgtEl>
                                        <p:attrNameLst>
                                          <p:attrName>style.visibility</p:attrName>
                                        </p:attrNameLst>
                                      </p:cBhvr>
                                      <p:to>
                                        <p:strVal val="visible"/>
                                      </p:to>
                                    </p:set>
                                    <p:animEffect transition="in" filter="wipe(left)">
                                      <p:cBhvr>
                                        <p:cTn id="15" dur="500"/>
                                        <p:tgtEl>
                                          <p:spTgt spid="201742"/>
                                        </p:tgtEl>
                                      </p:cBhvr>
                                    </p:animEffect>
                                  </p:childTnLst>
                                </p:cTn>
                              </p:par>
                            </p:childTnLst>
                          </p:cTn>
                        </p:par>
                        <p:par>
                          <p:cTn id="16" fill="hold" nodeType="afterGroup">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90823"/>
                                        </p:tgtEl>
                                        <p:attrNameLst>
                                          <p:attrName>style.visibility</p:attrName>
                                        </p:attrNameLst>
                                      </p:cBhvr>
                                      <p:to>
                                        <p:strVal val="visible"/>
                                      </p:to>
                                    </p:set>
                                    <p:animEffect transition="in" filter="wipe(up)">
                                      <p:cBhvr>
                                        <p:cTn id="19" dur="500"/>
                                        <p:tgtEl>
                                          <p:spTgt spid="290823"/>
                                        </p:tgtEl>
                                      </p:cBhvr>
                                    </p:animEffect>
                                  </p:childTnLst>
                                </p:cTn>
                              </p:par>
                            </p:childTnLst>
                          </p:cTn>
                        </p:par>
                        <p:par>
                          <p:cTn id="20" fill="hold" nodeType="afterGroup">
                            <p:stCondLst>
                              <p:cond delay="2000"/>
                            </p:stCondLst>
                            <p:childTnLst>
                              <p:par>
                                <p:cTn id="21" presetID="2" presetClass="entr" presetSubtype="8" fill="hold" grpId="0" nodeType="afterEffect">
                                  <p:stCondLst>
                                    <p:cond delay="0"/>
                                  </p:stCondLst>
                                  <p:childTnLst>
                                    <p:set>
                                      <p:cBhvr>
                                        <p:cTn id="22" dur="1" fill="hold">
                                          <p:stCondLst>
                                            <p:cond delay="0"/>
                                          </p:stCondLst>
                                        </p:cTn>
                                        <p:tgtEl>
                                          <p:spTgt spid="201732">
                                            <p:txEl>
                                              <p:pRg st="0" end="0"/>
                                            </p:txEl>
                                          </p:spTgt>
                                        </p:tgtEl>
                                        <p:attrNameLst>
                                          <p:attrName>style.visibility</p:attrName>
                                        </p:attrNameLst>
                                      </p:cBhvr>
                                      <p:to>
                                        <p:strVal val="visible"/>
                                      </p:to>
                                    </p:set>
                                    <p:anim calcmode="lin" valueType="num">
                                      <p:cBhvr additive="base">
                                        <p:cTn id="23" dur="500" fill="hold"/>
                                        <p:tgtEl>
                                          <p:spTgt spid="201732">
                                            <p:txEl>
                                              <p:pRg st="0" end="0"/>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201732">
                                            <p:txEl>
                                              <p:pRg st="0" end="0"/>
                                            </p:txEl>
                                          </p:spTgt>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2500"/>
                            </p:stCondLst>
                            <p:childTnLst>
                              <p:par>
                                <p:cTn id="26" presetID="2" presetClass="entr" presetSubtype="8" fill="hold" grpId="0" nodeType="afterEffect">
                                  <p:stCondLst>
                                    <p:cond delay="0"/>
                                  </p:stCondLst>
                                  <p:childTnLst>
                                    <p:set>
                                      <p:cBhvr>
                                        <p:cTn id="27" dur="1" fill="hold">
                                          <p:stCondLst>
                                            <p:cond delay="0"/>
                                          </p:stCondLst>
                                        </p:cTn>
                                        <p:tgtEl>
                                          <p:spTgt spid="201732">
                                            <p:txEl>
                                              <p:pRg st="1" end="1"/>
                                            </p:txEl>
                                          </p:spTgt>
                                        </p:tgtEl>
                                        <p:attrNameLst>
                                          <p:attrName>style.visibility</p:attrName>
                                        </p:attrNameLst>
                                      </p:cBhvr>
                                      <p:to>
                                        <p:strVal val="visible"/>
                                      </p:to>
                                    </p:set>
                                    <p:anim calcmode="lin" valueType="num">
                                      <p:cBhvr additive="base">
                                        <p:cTn id="28" dur="500" fill="hold"/>
                                        <p:tgtEl>
                                          <p:spTgt spid="201732">
                                            <p:txEl>
                                              <p:pRg st="1" end="1"/>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201732">
                                            <p:txEl>
                                              <p:pRg st="1" end="1"/>
                                            </p:txEl>
                                          </p:spTgt>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201732">
                                            <p:txEl>
                                              <p:pRg st="2" end="2"/>
                                            </p:txEl>
                                          </p:spTgt>
                                        </p:tgtEl>
                                        <p:attrNameLst>
                                          <p:attrName>style.visibility</p:attrName>
                                        </p:attrNameLst>
                                      </p:cBhvr>
                                      <p:to>
                                        <p:strVal val="visible"/>
                                      </p:to>
                                    </p:set>
                                    <p:anim calcmode="lin" valueType="num">
                                      <p:cBhvr additive="base">
                                        <p:cTn id="32" dur="500" fill="hold"/>
                                        <p:tgtEl>
                                          <p:spTgt spid="201732">
                                            <p:txEl>
                                              <p:pRg st="2" end="2"/>
                                            </p:tx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201732">
                                            <p:txEl>
                                              <p:pRg st="2" end="2"/>
                                            </p:txEl>
                                          </p:spTgt>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201732">
                                            <p:txEl>
                                              <p:pRg st="3" end="3"/>
                                            </p:txEl>
                                          </p:spTgt>
                                        </p:tgtEl>
                                        <p:attrNameLst>
                                          <p:attrName>style.visibility</p:attrName>
                                        </p:attrNameLst>
                                      </p:cBhvr>
                                      <p:to>
                                        <p:strVal val="visible"/>
                                      </p:to>
                                    </p:set>
                                    <p:anim calcmode="lin" valueType="num">
                                      <p:cBhvr additive="base">
                                        <p:cTn id="36" dur="500" fill="hold"/>
                                        <p:tgtEl>
                                          <p:spTgt spid="201732">
                                            <p:txEl>
                                              <p:pRg st="3" end="3"/>
                                            </p:txEl>
                                          </p:spTgt>
                                        </p:tgtEl>
                                        <p:attrNameLst>
                                          <p:attrName>ppt_x</p:attrName>
                                        </p:attrNameLst>
                                      </p:cBhvr>
                                      <p:tavLst>
                                        <p:tav tm="0">
                                          <p:val>
                                            <p:strVal val="0-#ppt_w/2"/>
                                          </p:val>
                                        </p:tav>
                                        <p:tav tm="100000">
                                          <p:val>
                                            <p:strVal val="#ppt_x"/>
                                          </p:val>
                                        </p:tav>
                                      </p:tavLst>
                                    </p:anim>
                                    <p:anim calcmode="lin" valueType="num">
                                      <p:cBhvr additive="base">
                                        <p:cTn id="37" dur="500" fill="hold"/>
                                        <p:tgtEl>
                                          <p:spTgt spid="201732">
                                            <p:txEl>
                                              <p:pRg st="3" end="3"/>
                                            </p:txEl>
                                          </p:spTgt>
                                        </p:tgtEl>
                                        <p:attrNameLst>
                                          <p:attrName>ppt_y</p:attrName>
                                        </p:attrNameLst>
                                      </p:cBhvr>
                                      <p:tavLst>
                                        <p:tav tm="0">
                                          <p:val>
                                            <p:strVal val="#ppt_y"/>
                                          </p:val>
                                        </p:tav>
                                        <p:tav tm="100000">
                                          <p:val>
                                            <p:strVal val="#ppt_y"/>
                                          </p:val>
                                        </p:tav>
                                      </p:tavLst>
                                    </p:anim>
                                  </p:childTnLst>
                                </p:cTn>
                              </p:par>
                            </p:childTnLst>
                          </p:cTn>
                        </p:par>
                        <p:par>
                          <p:cTn id="38" fill="hold" nodeType="afterGroup">
                            <p:stCondLst>
                              <p:cond delay="3000"/>
                            </p:stCondLst>
                            <p:childTnLst>
                              <p:par>
                                <p:cTn id="39" presetID="2" presetClass="entr" presetSubtype="8" fill="hold" grpId="0" nodeType="afterEffect">
                                  <p:stCondLst>
                                    <p:cond delay="0"/>
                                  </p:stCondLst>
                                  <p:childTnLst>
                                    <p:set>
                                      <p:cBhvr>
                                        <p:cTn id="40" dur="1" fill="hold">
                                          <p:stCondLst>
                                            <p:cond delay="0"/>
                                          </p:stCondLst>
                                        </p:cTn>
                                        <p:tgtEl>
                                          <p:spTgt spid="201732">
                                            <p:txEl>
                                              <p:pRg st="4" end="4"/>
                                            </p:txEl>
                                          </p:spTgt>
                                        </p:tgtEl>
                                        <p:attrNameLst>
                                          <p:attrName>style.visibility</p:attrName>
                                        </p:attrNameLst>
                                      </p:cBhvr>
                                      <p:to>
                                        <p:strVal val="visible"/>
                                      </p:to>
                                    </p:set>
                                    <p:anim calcmode="lin" valueType="num">
                                      <p:cBhvr additive="base">
                                        <p:cTn id="41" dur="500" fill="hold"/>
                                        <p:tgtEl>
                                          <p:spTgt spid="201732">
                                            <p:txEl>
                                              <p:pRg st="4" end="4"/>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201732">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732" grpId="0" build="p"/>
      <p:bldP spid="29082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idx="4294967295"/>
          </p:nvPr>
        </p:nvSpPr>
        <p:spPr>
          <a:xfrm>
            <a:off x="2268538" y="250825"/>
            <a:ext cx="5543550" cy="823913"/>
          </a:xfrm>
        </p:spPr>
        <p:txBody>
          <a:bodyPr/>
          <a:lstStyle/>
          <a:p>
            <a:r>
              <a:rPr lang="en-GB" sz="2600" smtClean="0">
                <a:solidFill>
                  <a:srgbClr val="648BB3"/>
                </a:solidFill>
              </a:rPr>
              <a:t>37 C/4</a:t>
            </a:r>
            <a:r>
              <a:rPr lang="en-GB" sz="2600" smtClean="0"/>
              <a:t> and </a:t>
            </a:r>
            <a:r>
              <a:rPr lang="en-GB" sz="2600" smtClean="0">
                <a:solidFill>
                  <a:srgbClr val="648BB3"/>
                </a:solidFill>
              </a:rPr>
              <a:t>C/5</a:t>
            </a:r>
            <a:br>
              <a:rPr lang="en-GB" sz="2600" smtClean="0">
                <a:solidFill>
                  <a:srgbClr val="648BB3"/>
                </a:solidFill>
              </a:rPr>
            </a:br>
            <a:r>
              <a:rPr lang="en-GB" sz="2600" smtClean="0"/>
              <a:t>Continued</a:t>
            </a:r>
          </a:p>
        </p:txBody>
      </p:sp>
      <p:sp>
        <p:nvSpPr>
          <p:cNvPr id="251907" name="Rectangle 3"/>
          <p:cNvSpPr>
            <a:spLocks noGrp="1" noChangeArrowheads="1"/>
          </p:cNvSpPr>
          <p:nvPr>
            <p:ph type="body" idx="4294967295"/>
          </p:nvPr>
        </p:nvSpPr>
        <p:spPr>
          <a:xfrm>
            <a:off x="-58738" y="1179513"/>
            <a:ext cx="8929688" cy="1368425"/>
          </a:xfrm>
        </p:spPr>
        <p:txBody>
          <a:bodyPr/>
          <a:lstStyle/>
          <a:p>
            <a:pPr marL="174625" indent="-174625">
              <a:lnSpc>
                <a:spcPct val="90000"/>
              </a:lnSpc>
              <a:buFontTx/>
              <a:buChar char="•"/>
              <a:tabLst>
                <a:tab pos="287338" algn="l"/>
              </a:tabLst>
            </a:pPr>
            <a:r>
              <a:rPr lang="en-GB" sz="1800" b="1" smtClean="0">
                <a:solidFill>
                  <a:srgbClr val="648BB3"/>
                </a:solidFill>
              </a:rPr>
              <a:t>Points to emphasize to advance further the RBM agenda:</a:t>
            </a:r>
          </a:p>
          <a:p>
            <a:pPr marL="174625" indent="-174625">
              <a:lnSpc>
                <a:spcPct val="90000"/>
              </a:lnSpc>
              <a:tabLst>
                <a:tab pos="287338" algn="l"/>
              </a:tabLst>
            </a:pPr>
            <a:r>
              <a:rPr lang="en-GB" sz="1800" b="1" smtClean="0">
                <a:solidFill>
                  <a:srgbClr val="648BB3"/>
                </a:solidFill>
              </a:rPr>
              <a:t>	</a:t>
            </a:r>
            <a:r>
              <a:rPr lang="en-GB" sz="1700" b="1" smtClean="0">
                <a:solidFill>
                  <a:srgbClr val="648BB3"/>
                </a:solidFill>
              </a:rPr>
              <a:t>- Rationale</a:t>
            </a:r>
            <a:r>
              <a:rPr lang="en-GB" sz="1700" smtClean="0"/>
              <a:t> of the</a:t>
            </a:r>
            <a:r>
              <a:rPr lang="en-GB" sz="1700" b="1" smtClean="0">
                <a:solidFill>
                  <a:srgbClr val="648BB3"/>
                </a:solidFill>
              </a:rPr>
              <a:t> Intervention logic </a:t>
            </a:r>
            <a:r>
              <a:rPr lang="en-GB" sz="1700" smtClean="0"/>
              <a:t>when</a:t>
            </a:r>
            <a:r>
              <a:rPr lang="en-GB" sz="1700" b="1" smtClean="0">
                <a:solidFill>
                  <a:srgbClr val="648BB3"/>
                </a:solidFill>
              </a:rPr>
              <a:t> programming </a:t>
            </a:r>
            <a:r>
              <a:rPr lang="en-GB" sz="1700" smtClean="0"/>
              <a:t>and</a:t>
            </a:r>
            <a:r>
              <a:rPr lang="en-GB" sz="1700" b="1" smtClean="0">
                <a:solidFill>
                  <a:srgbClr val="648BB3"/>
                </a:solidFill>
              </a:rPr>
              <a:t> monitoring</a:t>
            </a:r>
            <a:r>
              <a:rPr lang="en-GB" sz="1700" smtClean="0">
                <a:solidFill>
                  <a:schemeClr val="tx1"/>
                </a:solidFill>
              </a:rPr>
              <a:t>:</a:t>
            </a:r>
          </a:p>
          <a:p>
            <a:pPr marL="174625" indent="-174625">
              <a:lnSpc>
                <a:spcPct val="90000"/>
              </a:lnSpc>
              <a:tabLst>
                <a:tab pos="287338" algn="l"/>
              </a:tabLst>
            </a:pPr>
            <a:r>
              <a:rPr lang="en-GB" sz="1700" smtClean="0">
                <a:solidFill>
                  <a:srgbClr val="648BB3"/>
                </a:solidFill>
              </a:rPr>
              <a:t>		Why</a:t>
            </a:r>
            <a:r>
              <a:rPr lang="en-GB" sz="1700" smtClean="0">
                <a:solidFill>
                  <a:schemeClr val="tx1"/>
                </a:solidFill>
              </a:rPr>
              <a:t> </a:t>
            </a:r>
            <a:r>
              <a:rPr lang="en-GB" sz="1700" smtClean="0"/>
              <a:t>&amp;</a:t>
            </a:r>
            <a:r>
              <a:rPr lang="en-GB" sz="1700" smtClean="0">
                <a:solidFill>
                  <a:schemeClr val="tx1"/>
                </a:solidFill>
              </a:rPr>
              <a:t> </a:t>
            </a:r>
            <a:r>
              <a:rPr lang="en-GB" sz="1700" smtClean="0">
                <a:solidFill>
                  <a:srgbClr val="648BB3"/>
                </a:solidFill>
              </a:rPr>
              <a:t>How</a:t>
            </a:r>
            <a:r>
              <a:rPr lang="en-GB" sz="1700" smtClean="0">
                <a:solidFill>
                  <a:schemeClr val="tx1"/>
                </a:solidFill>
              </a:rPr>
              <a:t> </a:t>
            </a:r>
            <a:r>
              <a:rPr lang="en-GB" sz="1700" smtClean="0"/>
              <a:t>key outputs/deliverables will lead to workplan expected results and 	thereafter </a:t>
            </a:r>
            <a:r>
              <a:rPr lang="en-GB" sz="1700" smtClean="0">
                <a:solidFill>
                  <a:srgbClr val="648BB3"/>
                </a:solidFill>
              </a:rPr>
              <a:t>Why</a:t>
            </a:r>
            <a:r>
              <a:rPr lang="en-GB" sz="1700" smtClean="0">
                <a:solidFill>
                  <a:schemeClr val="tx1"/>
                </a:solidFill>
              </a:rPr>
              <a:t> </a:t>
            </a:r>
            <a:r>
              <a:rPr lang="en-GB" sz="1700" smtClean="0"/>
              <a:t>&amp;</a:t>
            </a:r>
            <a:r>
              <a:rPr lang="en-GB" sz="1700" smtClean="0">
                <a:solidFill>
                  <a:schemeClr val="tx1"/>
                </a:solidFill>
              </a:rPr>
              <a:t> </a:t>
            </a:r>
            <a:r>
              <a:rPr lang="en-GB" sz="1700" smtClean="0">
                <a:solidFill>
                  <a:srgbClr val="648BB3"/>
                </a:solidFill>
              </a:rPr>
              <a:t>How</a:t>
            </a:r>
            <a:r>
              <a:rPr lang="en-GB" sz="1700" smtClean="0">
                <a:solidFill>
                  <a:schemeClr val="tx1"/>
                </a:solidFill>
              </a:rPr>
              <a:t> </a:t>
            </a:r>
            <a:r>
              <a:rPr lang="en-GB" sz="1700" smtClean="0"/>
              <a:t>the latter will contribute to</a:t>
            </a:r>
            <a:r>
              <a:rPr lang="en-GB" sz="1700" smtClean="0">
                <a:solidFill>
                  <a:schemeClr val="tx1"/>
                </a:solidFill>
              </a:rPr>
              <a:t> </a:t>
            </a:r>
            <a:r>
              <a:rPr lang="en-GB" sz="1700" smtClean="0"/>
              <a:t>C/5 expected result and in turn</a:t>
            </a:r>
            <a:r>
              <a:rPr lang="en-GB" sz="1700" smtClean="0">
                <a:solidFill>
                  <a:schemeClr val="tx1"/>
                </a:solidFill>
              </a:rPr>
              <a:t> </a:t>
            </a:r>
            <a:r>
              <a:rPr lang="en-GB" sz="1700" smtClean="0">
                <a:solidFill>
                  <a:srgbClr val="648BB3"/>
                </a:solidFill>
              </a:rPr>
              <a:t>Why</a:t>
            </a:r>
            <a:r>
              <a:rPr lang="en-GB" sz="1700" smtClean="0">
                <a:solidFill>
                  <a:schemeClr val="tx1"/>
                </a:solidFill>
              </a:rPr>
              <a:t> </a:t>
            </a:r>
            <a:r>
              <a:rPr lang="en-GB" sz="1700" smtClean="0"/>
              <a:t>&amp;</a:t>
            </a:r>
            <a:r>
              <a:rPr lang="en-GB" sz="1700" smtClean="0">
                <a:solidFill>
                  <a:schemeClr val="tx1"/>
                </a:solidFill>
              </a:rPr>
              <a:t> </a:t>
            </a:r>
            <a:r>
              <a:rPr lang="en-GB" sz="1700" smtClean="0">
                <a:solidFill>
                  <a:srgbClr val="648BB3"/>
                </a:solidFill>
              </a:rPr>
              <a:t>How</a:t>
            </a:r>
            <a:r>
              <a:rPr lang="en-GB" sz="1700" smtClean="0">
                <a:solidFill>
                  <a:schemeClr val="tx1"/>
                </a:solidFill>
              </a:rPr>
              <a:t>  	</a:t>
            </a:r>
            <a:r>
              <a:rPr lang="en-GB" sz="1700" smtClean="0"/>
              <a:t>the latter will contribute to C/4 </a:t>
            </a:r>
            <a:r>
              <a:rPr lang="en-GB" sz="1700" b="1" smtClean="0">
                <a:solidFill>
                  <a:srgbClr val="648BB3"/>
                </a:solidFill>
              </a:rPr>
              <a:t>S</a:t>
            </a:r>
            <a:r>
              <a:rPr lang="en-GB" sz="1700" smtClean="0"/>
              <a:t>trategic </a:t>
            </a:r>
            <a:r>
              <a:rPr lang="en-GB" sz="1700" b="1" smtClean="0">
                <a:solidFill>
                  <a:srgbClr val="648BB3"/>
                </a:solidFill>
              </a:rPr>
              <a:t>O</a:t>
            </a:r>
            <a:r>
              <a:rPr lang="en-GB" sz="1700" smtClean="0"/>
              <a:t>bjective</a:t>
            </a:r>
          </a:p>
        </p:txBody>
      </p:sp>
      <p:grpSp>
        <p:nvGrpSpPr>
          <p:cNvPr id="251908" name="Group 4"/>
          <p:cNvGrpSpPr>
            <a:grpSpLocks/>
          </p:cNvGrpSpPr>
          <p:nvPr/>
        </p:nvGrpSpPr>
        <p:grpSpPr bwMode="auto">
          <a:xfrm>
            <a:off x="34925" y="2525713"/>
            <a:ext cx="8880475" cy="2065337"/>
            <a:chOff x="22" y="1678"/>
            <a:chExt cx="5594" cy="1301"/>
          </a:xfrm>
        </p:grpSpPr>
        <p:sp>
          <p:nvSpPr>
            <p:cNvPr id="34823" name="Text Box 5"/>
            <p:cNvSpPr txBox="1">
              <a:spLocks noChangeArrowheads="1"/>
            </p:cNvSpPr>
            <p:nvPr/>
          </p:nvSpPr>
          <p:spPr bwMode="auto">
            <a:xfrm>
              <a:off x="22" y="1678"/>
              <a:ext cx="1406" cy="1301"/>
            </a:xfrm>
            <a:prstGeom prst="rect">
              <a:avLst/>
            </a:prstGeom>
            <a:solidFill>
              <a:srgbClr val="648BB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algn="l" eaLnBrk="1" hangingPunct="1">
                <a:spcBef>
                  <a:spcPct val="50000"/>
                </a:spcBef>
              </a:pPr>
              <a:r>
                <a:rPr lang="en-GB" sz="1700">
                  <a:solidFill>
                    <a:schemeClr val="bg1"/>
                  </a:solidFill>
                </a:rPr>
                <a:t>Outputs/deliverables:</a:t>
              </a:r>
            </a:p>
            <a:p>
              <a:pPr algn="l" eaLnBrk="1" hangingPunct="1">
                <a:spcBef>
                  <a:spcPct val="50000"/>
                </a:spcBef>
              </a:pPr>
              <a:r>
                <a:rPr lang="en-GB" sz="1500" i="1">
                  <a:solidFill>
                    <a:schemeClr val="bg1"/>
                  </a:solidFill>
                </a:rPr>
                <a:t>e.g. “Awareness raised among local authorities on the safeguarding framework” or “Capacities built to develop safeguarding framework”</a:t>
              </a:r>
            </a:p>
          </p:txBody>
        </p:sp>
        <p:sp>
          <p:nvSpPr>
            <p:cNvPr id="34824" name="AutoShape 6"/>
            <p:cNvSpPr>
              <a:spLocks noChangeArrowheads="1"/>
            </p:cNvSpPr>
            <p:nvPr/>
          </p:nvSpPr>
          <p:spPr bwMode="auto">
            <a:xfrm>
              <a:off x="1453" y="2238"/>
              <a:ext cx="138" cy="181"/>
            </a:xfrm>
            <a:prstGeom prst="rightArrow">
              <a:avLst>
                <a:gd name="adj1" fmla="val 50000"/>
                <a:gd name="adj2" fmla="val 25000"/>
              </a:avLst>
            </a:prstGeom>
            <a:solidFill>
              <a:srgbClr val="648BB3"/>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4825" name="Text Box 7"/>
            <p:cNvSpPr txBox="1">
              <a:spLocks noChangeArrowheads="1"/>
            </p:cNvSpPr>
            <p:nvPr/>
          </p:nvSpPr>
          <p:spPr bwMode="auto">
            <a:xfrm>
              <a:off x="1610" y="1750"/>
              <a:ext cx="1134" cy="1157"/>
            </a:xfrm>
            <a:prstGeom prst="rect">
              <a:avLst/>
            </a:prstGeom>
            <a:solidFill>
              <a:srgbClr val="648BB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GB" sz="1700">
                  <a:solidFill>
                    <a:schemeClr val="bg1"/>
                  </a:solidFill>
                </a:rPr>
                <a:t>Workplan Result:</a:t>
              </a:r>
            </a:p>
            <a:p>
              <a:pPr algn="l" eaLnBrk="1" hangingPunct="1">
                <a:spcBef>
                  <a:spcPct val="50000"/>
                </a:spcBef>
              </a:pPr>
              <a:r>
                <a:rPr lang="en-GB" sz="1500" i="1">
                  <a:solidFill>
                    <a:schemeClr val="bg1"/>
                  </a:solidFill>
                </a:rPr>
                <a:t>e.g. “Local authorities in provinces Y and Z implement the safeguarding framework”</a:t>
              </a:r>
            </a:p>
          </p:txBody>
        </p:sp>
        <p:sp>
          <p:nvSpPr>
            <p:cNvPr id="34826" name="Text Box 8"/>
            <p:cNvSpPr txBox="1">
              <a:spLocks noChangeArrowheads="1"/>
            </p:cNvSpPr>
            <p:nvPr/>
          </p:nvSpPr>
          <p:spPr bwMode="auto">
            <a:xfrm>
              <a:off x="2935" y="1822"/>
              <a:ext cx="1361" cy="1013"/>
            </a:xfrm>
            <a:prstGeom prst="rect">
              <a:avLst/>
            </a:prstGeom>
            <a:solidFill>
              <a:srgbClr val="648BB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GB" sz="1700">
                  <a:solidFill>
                    <a:schemeClr val="bg1"/>
                  </a:solidFill>
                </a:rPr>
                <a:t>C/5 Result:</a:t>
              </a:r>
            </a:p>
            <a:p>
              <a:pPr algn="l" eaLnBrk="1" hangingPunct="1">
                <a:spcBef>
                  <a:spcPct val="50000"/>
                </a:spcBef>
              </a:pPr>
              <a:r>
                <a:rPr lang="en-GB" sz="1500" i="1">
                  <a:solidFill>
                    <a:schemeClr val="bg1"/>
                  </a:solidFill>
                </a:rPr>
                <a:t>e.g. “</a:t>
              </a:r>
              <a:r>
                <a:rPr lang="en-US" sz="1500" i="1">
                  <a:solidFill>
                    <a:schemeClr val="bg1"/>
                  </a:solidFill>
                </a:rPr>
                <a:t>The intangible cultural heritage including indigenous and endangered languages safeguarded</a:t>
              </a:r>
              <a:r>
                <a:rPr lang="en-GB" sz="1500" i="1">
                  <a:solidFill>
                    <a:schemeClr val="bg1"/>
                  </a:solidFill>
                </a:rPr>
                <a:t>”</a:t>
              </a:r>
            </a:p>
          </p:txBody>
        </p:sp>
        <p:sp>
          <p:nvSpPr>
            <p:cNvPr id="34827" name="Text Box 9"/>
            <p:cNvSpPr txBox="1">
              <a:spLocks noChangeArrowheads="1"/>
            </p:cNvSpPr>
            <p:nvPr/>
          </p:nvSpPr>
          <p:spPr bwMode="auto">
            <a:xfrm>
              <a:off x="4482" y="1813"/>
              <a:ext cx="1134" cy="1032"/>
            </a:xfrm>
            <a:prstGeom prst="rect">
              <a:avLst/>
            </a:prstGeom>
            <a:solidFill>
              <a:srgbClr val="648BB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GB" sz="1700">
                  <a:solidFill>
                    <a:schemeClr val="bg1"/>
                  </a:solidFill>
                </a:rPr>
                <a:t>C/4 Strategic Objective:</a:t>
              </a:r>
            </a:p>
            <a:p>
              <a:pPr algn="l" eaLnBrk="1" hangingPunct="1">
                <a:spcBef>
                  <a:spcPct val="50000"/>
                </a:spcBef>
              </a:pPr>
              <a:r>
                <a:rPr lang="en-GB" sz="1500" i="1">
                  <a:solidFill>
                    <a:schemeClr val="bg1"/>
                  </a:solidFill>
                </a:rPr>
                <a:t>e.g. “Protecting, promoting and transmitting heritage”</a:t>
              </a:r>
            </a:p>
          </p:txBody>
        </p:sp>
        <p:sp>
          <p:nvSpPr>
            <p:cNvPr id="34828" name="AutoShape 10"/>
            <p:cNvSpPr>
              <a:spLocks noChangeArrowheads="1"/>
            </p:cNvSpPr>
            <p:nvPr/>
          </p:nvSpPr>
          <p:spPr bwMode="auto">
            <a:xfrm>
              <a:off x="2772" y="2238"/>
              <a:ext cx="138" cy="181"/>
            </a:xfrm>
            <a:prstGeom prst="rightArrow">
              <a:avLst>
                <a:gd name="adj1" fmla="val 50000"/>
                <a:gd name="adj2" fmla="val 25000"/>
              </a:avLst>
            </a:prstGeom>
            <a:solidFill>
              <a:srgbClr val="648BB3"/>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4829" name="AutoShape 11"/>
            <p:cNvSpPr>
              <a:spLocks noChangeArrowheads="1"/>
            </p:cNvSpPr>
            <p:nvPr/>
          </p:nvSpPr>
          <p:spPr bwMode="auto">
            <a:xfrm>
              <a:off x="4326" y="2238"/>
              <a:ext cx="138" cy="181"/>
            </a:xfrm>
            <a:prstGeom prst="rightArrow">
              <a:avLst>
                <a:gd name="adj1" fmla="val 50000"/>
                <a:gd name="adj2" fmla="val 25000"/>
              </a:avLst>
            </a:prstGeom>
            <a:solidFill>
              <a:srgbClr val="648BB3"/>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sp>
        <p:nvSpPr>
          <p:cNvPr id="251916" name="Rectangle 12"/>
          <p:cNvSpPr>
            <a:spLocks noChangeArrowheads="1"/>
          </p:cNvSpPr>
          <p:nvPr/>
        </p:nvSpPr>
        <p:spPr bwMode="auto">
          <a:xfrm>
            <a:off x="96838" y="4519613"/>
            <a:ext cx="8675687" cy="2008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20000"/>
              </a:spcBef>
              <a:buFontTx/>
              <a:buChar char="-"/>
            </a:pPr>
            <a:r>
              <a:rPr lang="en-US" sz="1700" b="1">
                <a:solidFill>
                  <a:srgbClr val="648BB3"/>
                </a:solidFill>
              </a:rPr>
              <a:t> Results framework</a:t>
            </a:r>
            <a:r>
              <a:rPr lang="en-US" sz="1700"/>
              <a:t> including performance indicators and associated baseline and quantitative &amp; qualitative targets/benchmarks for </a:t>
            </a:r>
            <a:r>
              <a:rPr lang="en-US" sz="1700" b="1">
                <a:solidFill>
                  <a:srgbClr val="648BB3"/>
                </a:solidFill>
              </a:rPr>
              <a:t>results</a:t>
            </a:r>
            <a:r>
              <a:rPr lang="en-US" sz="1700"/>
              <a:t> and </a:t>
            </a:r>
            <a:r>
              <a:rPr lang="en-US" sz="1700" b="1">
                <a:solidFill>
                  <a:srgbClr val="4D4D4D"/>
                </a:solidFill>
              </a:rPr>
              <a:t>key</a:t>
            </a:r>
            <a:r>
              <a:rPr lang="en-US" sz="1700" b="1">
                <a:solidFill>
                  <a:srgbClr val="648BB3"/>
                </a:solidFill>
              </a:rPr>
              <a:t> outputs/deliverables</a:t>
            </a:r>
            <a:r>
              <a:rPr lang="en-US" sz="1700"/>
              <a:t>. </a:t>
            </a:r>
          </a:p>
          <a:p>
            <a:pPr algn="l" eaLnBrk="0" hangingPunct="0">
              <a:spcBef>
                <a:spcPct val="20000"/>
              </a:spcBef>
              <a:buFontTx/>
              <a:buChar char="-"/>
            </a:pPr>
            <a:r>
              <a:rPr lang="en-GB" sz="1700" b="1">
                <a:solidFill>
                  <a:srgbClr val="648BB3"/>
                </a:solidFill>
              </a:rPr>
              <a:t> Aggregation</a:t>
            </a:r>
            <a:r>
              <a:rPr lang="en-GB" sz="1700" b="1"/>
              <a:t> review mechanism </a:t>
            </a:r>
            <a:r>
              <a:rPr lang="en-GB" sz="1700"/>
              <a:t>from</a:t>
            </a:r>
            <a:r>
              <a:rPr lang="en-GB" sz="1700" b="1"/>
              <a:t> </a:t>
            </a:r>
            <a:r>
              <a:rPr lang="en-GB" sz="1700" b="1">
                <a:solidFill>
                  <a:srgbClr val="648BB3"/>
                </a:solidFill>
              </a:rPr>
              <a:t>workplans </a:t>
            </a:r>
            <a:r>
              <a:rPr lang="en-GB" sz="1700"/>
              <a:t>to</a:t>
            </a:r>
            <a:r>
              <a:rPr lang="en-GB" sz="1700" b="1">
                <a:solidFill>
                  <a:srgbClr val="648BB3"/>
                </a:solidFill>
              </a:rPr>
              <a:t> C/5 </a:t>
            </a:r>
            <a:r>
              <a:rPr lang="en-GB" sz="1700">
                <a:solidFill>
                  <a:srgbClr val="648BB3"/>
                </a:solidFill>
              </a:rPr>
              <a:t>for both</a:t>
            </a:r>
            <a:r>
              <a:rPr lang="en-GB" sz="1700" b="1">
                <a:solidFill>
                  <a:srgbClr val="648BB3"/>
                </a:solidFill>
              </a:rPr>
              <a:t> key outputs/deliverables </a:t>
            </a:r>
            <a:r>
              <a:rPr lang="en-GB" sz="1700"/>
              <a:t>and</a:t>
            </a:r>
            <a:r>
              <a:rPr lang="en-GB" sz="1700" b="1">
                <a:solidFill>
                  <a:srgbClr val="648BB3"/>
                </a:solidFill>
              </a:rPr>
              <a:t> results</a:t>
            </a:r>
            <a:r>
              <a:rPr lang="en-GB" sz="1700"/>
              <a:t> (through performance indicators and associated quantitative and/or qualitative targets/benchmark).</a:t>
            </a:r>
          </a:p>
          <a:p>
            <a:pPr algn="l" eaLnBrk="0" hangingPunct="0">
              <a:spcBef>
                <a:spcPct val="20000"/>
              </a:spcBef>
              <a:buFontTx/>
              <a:buChar char="-"/>
            </a:pPr>
            <a:r>
              <a:rPr lang="en-GB" sz="1700"/>
              <a:t> </a:t>
            </a:r>
            <a:r>
              <a:rPr lang="en-US" sz="1700" b="1">
                <a:solidFill>
                  <a:srgbClr val="648BB3"/>
                </a:solidFill>
              </a:rPr>
              <a:t>Improving accountability</a:t>
            </a:r>
            <a:r>
              <a:rPr lang="en-US" sz="1700" b="1"/>
              <a:t>:</a:t>
            </a:r>
            <a:r>
              <a:rPr lang="en-US" sz="1700" b="1">
                <a:solidFill>
                  <a:schemeClr val="tx1"/>
                </a:solidFill>
              </a:rPr>
              <a:t> </a:t>
            </a:r>
            <a:r>
              <a:rPr lang="en-US" sz="1700"/>
              <a:t>Formalize further the link of </a:t>
            </a:r>
            <a:r>
              <a:rPr lang="en-US" sz="1700" b="1">
                <a:solidFill>
                  <a:srgbClr val="648BB3"/>
                </a:solidFill>
              </a:rPr>
              <a:t>individual performance</a:t>
            </a:r>
            <a:r>
              <a:rPr lang="en-US" sz="1700"/>
              <a:t> on outputs/tasks to </a:t>
            </a:r>
            <a:r>
              <a:rPr lang="en-GB" sz="1700"/>
              <a:t>programme/activity/project</a:t>
            </a:r>
            <a:r>
              <a:rPr lang="en-US" sz="1700"/>
              <a:t> </a:t>
            </a:r>
            <a:r>
              <a:rPr lang="en-US" sz="1700" b="1">
                <a:solidFill>
                  <a:srgbClr val="648BB3"/>
                </a:solidFill>
              </a:rPr>
              <a:t>result achievements</a:t>
            </a:r>
            <a:r>
              <a:rPr lang="en-US" sz="1700"/>
              <a:t>.</a:t>
            </a:r>
            <a:endParaRPr lang="en-GB" sz="1700"/>
          </a:p>
        </p:txBody>
      </p:sp>
      <p:sp>
        <p:nvSpPr>
          <p:cNvPr id="34822" name="Espace réservé du pied de page 4"/>
          <p:cNvSpPr txBox="1">
            <a:spLocks noGrp="1"/>
          </p:cNvSpPr>
          <p:nvPr/>
        </p:nvSpPr>
        <p:spPr bwMode="auto">
          <a:xfrm>
            <a:off x="2555875" y="6561138"/>
            <a:ext cx="4111625"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da-DK" sz="1000">
                <a:latin typeface="Arial" charset="0"/>
              </a:rPr>
              <a:t>BSP: 36 C/5</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1907">
                                            <p:txEl>
                                              <p:pRg st="0" end="0"/>
                                            </p:txEl>
                                          </p:spTgt>
                                        </p:tgtEl>
                                        <p:attrNameLst>
                                          <p:attrName>style.visibility</p:attrName>
                                        </p:attrNameLst>
                                      </p:cBhvr>
                                      <p:to>
                                        <p:strVal val="visible"/>
                                      </p:to>
                                    </p:set>
                                    <p:anim calcmode="lin" valueType="num">
                                      <p:cBhvr additive="base">
                                        <p:cTn id="7" dur="500" fill="hold"/>
                                        <p:tgtEl>
                                          <p:spTgt spid="25190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51907">
                                            <p:txEl>
                                              <p:pRg st="0" end="0"/>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51907">
                                            <p:txEl>
                                              <p:pRg st="1" end="1"/>
                                            </p:txEl>
                                          </p:spTgt>
                                        </p:tgtEl>
                                        <p:attrNameLst>
                                          <p:attrName>style.visibility</p:attrName>
                                        </p:attrNameLst>
                                      </p:cBhvr>
                                      <p:to>
                                        <p:strVal val="visible"/>
                                      </p:to>
                                    </p:set>
                                    <p:anim calcmode="lin" valueType="num">
                                      <p:cBhvr additive="base">
                                        <p:cTn id="12" dur="500" fill="hold"/>
                                        <p:tgtEl>
                                          <p:spTgt spid="251907">
                                            <p:txEl>
                                              <p:pRg st="1" end="1"/>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251907">
                                            <p:txEl>
                                              <p:pRg st="1" end="1"/>
                                            </p:txEl>
                                          </p:spTgt>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251907">
                                            <p:txEl>
                                              <p:pRg st="2" end="2"/>
                                            </p:txEl>
                                          </p:spTgt>
                                        </p:tgtEl>
                                        <p:attrNameLst>
                                          <p:attrName>style.visibility</p:attrName>
                                        </p:attrNameLst>
                                      </p:cBhvr>
                                      <p:to>
                                        <p:strVal val="visible"/>
                                      </p:to>
                                    </p:set>
                                    <p:anim calcmode="lin" valueType="num">
                                      <p:cBhvr additive="base">
                                        <p:cTn id="16" dur="500" fill="hold"/>
                                        <p:tgtEl>
                                          <p:spTgt spid="251907">
                                            <p:txEl>
                                              <p:pRg st="2" end="2"/>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251907">
                                            <p:txEl>
                                              <p:pRg st="2" end="2"/>
                                            </p:txEl>
                                          </p:spTgt>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1000"/>
                            </p:stCondLst>
                            <p:childTnLst>
                              <p:par>
                                <p:cTn id="19" presetID="22" presetClass="entr" presetSubtype="8" fill="hold" nodeType="afterEffect">
                                  <p:stCondLst>
                                    <p:cond delay="0"/>
                                  </p:stCondLst>
                                  <p:childTnLst>
                                    <p:set>
                                      <p:cBhvr>
                                        <p:cTn id="20" dur="1" fill="hold">
                                          <p:stCondLst>
                                            <p:cond delay="0"/>
                                          </p:stCondLst>
                                        </p:cTn>
                                        <p:tgtEl>
                                          <p:spTgt spid="251908"/>
                                        </p:tgtEl>
                                        <p:attrNameLst>
                                          <p:attrName>style.visibility</p:attrName>
                                        </p:attrNameLst>
                                      </p:cBhvr>
                                      <p:to>
                                        <p:strVal val="visible"/>
                                      </p:to>
                                    </p:set>
                                    <p:animEffect transition="in" filter="wipe(left)">
                                      <p:cBhvr>
                                        <p:cTn id="21" dur="500"/>
                                        <p:tgtEl>
                                          <p:spTgt spid="251908"/>
                                        </p:tgtEl>
                                      </p:cBhvr>
                                    </p:animEffect>
                                  </p:childTnLst>
                                </p:cTn>
                              </p:par>
                            </p:childTnLst>
                          </p:cTn>
                        </p:par>
                        <p:par>
                          <p:cTn id="22" fill="hold" nodeType="afterGroup">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251916">
                                            <p:txEl>
                                              <p:pRg st="0" end="0"/>
                                            </p:txEl>
                                          </p:spTgt>
                                        </p:tgtEl>
                                        <p:attrNameLst>
                                          <p:attrName>style.visibility</p:attrName>
                                        </p:attrNameLst>
                                      </p:cBhvr>
                                      <p:to>
                                        <p:strVal val="visible"/>
                                      </p:to>
                                    </p:set>
                                    <p:animEffect transition="in" filter="wipe(left)">
                                      <p:cBhvr>
                                        <p:cTn id="25" dur="500"/>
                                        <p:tgtEl>
                                          <p:spTgt spid="251916">
                                            <p:txEl>
                                              <p:pRg st="0" end="0"/>
                                            </p:txEl>
                                          </p:spTgt>
                                        </p:tgtEl>
                                      </p:cBhvr>
                                    </p:animEffect>
                                  </p:childTnLst>
                                </p:cTn>
                              </p:par>
                            </p:childTnLst>
                          </p:cTn>
                        </p:par>
                        <p:par>
                          <p:cTn id="26" fill="hold" nodeType="afterGroup">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251916">
                                            <p:txEl>
                                              <p:pRg st="1" end="1"/>
                                            </p:txEl>
                                          </p:spTgt>
                                        </p:tgtEl>
                                        <p:attrNameLst>
                                          <p:attrName>style.visibility</p:attrName>
                                        </p:attrNameLst>
                                      </p:cBhvr>
                                      <p:to>
                                        <p:strVal val="visible"/>
                                      </p:to>
                                    </p:set>
                                    <p:animEffect transition="in" filter="wipe(left)">
                                      <p:cBhvr>
                                        <p:cTn id="29" dur="500"/>
                                        <p:tgtEl>
                                          <p:spTgt spid="251916">
                                            <p:txEl>
                                              <p:pRg st="1" end="1"/>
                                            </p:txEl>
                                          </p:spTgt>
                                        </p:tgtEl>
                                      </p:cBhvr>
                                    </p:animEffect>
                                  </p:childTnLst>
                                </p:cTn>
                              </p:par>
                            </p:childTnLst>
                          </p:cTn>
                        </p:par>
                        <p:par>
                          <p:cTn id="30" fill="hold" nodeType="afterGroup">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251916">
                                            <p:txEl>
                                              <p:pRg st="2" end="2"/>
                                            </p:txEl>
                                          </p:spTgt>
                                        </p:tgtEl>
                                        <p:attrNameLst>
                                          <p:attrName>style.visibility</p:attrName>
                                        </p:attrNameLst>
                                      </p:cBhvr>
                                      <p:to>
                                        <p:strVal val="visible"/>
                                      </p:to>
                                    </p:set>
                                    <p:animEffect transition="in" filter="wipe(left)">
                                      <p:cBhvr>
                                        <p:cTn id="33" dur="500"/>
                                        <p:tgtEl>
                                          <p:spTgt spid="25191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1907" grpId="0" build="p"/>
      <p:bldP spid="251916" grpId="0" build="allAtOnce"/>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Espace réservé du pied de page 4"/>
          <p:cNvSpPr>
            <a:spLocks noGrp="1"/>
          </p:cNvSpPr>
          <p:nvPr>
            <p:ph type="ftr" sz="quarter" idx="11"/>
          </p:nvPr>
        </p:nvSpPr>
        <p:spPr>
          <a:noFill/>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da-DK" sz="1000" smtClean="0">
                <a:latin typeface="Arial" charset="0"/>
              </a:rPr>
              <a:t>BSP: 36 C/5</a:t>
            </a:r>
          </a:p>
        </p:txBody>
      </p:sp>
      <p:pic>
        <p:nvPicPr>
          <p:cNvPr id="305154" name="Picture 2" descr="feu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11575" y="3265488"/>
            <a:ext cx="1076325" cy="249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5155" name="Picture 3" descr="feu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11575" y="3265488"/>
            <a:ext cx="1076325" cy="249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5156" name="Picture 4" descr="feu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11575" y="3265488"/>
            <a:ext cx="1076325" cy="249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6" name="Picture 5" descr="halvcirkel_blu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2988" y="2808288"/>
            <a:ext cx="6697662" cy="172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7" name="Rectangle 6"/>
          <p:cNvSpPr>
            <a:spLocks noGrp="1" noChangeArrowheads="1"/>
          </p:cNvSpPr>
          <p:nvPr>
            <p:ph type="title"/>
          </p:nvPr>
        </p:nvSpPr>
        <p:spPr>
          <a:xfrm>
            <a:off x="1619250" y="250825"/>
            <a:ext cx="6553200" cy="823913"/>
          </a:xfrm>
        </p:spPr>
        <p:txBody>
          <a:bodyPr/>
          <a:lstStyle/>
          <a:p>
            <a:pPr eaLnBrk="1" hangingPunct="1"/>
            <a:r>
              <a:rPr lang="en-GB" sz="2600" smtClean="0"/>
              <a:t>From </a:t>
            </a:r>
            <a:r>
              <a:rPr lang="en-GB" sz="2600" b="1" smtClean="0">
                <a:solidFill>
                  <a:srgbClr val="648BB3"/>
                </a:solidFill>
              </a:rPr>
              <a:t>programming</a:t>
            </a:r>
            <a:r>
              <a:rPr lang="en-GB" sz="2600" smtClean="0"/>
              <a:t> to </a:t>
            </a:r>
            <a:r>
              <a:rPr lang="en-GB" sz="2600" b="1" smtClean="0">
                <a:solidFill>
                  <a:srgbClr val="648BB3"/>
                </a:solidFill>
              </a:rPr>
              <a:t>implementation</a:t>
            </a:r>
          </a:p>
        </p:txBody>
      </p:sp>
      <p:sp>
        <p:nvSpPr>
          <p:cNvPr id="305159" name="Rectangle 7"/>
          <p:cNvSpPr>
            <a:spLocks noChangeArrowheads="1"/>
          </p:cNvSpPr>
          <p:nvPr/>
        </p:nvSpPr>
        <p:spPr bwMode="auto">
          <a:xfrm>
            <a:off x="395288" y="4608513"/>
            <a:ext cx="2520950"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r>
              <a:rPr lang="en-GB" sz="2000" b="1">
                <a:solidFill>
                  <a:srgbClr val="648BB3"/>
                </a:solidFill>
              </a:rPr>
              <a:t>Programming</a:t>
            </a:r>
            <a:r>
              <a:rPr lang="en-GB" sz="2000" b="1"/>
              <a:t> </a:t>
            </a:r>
            <a:r>
              <a:rPr lang="en-GB" sz="2000"/>
              <a:t>period</a:t>
            </a:r>
          </a:p>
        </p:txBody>
      </p:sp>
      <p:sp>
        <p:nvSpPr>
          <p:cNvPr id="305160" name="Rectangle 8"/>
          <p:cNvSpPr>
            <a:spLocks noChangeArrowheads="1"/>
          </p:cNvSpPr>
          <p:nvPr/>
        </p:nvSpPr>
        <p:spPr bwMode="auto">
          <a:xfrm>
            <a:off x="-252413" y="2879725"/>
            <a:ext cx="3168651"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r>
              <a:rPr lang="en-GB" sz="2000"/>
              <a:t>Validation cycle</a:t>
            </a:r>
          </a:p>
        </p:txBody>
      </p:sp>
      <p:sp>
        <p:nvSpPr>
          <p:cNvPr id="305161" name="Rectangle 9"/>
          <p:cNvSpPr>
            <a:spLocks noChangeArrowheads="1"/>
          </p:cNvSpPr>
          <p:nvPr/>
        </p:nvSpPr>
        <p:spPr bwMode="auto">
          <a:xfrm>
            <a:off x="3095625" y="1944688"/>
            <a:ext cx="2339975"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r>
              <a:rPr lang="en-GB" sz="2000"/>
              <a:t>Approval by the DG</a:t>
            </a:r>
          </a:p>
        </p:txBody>
      </p:sp>
      <p:sp>
        <p:nvSpPr>
          <p:cNvPr id="305162" name="Rectangle 10"/>
          <p:cNvSpPr>
            <a:spLocks noChangeArrowheads="1"/>
          </p:cNvSpPr>
          <p:nvPr/>
        </p:nvSpPr>
        <p:spPr bwMode="auto">
          <a:xfrm>
            <a:off x="5940425" y="2736850"/>
            <a:ext cx="2952750"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r>
              <a:rPr lang="en-GB" sz="2000"/>
              <a:t>Budget released</a:t>
            </a:r>
          </a:p>
        </p:txBody>
      </p:sp>
      <p:sp>
        <p:nvSpPr>
          <p:cNvPr id="305163" name="Rectangle 11"/>
          <p:cNvSpPr>
            <a:spLocks noChangeArrowheads="1"/>
          </p:cNvSpPr>
          <p:nvPr/>
        </p:nvSpPr>
        <p:spPr bwMode="auto">
          <a:xfrm>
            <a:off x="6011863" y="4608513"/>
            <a:ext cx="2700337"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r>
              <a:rPr lang="en-GB" sz="2000" b="1">
                <a:solidFill>
                  <a:srgbClr val="648BB3"/>
                </a:solidFill>
              </a:rPr>
              <a:t>Implementation</a:t>
            </a:r>
            <a:r>
              <a:rPr lang="en-GB" sz="2000"/>
              <a:t> period</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05155"/>
                                        </p:tgtEl>
                                        <p:attrNameLst>
                                          <p:attrName>style.visibility</p:attrName>
                                        </p:attrNameLst>
                                      </p:cBhvr>
                                      <p:to>
                                        <p:strVal val="visible"/>
                                      </p:to>
                                    </p:set>
                                  </p:childTnLst>
                                </p:cTn>
                              </p:par>
                              <p:par>
                                <p:cTn id="7" presetID="2" presetClass="entr" presetSubtype="8" fill="hold" grpId="0" nodeType="withEffect">
                                  <p:stCondLst>
                                    <p:cond delay="0"/>
                                  </p:stCondLst>
                                  <p:childTnLst>
                                    <p:set>
                                      <p:cBhvr>
                                        <p:cTn id="8" dur="1" fill="hold">
                                          <p:stCondLst>
                                            <p:cond delay="0"/>
                                          </p:stCondLst>
                                        </p:cTn>
                                        <p:tgtEl>
                                          <p:spTgt spid="305159">
                                            <p:txEl>
                                              <p:pRg st="0" end="0"/>
                                            </p:txEl>
                                          </p:spTgt>
                                        </p:tgtEl>
                                        <p:attrNameLst>
                                          <p:attrName>style.visibility</p:attrName>
                                        </p:attrNameLst>
                                      </p:cBhvr>
                                      <p:to>
                                        <p:strVal val="visible"/>
                                      </p:to>
                                    </p:set>
                                    <p:anim calcmode="lin" valueType="num">
                                      <p:cBhvr additive="base">
                                        <p:cTn id="9" dur="500" fill="hold"/>
                                        <p:tgtEl>
                                          <p:spTgt spid="305159">
                                            <p:txEl>
                                              <p:pRg st="0" end="0"/>
                                            </p:txEl>
                                          </p:spTgt>
                                        </p:tgtEl>
                                        <p:attrNameLst>
                                          <p:attrName>ppt_x</p:attrName>
                                        </p:attrNameLst>
                                      </p:cBhvr>
                                      <p:tavLst>
                                        <p:tav tm="0">
                                          <p:val>
                                            <p:strVal val="0-#ppt_w/2"/>
                                          </p:val>
                                        </p:tav>
                                        <p:tav tm="100000">
                                          <p:val>
                                            <p:strVal val="#ppt_x"/>
                                          </p:val>
                                        </p:tav>
                                      </p:tavLst>
                                    </p:anim>
                                    <p:anim calcmode="lin" valueType="num">
                                      <p:cBhvr additive="base">
                                        <p:cTn id="10" dur="500" fill="hold"/>
                                        <p:tgtEl>
                                          <p:spTgt spid="30515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2" presetClass="entr" presetSubtype="8" fill="hold" nodeType="clickEffect">
                                  <p:stCondLst>
                                    <p:cond delay="0"/>
                                  </p:stCondLst>
                                  <p:childTnLst>
                                    <p:set>
                                      <p:cBhvr>
                                        <p:cTn id="14" dur="1" fill="hold">
                                          <p:stCondLst>
                                            <p:cond delay="0"/>
                                          </p:stCondLst>
                                        </p:cTn>
                                        <p:tgtEl>
                                          <p:spTgt spid="305160">
                                            <p:txEl>
                                              <p:pRg st="0" end="0"/>
                                            </p:txEl>
                                          </p:spTgt>
                                        </p:tgtEl>
                                        <p:attrNameLst>
                                          <p:attrName>style.visibility</p:attrName>
                                        </p:attrNameLst>
                                      </p:cBhvr>
                                      <p:to>
                                        <p:strVal val="visible"/>
                                      </p:to>
                                    </p:set>
                                    <p:anim calcmode="lin" valueType="num">
                                      <p:cBhvr additive="base">
                                        <p:cTn id="15" dur="500" fill="hold"/>
                                        <p:tgtEl>
                                          <p:spTgt spid="305160">
                                            <p:txEl>
                                              <p:pRg st="0" end="0"/>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305160">
                                            <p:txEl>
                                              <p:pRg st="0" end="0"/>
                                            </p:txEl>
                                          </p:spTgt>
                                        </p:tgtEl>
                                        <p:attrNameLst>
                                          <p:attrName>ppt_y</p:attrName>
                                        </p:attrNameLst>
                                      </p:cBhvr>
                                      <p:tavLst>
                                        <p:tav tm="0">
                                          <p:val>
                                            <p:strVal val="#ppt_y"/>
                                          </p:val>
                                        </p:tav>
                                        <p:tav tm="100000">
                                          <p:val>
                                            <p:strVal val="#ppt_y"/>
                                          </p:val>
                                        </p:tav>
                                      </p:tavLst>
                                    </p:anim>
                                  </p:childTnLst>
                                </p:cTn>
                              </p:par>
                              <p:par>
                                <p:cTn id="17" presetID="1" presetClass="exit" presetSubtype="0" fill="hold" nodeType="withEffect">
                                  <p:stCondLst>
                                    <p:cond delay="0"/>
                                  </p:stCondLst>
                                  <p:childTnLst>
                                    <p:set>
                                      <p:cBhvr>
                                        <p:cTn id="18" dur="1" fill="hold">
                                          <p:stCondLst>
                                            <p:cond delay="0"/>
                                          </p:stCondLst>
                                        </p:cTn>
                                        <p:tgtEl>
                                          <p:spTgt spid="305155"/>
                                        </p:tgtEl>
                                        <p:attrNameLst>
                                          <p:attrName>style.visibility</p:attrName>
                                        </p:attrNameLst>
                                      </p:cBhvr>
                                      <p:to>
                                        <p:strVal val="hidden"/>
                                      </p:to>
                                    </p:set>
                                  </p:childTnLst>
                                </p:cTn>
                              </p:par>
                              <p:par>
                                <p:cTn id="19" presetID="1" presetClass="entr" presetSubtype="0" fill="hold" nodeType="withEffect">
                                  <p:stCondLst>
                                    <p:cond delay="0"/>
                                  </p:stCondLst>
                                  <p:childTnLst>
                                    <p:set>
                                      <p:cBhvr>
                                        <p:cTn id="20" dur="1" fill="hold">
                                          <p:stCondLst>
                                            <p:cond delay="0"/>
                                          </p:stCondLst>
                                        </p:cTn>
                                        <p:tgtEl>
                                          <p:spTgt spid="305156"/>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nodeType="clickEffect">
                                  <p:stCondLst>
                                    <p:cond delay="0"/>
                                  </p:stCondLst>
                                  <p:childTnLst>
                                    <p:set>
                                      <p:cBhvr>
                                        <p:cTn id="24" dur="1" fill="hold">
                                          <p:stCondLst>
                                            <p:cond delay="0"/>
                                          </p:stCondLst>
                                        </p:cTn>
                                        <p:tgtEl>
                                          <p:spTgt spid="305161">
                                            <p:txEl>
                                              <p:pRg st="0" end="0"/>
                                            </p:txEl>
                                          </p:spTgt>
                                        </p:tgtEl>
                                        <p:attrNameLst>
                                          <p:attrName>style.visibility</p:attrName>
                                        </p:attrNameLst>
                                      </p:cBhvr>
                                      <p:to>
                                        <p:strVal val="visible"/>
                                      </p:to>
                                    </p:set>
                                    <p:anim calcmode="lin" valueType="num">
                                      <p:cBhvr additive="base">
                                        <p:cTn id="25" dur="500" fill="hold"/>
                                        <p:tgtEl>
                                          <p:spTgt spid="305161">
                                            <p:txEl>
                                              <p:pRg st="0" end="0"/>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05161">
                                            <p:txEl>
                                              <p:pRg st="0" end="0"/>
                                            </p:txEl>
                                          </p:spTgt>
                                        </p:tgtEl>
                                        <p:attrNameLst>
                                          <p:attrName>ppt_y</p:attrName>
                                        </p:attrNameLst>
                                      </p:cBhvr>
                                      <p:tavLst>
                                        <p:tav tm="0">
                                          <p:val>
                                            <p:strVal val="#ppt_y"/>
                                          </p:val>
                                        </p:tav>
                                        <p:tav tm="100000">
                                          <p:val>
                                            <p:strVal val="#ppt_y"/>
                                          </p:val>
                                        </p:tav>
                                      </p:tavLst>
                                    </p:anim>
                                  </p:childTnLst>
                                </p:cTn>
                              </p:par>
                              <p:par>
                                <p:cTn id="27" presetID="1" presetClass="exit" presetSubtype="0" fill="hold" nodeType="withEffect">
                                  <p:stCondLst>
                                    <p:cond delay="0"/>
                                  </p:stCondLst>
                                  <p:childTnLst>
                                    <p:set>
                                      <p:cBhvr>
                                        <p:cTn id="28" dur="1" fill="hold">
                                          <p:stCondLst>
                                            <p:cond delay="0"/>
                                          </p:stCondLst>
                                        </p:cTn>
                                        <p:tgtEl>
                                          <p:spTgt spid="305156"/>
                                        </p:tgtEl>
                                        <p:attrNameLst>
                                          <p:attrName>style.visibility</p:attrName>
                                        </p:attrNameLst>
                                      </p:cBhvr>
                                      <p:to>
                                        <p:strVal val="hidden"/>
                                      </p:to>
                                    </p:set>
                                  </p:childTnLst>
                                </p:cTn>
                              </p:par>
                              <p:par>
                                <p:cTn id="29" presetID="1" presetClass="entr" presetSubtype="0" fill="hold" nodeType="withEffect">
                                  <p:stCondLst>
                                    <p:cond delay="0"/>
                                  </p:stCondLst>
                                  <p:childTnLst>
                                    <p:set>
                                      <p:cBhvr>
                                        <p:cTn id="30" dur="1" fill="hold">
                                          <p:stCondLst>
                                            <p:cond delay="0"/>
                                          </p:stCondLst>
                                        </p:cTn>
                                        <p:tgtEl>
                                          <p:spTgt spid="305154"/>
                                        </p:tgtEl>
                                        <p:attrNameLst>
                                          <p:attrName>style.visibility</p:attrName>
                                        </p:attrNameLst>
                                      </p:cBhvr>
                                      <p:to>
                                        <p:strVal val="visible"/>
                                      </p:to>
                                    </p:set>
                                  </p:childTnLst>
                                </p:cTn>
                              </p:par>
                            </p:childTnLst>
                          </p:cTn>
                        </p:par>
                        <p:par>
                          <p:cTn id="31" fill="hold" nodeType="afterGroup">
                            <p:stCondLst>
                              <p:cond delay="500"/>
                            </p:stCondLst>
                            <p:childTnLst>
                              <p:par>
                                <p:cTn id="32" presetID="2" presetClass="entr" presetSubtype="2" fill="hold" grpId="0" nodeType="afterEffect">
                                  <p:stCondLst>
                                    <p:cond delay="0"/>
                                  </p:stCondLst>
                                  <p:childTnLst>
                                    <p:set>
                                      <p:cBhvr>
                                        <p:cTn id="33" dur="1" fill="hold">
                                          <p:stCondLst>
                                            <p:cond delay="0"/>
                                          </p:stCondLst>
                                        </p:cTn>
                                        <p:tgtEl>
                                          <p:spTgt spid="305162"/>
                                        </p:tgtEl>
                                        <p:attrNameLst>
                                          <p:attrName>style.visibility</p:attrName>
                                        </p:attrNameLst>
                                      </p:cBhvr>
                                      <p:to>
                                        <p:strVal val="visible"/>
                                      </p:to>
                                    </p:set>
                                    <p:anim calcmode="lin" valueType="num">
                                      <p:cBhvr additive="base">
                                        <p:cTn id="34" dur="500" fill="hold"/>
                                        <p:tgtEl>
                                          <p:spTgt spid="305162"/>
                                        </p:tgtEl>
                                        <p:attrNameLst>
                                          <p:attrName>ppt_x</p:attrName>
                                        </p:attrNameLst>
                                      </p:cBhvr>
                                      <p:tavLst>
                                        <p:tav tm="0">
                                          <p:val>
                                            <p:strVal val="1+#ppt_w/2"/>
                                          </p:val>
                                        </p:tav>
                                        <p:tav tm="100000">
                                          <p:val>
                                            <p:strVal val="#ppt_x"/>
                                          </p:val>
                                        </p:tav>
                                      </p:tavLst>
                                    </p:anim>
                                    <p:anim calcmode="lin" valueType="num">
                                      <p:cBhvr additive="base">
                                        <p:cTn id="35" dur="500" fill="hold"/>
                                        <p:tgtEl>
                                          <p:spTgt spid="305162"/>
                                        </p:tgtEl>
                                        <p:attrNameLst>
                                          <p:attrName>ppt_y</p:attrName>
                                        </p:attrNameLst>
                                      </p:cBhvr>
                                      <p:tavLst>
                                        <p:tav tm="0">
                                          <p:val>
                                            <p:strVal val="#ppt_y"/>
                                          </p:val>
                                        </p:tav>
                                        <p:tav tm="100000">
                                          <p:val>
                                            <p:strVal val="#ppt_y"/>
                                          </p:val>
                                        </p:tav>
                                      </p:tavLst>
                                    </p:anim>
                                  </p:childTnLst>
                                </p:cTn>
                              </p:par>
                            </p:childTnLst>
                          </p:cTn>
                        </p:par>
                        <p:par>
                          <p:cTn id="36" fill="hold" nodeType="afterGroup">
                            <p:stCondLst>
                              <p:cond delay="1000"/>
                            </p:stCondLst>
                            <p:childTnLst>
                              <p:par>
                                <p:cTn id="37" presetID="2" presetClass="entr" presetSubtype="2" fill="hold" grpId="0" nodeType="afterEffect">
                                  <p:stCondLst>
                                    <p:cond delay="0"/>
                                  </p:stCondLst>
                                  <p:childTnLst>
                                    <p:set>
                                      <p:cBhvr>
                                        <p:cTn id="38" dur="1" fill="hold">
                                          <p:stCondLst>
                                            <p:cond delay="0"/>
                                          </p:stCondLst>
                                        </p:cTn>
                                        <p:tgtEl>
                                          <p:spTgt spid="305163"/>
                                        </p:tgtEl>
                                        <p:attrNameLst>
                                          <p:attrName>style.visibility</p:attrName>
                                        </p:attrNameLst>
                                      </p:cBhvr>
                                      <p:to>
                                        <p:strVal val="visible"/>
                                      </p:to>
                                    </p:set>
                                    <p:anim calcmode="lin" valueType="num">
                                      <p:cBhvr additive="base">
                                        <p:cTn id="39" dur="500" fill="hold"/>
                                        <p:tgtEl>
                                          <p:spTgt spid="305163"/>
                                        </p:tgtEl>
                                        <p:attrNameLst>
                                          <p:attrName>ppt_x</p:attrName>
                                        </p:attrNameLst>
                                      </p:cBhvr>
                                      <p:tavLst>
                                        <p:tav tm="0">
                                          <p:val>
                                            <p:strVal val="1+#ppt_w/2"/>
                                          </p:val>
                                        </p:tav>
                                        <p:tav tm="100000">
                                          <p:val>
                                            <p:strVal val="#ppt_x"/>
                                          </p:val>
                                        </p:tav>
                                      </p:tavLst>
                                    </p:anim>
                                    <p:anim calcmode="lin" valueType="num">
                                      <p:cBhvr additive="base">
                                        <p:cTn id="40" dur="500" fill="hold"/>
                                        <p:tgtEl>
                                          <p:spTgt spid="3051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5159" grpId="0" build="p"/>
      <p:bldP spid="305162" grpId="0"/>
      <p:bldP spid="30516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Espace réservé du pied de page 4"/>
          <p:cNvSpPr txBox="1">
            <a:spLocks noGrp="1"/>
          </p:cNvSpPr>
          <p:nvPr/>
        </p:nvSpPr>
        <p:spPr bwMode="auto">
          <a:xfrm>
            <a:off x="2555875" y="6561138"/>
            <a:ext cx="411162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da-DK" sz="1000">
                <a:latin typeface="Arial" charset="0"/>
              </a:rPr>
              <a:t>BSP: 36 C/5</a:t>
            </a:r>
          </a:p>
        </p:txBody>
      </p:sp>
      <p:sp>
        <p:nvSpPr>
          <p:cNvPr id="36867" name="Rectangle 2"/>
          <p:cNvSpPr>
            <a:spLocks noGrp="1" noChangeArrowheads="1"/>
          </p:cNvSpPr>
          <p:nvPr>
            <p:ph type="body" idx="4294967295"/>
          </p:nvPr>
        </p:nvSpPr>
        <p:spPr>
          <a:xfrm>
            <a:off x="381000" y="2232025"/>
            <a:ext cx="8382000" cy="3600450"/>
          </a:xfrm>
        </p:spPr>
        <p:txBody>
          <a:bodyPr/>
          <a:lstStyle/>
          <a:p>
            <a:pPr algn="ctr" eaLnBrk="1" hangingPunct="1"/>
            <a:endParaRPr lang="en-GB" b="1" smtClean="0"/>
          </a:p>
          <a:p>
            <a:pPr algn="ctr" eaLnBrk="1" hangingPunct="1"/>
            <a:endParaRPr lang="en-GB" b="1" smtClean="0"/>
          </a:p>
          <a:p>
            <a:pPr algn="ctr" eaLnBrk="1" hangingPunct="1"/>
            <a:r>
              <a:rPr lang="en-GB" sz="3600" b="1" smtClean="0">
                <a:solidFill>
                  <a:srgbClr val="648BB3"/>
                </a:solidFill>
              </a:rPr>
              <a:t>Implementation</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Espace réservé du pied de page 4"/>
          <p:cNvSpPr>
            <a:spLocks noGrp="1"/>
          </p:cNvSpPr>
          <p:nvPr>
            <p:ph type="ftr" sz="quarter" idx="11"/>
          </p:nvPr>
        </p:nvSpPr>
        <p:spPr>
          <a:noFill/>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en-GB" sz="1000" smtClean="0">
                <a:latin typeface="Arial" charset="0"/>
              </a:rPr>
              <a:t>BSP: 36 C/5</a:t>
            </a:r>
          </a:p>
        </p:txBody>
      </p:sp>
      <p:sp>
        <p:nvSpPr>
          <p:cNvPr id="518147" name="Rectangle 3"/>
          <p:cNvSpPr>
            <a:spLocks noChangeArrowheads="1"/>
          </p:cNvSpPr>
          <p:nvPr/>
        </p:nvSpPr>
        <p:spPr bwMode="auto">
          <a:xfrm>
            <a:off x="36513" y="1152525"/>
            <a:ext cx="8928100" cy="2592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spcBef>
                <a:spcPct val="20000"/>
              </a:spcBef>
            </a:pPr>
            <a:r>
              <a:rPr lang="en-GB" sz="2600" b="1">
                <a:solidFill>
                  <a:srgbClr val="648BB3"/>
                </a:solidFill>
              </a:rPr>
              <a:t>	</a:t>
            </a:r>
            <a:r>
              <a:rPr lang="en-GB" sz="2200" b="1">
                <a:solidFill>
                  <a:srgbClr val="648BB3"/>
                </a:solidFill>
              </a:rPr>
              <a:t>Monitoring:</a:t>
            </a:r>
            <a:endParaRPr lang="en-GB" sz="2200"/>
          </a:p>
          <a:p>
            <a:pPr marL="342900" indent="-342900" algn="l">
              <a:spcBef>
                <a:spcPct val="20000"/>
              </a:spcBef>
            </a:pPr>
            <a:r>
              <a:rPr lang="en-GB" sz="2000"/>
              <a:t>	</a:t>
            </a:r>
            <a:r>
              <a:rPr lang="en-GB" sz="1800" b="1" i="1"/>
              <a:t>“A continuing </a:t>
            </a:r>
            <a:r>
              <a:rPr lang="en-GB" sz="1800" b="1" i="1">
                <a:solidFill>
                  <a:srgbClr val="648BB3"/>
                </a:solidFill>
              </a:rPr>
              <a:t>function</a:t>
            </a:r>
            <a:r>
              <a:rPr lang="en-GB" sz="1800" b="1" i="1"/>
              <a:t> that uses systematic collection of data on specified indicators </a:t>
            </a:r>
            <a:r>
              <a:rPr lang="en-GB" sz="1800" b="1" i="1">
                <a:solidFill>
                  <a:srgbClr val="648BB3"/>
                </a:solidFill>
              </a:rPr>
              <a:t>to provide management</a:t>
            </a:r>
            <a:r>
              <a:rPr lang="en-GB" sz="1800" b="1" i="1"/>
              <a:t> and the main </a:t>
            </a:r>
            <a:r>
              <a:rPr lang="en-GB" sz="1800" b="1" i="1">
                <a:solidFill>
                  <a:srgbClr val="648BB3"/>
                </a:solidFill>
              </a:rPr>
              <a:t>stakeholders</a:t>
            </a:r>
            <a:r>
              <a:rPr lang="en-GB" sz="1800" b="1" i="1"/>
              <a:t> of an ongoing […] intervention with indications of the extent of </a:t>
            </a:r>
            <a:r>
              <a:rPr lang="en-GB" sz="1800" b="1" i="1">
                <a:solidFill>
                  <a:srgbClr val="648BB3"/>
                </a:solidFill>
              </a:rPr>
              <a:t>progress </a:t>
            </a:r>
            <a:r>
              <a:rPr lang="en-GB" sz="1800" b="1" i="1"/>
              <a:t>and</a:t>
            </a:r>
            <a:r>
              <a:rPr lang="en-GB" sz="1800" b="1" i="1">
                <a:solidFill>
                  <a:srgbClr val="648BB3"/>
                </a:solidFill>
              </a:rPr>
              <a:t> achievement of objectives</a:t>
            </a:r>
            <a:r>
              <a:rPr lang="en-GB" sz="1800" b="1" i="1"/>
              <a:t> and progress in the use of allocated funds</a:t>
            </a:r>
            <a:r>
              <a:rPr lang="en-GB" sz="1800" b="1"/>
              <a:t>.”</a:t>
            </a:r>
            <a:r>
              <a:rPr lang="en-GB"/>
              <a:t> 				</a:t>
            </a:r>
            <a:r>
              <a:rPr lang="en-GB" sz="1000"/>
              <a:t>					</a:t>
            </a:r>
            <a:r>
              <a:rPr lang="en-GB" sz="1000" b="1">
                <a:solidFill>
                  <a:schemeClr val="folHlink"/>
                </a:solidFill>
              </a:rPr>
              <a:t>OECD/DAC RBM Glossary - 2002.</a:t>
            </a:r>
            <a:r>
              <a:rPr lang="en-GB" sz="1000"/>
              <a:t> </a:t>
            </a:r>
          </a:p>
          <a:p>
            <a:pPr marL="342900" indent="-342900" algn="l">
              <a:spcBef>
                <a:spcPct val="20000"/>
              </a:spcBef>
            </a:pPr>
            <a:endParaRPr lang="en-GB" sz="1000"/>
          </a:p>
          <a:p>
            <a:pPr marL="342900" indent="-342900" algn="l">
              <a:lnSpc>
                <a:spcPct val="90000"/>
              </a:lnSpc>
            </a:pPr>
            <a:r>
              <a:rPr lang="en-GB" sz="2000"/>
              <a:t>	Assessing progress, comparing the</a:t>
            </a:r>
            <a:r>
              <a:rPr lang="en-GB" sz="2000">
                <a:solidFill>
                  <a:srgbClr val="4D4D4D"/>
                </a:solidFill>
              </a:rPr>
              <a:t> </a:t>
            </a:r>
            <a:r>
              <a:rPr lang="en-GB" sz="2000" b="1">
                <a:solidFill>
                  <a:srgbClr val="648BB3"/>
                </a:solidFill>
              </a:rPr>
              <a:t>planned</a:t>
            </a:r>
            <a:r>
              <a:rPr lang="en-GB" sz="2000">
                <a:solidFill>
                  <a:srgbClr val="4D4D4D"/>
                </a:solidFill>
              </a:rPr>
              <a:t> </a:t>
            </a:r>
            <a:r>
              <a:rPr lang="en-GB" sz="2000"/>
              <a:t>with the</a:t>
            </a:r>
            <a:r>
              <a:rPr lang="en-GB" sz="2000">
                <a:solidFill>
                  <a:srgbClr val="4D4D4D"/>
                </a:solidFill>
              </a:rPr>
              <a:t> </a:t>
            </a:r>
            <a:r>
              <a:rPr lang="en-GB" sz="2000" b="1">
                <a:solidFill>
                  <a:srgbClr val="648BB3"/>
                </a:solidFill>
              </a:rPr>
              <a:t>actual</a:t>
            </a:r>
            <a:r>
              <a:rPr lang="en-GB" sz="2000">
                <a:solidFill>
                  <a:srgbClr val="4D4D4D"/>
                </a:solidFill>
              </a:rPr>
              <a:t> </a:t>
            </a:r>
            <a:r>
              <a:rPr lang="en-GB" sz="2000"/>
              <a:t>situation &amp; making </a:t>
            </a:r>
            <a:r>
              <a:rPr lang="en-GB" sz="2000" b="1">
                <a:solidFill>
                  <a:srgbClr val="648BB3"/>
                </a:solidFill>
              </a:rPr>
              <a:t>necessary changes </a:t>
            </a:r>
            <a:r>
              <a:rPr lang="en-GB" sz="2000"/>
              <a:t>if needed. </a:t>
            </a:r>
            <a:endParaRPr lang="en-GB" sz="2000" u="sng"/>
          </a:p>
        </p:txBody>
      </p:sp>
      <p:sp>
        <p:nvSpPr>
          <p:cNvPr id="37892" name="Rectangle 4"/>
          <p:cNvSpPr>
            <a:spLocks noGrp="1" noChangeArrowheads="1"/>
          </p:cNvSpPr>
          <p:nvPr>
            <p:ph type="title"/>
          </p:nvPr>
        </p:nvSpPr>
        <p:spPr>
          <a:xfrm>
            <a:off x="1619250" y="431800"/>
            <a:ext cx="6553200" cy="823913"/>
          </a:xfrm>
        </p:spPr>
        <p:txBody>
          <a:bodyPr/>
          <a:lstStyle/>
          <a:p>
            <a:pPr eaLnBrk="1" hangingPunct="1"/>
            <a:r>
              <a:rPr lang="en-GB" smtClean="0">
                <a:solidFill>
                  <a:srgbClr val="648BB3"/>
                </a:solidFill>
              </a:rPr>
              <a:t>Monitoring implementation</a:t>
            </a:r>
          </a:p>
        </p:txBody>
      </p:sp>
      <p:sp>
        <p:nvSpPr>
          <p:cNvPr id="518154" name="Oval 10"/>
          <p:cNvSpPr>
            <a:spLocks noChangeArrowheads="1"/>
          </p:cNvSpPr>
          <p:nvPr/>
        </p:nvSpPr>
        <p:spPr bwMode="auto">
          <a:xfrm>
            <a:off x="2335213" y="3887788"/>
            <a:ext cx="4148137" cy="2374900"/>
          </a:xfrm>
          <a:prstGeom prst="ellipse">
            <a:avLst/>
          </a:prstGeom>
          <a:solidFill>
            <a:srgbClr val="EAEAEA"/>
          </a:solidFill>
          <a:ln w="6350" algn="ctr">
            <a:solidFill>
              <a:schemeClr val="bg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18155" name="Line 11"/>
          <p:cNvSpPr>
            <a:spLocks noChangeShapeType="1"/>
          </p:cNvSpPr>
          <p:nvPr/>
        </p:nvSpPr>
        <p:spPr bwMode="auto">
          <a:xfrm>
            <a:off x="2335213" y="5094288"/>
            <a:ext cx="4146550" cy="0"/>
          </a:xfrm>
          <a:prstGeom prst="line">
            <a:avLst/>
          </a:prstGeom>
          <a:noFill/>
          <a:ln w="38100">
            <a:solidFill>
              <a:srgbClr val="333333"/>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18156" name="Text Box 12"/>
          <p:cNvSpPr txBox="1">
            <a:spLocks noChangeArrowheads="1"/>
          </p:cNvSpPr>
          <p:nvPr/>
        </p:nvSpPr>
        <p:spPr bwMode="auto">
          <a:xfrm>
            <a:off x="1930400" y="4973638"/>
            <a:ext cx="606425" cy="457200"/>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GB" sz="2400" b="1">
                <a:solidFill>
                  <a:srgbClr val="648BB3"/>
                </a:solidFill>
              </a:rPr>
              <a:t>A</a:t>
            </a:r>
          </a:p>
        </p:txBody>
      </p:sp>
      <p:sp>
        <p:nvSpPr>
          <p:cNvPr id="518157" name="Text Box 13"/>
          <p:cNvSpPr txBox="1">
            <a:spLocks noChangeArrowheads="1"/>
          </p:cNvSpPr>
          <p:nvPr/>
        </p:nvSpPr>
        <p:spPr bwMode="auto">
          <a:xfrm>
            <a:off x="6280150" y="4933950"/>
            <a:ext cx="606425" cy="457200"/>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GB" sz="2400" b="1">
                <a:solidFill>
                  <a:srgbClr val="648BB3"/>
                </a:solidFill>
              </a:rPr>
              <a:t>B</a:t>
            </a:r>
          </a:p>
        </p:txBody>
      </p:sp>
      <p:sp>
        <p:nvSpPr>
          <p:cNvPr id="518158" name="Text Box 14"/>
          <p:cNvSpPr txBox="1">
            <a:spLocks noChangeArrowheads="1"/>
          </p:cNvSpPr>
          <p:nvPr/>
        </p:nvSpPr>
        <p:spPr bwMode="auto">
          <a:xfrm>
            <a:off x="6180138" y="4518025"/>
            <a:ext cx="606425" cy="457200"/>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GB" sz="2400" b="1">
                <a:solidFill>
                  <a:srgbClr val="648BB3"/>
                </a:solidFill>
              </a:rPr>
              <a:t>C</a:t>
            </a:r>
          </a:p>
        </p:txBody>
      </p:sp>
      <p:sp>
        <p:nvSpPr>
          <p:cNvPr id="518159" name="Freeform 15"/>
          <p:cNvSpPr>
            <a:spLocks/>
          </p:cNvSpPr>
          <p:nvPr/>
        </p:nvSpPr>
        <p:spPr bwMode="auto">
          <a:xfrm>
            <a:off x="2335213" y="4692650"/>
            <a:ext cx="4046537" cy="603250"/>
          </a:xfrm>
          <a:custGeom>
            <a:avLst/>
            <a:gdLst>
              <a:gd name="T0" fmla="*/ 0 w 3764"/>
              <a:gd name="T1" fmla="*/ 2147483647 h 772"/>
              <a:gd name="T2" fmla="*/ 2147483647 w 3764"/>
              <a:gd name="T3" fmla="*/ 2147483647 h 772"/>
              <a:gd name="T4" fmla="*/ 2147483647 w 3764"/>
              <a:gd name="T5" fmla="*/ 2147483647 h 772"/>
              <a:gd name="T6" fmla="*/ 2147483647 w 3764"/>
              <a:gd name="T7" fmla="*/ 2147483647 h 772"/>
              <a:gd name="T8" fmla="*/ 2147483647 w 3764"/>
              <a:gd name="T9" fmla="*/ 2147483647 h 772"/>
              <a:gd name="T10" fmla="*/ 2147483647 w 3764"/>
              <a:gd name="T11" fmla="*/ 0 h 77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764" h="772">
                <a:moveTo>
                  <a:pt x="0" y="544"/>
                </a:moveTo>
                <a:cubicBezTo>
                  <a:pt x="174" y="347"/>
                  <a:pt x="348" y="151"/>
                  <a:pt x="544" y="181"/>
                </a:cubicBezTo>
                <a:cubicBezTo>
                  <a:pt x="740" y="211"/>
                  <a:pt x="982" y="680"/>
                  <a:pt x="1179" y="726"/>
                </a:cubicBezTo>
                <a:cubicBezTo>
                  <a:pt x="1376" y="772"/>
                  <a:pt x="1511" y="462"/>
                  <a:pt x="1723" y="454"/>
                </a:cubicBezTo>
                <a:cubicBezTo>
                  <a:pt x="1935" y="446"/>
                  <a:pt x="2109" y="756"/>
                  <a:pt x="2449" y="680"/>
                </a:cubicBezTo>
                <a:cubicBezTo>
                  <a:pt x="2789" y="604"/>
                  <a:pt x="3276" y="302"/>
                  <a:pt x="3764" y="0"/>
                </a:cubicBezTo>
              </a:path>
            </a:pathLst>
          </a:custGeom>
          <a:noFill/>
          <a:ln w="38100" cap="flat" cmpd="sng">
            <a:solidFill>
              <a:schemeClr val="bg2"/>
            </a:solidFill>
            <a:prstDash val="solid"/>
            <a:round/>
            <a:headEnd/>
            <a:tailEnd/>
          </a:ln>
          <a:effectLst/>
          <a:extLst>
            <a:ext uri="{909E8E84-426E-40DD-AFC4-6F175D3DCCD1}">
              <a14:hiddenFill xmlns:a14="http://schemas.microsoft.com/office/drawing/2010/main">
                <a:solidFill>
                  <a:srgbClr val="648BB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18160" name="Freeform 16"/>
          <p:cNvSpPr>
            <a:spLocks/>
          </p:cNvSpPr>
          <p:nvPr/>
        </p:nvSpPr>
        <p:spPr bwMode="auto">
          <a:xfrm>
            <a:off x="2335213" y="4330700"/>
            <a:ext cx="4148137" cy="765175"/>
          </a:xfrm>
          <a:custGeom>
            <a:avLst/>
            <a:gdLst>
              <a:gd name="T0" fmla="*/ 0 w 3674"/>
              <a:gd name="T1" fmla="*/ 2147483647 h 861"/>
              <a:gd name="T2" fmla="*/ 2147483647 w 3674"/>
              <a:gd name="T3" fmla="*/ 0 h 861"/>
              <a:gd name="T4" fmla="*/ 2147483647 w 3674"/>
              <a:gd name="T5" fmla="*/ 2147483647 h 861"/>
              <a:gd name="T6" fmla="*/ 0 60000 65536"/>
              <a:gd name="T7" fmla="*/ 0 60000 65536"/>
              <a:gd name="T8" fmla="*/ 0 60000 65536"/>
            </a:gdLst>
            <a:ahLst/>
            <a:cxnLst>
              <a:cxn ang="T6">
                <a:pos x="T0" y="T1"/>
              </a:cxn>
              <a:cxn ang="T7">
                <a:pos x="T2" y="T3"/>
              </a:cxn>
              <a:cxn ang="T8">
                <a:pos x="T4" y="T5"/>
              </a:cxn>
            </a:cxnLst>
            <a:rect l="0" t="0" r="r" b="b"/>
            <a:pathLst>
              <a:path w="3674" h="861">
                <a:moveTo>
                  <a:pt x="0" y="861"/>
                </a:moveTo>
                <a:cubicBezTo>
                  <a:pt x="669" y="430"/>
                  <a:pt x="1338" y="0"/>
                  <a:pt x="1950" y="0"/>
                </a:cubicBezTo>
                <a:cubicBezTo>
                  <a:pt x="2562" y="0"/>
                  <a:pt x="3118" y="430"/>
                  <a:pt x="3674" y="861"/>
                </a:cubicBezTo>
              </a:path>
            </a:pathLst>
          </a:custGeom>
          <a:noFill/>
          <a:ln w="38100" cap="flat" cmpd="sng">
            <a:solidFill>
              <a:srgbClr val="648BB3"/>
            </a:solidFill>
            <a:prstDash val="solid"/>
            <a:round/>
            <a:headEnd/>
            <a:tailEnd type="triangle" w="med" len="med"/>
          </a:ln>
          <a:effectLst/>
          <a:extLst>
            <a:ext uri="{909E8E84-426E-40DD-AFC4-6F175D3DCCD1}">
              <a14:hiddenFill xmlns:a14="http://schemas.microsoft.com/office/drawing/2010/main">
                <a:solidFill>
                  <a:srgbClr val="648BB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18161" name="Text Box 17"/>
          <p:cNvSpPr txBox="1">
            <a:spLocks noChangeArrowheads="1"/>
          </p:cNvSpPr>
          <p:nvPr/>
        </p:nvSpPr>
        <p:spPr bwMode="auto">
          <a:xfrm>
            <a:off x="1331913" y="5472113"/>
            <a:ext cx="962025" cy="581025"/>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GB"/>
              <a:t>Situation analysis</a:t>
            </a:r>
          </a:p>
        </p:txBody>
      </p:sp>
      <p:sp>
        <p:nvSpPr>
          <p:cNvPr id="518162" name="Text Box 18"/>
          <p:cNvSpPr txBox="1">
            <a:spLocks noChangeArrowheads="1"/>
          </p:cNvSpPr>
          <p:nvPr/>
        </p:nvSpPr>
        <p:spPr bwMode="auto">
          <a:xfrm>
            <a:off x="6588125" y="5400675"/>
            <a:ext cx="962025" cy="581025"/>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GB"/>
              <a:t>Expected results</a:t>
            </a:r>
          </a:p>
        </p:txBody>
      </p:sp>
      <p:sp>
        <p:nvSpPr>
          <p:cNvPr id="518163" name="Text Box 19"/>
          <p:cNvSpPr txBox="1">
            <a:spLocks noChangeArrowheads="1"/>
          </p:cNvSpPr>
          <p:nvPr/>
        </p:nvSpPr>
        <p:spPr bwMode="auto">
          <a:xfrm>
            <a:off x="6588125" y="4176713"/>
            <a:ext cx="1439863" cy="825500"/>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GB"/>
              <a:t>Actual situation and achievements</a:t>
            </a:r>
          </a:p>
        </p:txBody>
      </p:sp>
      <p:sp>
        <p:nvSpPr>
          <p:cNvPr id="518164" name="Text Box 20"/>
          <p:cNvSpPr txBox="1">
            <a:spLocks noChangeArrowheads="1"/>
          </p:cNvSpPr>
          <p:nvPr/>
        </p:nvSpPr>
        <p:spPr bwMode="auto">
          <a:xfrm>
            <a:off x="3852863" y="4411663"/>
            <a:ext cx="1582737" cy="581025"/>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GB"/>
              <a:t>Implementation strategy</a:t>
            </a:r>
          </a:p>
        </p:txBody>
      </p:sp>
      <p:sp>
        <p:nvSpPr>
          <p:cNvPr id="518165" name="Text Box 21"/>
          <p:cNvSpPr txBox="1">
            <a:spLocks noChangeArrowheads="1"/>
          </p:cNvSpPr>
          <p:nvPr/>
        </p:nvSpPr>
        <p:spPr bwMode="auto">
          <a:xfrm>
            <a:off x="3101975" y="5367338"/>
            <a:ext cx="2765425" cy="581025"/>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GB"/>
              <a:t>Results chain </a:t>
            </a:r>
            <a:br>
              <a:rPr lang="en-GB"/>
            </a:br>
            <a:r>
              <a:rPr lang="en-GB"/>
              <a:t>(C/4 to C/5 to Workplans)</a:t>
            </a:r>
          </a:p>
        </p:txBody>
      </p:sp>
      <p:sp>
        <p:nvSpPr>
          <p:cNvPr id="518166" name="Text Box 22"/>
          <p:cNvSpPr txBox="1">
            <a:spLocks noChangeArrowheads="1"/>
          </p:cNvSpPr>
          <p:nvPr/>
        </p:nvSpPr>
        <p:spPr bwMode="auto">
          <a:xfrm>
            <a:off x="396875" y="4322763"/>
            <a:ext cx="1295400" cy="1006475"/>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algn="l" eaLnBrk="1" hangingPunct="1">
              <a:spcBef>
                <a:spcPct val="50000"/>
              </a:spcBef>
            </a:pPr>
            <a:r>
              <a:rPr lang="en-GB" sz="2000" b="1">
                <a:solidFill>
                  <a:srgbClr val="648BB3"/>
                </a:solidFill>
              </a:rPr>
              <a:t>Planned</a:t>
            </a:r>
            <a:r>
              <a:rPr lang="en-GB" sz="2000" b="1"/>
              <a:t> versus </a:t>
            </a:r>
            <a:r>
              <a:rPr lang="en-GB" sz="2000" b="1">
                <a:solidFill>
                  <a:srgbClr val="648BB3"/>
                </a:solidFill>
              </a:rPr>
              <a:t>actual</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withEffect">
                                  <p:stCondLst>
                                    <p:cond delay="500"/>
                                  </p:stCondLst>
                                  <p:childTnLst>
                                    <p:set>
                                      <p:cBhvr>
                                        <p:cTn id="6" dur="1" fill="hold">
                                          <p:stCondLst>
                                            <p:cond delay="0"/>
                                          </p:stCondLst>
                                        </p:cTn>
                                        <p:tgtEl>
                                          <p:spTgt spid="518147">
                                            <p:txEl>
                                              <p:pRg st="1" end="1"/>
                                            </p:txEl>
                                          </p:spTgt>
                                        </p:tgtEl>
                                        <p:attrNameLst>
                                          <p:attrName>style.visibility</p:attrName>
                                        </p:attrNameLst>
                                      </p:cBhvr>
                                      <p:to>
                                        <p:strVal val="visible"/>
                                      </p:to>
                                    </p:set>
                                    <p:anim calcmode="lin" valueType="num">
                                      <p:cBhvr additive="base">
                                        <p:cTn id="7" dur="500" fill="hold"/>
                                        <p:tgtEl>
                                          <p:spTgt spid="518147">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18147">
                                            <p:txEl>
                                              <p:pRg st="1" end="1"/>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1000"/>
                            </p:stCondLst>
                            <p:childTnLst>
                              <p:par>
                                <p:cTn id="10" presetID="2" presetClass="entr" presetSubtype="8" fill="hold" nodeType="afterEffect">
                                  <p:stCondLst>
                                    <p:cond delay="500"/>
                                  </p:stCondLst>
                                  <p:childTnLst>
                                    <p:set>
                                      <p:cBhvr>
                                        <p:cTn id="11" dur="1" fill="hold">
                                          <p:stCondLst>
                                            <p:cond delay="0"/>
                                          </p:stCondLst>
                                        </p:cTn>
                                        <p:tgtEl>
                                          <p:spTgt spid="518147">
                                            <p:txEl>
                                              <p:pRg st="3" end="3"/>
                                            </p:txEl>
                                          </p:spTgt>
                                        </p:tgtEl>
                                        <p:attrNameLst>
                                          <p:attrName>style.visibility</p:attrName>
                                        </p:attrNameLst>
                                      </p:cBhvr>
                                      <p:to>
                                        <p:strVal val="visible"/>
                                      </p:to>
                                    </p:set>
                                    <p:anim calcmode="lin" valueType="num">
                                      <p:cBhvr additive="base">
                                        <p:cTn id="12" dur="500" fill="hold"/>
                                        <p:tgtEl>
                                          <p:spTgt spid="518147">
                                            <p:txEl>
                                              <p:pRg st="3" end="3"/>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518147">
                                            <p:txEl>
                                              <p:pRg st="3" end="3"/>
                                            </p:txEl>
                                          </p:spTgt>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518166"/>
                                        </p:tgtEl>
                                        <p:attrNameLst>
                                          <p:attrName>style.visibility</p:attrName>
                                        </p:attrNameLst>
                                      </p:cBhvr>
                                      <p:to>
                                        <p:strVal val="visible"/>
                                      </p:to>
                                    </p:set>
                                    <p:animEffect transition="in" filter="wipe(left)">
                                      <p:cBhvr>
                                        <p:cTn id="17" dur="500"/>
                                        <p:tgtEl>
                                          <p:spTgt spid="518166"/>
                                        </p:tgtEl>
                                      </p:cBhvr>
                                    </p:animEffect>
                                  </p:childTnLst>
                                </p:cTn>
                              </p:par>
                            </p:childTnLst>
                          </p:cTn>
                        </p:par>
                        <p:par>
                          <p:cTn id="18" fill="hold" nodeType="afterGroup">
                            <p:stCondLst>
                              <p:cond delay="2500"/>
                            </p:stCondLst>
                            <p:childTnLst>
                              <p:par>
                                <p:cTn id="19" presetID="22" presetClass="entr" presetSubtype="8" fill="hold" grpId="0" nodeType="afterEffect">
                                  <p:stCondLst>
                                    <p:cond delay="0"/>
                                  </p:stCondLst>
                                  <p:childTnLst>
                                    <p:set>
                                      <p:cBhvr>
                                        <p:cTn id="20" dur="1" fill="hold">
                                          <p:stCondLst>
                                            <p:cond delay="0"/>
                                          </p:stCondLst>
                                        </p:cTn>
                                        <p:tgtEl>
                                          <p:spTgt spid="518154"/>
                                        </p:tgtEl>
                                        <p:attrNameLst>
                                          <p:attrName>style.visibility</p:attrName>
                                        </p:attrNameLst>
                                      </p:cBhvr>
                                      <p:to>
                                        <p:strVal val="visible"/>
                                      </p:to>
                                    </p:set>
                                    <p:animEffect transition="in" filter="wipe(left)">
                                      <p:cBhvr>
                                        <p:cTn id="21" dur="500"/>
                                        <p:tgtEl>
                                          <p:spTgt spid="518154"/>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518165"/>
                                        </p:tgtEl>
                                        <p:attrNameLst>
                                          <p:attrName>style.visibility</p:attrName>
                                        </p:attrNameLst>
                                      </p:cBhvr>
                                      <p:to>
                                        <p:strVal val="visible"/>
                                      </p:to>
                                    </p:set>
                                    <p:animEffect transition="in" filter="wipe(left)">
                                      <p:cBhvr>
                                        <p:cTn id="24" dur="500"/>
                                        <p:tgtEl>
                                          <p:spTgt spid="518165"/>
                                        </p:tgtEl>
                                      </p:cBhvr>
                                    </p:animEffect>
                                  </p:childTnLst>
                                </p:cTn>
                              </p:par>
                            </p:childTnLst>
                          </p:cTn>
                        </p:par>
                        <p:par>
                          <p:cTn id="25" fill="hold" nodeType="afterGroup">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518161"/>
                                        </p:tgtEl>
                                        <p:attrNameLst>
                                          <p:attrName>style.visibility</p:attrName>
                                        </p:attrNameLst>
                                      </p:cBhvr>
                                      <p:to>
                                        <p:strVal val="visible"/>
                                      </p:to>
                                    </p:set>
                                    <p:animEffect transition="in" filter="wipe(left)">
                                      <p:cBhvr>
                                        <p:cTn id="28" dur="500"/>
                                        <p:tgtEl>
                                          <p:spTgt spid="518161"/>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18156"/>
                                        </p:tgtEl>
                                        <p:attrNameLst>
                                          <p:attrName>style.visibility</p:attrName>
                                        </p:attrNameLst>
                                      </p:cBhvr>
                                      <p:to>
                                        <p:strVal val="visible"/>
                                      </p:to>
                                    </p:set>
                                    <p:animEffect transition="in" filter="wipe(left)">
                                      <p:cBhvr>
                                        <p:cTn id="31" dur="500"/>
                                        <p:tgtEl>
                                          <p:spTgt spid="518156"/>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18155"/>
                                        </p:tgtEl>
                                        <p:attrNameLst>
                                          <p:attrName>style.visibility</p:attrName>
                                        </p:attrNameLst>
                                      </p:cBhvr>
                                      <p:to>
                                        <p:strVal val="visible"/>
                                      </p:to>
                                    </p:set>
                                    <p:animEffect transition="in" filter="wipe(left)">
                                      <p:cBhvr>
                                        <p:cTn id="34" dur="500"/>
                                        <p:tgtEl>
                                          <p:spTgt spid="518155"/>
                                        </p:tgtEl>
                                      </p:cBhvr>
                                    </p:animEffect>
                                  </p:childTnLst>
                                </p:cTn>
                              </p:par>
                            </p:childTnLst>
                          </p:cTn>
                        </p:par>
                        <p:par>
                          <p:cTn id="35" fill="hold" nodeType="afterGroup">
                            <p:stCondLst>
                              <p:cond delay="3500"/>
                            </p:stCondLst>
                            <p:childTnLst>
                              <p:par>
                                <p:cTn id="36" presetID="22" presetClass="entr" presetSubtype="8" fill="hold" grpId="0" nodeType="afterEffect">
                                  <p:stCondLst>
                                    <p:cond delay="0"/>
                                  </p:stCondLst>
                                  <p:childTnLst>
                                    <p:set>
                                      <p:cBhvr>
                                        <p:cTn id="37" dur="1" fill="hold">
                                          <p:stCondLst>
                                            <p:cond delay="0"/>
                                          </p:stCondLst>
                                        </p:cTn>
                                        <p:tgtEl>
                                          <p:spTgt spid="518157"/>
                                        </p:tgtEl>
                                        <p:attrNameLst>
                                          <p:attrName>style.visibility</p:attrName>
                                        </p:attrNameLst>
                                      </p:cBhvr>
                                      <p:to>
                                        <p:strVal val="visible"/>
                                      </p:to>
                                    </p:set>
                                    <p:animEffect transition="in" filter="wipe(left)">
                                      <p:cBhvr>
                                        <p:cTn id="38" dur="500"/>
                                        <p:tgtEl>
                                          <p:spTgt spid="518157"/>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518162"/>
                                        </p:tgtEl>
                                        <p:attrNameLst>
                                          <p:attrName>style.visibility</p:attrName>
                                        </p:attrNameLst>
                                      </p:cBhvr>
                                      <p:to>
                                        <p:strVal val="visible"/>
                                      </p:to>
                                    </p:set>
                                    <p:animEffect transition="in" filter="wipe(left)">
                                      <p:cBhvr>
                                        <p:cTn id="41" dur="500"/>
                                        <p:tgtEl>
                                          <p:spTgt spid="518162"/>
                                        </p:tgtEl>
                                      </p:cBhvr>
                                    </p:animEffect>
                                  </p:childTnLst>
                                </p:cTn>
                              </p:par>
                            </p:childTnLst>
                          </p:cTn>
                        </p:par>
                        <p:par>
                          <p:cTn id="42" fill="hold" nodeType="afterGroup">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518160"/>
                                        </p:tgtEl>
                                        <p:attrNameLst>
                                          <p:attrName>style.visibility</p:attrName>
                                        </p:attrNameLst>
                                      </p:cBhvr>
                                      <p:to>
                                        <p:strVal val="visible"/>
                                      </p:to>
                                    </p:set>
                                    <p:animEffect transition="in" filter="wipe(left)">
                                      <p:cBhvr>
                                        <p:cTn id="45" dur="500"/>
                                        <p:tgtEl>
                                          <p:spTgt spid="518160"/>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518164"/>
                                        </p:tgtEl>
                                        <p:attrNameLst>
                                          <p:attrName>style.visibility</p:attrName>
                                        </p:attrNameLst>
                                      </p:cBhvr>
                                      <p:to>
                                        <p:strVal val="visible"/>
                                      </p:to>
                                    </p:set>
                                    <p:animEffect transition="in" filter="wipe(left)">
                                      <p:cBhvr>
                                        <p:cTn id="48" dur="500"/>
                                        <p:tgtEl>
                                          <p:spTgt spid="518164"/>
                                        </p:tgtEl>
                                      </p:cBhvr>
                                    </p:animEffect>
                                  </p:childTnLst>
                                </p:cTn>
                              </p:par>
                            </p:childTnLst>
                          </p:cTn>
                        </p:par>
                        <p:par>
                          <p:cTn id="49" fill="hold" nodeType="afterGroup">
                            <p:stCondLst>
                              <p:cond delay="4500"/>
                            </p:stCondLst>
                            <p:childTnLst>
                              <p:par>
                                <p:cTn id="50" presetID="22" presetClass="entr" presetSubtype="8" fill="hold" grpId="0" nodeType="afterEffect">
                                  <p:stCondLst>
                                    <p:cond delay="0"/>
                                  </p:stCondLst>
                                  <p:childTnLst>
                                    <p:set>
                                      <p:cBhvr>
                                        <p:cTn id="51" dur="1" fill="hold">
                                          <p:stCondLst>
                                            <p:cond delay="0"/>
                                          </p:stCondLst>
                                        </p:cTn>
                                        <p:tgtEl>
                                          <p:spTgt spid="518159"/>
                                        </p:tgtEl>
                                        <p:attrNameLst>
                                          <p:attrName>style.visibility</p:attrName>
                                        </p:attrNameLst>
                                      </p:cBhvr>
                                      <p:to>
                                        <p:strVal val="visible"/>
                                      </p:to>
                                    </p:set>
                                    <p:animEffect transition="in" filter="wipe(left)">
                                      <p:cBhvr>
                                        <p:cTn id="52" dur="500"/>
                                        <p:tgtEl>
                                          <p:spTgt spid="518159"/>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518163"/>
                                        </p:tgtEl>
                                        <p:attrNameLst>
                                          <p:attrName>style.visibility</p:attrName>
                                        </p:attrNameLst>
                                      </p:cBhvr>
                                      <p:to>
                                        <p:strVal val="visible"/>
                                      </p:to>
                                    </p:set>
                                    <p:animEffect transition="in" filter="wipe(left)">
                                      <p:cBhvr>
                                        <p:cTn id="55" dur="500"/>
                                        <p:tgtEl>
                                          <p:spTgt spid="518163"/>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518158"/>
                                        </p:tgtEl>
                                        <p:attrNameLst>
                                          <p:attrName>style.visibility</p:attrName>
                                        </p:attrNameLst>
                                      </p:cBhvr>
                                      <p:to>
                                        <p:strVal val="visible"/>
                                      </p:to>
                                    </p:set>
                                    <p:animEffect transition="in" filter="wipe(left)">
                                      <p:cBhvr>
                                        <p:cTn id="58" dur="500"/>
                                        <p:tgtEl>
                                          <p:spTgt spid="5181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8154" grpId="0" animBg="1"/>
      <p:bldP spid="518155" grpId="0" animBg="1"/>
      <p:bldP spid="518156" grpId="0"/>
      <p:bldP spid="518157" grpId="0"/>
      <p:bldP spid="518158" grpId="0"/>
      <p:bldP spid="518159" grpId="0" animBg="1"/>
      <p:bldP spid="518160" grpId="0" animBg="1"/>
      <p:bldP spid="518161" grpId="0"/>
      <p:bldP spid="518162" grpId="0"/>
      <p:bldP spid="518163" grpId="0"/>
      <p:bldP spid="518164" grpId="0"/>
      <p:bldP spid="518165" grpId="0"/>
      <p:bldP spid="51816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Espace réservé du pied de page 4"/>
          <p:cNvSpPr>
            <a:spLocks noGrp="1"/>
          </p:cNvSpPr>
          <p:nvPr>
            <p:ph type="ftr" sz="quarter" idx="11"/>
          </p:nvPr>
        </p:nvSpPr>
        <p:spPr>
          <a:noFill/>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da-DK" sz="1000" smtClean="0">
                <a:latin typeface="Arial" charset="0"/>
              </a:rPr>
              <a:t>BSP: 36 C/5</a:t>
            </a:r>
          </a:p>
        </p:txBody>
      </p:sp>
      <p:sp>
        <p:nvSpPr>
          <p:cNvPr id="520194" name="Rectangle 2"/>
          <p:cNvSpPr>
            <a:spLocks noChangeArrowheads="1"/>
          </p:cNvSpPr>
          <p:nvPr/>
        </p:nvSpPr>
        <p:spPr bwMode="auto">
          <a:xfrm>
            <a:off x="468313" y="1296988"/>
            <a:ext cx="8361362" cy="5153025"/>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GB" sz="2000"/>
              <a:t>Monitor progress achieved against:</a:t>
            </a:r>
          </a:p>
          <a:p>
            <a:r>
              <a:rPr lang="en-GB" sz="800"/>
              <a:t> </a:t>
            </a:r>
          </a:p>
          <a:p>
            <a:pPr algn="l"/>
            <a:r>
              <a:rPr lang="en-GB" sz="2400" b="1"/>
              <a:t>Results</a:t>
            </a:r>
          </a:p>
          <a:p>
            <a:pPr algn="l"/>
            <a:r>
              <a:rPr lang="en-GB" sz="2000"/>
              <a:t>Assessing achievements against </a:t>
            </a:r>
            <a:r>
              <a:rPr lang="en-GB" sz="2000" b="1">
                <a:solidFill>
                  <a:srgbClr val="648BB3"/>
                </a:solidFill>
              </a:rPr>
              <a:t>performance indicators</a:t>
            </a:r>
            <a:r>
              <a:rPr lang="en-GB" sz="2000"/>
              <a:t> and associated </a:t>
            </a:r>
            <a:r>
              <a:rPr lang="en-GB" sz="2000" b="1">
                <a:solidFill>
                  <a:srgbClr val="648BB3"/>
                </a:solidFill>
              </a:rPr>
              <a:t>targets/benchmarks</a:t>
            </a:r>
            <a:r>
              <a:rPr lang="en-GB" sz="2000"/>
              <a:t> &amp; </a:t>
            </a:r>
            <a:r>
              <a:rPr lang="en-GB" sz="2000" b="1">
                <a:solidFill>
                  <a:srgbClr val="648BB3"/>
                </a:solidFill>
              </a:rPr>
              <a:t>baselines</a:t>
            </a:r>
          </a:p>
          <a:p>
            <a:pPr algn="l"/>
            <a:r>
              <a:rPr lang="en-GB" sz="2000"/>
              <a:t>Do the </a:t>
            </a:r>
            <a:r>
              <a:rPr lang="en-GB" sz="2000" b="1">
                <a:solidFill>
                  <a:srgbClr val="648BB3"/>
                </a:solidFill>
              </a:rPr>
              <a:t>outputs/deliverables</a:t>
            </a:r>
            <a:r>
              <a:rPr lang="en-GB" sz="2000"/>
              <a:t> contribute to the attainment of results? If so, how?</a:t>
            </a:r>
            <a:r>
              <a:rPr lang="en-GB" sz="2000" b="1">
                <a:solidFill>
                  <a:srgbClr val="648BB3"/>
                </a:solidFill>
              </a:rPr>
              <a:t/>
            </a:r>
            <a:br>
              <a:rPr lang="en-GB" sz="2000" b="1">
                <a:solidFill>
                  <a:srgbClr val="648BB3"/>
                </a:solidFill>
              </a:rPr>
            </a:br>
            <a:endParaRPr lang="en-GB" sz="1800" b="1">
              <a:solidFill>
                <a:srgbClr val="648BB3"/>
              </a:solidFill>
            </a:endParaRPr>
          </a:p>
          <a:p>
            <a:pPr algn="l"/>
            <a:r>
              <a:rPr lang="en-GB" sz="2300" b="1"/>
              <a:t>Stakeholders and geographical scope</a:t>
            </a:r>
            <a:endParaRPr lang="en-GB" sz="1800" b="1"/>
          </a:p>
          <a:p>
            <a:pPr algn="l"/>
            <a:r>
              <a:rPr lang="en-GB" sz="2000"/>
              <a:t>Assessing the contribution and involvement of </a:t>
            </a:r>
            <a:r>
              <a:rPr lang="en-GB" sz="2000" b="1">
                <a:solidFill>
                  <a:srgbClr val="648BB3"/>
                </a:solidFill>
              </a:rPr>
              <a:t>stakeholders (beneficiaries and partners)</a:t>
            </a:r>
            <a:r>
              <a:rPr lang="en-GB" sz="2000" b="1"/>
              <a:t>.</a:t>
            </a:r>
          </a:p>
          <a:p>
            <a:pPr algn="l"/>
            <a:r>
              <a:rPr lang="en-GB" sz="2000"/>
              <a:t>Does the benefit cover the expected </a:t>
            </a:r>
            <a:r>
              <a:rPr lang="en-GB" sz="2000" b="1">
                <a:solidFill>
                  <a:srgbClr val="648BB3"/>
                </a:solidFill>
              </a:rPr>
              <a:t>geographical area</a:t>
            </a:r>
            <a:r>
              <a:rPr lang="en-GB" sz="2000"/>
              <a:t>?</a:t>
            </a:r>
          </a:p>
          <a:p>
            <a:pPr algn="l"/>
            <a:endParaRPr lang="en-GB" sz="1800"/>
          </a:p>
          <a:p>
            <a:pPr algn="l"/>
            <a:r>
              <a:rPr lang="en-GB" sz="2300" b="1"/>
              <a:t>Resources</a:t>
            </a:r>
          </a:p>
          <a:p>
            <a:pPr algn="l"/>
            <a:r>
              <a:rPr lang="en-GB" sz="2000"/>
              <a:t>Assessing the </a:t>
            </a:r>
            <a:r>
              <a:rPr lang="en-GB" sz="2000" b="1">
                <a:solidFill>
                  <a:srgbClr val="648BB3"/>
                </a:solidFill>
              </a:rPr>
              <a:t>expenditures</a:t>
            </a:r>
            <a:r>
              <a:rPr lang="en-GB" sz="2000"/>
              <a:t> and </a:t>
            </a:r>
            <a:r>
              <a:rPr lang="en-GB" sz="2000" b="1">
                <a:solidFill>
                  <a:srgbClr val="648BB3"/>
                </a:solidFill>
              </a:rPr>
              <a:t>human</a:t>
            </a:r>
            <a:r>
              <a:rPr lang="en-GB" sz="2000"/>
              <a:t> </a:t>
            </a:r>
            <a:r>
              <a:rPr lang="en-GB" sz="2000" b="1">
                <a:solidFill>
                  <a:srgbClr val="648BB3"/>
                </a:solidFill>
              </a:rPr>
              <a:t>resources</a:t>
            </a:r>
            <a:r>
              <a:rPr lang="en-GB" sz="2000"/>
              <a:t> involved.</a:t>
            </a:r>
          </a:p>
          <a:p>
            <a:pPr algn="l"/>
            <a:endParaRPr lang="en-GB" sz="2000"/>
          </a:p>
          <a:p>
            <a:pPr algn="l"/>
            <a:endParaRPr lang="en-GB" sz="1800"/>
          </a:p>
        </p:txBody>
      </p:sp>
      <p:sp>
        <p:nvSpPr>
          <p:cNvPr id="38916" name="Rectangle 7"/>
          <p:cNvSpPr>
            <a:spLocks noGrp="1" noChangeArrowheads="1"/>
          </p:cNvSpPr>
          <p:nvPr>
            <p:ph type="title"/>
          </p:nvPr>
        </p:nvSpPr>
        <p:spPr>
          <a:xfrm>
            <a:off x="1619250" y="431800"/>
            <a:ext cx="6553200" cy="823913"/>
          </a:xfrm>
          <a:noFill/>
        </p:spPr>
        <p:txBody>
          <a:bodyPr/>
          <a:lstStyle/>
          <a:p>
            <a:pPr eaLnBrk="1" hangingPunct="1"/>
            <a:r>
              <a:rPr lang="en-GB" smtClean="0">
                <a:solidFill>
                  <a:srgbClr val="648BB3"/>
                </a:solidFill>
              </a:rPr>
              <a:t>Monitoring implementation</a:t>
            </a:r>
          </a:p>
        </p:txBody>
      </p:sp>
      <p:grpSp>
        <p:nvGrpSpPr>
          <p:cNvPr id="43014" name="Group 6"/>
          <p:cNvGrpSpPr>
            <a:grpSpLocks/>
          </p:cNvGrpSpPr>
          <p:nvPr/>
        </p:nvGrpSpPr>
        <p:grpSpPr bwMode="auto">
          <a:xfrm>
            <a:off x="3419475" y="5853113"/>
            <a:ext cx="2244725" cy="555625"/>
            <a:chOff x="2414" y="3041"/>
            <a:chExt cx="1414" cy="350"/>
          </a:xfrm>
        </p:grpSpPr>
        <p:pic>
          <p:nvPicPr>
            <p:cNvPr id="38918" name="Picture 7" descr="Gender Lens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0" y="3062"/>
              <a:ext cx="530"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9" name="Picture 8" descr="ris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4" y="3041"/>
              <a:ext cx="404"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0" name="Picture 9" descr="right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14" y="3053"/>
              <a:ext cx="434"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20194">
                                            <p:txEl>
                                              <p:pRg st="2" end="2"/>
                                            </p:txEl>
                                          </p:spTgt>
                                        </p:tgtEl>
                                        <p:attrNameLst>
                                          <p:attrName>style.visibility</p:attrName>
                                        </p:attrNameLst>
                                      </p:cBhvr>
                                      <p:to>
                                        <p:strVal val="visible"/>
                                      </p:to>
                                    </p:set>
                                    <p:animEffect transition="in" filter="wipe(left)">
                                      <p:cBhvr>
                                        <p:cTn id="7" dur="500"/>
                                        <p:tgtEl>
                                          <p:spTgt spid="520194">
                                            <p:txEl>
                                              <p:pRg st="2" end="2"/>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20194">
                                            <p:txEl>
                                              <p:pRg st="3" end="3"/>
                                            </p:txEl>
                                          </p:spTgt>
                                        </p:tgtEl>
                                        <p:attrNameLst>
                                          <p:attrName>style.visibility</p:attrName>
                                        </p:attrNameLst>
                                      </p:cBhvr>
                                      <p:to>
                                        <p:strVal val="visible"/>
                                      </p:to>
                                    </p:set>
                                    <p:animEffect transition="in" filter="wipe(left)">
                                      <p:cBhvr>
                                        <p:cTn id="10" dur="500"/>
                                        <p:tgtEl>
                                          <p:spTgt spid="520194">
                                            <p:txEl>
                                              <p:pRg st="3" end="3"/>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520194">
                                            <p:txEl>
                                              <p:pRg st="4" end="4"/>
                                            </p:txEl>
                                          </p:spTgt>
                                        </p:tgtEl>
                                        <p:attrNameLst>
                                          <p:attrName>style.visibility</p:attrName>
                                        </p:attrNameLst>
                                      </p:cBhvr>
                                      <p:to>
                                        <p:strVal val="visible"/>
                                      </p:to>
                                    </p:set>
                                    <p:animEffect transition="in" filter="wipe(left)">
                                      <p:cBhvr>
                                        <p:cTn id="13" dur="500"/>
                                        <p:tgtEl>
                                          <p:spTgt spid="520194">
                                            <p:txEl>
                                              <p:pRg st="4" end="4"/>
                                            </p:txEl>
                                          </p:spTgt>
                                        </p:tgtEl>
                                      </p:cBhvr>
                                    </p:animEffect>
                                  </p:childTnLst>
                                </p:cTn>
                              </p:par>
                            </p:childTnLst>
                          </p:cTn>
                        </p:par>
                        <p:par>
                          <p:cTn id="14" fill="hold" nodeType="afterGroup">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520194">
                                            <p:txEl>
                                              <p:pRg st="5" end="5"/>
                                            </p:txEl>
                                          </p:spTgt>
                                        </p:tgtEl>
                                        <p:attrNameLst>
                                          <p:attrName>style.visibility</p:attrName>
                                        </p:attrNameLst>
                                      </p:cBhvr>
                                      <p:to>
                                        <p:strVal val="visible"/>
                                      </p:to>
                                    </p:set>
                                    <p:animEffect transition="in" filter="wipe(left)">
                                      <p:cBhvr>
                                        <p:cTn id="17" dur="500"/>
                                        <p:tgtEl>
                                          <p:spTgt spid="520194">
                                            <p:txEl>
                                              <p:pRg st="5" end="5"/>
                                            </p:txEl>
                                          </p:spTgt>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520194">
                                            <p:txEl>
                                              <p:pRg st="6" end="6"/>
                                            </p:txEl>
                                          </p:spTgt>
                                        </p:tgtEl>
                                        <p:attrNameLst>
                                          <p:attrName>style.visibility</p:attrName>
                                        </p:attrNameLst>
                                      </p:cBhvr>
                                      <p:to>
                                        <p:strVal val="visible"/>
                                      </p:to>
                                    </p:set>
                                    <p:animEffect transition="in" filter="wipe(left)">
                                      <p:cBhvr>
                                        <p:cTn id="20" dur="500"/>
                                        <p:tgtEl>
                                          <p:spTgt spid="520194">
                                            <p:txEl>
                                              <p:pRg st="6" end="6"/>
                                            </p:txEl>
                                          </p:spTgt>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520194">
                                            <p:txEl>
                                              <p:pRg st="7" end="7"/>
                                            </p:txEl>
                                          </p:spTgt>
                                        </p:tgtEl>
                                        <p:attrNameLst>
                                          <p:attrName>style.visibility</p:attrName>
                                        </p:attrNameLst>
                                      </p:cBhvr>
                                      <p:to>
                                        <p:strVal val="visible"/>
                                      </p:to>
                                    </p:set>
                                    <p:animEffect transition="in" filter="wipe(left)">
                                      <p:cBhvr>
                                        <p:cTn id="23" dur="500"/>
                                        <p:tgtEl>
                                          <p:spTgt spid="520194">
                                            <p:txEl>
                                              <p:pRg st="7" end="7"/>
                                            </p:txEl>
                                          </p:spTgt>
                                        </p:tgtEl>
                                      </p:cBhvr>
                                    </p:animEffect>
                                  </p:childTnLst>
                                </p:cTn>
                              </p:par>
                            </p:childTnLst>
                          </p:cTn>
                        </p:par>
                        <p:par>
                          <p:cTn id="24" fill="hold" nodeType="afterGroup">
                            <p:stCondLst>
                              <p:cond delay="1000"/>
                            </p:stCondLst>
                            <p:childTnLst>
                              <p:par>
                                <p:cTn id="25" presetID="22" presetClass="entr" presetSubtype="8" fill="hold" grpId="0" nodeType="afterEffect">
                                  <p:stCondLst>
                                    <p:cond delay="0"/>
                                  </p:stCondLst>
                                  <p:childTnLst>
                                    <p:set>
                                      <p:cBhvr>
                                        <p:cTn id="26" dur="1" fill="hold">
                                          <p:stCondLst>
                                            <p:cond delay="0"/>
                                          </p:stCondLst>
                                        </p:cTn>
                                        <p:tgtEl>
                                          <p:spTgt spid="520194">
                                            <p:txEl>
                                              <p:pRg st="9" end="9"/>
                                            </p:txEl>
                                          </p:spTgt>
                                        </p:tgtEl>
                                        <p:attrNameLst>
                                          <p:attrName>style.visibility</p:attrName>
                                        </p:attrNameLst>
                                      </p:cBhvr>
                                      <p:to>
                                        <p:strVal val="visible"/>
                                      </p:to>
                                    </p:set>
                                    <p:animEffect transition="in" filter="wipe(left)">
                                      <p:cBhvr>
                                        <p:cTn id="27" dur="500"/>
                                        <p:tgtEl>
                                          <p:spTgt spid="520194">
                                            <p:txEl>
                                              <p:pRg st="9" end="9"/>
                                            </p:txEl>
                                          </p:spTgt>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520194">
                                            <p:txEl>
                                              <p:pRg st="10" end="10"/>
                                            </p:txEl>
                                          </p:spTgt>
                                        </p:tgtEl>
                                        <p:attrNameLst>
                                          <p:attrName>style.visibility</p:attrName>
                                        </p:attrNameLst>
                                      </p:cBhvr>
                                      <p:to>
                                        <p:strVal val="visible"/>
                                      </p:to>
                                    </p:set>
                                    <p:animEffect transition="in" filter="wipe(left)">
                                      <p:cBhvr>
                                        <p:cTn id="30" dur="500"/>
                                        <p:tgtEl>
                                          <p:spTgt spid="520194">
                                            <p:txEl>
                                              <p:pRg st="10" end="10"/>
                                            </p:txEl>
                                          </p:spTgt>
                                        </p:tgtEl>
                                      </p:cBhvr>
                                    </p:animEffect>
                                  </p:childTnLst>
                                </p:cTn>
                              </p:par>
                            </p:childTnLst>
                          </p:cTn>
                        </p:par>
                        <p:par>
                          <p:cTn id="31" fill="hold" nodeType="afterGroup">
                            <p:stCondLst>
                              <p:cond delay="1500"/>
                            </p:stCondLst>
                            <p:childTnLst>
                              <p:par>
                                <p:cTn id="32" presetID="21" presetClass="entr" presetSubtype="4" fill="hold" nodeType="afterEffect">
                                  <p:stCondLst>
                                    <p:cond delay="0"/>
                                  </p:stCondLst>
                                  <p:childTnLst>
                                    <p:set>
                                      <p:cBhvr>
                                        <p:cTn id="33" dur="1" fill="hold">
                                          <p:stCondLst>
                                            <p:cond delay="0"/>
                                          </p:stCondLst>
                                        </p:cTn>
                                        <p:tgtEl>
                                          <p:spTgt spid="43014"/>
                                        </p:tgtEl>
                                        <p:attrNameLst>
                                          <p:attrName>style.visibility</p:attrName>
                                        </p:attrNameLst>
                                      </p:cBhvr>
                                      <p:to>
                                        <p:strVal val="visible"/>
                                      </p:to>
                                    </p:set>
                                    <p:animEffect transition="in" filter="wheel(4)">
                                      <p:cBhvr>
                                        <p:cTn id="34" dur="1000"/>
                                        <p:tgtEl>
                                          <p:spTgt spid="430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0194" grpId="0" build="allAtOnce"/>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Espace réservé du pied de page 5"/>
          <p:cNvSpPr txBox="1">
            <a:spLocks noGrp="1"/>
          </p:cNvSpPr>
          <p:nvPr/>
        </p:nvSpPr>
        <p:spPr bwMode="auto">
          <a:xfrm>
            <a:off x="2555875" y="6561138"/>
            <a:ext cx="4111625"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da-DK" sz="1000">
                <a:latin typeface="Arial" charset="0"/>
              </a:rPr>
              <a:t>BSP: 36 C/5</a:t>
            </a:r>
          </a:p>
        </p:txBody>
      </p:sp>
      <p:sp>
        <p:nvSpPr>
          <p:cNvPr id="39939" name="Rectangle 2"/>
          <p:cNvSpPr>
            <a:spLocks noGrp="1" noChangeArrowheads="1"/>
          </p:cNvSpPr>
          <p:nvPr>
            <p:ph type="title" idx="4294967295"/>
          </p:nvPr>
        </p:nvSpPr>
        <p:spPr>
          <a:xfrm>
            <a:off x="1403350" y="250825"/>
            <a:ext cx="6553200" cy="823913"/>
          </a:xfrm>
        </p:spPr>
        <p:txBody>
          <a:bodyPr/>
          <a:lstStyle/>
          <a:p>
            <a:pPr eaLnBrk="1" hangingPunct="1"/>
            <a:r>
              <a:rPr lang="en-GB" smtClean="0">
                <a:solidFill>
                  <a:srgbClr val="648BB3"/>
                </a:solidFill>
              </a:rPr>
              <a:t>Monitoring implementation</a:t>
            </a:r>
            <a:r>
              <a:rPr lang="fr-FR" smtClean="0">
                <a:solidFill>
                  <a:srgbClr val="648BB3"/>
                </a:solidFill>
              </a:rPr>
              <a:t> </a:t>
            </a:r>
            <a:br>
              <a:rPr lang="fr-FR" smtClean="0">
                <a:solidFill>
                  <a:srgbClr val="648BB3"/>
                </a:solidFill>
              </a:rPr>
            </a:br>
            <a:r>
              <a:rPr lang="fr-FR" sz="1600" smtClean="0"/>
              <a:t>Planned versus Actual</a:t>
            </a:r>
          </a:p>
        </p:txBody>
      </p:sp>
      <p:graphicFrame>
        <p:nvGraphicFramePr>
          <p:cNvPr id="256004" name="Group 4"/>
          <p:cNvGraphicFramePr>
            <a:graphicFrameLocks noGrp="1"/>
          </p:cNvGraphicFramePr>
          <p:nvPr>
            <p:ph sz="half" idx="4294967295"/>
          </p:nvPr>
        </p:nvGraphicFramePr>
        <p:xfrm>
          <a:off x="107950" y="1385888"/>
          <a:ext cx="8856663" cy="2408237"/>
        </p:xfrm>
        <a:graphic>
          <a:graphicData uri="http://schemas.openxmlformats.org/drawingml/2006/table">
            <a:tbl>
              <a:tblPr/>
              <a:tblGrid>
                <a:gridCol w="1776413"/>
                <a:gridCol w="1582737"/>
                <a:gridCol w="2025650"/>
                <a:gridCol w="3471863"/>
              </a:tblGrid>
              <a:tr h="304840">
                <a:tc gridSpan="4">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Calibri" pitchFamily="34" charset="0"/>
                          <a:cs typeface="Times New Roman" pitchFamily="18" charset="0"/>
                        </a:rPr>
                        <a:t>Implementation strategy</a:t>
                      </a:r>
                      <a:endParaRPr kumimoji="0" lang="en-GB" sz="1400" b="0" i="0" u="none" strike="noStrike" cap="none" normalizeH="0" baseline="0" smtClean="0">
                        <a:ln>
                          <a:noFill/>
                        </a:ln>
                        <a:solidFill>
                          <a:schemeClr val="tx1"/>
                        </a:solidFill>
                        <a:effectLst/>
                        <a:latin typeface="Times New Roman" pitchFamily="18" charset="0"/>
                      </a:endParaRPr>
                    </a:p>
                  </a:txBody>
                  <a:tcPr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DDDDD"/>
                    </a:solidFill>
                  </a:tcPr>
                </a:tc>
                <a:tc hMerge="1">
                  <a:txBody>
                    <a:bodyPr/>
                    <a:lstStyle/>
                    <a:p>
                      <a:endParaRPr lang="en-GB"/>
                    </a:p>
                  </a:txBody>
                  <a:tcPr/>
                </a:tc>
                <a:tc hMerge="1">
                  <a:txBody>
                    <a:bodyPr/>
                    <a:lstStyle/>
                    <a:p>
                      <a:endParaRPr lang="en-GB"/>
                    </a:p>
                  </a:txBody>
                  <a:tcPr/>
                </a:tc>
                <a:tc hMerge="1">
                  <a:txBody>
                    <a:bodyPr/>
                    <a:lstStyle/>
                    <a:p>
                      <a:endParaRPr lang="en-GB"/>
                    </a:p>
                  </a:txBody>
                  <a:tcPr/>
                </a:tc>
              </a:tr>
              <a:tr h="3048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Calibri" pitchFamily="34" charset="0"/>
                          <a:cs typeface="Times New Roman" pitchFamily="18" charset="0"/>
                        </a:rPr>
                        <a:t>Interventions</a:t>
                      </a:r>
                      <a:endParaRPr kumimoji="0" lang="en-GB" sz="1400" b="0" i="0" u="none" strike="noStrike" cap="none" normalizeH="0" baseline="0" smtClean="0">
                        <a:ln>
                          <a:noFill/>
                        </a:ln>
                        <a:solidFill>
                          <a:schemeClr val="bg1"/>
                        </a:solidFill>
                        <a:effectLst/>
                        <a:latin typeface="Times New Roman" pitchFamily="18" charset="0"/>
                      </a:endParaRPr>
                    </a:p>
                  </a:txBody>
                  <a:tcPr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48BB3"/>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Calibri" pitchFamily="34" charset="0"/>
                          <a:cs typeface="Times New Roman" pitchFamily="18" charset="0"/>
                        </a:rPr>
                        <a:t>Outputs</a:t>
                      </a:r>
                      <a:endParaRPr kumimoji="0" lang="en-GB" sz="1400" b="0" i="0" u="none" strike="noStrike" cap="none" normalizeH="0" baseline="0" smtClean="0">
                        <a:ln>
                          <a:noFill/>
                        </a:ln>
                        <a:solidFill>
                          <a:schemeClr val="bg1"/>
                        </a:solidFill>
                        <a:effectLst/>
                        <a:latin typeface="Times New Roman" pitchFamily="18" charset="0"/>
                      </a:endParaRPr>
                    </a:p>
                  </a:txBody>
                  <a:tcPr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48BB3"/>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Calibri" pitchFamily="34" charset="0"/>
                          <a:cs typeface="Times New Roman" pitchFamily="18" charset="0"/>
                        </a:rPr>
                        <a:t>Stakeholders</a:t>
                      </a:r>
                      <a:endParaRPr kumimoji="0" lang="en-GB" sz="1400" b="0" i="0" u="none" strike="noStrike" cap="none" normalizeH="0" baseline="0" smtClean="0">
                        <a:ln>
                          <a:noFill/>
                        </a:ln>
                        <a:solidFill>
                          <a:schemeClr val="bg1"/>
                        </a:solidFill>
                        <a:effectLst/>
                        <a:latin typeface="Times New Roman" pitchFamily="18" charset="0"/>
                      </a:endParaRPr>
                    </a:p>
                  </a:txBody>
                  <a:tcPr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48BB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FFFFFF"/>
                          </a:solidFill>
                          <a:effectLst/>
                          <a:latin typeface="Calibri" pitchFamily="34" charset="0"/>
                          <a:cs typeface="Times New Roman" pitchFamily="18" charset="0"/>
                        </a:rPr>
                        <a:t>Actual</a:t>
                      </a:r>
                      <a:endParaRPr kumimoji="0" lang="en-GB" sz="1400" b="0" i="0" u="none" strike="noStrike" cap="none" normalizeH="0" baseline="0" smtClean="0">
                        <a:ln>
                          <a:noFill/>
                        </a:ln>
                        <a:solidFill>
                          <a:schemeClr val="tx1"/>
                        </a:solidFill>
                        <a:effectLst/>
                        <a:latin typeface="Times New Roman" pitchFamily="18" charset="0"/>
                      </a:endParaRPr>
                    </a:p>
                  </a:txBody>
                  <a:tcPr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F5F5F"/>
                    </a:solidFill>
                  </a:tcPr>
                </a:tc>
              </a:tr>
              <a:tr h="179855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Providing technical assistance and support to Country A to enhance the effective safeguarding of ICH X</a:t>
                      </a:r>
                      <a:endParaRPr kumimoji="0" lang="en-GB" sz="1400" b="0" i="0" u="none" strike="noStrike" cap="none" normalizeH="0" baseline="0" smtClean="0">
                        <a:ln>
                          <a:noFill/>
                        </a:ln>
                        <a:solidFill>
                          <a:schemeClr val="tx1"/>
                        </a:solidFill>
                        <a:effectLst/>
                        <a:latin typeface="Times New Roman" pitchFamily="18" charset="0"/>
                      </a:endParaRPr>
                    </a:p>
                  </a:txBody>
                  <a:tcPr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Workshop held for concerned stakeholders to identify and prioritize the key issues to be addressed and adopt framework</a:t>
                      </a:r>
                      <a:endParaRPr kumimoji="0" lang="en-GB" sz="1400" b="0" i="0" u="none" strike="noStrike" cap="none" normalizeH="0" baseline="0" smtClean="0">
                        <a:ln>
                          <a:noFill/>
                        </a:ln>
                        <a:solidFill>
                          <a:schemeClr val="tx1"/>
                        </a:solidFill>
                        <a:effectLst/>
                        <a:latin typeface="Times New Roman" pitchFamily="18" charset="0"/>
                      </a:endParaRPr>
                    </a:p>
                  </a:txBody>
                  <a:tcPr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National authorities, ICH practitioners, concerned community members, Category 2 Institute actively engaged in the process</a:t>
                      </a:r>
                    </a:p>
                  </a:txBody>
                  <a:tcPr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Workshop was held. It proved to be a fruitful exchange of experience and concern from the different concerned stakeholders. 15 recommendations were identified and 5 were underlined as urgent priority areas for intervention. The framework is still in its finalization phase and is expected to be adopted by the end of the month.</a:t>
                      </a:r>
                      <a:endParaRPr kumimoji="0" lang="en-GB" sz="1400" b="0" i="0" u="none" strike="noStrike" cap="none" normalizeH="0" baseline="0" smtClean="0">
                        <a:ln>
                          <a:noFill/>
                        </a:ln>
                        <a:solidFill>
                          <a:schemeClr val="tx1"/>
                        </a:solidFill>
                        <a:effectLst/>
                        <a:latin typeface="Times New Roman" pitchFamily="18" charset="0"/>
                      </a:endParaRPr>
                    </a:p>
                  </a:txBody>
                  <a:tcPr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256023" name="Group 23"/>
          <p:cNvGraphicFramePr>
            <a:graphicFrameLocks noGrp="1"/>
          </p:cNvGraphicFramePr>
          <p:nvPr>
            <p:ph sz="half" idx="4294967295"/>
          </p:nvPr>
        </p:nvGraphicFramePr>
        <p:xfrm>
          <a:off x="107950" y="3775075"/>
          <a:ext cx="8856663" cy="2649538"/>
        </p:xfrm>
        <a:graphic>
          <a:graphicData uri="http://schemas.openxmlformats.org/drawingml/2006/table">
            <a:tbl>
              <a:tblPr/>
              <a:tblGrid>
                <a:gridCol w="1800225"/>
                <a:gridCol w="1295400"/>
                <a:gridCol w="1512888"/>
                <a:gridCol w="4248150"/>
              </a:tblGrid>
              <a:tr h="546166">
                <a:tc gridSpan="4">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Calibri" pitchFamily="34" charset="0"/>
                          <a:cs typeface="Times New Roman" pitchFamily="18" charset="0"/>
                        </a:rPr>
                        <a:t>Expected Result</a:t>
                      </a:r>
                      <a:endParaRPr kumimoji="0" lang="fr-FR" sz="14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ICH practitioners start to implement the safeguarding framework adopted with support from National authorities  </a:t>
                      </a:r>
                      <a:endParaRPr kumimoji="0" lang="en-GB" sz="1400" b="0" i="0" u="none" strike="noStrike" cap="none" normalizeH="0" baseline="0" smtClean="0">
                        <a:ln>
                          <a:noFill/>
                        </a:ln>
                        <a:solidFill>
                          <a:schemeClr val="tx1"/>
                        </a:solidFill>
                        <a:effectLst/>
                        <a:latin typeface="Times New Roman" pitchFamily="18" charset="0"/>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DDDDD"/>
                    </a:solidFill>
                  </a:tcPr>
                </a:tc>
                <a:tc hMerge="1">
                  <a:txBody>
                    <a:bodyPr/>
                    <a:lstStyle/>
                    <a:p>
                      <a:endParaRPr lang="en-GB"/>
                    </a:p>
                  </a:txBody>
                  <a:tcPr/>
                </a:tc>
                <a:tc hMerge="1">
                  <a:txBody>
                    <a:bodyPr/>
                    <a:lstStyle/>
                    <a:p>
                      <a:endParaRPr lang="en-GB"/>
                    </a:p>
                  </a:txBody>
                  <a:tcPr/>
                </a:tc>
                <a:tc hMerge="1">
                  <a:txBody>
                    <a:bodyPr/>
                    <a:lstStyle/>
                    <a:p>
                      <a:endParaRPr lang="en-GB"/>
                    </a:p>
                  </a:txBody>
                  <a:tcPr/>
                </a:tc>
              </a:tr>
              <a:tr h="51822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Calibri" pitchFamily="34" charset="0"/>
                          <a:cs typeface="Times New Roman" pitchFamily="18" charset="0"/>
                        </a:rPr>
                        <a:t>Performance indicator(s)</a:t>
                      </a:r>
                      <a:endParaRPr kumimoji="0" lang="en-GB" sz="1400" b="0" i="0" u="none" strike="noStrike" cap="none" normalizeH="0" baseline="0" smtClean="0">
                        <a:ln>
                          <a:noFill/>
                        </a:ln>
                        <a:solidFill>
                          <a:schemeClr val="bg1"/>
                        </a:solidFill>
                        <a:effectLst/>
                        <a:latin typeface="Times New Roman" pitchFamily="18" charset="0"/>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48BB3"/>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Calibri" pitchFamily="34" charset="0"/>
                          <a:cs typeface="Times New Roman" pitchFamily="18" charset="0"/>
                        </a:rPr>
                        <a:t>Means of verification</a:t>
                      </a:r>
                      <a:endParaRPr kumimoji="0" lang="en-GB" sz="1400" b="0" i="0" u="none" strike="noStrike" cap="none" normalizeH="0" baseline="0" smtClean="0">
                        <a:ln>
                          <a:noFill/>
                        </a:ln>
                        <a:solidFill>
                          <a:schemeClr val="bg1"/>
                        </a:solidFill>
                        <a:effectLst/>
                        <a:latin typeface="Times New Roman" pitchFamily="18" charset="0"/>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48BB3"/>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Calibri" pitchFamily="34" charset="0"/>
                          <a:cs typeface="Times New Roman" pitchFamily="18" charset="0"/>
                        </a:rPr>
                        <a:t>Programmed benchmark</a:t>
                      </a:r>
                      <a:endParaRPr kumimoji="0" lang="en-GB" sz="1400" b="0" i="0" u="none" strike="noStrike" cap="none" normalizeH="0" baseline="0" smtClean="0">
                        <a:ln>
                          <a:noFill/>
                        </a:ln>
                        <a:solidFill>
                          <a:schemeClr val="bg1"/>
                        </a:solidFill>
                        <a:effectLst/>
                        <a:latin typeface="Times New Roman" pitchFamily="18" charset="0"/>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48BB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FFFFFF"/>
                          </a:solidFill>
                          <a:effectLst/>
                          <a:latin typeface="Calibri" pitchFamily="34" charset="0"/>
                          <a:cs typeface="Times New Roman" pitchFamily="18" charset="0"/>
                        </a:rPr>
                        <a:t>Actual</a:t>
                      </a:r>
                      <a:endParaRPr kumimoji="0" lang="en-GB" sz="1400" b="0" i="0" u="none" strike="noStrike" cap="none" normalizeH="0" baseline="0" smtClean="0">
                        <a:ln>
                          <a:noFill/>
                        </a:ln>
                        <a:solidFill>
                          <a:schemeClr val="tx1"/>
                        </a:solidFill>
                        <a:effectLst/>
                        <a:latin typeface="Times New Roman" pitchFamily="18" charset="0"/>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F5F5F"/>
                    </a:solidFill>
                  </a:tcPr>
                </a:tc>
              </a:tr>
              <a:tr h="15851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 of priorities highlighted in the safeguarding framework addressed by ICH practitioners </a:t>
                      </a: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Qualitative analysis of management procedures in place and reports by ICH practitioners </a:t>
                      </a: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Target: 50 %</a:t>
                      </a:r>
                      <a:endParaRPr kumimoji="0" lang="fr-FR" sz="14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(Baseline: 10 %) </a:t>
                      </a:r>
                      <a:endParaRPr kumimoji="0" lang="en-GB" sz="1400" b="0" i="0" u="none" strike="noStrike" cap="none" normalizeH="0" baseline="0" smtClean="0">
                        <a:ln>
                          <a:noFill/>
                        </a:ln>
                        <a:solidFill>
                          <a:schemeClr val="tx1"/>
                        </a:solidFill>
                        <a:effectLst/>
                        <a:latin typeface="Times New Roman" pitchFamily="18" charset="0"/>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As the safeguarding framework is still in drafting phase it is too early at this point to report on results. However the workshop held contributed to sensitizing ICH practitioners on the crucial needs for improved safeguarding.</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This is expected to contribute to the successful implementation of the safeguarding framework .</a:t>
                      </a: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56004"/>
                                        </p:tgtEl>
                                        <p:attrNameLst>
                                          <p:attrName>style.visibility</p:attrName>
                                        </p:attrNameLst>
                                      </p:cBhvr>
                                      <p:to>
                                        <p:strVal val="visible"/>
                                      </p:to>
                                    </p:set>
                                    <p:animEffect transition="in" filter="wipe(left)">
                                      <p:cBhvr>
                                        <p:cTn id="7" dur="1000"/>
                                        <p:tgtEl>
                                          <p:spTgt spid="256004"/>
                                        </p:tgtEl>
                                      </p:cBhvr>
                                    </p:animEffect>
                                  </p:childTnLst>
                                </p:cTn>
                              </p:par>
                            </p:childTnLst>
                          </p:cTn>
                        </p:par>
                        <p:par>
                          <p:cTn id="8" fill="hold" nodeType="afterGroup">
                            <p:stCondLst>
                              <p:cond delay="1000"/>
                            </p:stCondLst>
                            <p:childTnLst>
                              <p:par>
                                <p:cTn id="9" presetID="22" presetClass="entr" presetSubtype="8" fill="hold" nodeType="afterEffect">
                                  <p:stCondLst>
                                    <p:cond delay="0"/>
                                  </p:stCondLst>
                                  <p:childTnLst>
                                    <p:set>
                                      <p:cBhvr>
                                        <p:cTn id="10" dur="1" fill="hold">
                                          <p:stCondLst>
                                            <p:cond delay="0"/>
                                          </p:stCondLst>
                                        </p:cTn>
                                        <p:tgtEl>
                                          <p:spTgt spid="256023"/>
                                        </p:tgtEl>
                                        <p:attrNameLst>
                                          <p:attrName>style.visibility</p:attrName>
                                        </p:attrNameLst>
                                      </p:cBhvr>
                                      <p:to>
                                        <p:strVal val="visible"/>
                                      </p:to>
                                    </p:set>
                                    <p:animEffect transition="in" filter="wipe(left)">
                                      <p:cBhvr>
                                        <p:cTn id="11" dur="1000"/>
                                        <p:tgtEl>
                                          <p:spTgt spid="2560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Espace réservé du pied de page 4"/>
          <p:cNvSpPr txBox="1">
            <a:spLocks noGrp="1"/>
          </p:cNvSpPr>
          <p:nvPr/>
        </p:nvSpPr>
        <p:spPr bwMode="auto">
          <a:xfrm>
            <a:off x="2555875" y="6561138"/>
            <a:ext cx="4111625"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da-DK" sz="1000">
                <a:latin typeface="Arial" charset="0"/>
              </a:rPr>
              <a:t>BSP: 36 C/5</a:t>
            </a:r>
          </a:p>
        </p:txBody>
      </p:sp>
      <p:sp>
        <p:nvSpPr>
          <p:cNvPr id="587778" name="Rectangle 2"/>
          <p:cNvSpPr>
            <a:spLocks noGrp="1" noChangeArrowheads="1"/>
          </p:cNvSpPr>
          <p:nvPr>
            <p:ph type="body" idx="4294967295"/>
          </p:nvPr>
        </p:nvSpPr>
        <p:spPr>
          <a:xfrm>
            <a:off x="438150" y="1760538"/>
            <a:ext cx="8382000" cy="4640262"/>
          </a:xfrm>
        </p:spPr>
        <p:txBody>
          <a:bodyPr/>
          <a:lstStyle/>
          <a:p>
            <a:pPr marL="0" indent="0" eaLnBrk="1" hangingPunct="1">
              <a:lnSpc>
                <a:spcPct val="90000"/>
              </a:lnSpc>
            </a:pPr>
            <a:r>
              <a:rPr lang="en-GB" b="1" smtClean="0">
                <a:solidFill>
                  <a:srgbClr val="648BB3"/>
                </a:solidFill>
              </a:rPr>
              <a:t>Why invest resources in monitoring</a:t>
            </a:r>
            <a:r>
              <a:rPr lang="en-GB" smtClean="0">
                <a:solidFill>
                  <a:schemeClr val="tx1"/>
                </a:solidFill>
              </a:rPr>
              <a:t>*</a:t>
            </a:r>
            <a:r>
              <a:rPr lang="en-GB" b="1" smtClean="0">
                <a:solidFill>
                  <a:srgbClr val="648BB3"/>
                </a:solidFill>
              </a:rPr>
              <a:t>? </a:t>
            </a:r>
          </a:p>
          <a:p>
            <a:pPr marL="0" indent="0" eaLnBrk="1" hangingPunct="1">
              <a:lnSpc>
                <a:spcPct val="90000"/>
              </a:lnSpc>
            </a:pPr>
            <a:endParaRPr lang="en-GB" b="1" smtClean="0">
              <a:solidFill>
                <a:srgbClr val="648BB3"/>
              </a:solidFill>
            </a:endParaRPr>
          </a:p>
          <a:p>
            <a:pPr marL="0" indent="0" eaLnBrk="1" hangingPunct="1">
              <a:lnSpc>
                <a:spcPct val="90000"/>
              </a:lnSpc>
            </a:pPr>
            <a:r>
              <a:rPr lang="en-GB" smtClean="0"/>
              <a:t>It informs </a:t>
            </a:r>
            <a:r>
              <a:rPr lang="en-GB" b="1" smtClean="0">
                <a:solidFill>
                  <a:srgbClr val="648BB3"/>
                </a:solidFill>
              </a:rPr>
              <a:t>management </a:t>
            </a:r>
            <a:r>
              <a:rPr lang="en-GB" smtClean="0"/>
              <a:t>on the assessment of the</a:t>
            </a:r>
          </a:p>
          <a:p>
            <a:pPr marL="0" indent="0" eaLnBrk="1" hangingPunct="1">
              <a:lnSpc>
                <a:spcPct val="90000"/>
              </a:lnSpc>
            </a:pPr>
            <a:r>
              <a:rPr lang="en-GB" smtClean="0"/>
              <a:t>implementation</a:t>
            </a:r>
          </a:p>
          <a:p>
            <a:pPr marL="0" indent="0" eaLnBrk="1" hangingPunct="1">
              <a:lnSpc>
                <a:spcPct val="90000"/>
              </a:lnSpc>
              <a:buFontTx/>
              <a:buChar char="-"/>
            </a:pPr>
            <a:endParaRPr lang="en-GB" smtClean="0"/>
          </a:p>
          <a:p>
            <a:pPr marL="0" indent="0" eaLnBrk="1" hangingPunct="1">
              <a:lnSpc>
                <a:spcPct val="90000"/>
              </a:lnSpc>
              <a:buFontTx/>
              <a:buChar char="-"/>
            </a:pPr>
            <a:endParaRPr lang="en-GB" smtClean="0"/>
          </a:p>
          <a:p>
            <a:pPr marL="0" indent="0" eaLnBrk="1" hangingPunct="1">
              <a:lnSpc>
                <a:spcPct val="90000"/>
              </a:lnSpc>
            </a:pPr>
            <a:r>
              <a:rPr lang="en-GB" smtClean="0"/>
              <a:t>It informs </a:t>
            </a:r>
            <a:r>
              <a:rPr lang="en-GB" b="1" smtClean="0">
                <a:solidFill>
                  <a:srgbClr val="648BB3"/>
                </a:solidFill>
              </a:rPr>
              <a:t>reporting</a:t>
            </a:r>
            <a:r>
              <a:rPr lang="en-GB" smtClean="0"/>
              <a:t> on progress achieved towards the attainment of intended results to concerned stakeholders including the management of the Organization. Aim at </a:t>
            </a:r>
            <a:r>
              <a:rPr lang="en-GB" b="1" smtClean="0">
                <a:solidFill>
                  <a:srgbClr val="648BB3"/>
                </a:solidFill>
              </a:rPr>
              <a:t>evidence-based Result- oriented</a:t>
            </a:r>
            <a:r>
              <a:rPr lang="en-GB" smtClean="0"/>
              <a:t> reporting.</a:t>
            </a:r>
          </a:p>
          <a:p>
            <a:pPr marL="0" indent="0" eaLnBrk="1" hangingPunct="1">
              <a:lnSpc>
                <a:spcPct val="90000"/>
              </a:lnSpc>
            </a:pPr>
            <a:endParaRPr lang="en-GB" smtClean="0"/>
          </a:p>
          <a:p>
            <a:pPr marL="0" indent="0" eaLnBrk="1" hangingPunct="1">
              <a:lnSpc>
                <a:spcPct val="90000"/>
              </a:lnSpc>
            </a:pPr>
            <a:r>
              <a:rPr lang="en-GB" sz="1600" smtClean="0"/>
              <a:t>* As a general rule of thumb, about 5% of the resources should be set aside for this purpose</a:t>
            </a:r>
            <a:r>
              <a:rPr lang="fr-FR" sz="1600" smtClean="0"/>
              <a:t> </a:t>
            </a:r>
            <a:endParaRPr lang="en-GB" sz="1600" smtClean="0"/>
          </a:p>
        </p:txBody>
      </p:sp>
      <p:sp>
        <p:nvSpPr>
          <p:cNvPr id="40964" name="Rectangle 3"/>
          <p:cNvSpPr>
            <a:spLocks noGrp="1" noChangeArrowheads="1"/>
          </p:cNvSpPr>
          <p:nvPr>
            <p:ph type="title" idx="4294967295"/>
          </p:nvPr>
        </p:nvSpPr>
        <p:spPr>
          <a:xfrm>
            <a:off x="1619250" y="431800"/>
            <a:ext cx="6553200" cy="823913"/>
          </a:xfrm>
          <a:noFill/>
        </p:spPr>
        <p:txBody>
          <a:bodyPr/>
          <a:lstStyle/>
          <a:p>
            <a:pPr eaLnBrk="1" hangingPunct="1"/>
            <a:r>
              <a:rPr lang="en-GB" smtClean="0">
                <a:solidFill>
                  <a:srgbClr val="648BB3"/>
                </a:solidFill>
              </a:rPr>
              <a:t>Monitoring implementation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587778">
                                            <p:txEl>
                                              <p:pRg st="0" end="0"/>
                                            </p:txEl>
                                          </p:spTgt>
                                        </p:tgtEl>
                                        <p:attrNameLst>
                                          <p:attrName>style.visibility</p:attrName>
                                        </p:attrNameLst>
                                      </p:cBhvr>
                                      <p:to>
                                        <p:strVal val="visible"/>
                                      </p:to>
                                    </p:set>
                                    <p:animEffect transition="in" filter="wipe(left)">
                                      <p:cBhvr>
                                        <p:cTn id="7" dur="500"/>
                                        <p:tgtEl>
                                          <p:spTgt spid="587778">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587778">
                                            <p:txEl>
                                              <p:pRg st="8" end="8"/>
                                            </p:txEl>
                                          </p:spTgt>
                                        </p:tgtEl>
                                        <p:attrNameLst>
                                          <p:attrName>style.visibility</p:attrName>
                                        </p:attrNameLst>
                                      </p:cBhvr>
                                      <p:to>
                                        <p:strVal val="visible"/>
                                      </p:to>
                                    </p:set>
                                    <p:animEffect transition="in" filter="wipe(left)">
                                      <p:cBhvr>
                                        <p:cTn id="10" dur="500"/>
                                        <p:tgtEl>
                                          <p:spTgt spid="587778">
                                            <p:txEl>
                                              <p:pRg st="8" end="8"/>
                                            </p:txEl>
                                          </p:spTgt>
                                        </p:tgtEl>
                                      </p:cBhvr>
                                    </p:animEffect>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587778">
                                            <p:txEl>
                                              <p:pRg st="2" end="2"/>
                                            </p:txEl>
                                          </p:spTgt>
                                        </p:tgtEl>
                                        <p:attrNameLst>
                                          <p:attrName>style.visibility</p:attrName>
                                        </p:attrNameLst>
                                      </p:cBhvr>
                                      <p:to>
                                        <p:strVal val="visible"/>
                                      </p:to>
                                    </p:set>
                                    <p:animEffect transition="in" filter="wipe(left)">
                                      <p:cBhvr>
                                        <p:cTn id="14" dur="500"/>
                                        <p:tgtEl>
                                          <p:spTgt spid="587778">
                                            <p:txEl>
                                              <p:pRg st="2" end="2"/>
                                            </p:txEl>
                                          </p:spTgt>
                                        </p:tgtEl>
                                      </p:cBhvr>
                                    </p:animEffect>
                                  </p:childTnLst>
                                </p:cTn>
                              </p:par>
                              <p:par>
                                <p:cTn id="15" presetID="22" presetClass="entr" presetSubtype="8" fill="hold" nodeType="withEffect">
                                  <p:stCondLst>
                                    <p:cond delay="0"/>
                                  </p:stCondLst>
                                  <p:childTnLst>
                                    <p:set>
                                      <p:cBhvr>
                                        <p:cTn id="16" dur="1" fill="hold">
                                          <p:stCondLst>
                                            <p:cond delay="0"/>
                                          </p:stCondLst>
                                        </p:cTn>
                                        <p:tgtEl>
                                          <p:spTgt spid="587778">
                                            <p:txEl>
                                              <p:pRg st="3" end="3"/>
                                            </p:txEl>
                                          </p:spTgt>
                                        </p:tgtEl>
                                        <p:attrNameLst>
                                          <p:attrName>style.visibility</p:attrName>
                                        </p:attrNameLst>
                                      </p:cBhvr>
                                      <p:to>
                                        <p:strVal val="visible"/>
                                      </p:to>
                                    </p:set>
                                    <p:animEffect transition="in" filter="wipe(left)">
                                      <p:cBhvr>
                                        <p:cTn id="17" dur="500"/>
                                        <p:tgtEl>
                                          <p:spTgt spid="587778">
                                            <p:txEl>
                                              <p:pRg st="3" end="3"/>
                                            </p:txEl>
                                          </p:spTgt>
                                        </p:tgtEl>
                                      </p:cBhvr>
                                    </p:animEffect>
                                  </p:childTnLst>
                                </p:cTn>
                              </p:par>
                            </p:childTnLst>
                          </p:cTn>
                        </p:par>
                        <p:par>
                          <p:cTn id="18" fill="hold" nodeType="afterGroup">
                            <p:stCondLst>
                              <p:cond delay="1000"/>
                            </p:stCondLst>
                            <p:childTnLst>
                              <p:par>
                                <p:cTn id="19" presetID="22" presetClass="entr" presetSubtype="8" fill="hold" nodeType="afterEffect">
                                  <p:stCondLst>
                                    <p:cond delay="0"/>
                                  </p:stCondLst>
                                  <p:childTnLst>
                                    <p:set>
                                      <p:cBhvr>
                                        <p:cTn id="20" dur="1" fill="hold">
                                          <p:stCondLst>
                                            <p:cond delay="0"/>
                                          </p:stCondLst>
                                        </p:cTn>
                                        <p:tgtEl>
                                          <p:spTgt spid="587778">
                                            <p:txEl>
                                              <p:pRg st="6" end="6"/>
                                            </p:txEl>
                                          </p:spTgt>
                                        </p:tgtEl>
                                        <p:attrNameLst>
                                          <p:attrName>style.visibility</p:attrName>
                                        </p:attrNameLst>
                                      </p:cBhvr>
                                      <p:to>
                                        <p:strVal val="visible"/>
                                      </p:to>
                                    </p:set>
                                    <p:animEffect transition="in" filter="wipe(left)">
                                      <p:cBhvr>
                                        <p:cTn id="21" dur="500"/>
                                        <p:tgtEl>
                                          <p:spTgt spid="58777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Espace réservé du pied de page 4"/>
          <p:cNvSpPr>
            <a:spLocks noGrp="1"/>
          </p:cNvSpPr>
          <p:nvPr>
            <p:ph type="ftr" sz="quarter" idx="11"/>
          </p:nvPr>
        </p:nvSpPr>
        <p:spPr>
          <a:noFill/>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da-DK" sz="1000" smtClean="0">
                <a:latin typeface="Arial" charset="0"/>
              </a:rPr>
              <a:t>BSP: 36 C/5</a:t>
            </a:r>
          </a:p>
        </p:txBody>
      </p:sp>
      <p:sp>
        <p:nvSpPr>
          <p:cNvPr id="588802" name="Rectangle 2"/>
          <p:cNvSpPr>
            <a:spLocks noGrp="1" noChangeArrowheads="1"/>
          </p:cNvSpPr>
          <p:nvPr>
            <p:ph type="body" idx="1"/>
          </p:nvPr>
        </p:nvSpPr>
        <p:spPr>
          <a:xfrm>
            <a:off x="452438" y="1552575"/>
            <a:ext cx="8223250" cy="1471613"/>
          </a:xfrm>
        </p:spPr>
        <p:txBody>
          <a:bodyPr/>
          <a:lstStyle/>
          <a:p>
            <a:pPr marL="0" indent="0" eaLnBrk="1" hangingPunct="1">
              <a:lnSpc>
                <a:spcPct val="90000"/>
              </a:lnSpc>
            </a:pPr>
            <a:r>
              <a:rPr lang="en-GB" sz="2200" b="1" smtClean="0">
                <a:solidFill>
                  <a:srgbClr val="648BB3"/>
                </a:solidFill>
              </a:rPr>
              <a:t>Monitoring informs management</a:t>
            </a:r>
          </a:p>
          <a:p>
            <a:pPr marL="0" indent="0" eaLnBrk="1" hangingPunct="1">
              <a:lnSpc>
                <a:spcPct val="90000"/>
              </a:lnSpc>
            </a:pPr>
            <a:r>
              <a:rPr lang="en-GB" sz="2200" smtClean="0"/>
              <a:t>Documentation and assessment of the performance and progress achieved will allow you to answer the question: </a:t>
            </a:r>
          </a:p>
          <a:p>
            <a:pPr marL="0" indent="0" eaLnBrk="1" hangingPunct="1">
              <a:lnSpc>
                <a:spcPct val="90000"/>
              </a:lnSpc>
            </a:pPr>
            <a:r>
              <a:rPr lang="en-GB" sz="2200" b="1" i="1" smtClean="0">
                <a:solidFill>
                  <a:srgbClr val="648BB3"/>
                </a:solidFill>
              </a:rPr>
              <a:t>“Is the implementation on track?”</a:t>
            </a:r>
            <a:r>
              <a:rPr lang="en-GB" sz="2200" smtClean="0"/>
              <a:t>:</a:t>
            </a:r>
          </a:p>
        </p:txBody>
      </p:sp>
      <p:sp>
        <p:nvSpPr>
          <p:cNvPr id="41988" name="Rectangle 3"/>
          <p:cNvSpPr>
            <a:spLocks noGrp="1" noChangeArrowheads="1"/>
          </p:cNvSpPr>
          <p:nvPr>
            <p:ph type="title"/>
          </p:nvPr>
        </p:nvSpPr>
        <p:spPr>
          <a:xfrm>
            <a:off x="1619250" y="431800"/>
            <a:ext cx="6553200" cy="823913"/>
          </a:xfrm>
          <a:noFill/>
        </p:spPr>
        <p:txBody>
          <a:bodyPr/>
          <a:lstStyle/>
          <a:p>
            <a:pPr eaLnBrk="1" hangingPunct="1"/>
            <a:r>
              <a:rPr lang="en-GB" smtClean="0">
                <a:solidFill>
                  <a:srgbClr val="648BB3"/>
                </a:solidFill>
              </a:rPr>
              <a:t>Monitoring implementation</a:t>
            </a:r>
          </a:p>
        </p:txBody>
      </p:sp>
      <p:sp>
        <p:nvSpPr>
          <p:cNvPr id="588809" name="Text Box 9"/>
          <p:cNvSpPr txBox="1">
            <a:spLocks noChangeArrowheads="1"/>
          </p:cNvSpPr>
          <p:nvPr/>
        </p:nvSpPr>
        <p:spPr bwMode="auto">
          <a:xfrm>
            <a:off x="539750" y="4248150"/>
            <a:ext cx="8280400" cy="1006475"/>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algn="l" eaLnBrk="1" hangingPunct="1"/>
            <a:r>
              <a:rPr lang="en-GB" sz="2000" b="1">
                <a:solidFill>
                  <a:srgbClr val="648BB3"/>
                </a:solidFill>
              </a:rPr>
              <a:t>Yes</a:t>
            </a:r>
            <a:r>
              <a:rPr lang="en-GB" sz="2000"/>
              <a:t>: the information demonstrates that the </a:t>
            </a:r>
            <a:r>
              <a:rPr lang="en-GB" sz="2000" b="1">
                <a:solidFill>
                  <a:srgbClr val="648BB3"/>
                </a:solidFill>
              </a:rPr>
              <a:t>assumptions</a:t>
            </a:r>
            <a:r>
              <a:rPr lang="en-GB" sz="2000"/>
              <a:t> of your programming framework </a:t>
            </a:r>
            <a:r>
              <a:rPr lang="en-GB" sz="2000" b="1">
                <a:solidFill>
                  <a:srgbClr val="648BB3"/>
                </a:solidFill>
              </a:rPr>
              <a:t>remain valid</a:t>
            </a:r>
            <a:r>
              <a:rPr lang="en-GB" sz="2000"/>
              <a:t> and that implementation can continue as planned.</a:t>
            </a:r>
            <a:endParaRPr lang="fr-FR" sz="2000"/>
          </a:p>
        </p:txBody>
      </p:sp>
      <p:sp>
        <p:nvSpPr>
          <p:cNvPr id="588810" name="Text Box 10"/>
          <p:cNvSpPr txBox="1">
            <a:spLocks noChangeArrowheads="1"/>
          </p:cNvSpPr>
          <p:nvPr/>
        </p:nvSpPr>
        <p:spPr bwMode="auto">
          <a:xfrm>
            <a:off x="539750" y="5184775"/>
            <a:ext cx="7561263" cy="1311275"/>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algn="l" eaLnBrk="1" hangingPunct="1"/>
            <a:r>
              <a:rPr lang="en-GB" sz="2000" b="1">
                <a:solidFill>
                  <a:srgbClr val="648BB3"/>
                </a:solidFill>
              </a:rPr>
              <a:t>No</a:t>
            </a:r>
            <a:r>
              <a:rPr lang="en-GB" sz="2000"/>
              <a:t>: the information allows you to take </a:t>
            </a:r>
            <a:r>
              <a:rPr lang="en-GB" sz="2000" b="1">
                <a:solidFill>
                  <a:srgbClr val="648BB3"/>
                </a:solidFill>
              </a:rPr>
              <a:t>informed decision</a:t>
            </a:r>
            <a:r>
              <a:rPr lang="en-GB" sz="2000"/>
              <a:t> on the onwards management of the implementation - what adjustments would be required? Adapting the implementation or reprogramming the results?  </a:t>
            </a:r>
          </a:p>
        </p:txBody>
      </p:sp>
      <p:sp>
        <p:nvSpPr>
          <p:cNvPr id="588808" name="Oval 8"/>
          <p:cNvSpPr>
            <a:spLocks noChangeArrowheads="1"/>
          </p:cNvSpPr>
          <p:nvPr/>
        </p:nvSpPr>
        <p:spPr bwMode="auto">
          <a:xfrm>
            <a:off x="2700338" y="3095625"/>
            <a:ext cx="2520950" cy="1003300"/>
          </a:xfrm>
          <a:prstGeom prst="ellipse">
            <a:avLst/>
          </a:prstGeom>
          <a:noFill/>
          <a:ln w="38100" algn="ctr">
            <a:solidFill>
              <a:schemeClr val="bg2"/>
            </a:solidFill>
            <a:round/>
            <a:headEnd/>
            <a:tailEnd/>
          </a:ln>
          <a:effectLst/>
          <a:extLst>
            <a:ext uri="{909E8E84-426E-40DD-AFC4-6F175D3DCCD1}">
              <a14:hiddenFill xmlns:a14="http://schemas.microsoft.com/office/drawing/2010/main">
                <a:solidFill>
                  <a:srgbClr val="648BB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8811" name="Oval 11"/>
          <p:cNvSpPr>
            <a:spLocks noChangeArrowheads="1"/>
          </p:cNvSpPr>
          <p:nvPr/>
        </p:nvSpPr>
        <p:spPr bwMode="auto">
          <a:xfrm>
            <a:off x="3779838" y="3097213"/>
            <a:ext cx="2520950" cy="1003300"/>
          </a:xfrm>
          <a:prstGeom prst="ellipse">
            <a:avLst/>
          </a:prstGeom>
          <a:noFill/>
          <a:ln w="38100" algn="ctr">
            <a:solidFill>
              <a:schemeClr val="bg2"/>
            </a:solidFill>
            <a:round/>
            <a:headEnd/>
            <a:tailEnd/>
          </a:ln>
          <a:effectLst/>
          <a:extLst>
            <a:ext uri="{909E8E84-426E-40DD-AFC4-6F175D3DCCD1}">
              <a14:hiddenFill xmlns:a14="http://schemas.microsoft.com/office/drawing/2010/main">
                <a:solidFill>
                  <a:srgbClr val="648BB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88812" name="Text Box 12"/>
          <p:cNvSpPr txBox="1">
            <a:spLocks noChangeArrowheads="1"/>
          </p:cNvSpPr>
          <p:nvPr/>
        </p:nvSpPr>
        <p:spPr bwMode="auto">
          <a:xfrm>
            <a:off x="2916238" y="3400425"/>
            <a:ext cx="935037" cy="396875"/>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fr-FR" sz="2000" b="1">
                <a:solidFill>
                  <a:srgbClr val="648BB3"/>
                </a:solidFill>
              </a:rPr>
              <a:t>YES</a:t>
            </a:r>
          </a:p>
        </p:txBody>
      </p:sp>
      <p:sp>
        <p:nvSpPr>
          <p:cNvPr id="588813" name="Text Box 13"/>
          <p:cNvSpPr txBox="1">
            <a:spLocks noChangeArrowheads="1"/>
          </p:cNvSpPr>
          <p:nvPr/>
        </p:nvSpPr>
        <p:spPr bwMode="auto">
          <a:xfrm>
            <a:off x="5292725" y="3400425"/>
            <a:ext cx="935038" cy="396875"/>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fr-FR" sz="2000" b="1">
                <a:solidFill>
                  <a:srgbClr val="648BB3"/>
                </a:solidFill>
              </a:rPr>
              <a:t>NO</a:t>
            </a:r>
          </a:p>
        </p:txBody>
      </p:sp>
      <p:sp>
        <p:nvSpPr>
          <p:cNvPr id="48140" name="Oval 12"/>
          <p:cNvSpPr>
            <a:spLocks noChangeArrowheads="1"/>
          </p:cNvSpPr>
          <p:nvPr/>
        </p:nvSpPr>
        <p:spPr bwMode="auto">
          <a:xfrm>
            <a:off x="3778250" y="3162300"/>
            <a:ext cx="1441450" cy="869950"/>
          </a:xfrm>
          <a:prstGeom prst="ellipse">
            <a:avLst/>
          </a:prstGeom>
          <a:solidFill>
            <a:srgbClr val="648BB3"/>
          </a:solidFill>
          <a:ln w="38100" algn="ctr">
            <a:solidFill>
              <a:schemeClr val="bg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588802">
                                            <p:txEl>
                                              <p:pRg st="0" end="0"/>
                                            </p:txEl>
                                          </p:spTgt>
                                        </p:tgtEl>
                                        <p:attrNameLst>
                                          <p:attrName>style.visibility</p:attrName>
                                        </p:attrNameLst>
                                      </p:cBhvr>
                                      <p:to>
                                        <p:strVal val="visible"/>
                                      </p:to>
                                    </p:set>
                                    <p:animEffect transition="in" filter="wipe(left)">
                                      <p:cBhvr>
                                        <p:cTn id="7" dur="500"/>
                                        <p:tgtEl>
                                          <p:spTgt spid="588802">
                                            <p:txEl>
                                              <p:pRg st="0" end="0"/>
                                            </p:txEl>
                                          </p:spTgt>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588802">
                                            <p:txEl>
                                              <p:pRg st="1" end="1"/>
                                            </p:txEl>
                                          </p:spTgt>
                                        </p:tgtEl>
                                        <p:attrNameLst>
                                          <p:attrName>style.visibility</p:attrName>
                                        </p:attrNameLst>
                                      </p:cBhvr>
                                      <p:to>
                                        <p:strVal val="visible"/>
                                      </p:to>
                                    </p:set>
                                    <p:animEffect transition="in" filter="wipe(left)">
                                      <p:cBhvr>
                                        <p:cTn id="11" dur="500"/>
                                        <p:tgtEl>
                                          <p:spTgt spid="588802">
                                            <p:txEl>
                                              <p:pRg st="1" end="1"/>
                                            </p:txEl>
                                          </p:spTgt>
                                        </p:tgtEl>
                                      </p:cBhvr>
                                    </p:animEffect>
                                  </p:childTnLst>
                                </p:cTn>
                              </p:par>
                              <p:par>
                                <p:cTn id="12" presetID="22" presetClass="entr" presetSubtype="8" fill="hold" nodeType="withEffect">
                                  <p:stCondLst>
                                    <p:cond delay="0"/>
                                  </p:stCondLst>
                                  <p:childTnLst>
                                    <p:set>
                                      <p:cBhvr>
                                        <p:cTn id="13" dur="1" fill="hold">
                                          <p:stCondLst>
                                            <p:cond delay="0"/>
                                          </p:stCondLst>
                                        </p:cTn>
                                        <p:tgtEl>
                                          <p:spTgt spid="588802">
                                            <p:txEl>
                                              <p:pRg st="2" end="2"/>
                                            </p:txEl>
                                          </p:spTgt>
                                        </p:tgtEl>
                                        <p:attrNameLst>
                                          <p:attrName>style.visibility</p:attrName>
                                        </p:attrNameLst>
                                      </p:cBhvr>
                                      <p:to>
                                        <p:strVal val="visible"/>
                                      </p:to>
                                    </p:set>
                                    <p:animEffect transition="in" filter="wipe(left)">
                                      <p:cBhvr>
                                        <p:cTn id="14" dur="500"/>
                                        <p:tgtEl>
                                          <p:spTgt spid="588802">
                                            <p:txEl>
                                              <p:pRg st="2" end="2"/>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588808"/>
                                        </p:tgtEl>
                                        <p:attrNameLst>
                                          <p:attrName>style.visibility</p:attrName>
                                        </p:attrNameLst>
                                      </p:cBhvr>
                                      <p:to>
                                        <p:strVal val="visible"/>
                                      </p:to>
                                    </p:set>
                                    <p:animEffect transition="in" filter="wipe(left)">
                                      <p:cBhvr>
                                        <p:cTn id="19" dur="500"/>
                                        <p:tgtEl>
                                          <p:spTgt spid="588808"/>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588812"/>
                                        </p:tgtEl>
                                        <p:attrNameLst>
                                          <p:attrName>style.visibility</p:attrName>
                                        </p:attrNameLst>
                                      </p:cBhvr>
                                      <p:to>
                                        <p:strVal val="visible"/>
                                      </p:to>
                                    </p:set>
                                    <p:animEffect transition="in" filter="wipe(left)">
                                      <p:cBhvr>
                                        <p:cTn id="22" dur="500"/>
                                        <p:tgtEl>
                                          <p:spTgt spid="588812"/>
                                        </p:tgtEl>
                                      </p:cBhvr>
                                    </p:animEffect>
                                  </p:childTnLst>
                                </p:cTn>
                              </p:par>
                            </p:childTnLst>
                          </p:cTn>
                        </p:par>
                        <p:par>
                          <p:cTn id="23" fill="hold" nodeType="afterGroup">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588809"/>
                                        </p:tgtEl>
                                        <p:attrNameLst>
                                          <p:attrName>style.visibility</p:attrName>
                                        </p:attrNameLst>
                                      </p:cBhvr>
                                      <p:to>
                                        <p:strVal val="visible"/>
                                      </p:to>
                                    </p:set>
                                    <p:animEffect transition="in" filter="wipe(left)">
                                      <p:cBhvr>
                                        <p:cTn id="26" dur="500"/>
                                        <p:tgtEl>
                                          <p:spTgt spid="588809"/>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588811"/>
                                        </p:tgtEl>
                                        <p:attrNameLst>
                                          <p:attrName>style.visibility</p:attrName>
                                        </p:attrNameLst>
                                      </p:cBhvr>
                                      <p:to>
                                        <p:strVal val="visible"/>
                                      </p:to>
                                    </p:set>
                                    <p:animEffect transition="in" filter="wipe(left)">
                                      <p:cBhvr>
                                        <p:cTn id="31" dur="500"/>
                                        <p:tgtEl>
                                          <p:spTgt spid="588811"/>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88813"/>
                                        </p:tgtEl>
                                        <p:attrNameLst>
                                          <p:attrName>style.visibility</p:attrName>
                                        </p:attrNameLst>
                                      </p:cBhvr>
                                      <p:to>
                                        <p:strVal val="visible"/>
                                      </p:to>
                                    </p:set>
                                    <p:animEffect transition="in" filter="wipe(left)">
                                      <p:cBhvr>
                                        <p:cTn id="34" dur="500"/>
                                        <p:tgtEl>
                                          <p:spTgt spid="588813"/>
                                        </p:tgtEl>
                                      </p:cBhvr>
                                    </p:animEffect>
                                  </p:childTnLst>
                                </p:cTn>
                              </p:par>
                            </p:childTnLst>
                          </p:cTn>
                        </p:par>
                        <p:par>
                          <p:cTn id="35" fill="hold" nodeType="afterGroup">
                            <p:stCondLst>
                              <p:cond delay="500"/>
                            </p:stCondLst>
                            <p:childTnLst>
                              <p:par>
                                <p:cTn id="36" presetID="22" presetClass="entr" presetSubtype="8" fill="hold" grpId="0" nodeType="afterEffect">
                                  <p:stCondLst>
                                    <p:cond delay="0"/>
                                  </p:stCondLst>
                                  <p:childTnLst>
                                    <p:set>
                                      <p:cBhvr>
                                        <p:cTn id="37" dur="1" fill="hold">
                                          <p:stCondLst>
                                            <p:cond delay="0"/>
                                          </p:stCondLst>
                                        </p:cTn>
                                        <p:tgtEl>
                                          <p:spTgt spid="588810"/>
                                        </p:tgtEl>
                                        <p:attrNameLst>
                                          <p:attrName>style.visibility</p:attrName>
                                        </p:attrNameLst>
                                      </p:cBhvr>
                                      <p:to>
                                        <p:strVal val="visible"/>
                                      </p:to>
                                    </p:set>
                                    <p:animEffect transition="in" filter="wipe(left)">
                                      <p:cBhvr>
                                        <p:cTn id="38" dur="500"/>
                                        <p:tgtEl>
                                          <p:spTgt spid="588810"/>
                                        </p:tgtEl>
                                      </p:cBhvr>
                                    </p:animEffect>
                                  </p:childTnLst>
                                </p:cTn>
                              </p:par>
                            </p:childTnLst>
                          </p:cTn>
                        </p:par>
                        <p:par>
                          <p:cTn id="39" fill="hold" nodeType="afterGroup">
                            <p:stCondLst>
                              <p:cond delay="1000"/>
                            </p:stCondLst>
                            <p:childTnLst>
                              <p:par>
                                <p:cTn id="40" presetID="55" presetClass="entr" presetSubtype="0" fill="hold" grpId="0" nodeType="afterEffect">
                                  <p:stCondLst>
                                    <p:cond delay="0"/>
                                  </p:stCondLst>
                                  <p:childTnLst>
                                    <p:set>
                                      <p:cBhvr>
                                        <p:cTn id="41" dur="1" fill="hold">
                                          <p:stCondLst>
                                            <p:cond delay="0"/>
                                          </p:stCondLst>
                                        </p:cTn>
                                        <p:tgtEl>
                                          <p:spTgt spid="48140"/>
                                        </p:tgtEl>
                                        <p:attrNameLst>
                                          <p:attrName>style.visibility</p:attrName>
                                        </p:attrNameLst>
                                      </p:cBhvr>
                                      <p:to>
                                        <p:strVal val="visible"/>
                                      </p:to>
                                    </p:set>
                                    <p:anim calcmode="lin" valueType="num">
                                      <p:cBhvr>
                                        <p:cTn id="42" dur="1000" fill="hold"/>
                                        <p:tgtEl>
                                          <p:spTgt spid="48140"/>
                                        </p:tgtEl>
                                        <p:attrNameLst>
                                          <p:attrName>ppt_w</p:attrName>
                                        </p:attrNameLst>
                                      </p:cBhvr>
                                      <p:tavLst>
                                        <p:tav tm="0">
                                          <p:val>
                                            <p:strVal val="#ppt_w*0.70"/>
                                          </p:val>
                                        </p:tav>
                                        <p:tav tm="100000">
                                          <p:val>
                                            <p:strVal val="#ppt_w"/>
                                          </p:val>
                                        </p:tav>
                                      </p:tavLst>
                                    </p:anim>
                                    <p:anim calcmode="lin" valueType="num">
                                      <p:cBhvr>
                                        <p:cTn id="43" dur="1000" fill="hold"/>
                                        <p:tgtEl>
                                          <p:spTgt spid="48140"/>
                                        </p:tgtEl>
                                        <p:attrNameLst>
                                          <p:attrName>ppt_h</p:attrName>
                                        </p:attrNameLst>
                                      </p:cBhvr>
                                      <p:tavLst>
                                        <p:tav tm="0">
                                          <p:val>
                                            <p:strVal val="#ppt_h"/>
                                          </p:val>
                                        </p:tav>
                                        <p:tav tm="100000">
                                          <p:val>
                                            <p:strVal val="#ppt_h"/>
                                          </p:val>
                                        </p:tav>
                                      </p:tavLst>
                                    </p:anim>
                                    <p:animEffect transition="in" filter="fade">
                                      <p:cBhvr>
                                        <p:cTn id="44" dur="1000"/>
                                        <p:tgtEl>
                                          <p:spTgt spid="48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8809" grpId="0"/>
      <p:bldP spid="588810" grpId="0"/>
      <p:bldP spid="588808" grpId="0" animBg="1"/>
      <p:bldP spid="588811" grpId="0" animBg="1"/>
      <p:bldP spid="588812" grpId="0"/>
      <p:bldP spid="588813" grpId="0"/>
      <p:bldP spid="4814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Espace réservé du pied de page 4"/>
          <p:cNvSpPr txBox="1">
            <a:spLocks noGrp="1"/>
          </p:cNvSpPr>
          <p:nvPr/>
        </p:nvSpPr>
        <p:spPr bwMode="auto">
          <a:xfrm>
            <a:off x="2555875" y="6561138"/>
            <a:ext cx="4111625"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da-DK" sz="1000">
                <a:latin typeface="Arial" charset="0"/>
              </a:rPr>
              <a:t>BSP: 36 C/5</a:t>
            </a:r>
          </a:p>
        </p:txBody>
      </p:sp>
      <p:sp>
        <p:nvSpPr>
          <p:cNvPr id="375810" name="Line 2"/>
          <p:cNvSpPr>
            <a:spLocks noChangeShapeType="1"/>
          </p:cNvSpPr>
          <p:nvPr/>
        </p:nvSpPr>
        <p:spPr bwMode="auto">
          <a:xfrm>
            <a:off x="3708400" y="2378075"/>
            <a:ext cx="647700" cy="142875"/>
          </a:xfrm>
          <a:prstGeom prst="line">
            <a:avLst/>
          </a:prstGeom>
          <a:noFill/>
          <a:ln w="9525">
            <a:solidFill>
              <a:schemeClr val="bg2"/>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GB"/>
          </a:p>
        </p:txBody>
      </p:sp>
      <p:sp>
        <p:nvSpPr>
          <p:cNvPr id="375811" name="Line 3"/>
          <p:cNvSpPr>
            <a:spLocks noChangeShapeType="1"/>
          </p:cNvSpPr>
          <p:nvPr/>
        </p:nvSpPr>
        <p:spPr bwMode="auto">
          <a:xfrm>
            <a:off x="3635375" y="3386138"/>
            <a:ext cx="647700" cy="0"/>
          </a:xfrm>
          <a:prstGeom prst="line">
            <a:avLst/>
          </a:prstGeom>
          <a:noFill/>
          <a:ln w="9525">
            <a:solidFill>
              <a:schemeClr val="bg2"/>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GB"/>
          </a:p>
        </p:txBody>
      </p:sp>
      <p:sp>
        <p:nvSpPr>
          <p:cNvPr id="375812" name="Line 4"/>
          <p:cNvSpPr>
            <a:spLocks noChangeShapeType="1"/>
          </p:cNvSpPr>
          <p:nvPr/>
        </p:nvSpPr>
        <p:spPr bwMode="auto">
          <a:xfrm>
            <a:off x="3635375" y="4178300"/>
            <a:ext cx="649288" cy="0"/>
          </a:xfrm>
          <a:prstGeom prst="line">
            <a:avLst/>
          </a:prstGeom>
          <a:noFill/>
          <a:ln w="9525">
            <a:solidFill>
              <a:schemeClr val="bg2"/>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GB"/>
          </a:p>
        </p:txBody>
      </p:sp>
      <p:sp>
        <p:nvSpPr>
          <p:cNvPr id="375813" name="Text Box 5"/>
          <p:cNvSpPr txBox="1">
            <a:spLocks noChangeArrowheads="1"/>
          </p:cNvSpPr>
          <p:nvPr/>
        </p:nvSpPr>
        <p:spPr bwMode="auto">
          <a:xfrm>
            <a:off x="4500563" y="1728788"/>
            <a:ext cx="3600450" cy="49688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algn="l" eaLnBrk="1" hangingPunct="1"/>
            <a:endParaRPr lang="en-GB" sz="1800">
              <a:latin typeface="Arial" charset="0"/>
            </a:endParaRPr>
          </a:p>
          <a:p>
            <a:pPr algn="l" eaLnBrk="1" hangingPunct="1"/>
            <a:endParaRPr lang="en-GB" sz="1800">
              <a:latin typeface="Arial" charset="0"/>
            </a:endParaRPr>
          </a:p>
          <a:p>
            <a:pPr algn="l" eaLnBrk="1" hangingPunct="1"/>
            <a:r>
              <a:rPr lang="en-GB" sz="2400">
                <a:solidFill>
                  <a:srgbClr val="648BB3"/>
                </a:solidFill>
                <a:latin typeface="Arial" charset="0"/>
              </a:rPr>
              <a:t>Mission statement</a:t>
            </a:r>
          </a:p>
          <a:p>
            <a:pPr algn="l" eaLnBrk="1" hangingPunct="1"/>
            <a:endParaRPr lang="en-GB" sz="2400">
              <a:solidFill>
                <a:srgbClr val="648BB3"/>
              </a:solidFill>
              <a:latin typeface="Arial" charset="0"/>
            </a:endParaRPr>
          </a:p>
          <a:p>
            <a:pPr algn="l" eaLnBrk="1" hangingPunct="1"/>
            <a:endParaRPr lang="en-GB" sz="1000">
              <a:solidFill>
                <a:srgbClr val="648BB3"/>
              </a:solidFill>
              <a:latin typeface="Arial" charset="0"/>
            </a:endParaRPr>
          </a:p>
          <a:p>
            <a:pPr algn="l" eaLnBrk="1" hangingPunct="1"/>
            <a:r>
              <a:rPr lang="en-GB" sz="2400">
                <a:solidFill>
                  <a:srgbClr val="648BB3"/>
                </a:solidFill>
                <a:latin typeface="Arial" charset="0"/>
              </a:rPr>
              <a:t>Overarching Objectives</a:t>
            </a:r>
          </a:p>
          <a:p>
            <a:pPr algn="l" eaLnBrk="1" hangingPunct="1"/>
            <a:endParaRPr lang="en-GB" sz="2400">
              <a:solidFill>
                <a:srgbClr val="648BB3"/>
              </a:solidFill>
              <a:latin typeface="Arial" charset="0"/>
            </a:endParaRPr>
          </a:p>
          <a:p>
            <a:pPr algn="l" eaLnBrk="1" hangingPunct="1"/>
            <a:r>
              <a:rPr lang="en-GB" sz="2400">
                <a:solidFill>
                  <a:srgbClr val="648BB3"/>
                </a:solidFill>
                <a:latin typeface="Arial" charset="0"/>
              </a:rPr>
              <a:t>Strategic Programme Objectives</a:t>
            </a:r>
          </a:p>
          <a:p>
            <a:pPr algn="l" eaLnBrk="1" hangingPunct="1"/>
            <a:endParaRPr lang="en-GB" sz="2400">
              <a:solidFill>
                <a:srgbClr val="648BB3"/>
              </a:solidFill>
              <a:latin typeface="Arial" charset="0"/>
            </a:endParaRPr>
          </a:p>
          <a:p>
            <a:pPr algn="l" eaLnBrk="1" hangingPunct="1"/>
            <a:r>
              <a:rPr lang="en-GB" sz="2400">
                <a:solidFill>
                  <a:srgbClr val="648BB3"/>
                </a:solidFill>
                <a:latin typeface="Arial" charset="0"/>
              </a:rPr>
              <a:t>Global Priority Africa and</a:t>
            </a:r>
          </a:p>
          <a:p>
            <a:pPr algn="l" eaLnBrk="1" hangingPunct="1"/>
            <a:r>
              <a:rPr lang="en-GB" sz="2400">
                <a:solidFill>
                  <a:srgbClr val="648BB3"/>
                </a:solidFill>
                <a:latin typeface="Arial" charset="0"/>
              </a:rPr>
              <a:t>Global Priority Gender Equality</a:t>
            </a:r>
          </a:p>
          <a:p>
            <a:pPr algn="l" eaLnBrk="1" hangingPunct="1"/>
            <a:endParaRPr lang="en-GB" sz="2400">
              <a:solidFill>
                <a:srgbClr val="648BB3"/>
              </a:solidFill>
              <a:latin typeface="Arial" charset="0"/>
            </a:endParaRPr>
          </a:p>
          <a:p>
            <a:pPr algn="l" eaLnBrk="1" hangingPunct="1"/>
            <a:endParaRPr lang="en-GB" sz="1800">
              <a:latin typeface="Arial" charset="0"/>
            </a:endParaRPr>
          </a:p>
          <a:p>
            <a:pPr algn="l" eaLnBrk="1" hangingPunct="1"/>
            <a:endParaRPr lang="en-GB" sz="1800">
              <a:latin typeface="Arial" charset="0"/>
            </a:endParaRPr>
          </a:p>
          <a:p>
            <a:pPr algn="l" eaLnBrk="1" hangingPunct="1"/>
            <a:endParaRPr lang="en-GB" sz="1800">
              <a:latin typeface="Arial" charset="0"/>
            </a:endParaRPr>
          </a:p>
        </p:txBody>
      </p:sp>
      <p:pic>
        <p:nvPicPr>
          <p:cNvPr id="375814" name="Picture 6" descr="34C4-chart-approve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925" y="1873250"/>
            <a:ext cx="3130550" cy="44640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75815" name="Rectangle 7"/>
          <p:cNvSpPr>
            <a:spLocks noChangeArrowheads="1"/>
          </p:cNvSpPr>
          <p:nvPr/>
        </p:nvSpPr>
        <p:spPr bwMode="auto">
          <a:xfrm>
            <a:off x="3635375" y="1368425"/>
            <a:ext cx="4681538" cy="4752975"/>
          </a:xfrm>
          <a:prstGeom prst="rect">
            <a:avLst/>
          </a:prstGeom>
          <a:solidFill>
            <a:schemeClr val="bg1"/>
          </a:solid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53" name="Rectangle 8"/>
          <p:cNvSpPr>
            <a:spLocks noGrp="1" noChangeArrowheads="1"/>
          </p:cNvSpPr>
          <p:nvPr>
            <p:ph type="title" idx="4294967295"/>
          </p:nvPr>
        </p:nvSpPr>
        <p:spPr>
          <a:xfrm>
            <a:off x="1476375" y="250825"/>
            <a:ext cx="6553200" cy="823913"/>
          </a:xfrm>
        </p:spPr>
        <p:txBody>
          <a:bodyPr/>
          <a:lstStyle/>
          <a:p>
            <a:pPr eaLnBrk="1" hangingPunct="1"/>
            <a:r>
              <a:rPr lang="en-GB" smtClean="0"/>
              <a:t>The </a:t>
            </a:r>
            <a:r>
              <a:rPr lang="en-GB" b="1" smtClean="0">
                <a:solidFill>
                  <a:srgbClr val="648BB3"/>
                </a:solidFill>
              </a:rPr>
              <a:t>34 C/4,</a:t>
            </a:r>
            <a:r>
              <a:rPr lang="en-GB" smtClean="0"/>
              <a:t> the </a:t>
            </a:r>
            <a:r>
              <a:rPr lang="en-GB" b="1" smtClean="0">
                <a:solidFill>
                  <a:srgbClr val="648BB3"/>
                </a:solidFill>
              </a:rPr>
              <a:t>35 C/5 </a:t>
            </a:r>
            <a:r>
              <a:rPr lang="en-GB" smtClean="0">
                <a:solidFill>
                  <a:srgbClr val="4D4D4D"/>
                </a:solidFill>
              </a:rPr>
              <a:t>and </a:t>
            </a:r>
            <a:r>
              <a:rPr lang="en-GB" b="1" smtClean="0">
                <a:solidFill>
                  <a:srgbClr val="648BB3"/>
                </a:solidFill>
              </a:rPr>
              <a:t>36 C/5</a:t>
            </a:r>
          </a:p>
        </p:txBody>
      </p:sp>
      <p:sp>
        <p:nvSpPr>
          <p:cNvPr id="375817" name="Rectangle 9"/>
          <p:cNvSpPr>
            <a:spLocks noChangeArrowheads="1"/>
          </p:cNvSpPr>
          <p:nvPr/>
        </p:nvSpPr>
        <p:spPr bwMode="auto">
          <a:xfrm>
            <a:off x="539750" y="1296988"/>
            <a:ext cx="2663825" cy="471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spcBef>
                <a:spcPct val="20000"/>
              </a:spcBef>
            </a:pPr>
            <a:r>
              <a:rPr lang="en-GB" sz="2400"/>
              <a:t>34 C/4 (2008-2013)</a:t>
            </a:r>
          </a:p>
        </p:txBody>
      </p:sp>
      <p:sp>
        <p:nvSpPr>
          <p:cNvPr id="375818" name="Rectangle 10"/>
          <p:cNvSpPr>
            <a:spLocks noChangeArrowheads="1"/>
          </p:cNvSpPr>
          <p:nvPr/>
        </p:nvSpPr>
        <p:spPr bwMode="auto">
          <a:xfrm>
            <a:off x="4959350" y="5843588"/>
            <a:ext cx="3030538" cy="457200"/>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sz="2400">
                <a:solidFill>
                  <a:srgbClr val="648BB3"/>
                </a:solidFill>
              </a:rPr>
              <a:t>Intersectoral Platforms</a:t>
            </a:r>
          </a:p>
        </p:txBody>
      </p:sp>
      <p:sp>
        <p:nvSpPr>
          <p:cNvPr id="375819" name="Text Box 11"/>
          <p:cNvSpPr txBox="1">
            <a:spLocks noChangeArrowheads="1"/>
          </p:cNvSpPr>
          <p:nvPr/>
        </p:nvSpPr>
        <p:spPr bwMode="auto">
          <a:xfrm>
            <a:off x="5075238" y="1373188"/>
            <a:ext cx="2305050" cy="457200"/>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GB" sz="2400"/>
              <a:t>35 C/5 – 36 C/5</a:t>
            </a:r>
          </a:p>
        </p:txBody>
      </p:sp>
      <p:graphicFrame>
        <p:nvGraphicFramePr>
          <p:cNvPr id="7197" name="Group 29"/>
          <p:cNvGraphicFramePr>
            <a:graphicFrameLocks noGrp="1"/>
          </p:cNvGraphicFramePr>
          <p:nvPr>
            <p:ph idx="4294967295"/>
          </p:nvPr>
        </p:nvGraphicFramePr>
        <p:xfrm>
          <a:off x="4989513" y="2046288"/>
          <a:ext cx="2967037" cy="3498851"/>
        </p:xfrm>
        <a:graphic>
          <a:graphicData uri="http://schemas.openxmlformats.org/drawingml/2006/table">
            <a:tbl>
              <a:tblPr/>
              <a:tblGrid>
                <a:gridCol w="2967037"/>
              </a:tblGrid>
              <a:tr h="6111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1" i="0" u="none" strike="noStrike" cap="none" normalizeH="0" baseline="0" smtClean="0">
                          <a:ln>
                            <a:noFill/>
                          </a:ln>
                          <a:solidFill>
                            <a:schemeClr val="bg1"/>
                          </a:solidFill>
                          <a:effectLst/>
                          <a:latin typeface="Calibri" pitchFamily="34" charset="0"/>
                        </a:rPr>
                        <a:t>Major Programme</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48BB3"/>
                    </a:solidFill>
                  </a:tcPr>
                </a:tc>
              </a:tr>
              <a:tr h="6524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1" i="0" u="none" strike="noStrike" cap="none" normalizeH="0" baseline="0" smtClean="0">
                          <a:ln>
                            <a:noFill/>
                          </a:ln>
                          <a:solidFill>
                            <a:schemeClr val="folHlink"/>
                          </a:solidFill>
                          <a:effectLst/>
                          <a:latin typeface="Calibri" pitchFamily="34" charset="0"/>
                        </a:rPr>
                        <a:t>Biennial Sectoral Priority</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48BB3"/>
                    </a:solidFill>
                  </a:tcPr>
                </a:tc>
              </a:tr>
              <a:tr h="6477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1" i="0" u="none" strike="noStrike" cap="none" normalizeH="0" baseline="0" smtClean="0">
                          <a:ln>
                            <a:noFill/>
                          </a:ln>
                          <a:solidFill>
                            <a:schemeClr val="bg1"/>
                          </a:solidFill>
                          <a:effectLst/>
                          <a:latin typeface="Calibri" pitchFamily="34" charset="0"/>
                        </a:rPr>
                        <a:t>Main Line of Action</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48BB3"/>
                    </a:solidFill>
                  </a:tcPr>
                </a:tc>
              </a:tr>
              <a:tr h="7207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1" i="0" u="none" strike="noStrike" cap="none" normalizeH="0" baseline="0" smtClean="0">
                          <a:ln>
                            <a:noFill/>
                          </a:ln>
                          <a:solidFill>
                            <a:schemeClr val="folHlink"/>
                          </a:solidFill>
                          <a:effectLst/>
                          <a:latin typeface="Calibri" pitchFamily="34" charset="0"/>
                        </a:rPr>
                        <a:t>       Grouping</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48BB3"/>
                    </a:solidFill>
                  </a:tcPr>
                </a:tc>
              </a:tr>
              <a:tr h="866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1" i="0" u="none" strike="noStrike" cap="none" normalizeH="0" baseline="0" smtClean="0">
                          <a:ln>
                            <a:noFill/>
                          </a:ln>
                          <a:solidFill>
                            <a:schemeClr val="bg1"/>
                          </a:solidFill>
                          <a:effectLst/>
                          <a:latin typeface="Calibri" pitchFamily="34" charset="0"/>
                        </a:rPr>
                        <a:t>Activity/Extrabudgetary project/Office 5</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48BB3"/>
                    </a:solidFill>
                  </a:tcPr>
                </a:tc>
              </a:tr>
            </a:tbl>
          </a:graphicData>
        </a:graphic>
      </p:graphicFrame>
      <p:sp>
        <p:nvSpPr>
          <p:cNvPr id="7199" name="Text Box 31"/>
          <p:cNvSpPr txBox="1">
            <a:spLocks noChangeArrowheads="1"/>
          </p:cNvSpPr>
          <p:nvPr/>
        </p:nvSpPr>
        <p:spPr bwMode="auto">
          <a:xfrm>
            <a:off x="6084888" y="3984625"/>
            <a:ext cx="1943100" cy="623888"/>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algn="l" eaLnBrk="1" hangingPunct="1">
              <a:spcBef>
                <a:spcPct val="50000"/>
              </a:spcBef>
            </a:pPr>
            <a:r>
              <a:rPr lang="fr-FR" sz="1400" b="1">
                <a:solidFill>
                  <a:schemeClr val="folHlink"/>
                </a:solidFill>
              </a:rPr>
              <a:t> - Result</a:t>
            </a:r>
          </a:p>
          <a:p>
            <a:pPr algn="l" eaLnBrk="1" hangingPunct="1">
              <a:spcBef>
                <a:spcPct val="50000"/>
              </a:spcBef>
            </a:pPr>
            <a:r>
              <a:rPr lang="fr-FR" sz="1400" b="1">
                <a:solidFill>
                  <a:schemeClr val="folHlink"/>
                </a:solidFill>
              </a:rPr>
              <a:t> - Thematic/Regional</a:t>
            </a:r>
            <a:endParaRPr lang="fr-FR" sz="1400">
              <a:solidFill>
                <a:schemeClr val="folHlink"/>
              </a:solidFill>
            </a:endParaRPr>
          </a:p>
        </p:txBody>
      </p:sp>
      <p:sp>
        <p:nvSpPr>
          <p:cNvPr id="6172" name="Line 33"/>
          <p:cNvSpPr>
            <a:spLocks noChangeShapeType="1"/>
          </p:cNvSpPr>
          <p:nvPr/>
        </p:nvSpPr>
        <p:spPr bwMode="auto">
          <a:xfrm flipV="1">
            <a:off x="6300788" y="4176713"/>
            <a:ext cx="142875" cy="144462"/>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bg2"/>
                </a:solidFill>
                <a:round/>
                <a:headEn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375817"/>
                                        </p:tgtEl>
                                        <p:attrNameLst>
                                          <p:attrName>style.visibility</p:attrName>
                                        </p:attrNameLst>
                                      </p:cBhvr>
                                      <p:to>
                                        <p:strVal val="visible"/>
                                      </p:to>
                                    </p:set>
                                  </p:childTnLst>
                                </p:cTn>
                              </p:par>
                              <p:par>
                                <p:cTn id="7" presetID="22" presetClass="entr" presetSubtype="1" fill="hold" nodeType="withEffect">
                                  <p:stCondLst>
                                    <p:cond delay="0"/>
                                  </p:stCondLst>
                                  <p:childTnLst>
                                    <p:set>
                                      <p:cBhvr>
                                        <p:cTn id="8" dur="1" fill="hold">
                                          <p:stCondLst>
                                            <p:cond delay="0"/>
                                          </p:stCondLst>
                                        </p:cTn>
                                        <p:tgtEl>
                                          <p:spTgt spid="375814"/>
                                        </p:tgtEl>
                                        <p:attrNameLst>
                                          <p:attrName>style.visibility</p:attrName>
                                        </p:attrNameLst>
                                      </p:cBhvr>
                                      <p:to>
                                        <p:strVal val="visible"/>
                                      </p:to>
                                    </p:set>
                                    <p:animEffect transition="in" filter="wipe(up)">
                                      <p:cBhvr>
                                        <p:cTn id="9" dur="500"/>
                                        <p:tgtEl>
                                          <p:spTgt spid="375814"/>
                                        </p:tgtEl>
                                      </p:cBhvr>
                                    </p:animEffect>
                                  </p:childTnLst>
                                </p:cTn>
                              </p:par>
                            </p:childTnLst>
                          </p:cTn>
                        </p:par>
                        <p:par>
                          <p:cTn id="10" fill="hold" nodeType="afterGroup">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375810"/>
                                        </p:tgtEl>
                                        <p:attrNameLst>
                                          <p:attrName>style.visibility</p:attrName>
                                        </p:attrNameLst>
                                      </p:cBhvr>
                                      <p:to>
                                        <p:strVal val="visible"/>
                                      </p:to>
                                    </p:set>
                                    <p:animEffect transition="in" filter="wipe(right)">
                                      <p:cBhvr>
                                        <p:cTn id="13" dur="500"/>
                                        <p:tgtEl>
                                          <p:spTgt spid="375810"/>
                                        </p:tgtEl>
                                      </p:cBhvr>
                                    </p:animEffect>
                                  </p:childTnLst>
                                </p:cTn>
                              </p:par>
                              <p:par>
                                <p:cTn id="14" presetID="1" presetClass="entr" presetSubtype="0" fill="hold" nodeType="withEffect">
                                  <p:stCondLst>
                                    <p:cond delay="0"/>
                                  </p:stCondLst>
                                  <p:childTnLst>
                                    <p:set>
                                      <p:cBhvr>
                                        <p:cTn id="15" dur="1" fill="hold">
                                          <p:stCondLst>
                                            <p:cond delay="0"/>
                                          </p:stCondLst>
                                        </p:cTn>
                                        <p:tgtEl>
                                          <p:spTgt spid="375813">
                                            <p:txEl>
                                              <p:pRg st="2" end="2"/>
                                            </p:txEl>
                                          </p:spTgt>
                                        </p:tgtEl>
                                        <p:attrNameLst>
                                          <p:attrName>style.visibility</p:attrName>
                                        </p:attrNameLst>
                                      </p:cBhvr>
                                      <p:to>
                                        <p:strVal val="visible"/>
                                      </p:to>
                                    </p:set>
                                  </p:childTnLst>
                                </p:cTn>
                              </p:par>
                            </p:childTnLst>
                          </p:cTn>
                        </p:par>
                        <p:par>
                          <p:cTn id="16" fill="hold" nodeType="afterGroup">
                            <p:stCondLst>
                              <p:cond delay="1000"/>
                            </p:stCondLst>
                            <p:childTnLst>
                              <p:par>
                                <p:cTn id="17" presetID="1" presetClass="entr" presetSubtype="0" fill="hold" nodeType="afterEffect">
                                  <p:stCondLst>
                                    <p:cond delay="0"/>
                                  </p:stCondLst>
                                  <p:childTnLst>
                                    <p:set>
                                      <p:cBhvr>
                                        <p:cTn id="18" dur="1" fill="hold">
                                          <p:stCondLst>
                                            <p:cond delay="0"/>
                                          </p:stCondLst>
                                        </p:cTn>
                                        <p:tgtEl>
                                          <p:spTgt spid="375813">
                                            <p:txEl>
                                              <p:pRg st="5" end="5"/>
                                            </p:txEl>
                                          </p:spTgt>
                                        </p:tgtEl>
                                        <p:attrNameLst>
                                          <p:attrName>style.visibility</p:attrName>
                                        </p:attrNameLst>
                                      </p:cBhvr>
                                      <p:to>
                                        <p:strVal val="visible"/>
                                      </p:to>
                                    </p:set>
                                  </p:childTnLst>
                                </p:cTn>
                              </p:par>
                              <p:par>
                                <p:cTn id="19" presetID="22" presetClass="entr" presetSubtype="2" fill="hold" grpId="0" nodeType="withEffect">
                                  <p:stCondLst>
                                    <p:cond delay="0"/>
                                  </p:stCondLst>
                                  <p:childTnLst>
                                    <p:set>
                                      <p:cBhvr>
                                        <p:cTn id="20" dur="1" fill="hold">
                                          <p:stCondLst>
                                            <p:cond delay="0"/>
                                          </p:stCondLst>
                                        </p:cTn>
                                        <p:tgtEl>
                                          <p:spTgt spid="375811"/>
                                        </p:tgtEl>
                                        <p:attrNameLst>
                                          <p:attrName>style.visibility</p:attrName>
                                        </p:attrNameLst>
                                      </p:cBhvr>
                                      <p:to>
                                        <p:strVal val="visible"/>
                                      </p:to>
                                    </p:set>
                                    <p:animEffect transition="in" filter="wipe(right)">
                                      <p:cBhvr>
                                        <p:cTn id="21" dur="500"/>
                                        <p:tgtEl>
                                          <p:spTgt spid="375811"/>
                                        </p:tgtEl>
                                      </p:cBhvr>
                                    </p:animEffect>
                                  </p:childTnLst>
                                </p:cTn>
                              </p:par>
                            </p:childTnLst>
                          </p:cTn>
                        </p:par>
                        <p:par>
                          <p:cTn id="22" fill="hold" nodeType="afterGroup">
                            <p:stCondLst>
                              <p:cond delay="1500"/>
                            </p:stCondLst>
                            <p:childTnLst>
                              <p:par>
                                <p:cTn id="23" presetID="1" presetClass="entr" presetSubtype="0" fill="hold" nodeType="afterEffect">
                                  <p:stCondLst>
                                    <p:cond delay="0"/>
                                  </p:stCondLst>
                                  <p:childTnLst>
                                    <p:set>
                                      <p:cBhvr>
                                        <p:cTn id="24" dur="1" fill="hold">
                                          <p:stCondLst>
                                            <p:cond delay="0"/>
                                          </p:stCondLst>
                                        </p:cTn>
                                        <p:tgtEl>
                                          <p:spTgt spid="375813">
                                            <p:txEl>
                                              <p:pRg st="7" end="7"/>
                                            </p:txEl>
                                          </p:spTgt>
                                        </p:tgtEl>
                                        <p:attrNameLst>
                                          <p:attrName>style.visibility</p:attrName>
                                        </p:attrNameLst>
                                      </p:cBhvr>
                                      <p:to>
                                        <p:strVal val="visible"/>
                                      </p:to>
                                    </p:set>
                                  </p:childTnLst>
                                </p:cTn>
                              </p:par>
                              <p:par>
                                <p:cTn id="25" presetID="22" presetClass="entr" presetSubtype="2" fill="hold" grpId="0" nodeType="withEffect">
                                  <p:stCondLst>
                                    <p:cond delay="0"/>
                                  </p:stCondLst>
                                  <p:childTnLst>
                                    <p:set>
                                      <p:cBhvr>
                                        <p:cTn id="26" dur="1" fill="hold">
                                          <p:stCondLst>
                                            <p:cond delay="0"/>
                                          </p:stCondLst>
                                        </p:cTn>
                                        <p:tgtEl>
                                          <p:spTgt spid="375812"/>
                                        </p:tgtEl>
                                        <p:attrNameLst>
                                          <p:attrName>style.visibility</p:attrName>
                                        </p:attrNameLst>
                                      </p:cBhvr>
                                      <p:to>
                                        <p:strVal val="visible"/>
                                      </p:to>
                                    </p:set>
                                    <p:animEffect transition="in" filter="wipe(right)">
                                      <p:cBhvr>
                                        <p:cTn id="27" dur="500"/>
                                        <p:tgtEl>
                                          <p:spTgt spid="375812"/>
                                        </p:tgtEl>
                                      </p:cBhvr>
                                    </p:animEffect>
                                  </p:childTnLst>
                                </p:cTn>
                              </p:par>
                            </p:childTnLst>
                          </p:cTn>
                        </p:par>
                        <p:par>
                          <p:cTn id="28" fill="hold" nodeType="afterGroup">
                            <p:stCondLst>
                              <p:cond delay="2000"/>
                            </p:stCondLst>
                            <p:childTnLst>
                              <p:par>
                                <p:cTn id="29" presetID="1" presetClass="entr" presetSubtype="0" fill="hold" nodeType="afterEffect">
                                  <p:stCondLst>
                                    <p:cond delay="0"/>
                                  </p:stCondLst>
                                  <p:childTnLst>
                                    <p:set>
                                      <p:cBhvr>
                                        <p:cTn id="30" dur="1" fill="hold">
                                          <p:stCondLst>
                                            <p:cond delay="0"/>
                                          </p:stCondLst>
                                        </p:cTn>
                                        <p:tgtEl>
                                          <p:spTgt spid="375813">
                                            <p:txEl>
                                              <p:pRg st="9" end="9"/>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75813">
                                            <p:txEl>
                                              <p:pRg st="10" end="10"/>
                                            </p:txEl>
                                          </p:spTgt>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75815"/>
                                        </p:tgtEl>
                                        <p:attrNameLst>
                                          <p:attrName>style.visibility</p:attrName>
                                        </p:attrNameLst>
                                      </p:cBhvr>
                                      <p:to>
                                        <p:strVal val="visible"/>
                                      </p:to>
                                    </p:set>
                                    <p:animEffect transition="in" filter="wipe(up)">
                                      <p:cBhvr>
                                        <p:cTn id="37" dur="500"/>
                                        <p:tgtEl>
                                          <p:spTgt spid="375815"/>
                                        </p:tgtEl>
                                      </p:cBhvr>
                                    </p:animEffect>
                                  </p:childTnLst>
                                </p:cTn>
                              </p:par>
                              <p:par>
                                <p:cTn id="38" presetID="1" presetClass="entr" presetSubtype="0" fill="hold" grpId="0" nodeType="withEffect">
                                  <p:stCondLst>
                                    <p:cond delay="0"/>
                                  </p:stCondLst>
                                  <p:childTnLst>
                                    <p:set>
                                      <p:cBhvr>
                                        <p:cTn id="39" dur="1" fill="hold">
                                          <p:stCondLst>
                                            <p:cond delay="0"/>
                                          </p:stCondLst>
                                        </p:cTn>
                                        <p:tgtEl>
                                          <p:spTgt spid="375819"/>
                                        </p:tgtEl>
                                        <p:attrNameLst>
                                          <p:attrName>style.visibility</p:attrName>
                                        </p:attrNameLst>
                                      </p:cBhvr>
                                      <p:to>
                                        <p:strVal val="visible"/>
                                      </p:to>
                                    </p:set>
                                  </p:childTnLst>
                                </p:cTn>
                              </p:par>
                              <p:par>
                                <p:cTn id="40" presetID="3" presetClass="entr" presetSubtype="10" fill="hold" nodeType="withEffect">
                                  <p:stCondLst>
                                    <p:cond delay="0"/>
                                  </p:stCondLst>
                                  <p:childTnLst>
                                    <p:set>
                                      <p:cBhvr>
                                        <p:cTn id="41" dur="1" fill="hold">
                                          <p:stCondLst>
                                            <p:cond delay="0"/>
                                          </p:stCondLst>
                                        </p:cTn>
                                        <p:tgtEl>
                                          <p:spTgt spid="7197"/>
                                        </p:tgtEl>
                                        <p:attrNameLst>
                                          <p:attrName>style.visibility</p:attrName>
                                        </p:attrNameLst>
                                      </p:cBhvr>
                                      <p:to>
                                        <p:strVal val="visible"/>
                                      </p:to>
                                    </p:set>
                                    <p:animEffect transition="in" filter="blinds(horizontal)">
                                      <p:cBhvr>
                                        <p:cTn id="42" dur="500"/>
                                        <p:tgtEl>
                                          <p:spTgt spid="7197"/>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7199"/>
                                        </p:tgtEl>
                                        <p:attrNameLst>
                                          <p:attrName>style.visibility</p:attrName>
                                        </p:attrNameLst>
                                      </p:cBhvr>
                                      <p:to>
                                        <p:strVal val="visible"/>
                                      </p:to>
                                    </p:set>
                                    <p:animEffect transition="in" filter="wipe(down)">
                                      <p:cBhvr>
                                        <p:cTn id="45" dur="500"/>
                                        <p:tgtEl>
                                          <p:spTgt spid="7199"/>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375818"/>
                                        </p:tgtEl>
                                        <p:attrNameLst>
                                          <p:attrName>style.visibility</p:attrName>
                                        </p:attrNameLst>
                                      </p:cBhvr>
                                      <p:to>
                                        <p:strVal val="visible"/>
                                      </p:to>
                                    </p:set>
                                    <p:animEffect transition="in" filter="wipe(left)">
                                      <p:cBhvr>
                                        <p:cTn id="50" dur="500"/>
                                        <p:tgtEl>
                                          <p:spTgt spid="3758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5810" grpId="0" animBg="1"/>
      <p:bldP spid="375811" grpId="0" animBg="1"/>
      <p:bldP spid="375812" grpId="0" animBg="1"/>
      <p:bldP spid="375815" grpId="0" animBg="1"/>
      <p:bldP spid="375817" grpId="0"/>
      <p:bldP spid="375818" grpId="0"/>
      <p:bldP spid="375819" grpId="0"/>
      <p:bldP spid="719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Espace réservé du pied de page 4"/>
          <p:cNvSpPr>
            <a:spLocks noGrp="1"/>
          </p:cNvSpPr>
          <p:nvPr>
            <p:ph type="ftr" sz="quarter" idx="11"/>
          </p:nvPr>
        </p:nvSpPr>
        <p:spPr>
          <a:noFill/>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en-GB" sz="1000" smtClean="0">
                <a:latin typeface="Arial" charset="0"/>
              </a:rPr>
              <a:t>BSP: 36 C/5</a:t>
            </a:r>
          </a:p>
        </p:txBody>
      </p:sp>
      <p:sp>
        <p:nvSpPr>
          <p:cNvPr id="589826" name="Rectangle 2"/>
          <p:cNvSpPr>
            <a:spLocks noChangeArrowheads="1"/>
          </p:cNvSpPr>
          <p:nvPr/>
        </p:nvSpPr>
        <p:spPr bwMode="auto">
          <a:xfrm>
            <a:off x="107950" y="1223963"/>
            <a:ext cx="8424863" cy="4694237"/>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GB" sz="2000" b="1">
                <a:solidFill>
                  <a:srgbClr val="648BB3"/>
                </a:solidFill>
              </a:rPr>
              <a:t>When to reprogramme*?</a:t>
            </a:r>
          </a:p>
          <a:p>
            <a:pPr algn="just"/>
            <a:r>
              <a:rPr lang="en-GB" sz="2000">
                <a:solidFill>
                  <a:schemeClr val="bg2"/>
                </a:solidFill>
              </a:rPr>
              <a:t>If the assumptions of the programming framework are not valid or if an event or change of situation </a:t>
            </a:r>
            <a:r>
              <a:rPr lang="en-GB" sz="2000">
                <a:solidFill>
                  <a:srgbClr val="648BB3"/>
                </a:solidFill>
              </a:rPr>
              <a:t>hinders</a:t>
            </a:r>
            <a:r>
              <a:rPr lang="en-GB" sz="2000">
                <a:solidFill>
                  <a:schemeClr val="bg2"/>
                </a:solidFill>
              </a:rPr>
              <a:t> the </a:t>
            </a:r>
            <a:r>
              <a:rPr lang="en-GB" sz="2000">
                <a:solidFill>
                  <a:srgbClr val="648BB3"/>
                </a:solidFill>
              </a:rPr>
              <a:t>attainment</a:t>
            </a:r>
            <a:r>
              <a:rPr lang="en-GB" sz="2000">
                <a:solidFill>
                  <a:schemeClr val="bg2"/>
                </a:solidFill>
              </a:rPr>
              <a:t> of the expected </a:t>
            </a:r>
            <a:r>
              <a:rPr lang="en-GB" sz="2000">
                <a:solidFill>
                  <a:srgbClr val="648BB3"/>
                </a:solidFill>
              </a:rPr>
              <a:t>result</a:t>
            </a:r>
            <a:r>
              <a:rPr lang="en-GB" sz="2000">
                <a:solidFill>
                  <a:schemeClr val="bg2"/>
                </a:solidFill>
              </a:rPr>
              <a:t>, it may be necessary to redefine </a:t>
            </a:r>
            <a:r>
              <a:rPr lang="en-GB" sz="2000">
                <a:solidFill>
                  <a:srgbClr val="648BB3"/>
                </a:solidFill>
              </a:rPr>
              <a:t>the</a:t>
            </a:r>
            <a:r>
              <a:rPr lang="en-GB" sz="2000">
                <a:solidFill>
                  <a:schemeClr val="bg2"/>
                </a:solidFill>
              </a:rPr>
              <a:t> </a:t>
            </a:r>
            <a:r>
              <a:rPr lang="en-GB" sz="2000">
                <a:solidFill>
                  <a:srgbClr val="648BB3"/>
                </a:solidFill>
              </a:rPr>
              <a:t>result</a:t>
            </a:r>
            <a:r>
              <a:rPr lang="en-GB" sz="2000">
                <a:solidFill>
                  <a:schemeClr val="bg2"/>
                </a:solidFill>
              </a:rPr>
              <a:t> and its relation to higher-level results (</a:t>
            </a:r>
            <a:r>
              <a:rPr lang="en-GB" sz="2000">
                <a:solidFill>
                  <a:srgbClr val="648BB3"/>
                </a:solidFill>
              </a:rPr>
              <a:t>results chain</a:t>
            </a:r>
            <a:r>
              <a:rPr lang="en-GB" sz="2000">
                <a:solidFill>
                  <a:schemeClr val="bg2"/>
                </a:solidFill>
              </a:rPr>
              <a:t>). </a:t>
            </a:r>
          </a:p>
          <a:p>
            <a:pPr algn="just"/>
            <a:r>
              <a:rPr lang="en-GB" sz="2000" b="1">
                <a:solidFill>
                  <a:srgbClr val="648BB3"/>
                </a:solidFill>
              </a:rPr>
              <a:t>Examples:</a:t>
            </a:r>
            <a:r>
              <a:rPr lang="en-GB" sz="2000"/>
              <a:t> </a:t>
            </a:r>
            <a:r>
              <a:rPr lang="en-GB" sz="2000">
                <a:solidFill>
                  <a:schemeClr val="bg2"/>
                </a:solidFill>
              </a:rPr>
              <a:t>A natural catastrophe; a new decentralized activity;</a:t>
            </a:r>
            <a:r>
              <a:rPr lang="en-GB" sz="2000"/>
              <a:t> </a:t>
            </a:r>
            <a:r>
              <a:rPr lang="en-GB" sz="2000">
                <a:solidFill>
                  <a:schemeClr val="bg2"/>
                </a:solidFill>
              </a:rPr>
              <a:t>a management decision to address other or new priorities.</a:t>
            </a:r>
          </a:p>
          <a:p>
            <a:pPr algn="just"/>
            <a:endParaRPr lang="en-GB" sz="2000" b="1">
              <a:solidFill>
                <a:schemeClr val="bg2"/>
              </a:solidFill>
            </a:endParaRPr>
          </a:p>
          <a:p>
            <a:pPr algn="just"/>
            <a:r>
              <a:rPr lang="en-GB" sz="2000" b="1">
                <a:solidFill>
                  <a:srgbClr val="648BB3"/>
                </a:solidFill>
              </a:rPr>
              <a:t>Reprogramming is subject to validation from the Field Office Director and the upstream level</a:t>
            </a:r>
          </a:p>
          <a:p>
            <a:pPr algn="just"/>
            <a:r>
              <a:rPr lang="en-GB" sz="2000">
                <a:solidFill>
                  <a:schemeClr val="bg2"/>
                </a:solidFill>
              </a:rPr>
              <a:t>Accountability is associated to results thus when the </a:t>
            </a:r>
            <a:r>
              <a:rPr lang="en-GB" sz="2000">
                <a:solidFill>
                  <a:srgbClr val="648BB3"/>
                </a:solidFill>
              </a:rPr>
              <a:t>expected</a:t>
            </a:r>
            <a:r>
              <a:rPr lang="en-GB" sz="2000">
                <a:solidFill>
                  <a:schemeClr val="bg2"/>
                </a:solidFill>
              </a:rPr>
              <a:t> </a:t>
            </a:r>
            <a:r>
              <a:rPr lang="en-GB" sz="2000">
                <a:solidFill>
                  <a:srgbClr val="648BB3"/>
                </a:solidFill>
              </a:rPr>
              <a:t>results</a:t>
            </a:r>
            <a:r>
              <a:rPr lang="en-GB" sz="2000">
                <a:solidFill>
                  <a:schemeClr val="bg2"/>
                </a:solidFill>
              </a:rPr>
              <a:t> or </a:t>
            </a:r>
            <a:r>
              <a:rPr lang="en-GB" sz="2000">
                <a:solidFill>
                  <a:srgbClr val="648BB3"/>
                </a:solidFill>
              </a:rPr>
              <a:t>results chain</a:t>
            </a:r>
            <a:r>
              <a:rPr lang="en-GB" sz="2200">
                <a:latin typeface="Arial" charset="0"/>
              </a:rPr>
              <a:t> </a:t>
            </a:r>
            <a:r>
              <a:rPr lang="en-GB" sz="2000">
                <a:solidFill>
                  <a:schemeClr val="bg2"/>
                </a:solidFill>
              </a:rPr>
              <a:t>change, validation is required to ensure </a:t>
            </a:r>
            <a:r>
              <a:rPr lang="en-GB" sz="2000">
                <a:solidFill>
                  <a:srgbClr val="648BB3"/>
                </a:solidFill>
              </a:rPr>
              <a:t>agreement</a:t>
            </a:r>
            <a:r>
              <a:rPr lang="en-GB" sz="2000">
                <a:solidFill>
                  <a:schemeClr val="bg2"/>
                </a:solidFill>
              </a:rPr>
              <a:t> on the change and to retain overall programme </a:t>
            </a:r>
            <a:r>
              <a:rPr lang="en-GB" sz="2000">
                <a:solidFill>
                  <a:srgbClr val="648BB3"/>
                </a:solidFill>
              </a:rPr>
              <a:t>coherence</a:t>
            </a:r>
            <a:r>
              <a:rPr lang="en-GB" sz="2000">
                <a:solidFill>
                  <a:schemeClr val="bg2"/>
                </a:solidFill>
              </a:rPr>
              <a:t>.</a:t>
            </a:r>
          </a:p>
          <a:p>
            <a:pPr algn="just"/>
            <a:endParaRPr lang="en-GB" sz="2000">
              <a:solidFill>
                <a:schemeClr val="bg2"/>
              </a:solidFill>
            </a:endParaRPr>
          </a:p>
          <a:p>
            <a:pPr algn="just"/>
            <a:endParaRPr lang="en-GB" sz="2000">
              <a:solidFill>
                <a:schemeClr val="bg2"/>
              </a:solidFill>
            </a:endParaRPr>
          </a:p>
        </p:txBody>
      </p:sp>
      <p:sp>
        <p:nvSpPr>
          <p:cNvPr id="43012" name="Rectangle 7"/>
          <p:cNvSpPr>
            <a:spLocks noGrp="1" noChangeArrowheads="1"/>
          </p:cNvSpPr>
          <p:nvPr>
            <p:ph type="title"/>
          </p:nvPr>
        </p:nvSpPr>
        <p:spPr>
          <a:xfrm>
            <a:off x="4787900" y="431800"/>
            <a:ext cx="3097213" cy="823913"/>
          </a:xfrm>
          <a:noFill/>
        </p:spPr>
        <p:txBody>
          <a:bodyPr/>
          <a:lstStyle/>
          <a:p>
            <a:pPr eaLnBrk="1" hangingPunct="1"/>
            <a:r>
              <a:rPr lang="en-GB" b="1" smtClean="0">
                <a:solidFill>
                  <a:srgbClr val="648BB3"/>
                </a:solidFill>
              </a:rPr>
              <a:t>Reprogramming</a:t>
            </a:r>
            <a:br>
              <a:rPr lang="en-GB" b="1" smtClean="0">
                <a:solidFill>
                  <a:srgbClr val="648BB3"/>
                </a:solidFill>
              </a:rPr>
            </a:br>
            <a:r>
              <a:rPr lang="en-GB" sz="2600" b="1" smtClean="0">
                <a:solidFill>
                  <a:srgbClr val="648BB3"/>
                </a:solidFill>
              </a:rPr>
              <a:t> </a:t>
            </a:r>
            <a:r>
              <a:rPr lang="en-GB" sz="1600" smtClean="0"/>
              <a:t>Reviewing the planned results</a:t>
            </a:r>
            <a:br>
              <a:rPr lang="en-GB" sz="1600" smtClean="0"/>
            </a:br>
            <a:endParaRPr lang="en-GB" sz="1600" smtClean="0"/>
          </a:p>
        </p:txBody>
      </p:sp>
      <p:grpSp>
        <p:nvGrpSpPr>
          <p:cNvPr id="48134" name="Group 6"/>
          <p:cNvGrpSpPr>
            <a:grpSpLocks/>
          </p:cNvGrpSpPr>
          <p:nvPr/>
        </p:nvGrpSpPr>
        <p:grpSpPr bwMode="auto">
          <a:xfrm>
            <a:off x="3419475" y="6216650"/>
            <a:ext cx="2016125" cy="263525"/>
            <a:chOff x="2414" y="3041"/>
            <a:chExt cx="1414" cy="350"/>
          </a:xfrm>
        </p:grpSpPr>
        <p:pic>
          <p:nvPicPr>
            <p:cNvPr id="43014" name="Picture 7" descr="Gender Lens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0" y="3062"/>
              <a:ext cx="530"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5" name="Picture 8" descr="ris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4" y="3041"/>
              <a:ext cx="404"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6" name="Picture 9" descr="right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14" y="3053"/>
              <a:ext cx="434"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89826">
                                            <p:txEl>
                                              <p:pRg st="0" end="0"/>
                                            </p:txEl>
                                          </p:spTgt>
                                        </p:tgtEl>
                                        <p:attrNameLst>
                                          <p:attrName>style.visibility</p:attrName>
                                        </p:attrNameLst>
                                      </p:cBhvr>
                                      <p:to>
                                        <p:strVal val="visible"/>
                                      </p:to>
                                    </p:set>
                                    <p:animEffect transition="in" filter="wipe(left)">
                                      <p:cBhvr>
                                        <p:cTn id="7" dur="500"/>
                                        <p:tgtEl>
                                          <p:spTgt spid="589826">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89826">
                                            <p:txEl>
                                              <p:pRg st="1" end="1"/>
                                            </p:txEl>
                                          </p:spTgt>
                                        </p:tgtEl>
                                        <p:attrNameLst>
                                          <p:attrName>style.visibility</p:attrName>
                                        </p:attrNameLst>
                                      </p:cBhvr>
                                      <p:to>
                                        <p:strVal val="visible"/>
                                      </p:to>
                                    </p:set>
                                    <p:animEffect transition="in" filter="wipe(left)">
                                      <p:cBhvr>
                                        <p:cTn id="10" dur="500"/>
                                        <p:tgtEl>
                                          <p:spTgt spid="589826">
                                            <p:txEl>
                                              <p:pRg st="1" end="1"/>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589826">
                                            <p:txEl>
                                              <p:pRg st="2" end="2"/>
                                            </p:txEl>
                                          </p:spTgt>
                                        </p:tgtEl>
                                        <p:attrNameLst>
                                          <p:attrName>style.visibility</p:attrName>
                                        </p:attrNameLst>
                                      </p:cBhvr>
                                      <p:to>
                                        <p:strVal val="visible"/>
                                      </p:to>
                                    </p:set>
                                    <p:animEffect transition="in" filter="wipe(left)">
                                      <p:cBhvr>
                                        <p:cTn id="13" dur="500"/>
                                        <p:tgtEl>
                                          <p:spTgt spid="589826">
                                            <p:txEl>
                                              <p:pRg st="2" end="2"/>
                                            </p:txEl>
                                          </p:spTgt>
                                        </p:tgtEl>
                                      </p:cBhvr>
                                    </p:animEffect>
                                  </p:childTnLst>
                                </p:cTn>
                              </p:par>
                            </p:childTnLst>
                          </p:cTn>
                        </p:par>
                        <p:par>
                          <p:cTn id="14" fill="hold" nodeType="afterGroup">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589826">
                                            <p:txEl>
                                              <p:pRg st="4" end="4"/>
                                            </p:txEl>
                                          </p:spTgt>
                                        </p:tgtEl>
                                        <p:attrNameLst>
                                          <p:attrName>style.visibility</p:attrName>
                                        </p:attrNameLst>
                                      </p:cBhvr>
                                      <p:to>
                                        <p:strVal val="visible"/>
                                      </p:to>
                                    </p:set>
                                    <p:animEffect transition="in" filter="wipe(left)">
                                      <p:cBhvr>
                                        <p:cTn id="17" dur="500"/>
                                        <p:tgtEl>
                                          <p:spTgt spid="589826">
                                            <p:txEl>
                                              <p:pRg st="4" end="4"/>
                                            </p:txEl>
                                          </p:spTgt>
                                        </p:tgtEl>
                                      </p:cBhvr>
                                    </p:animEffect>
                                  </p:childTnLst>
                                </p:cTn>
                              </p:par>
                            </p:childTnLst>
                          </p:cTn>
                        </p:par>
                        <p:par>
                          <p:cTn id="18" fill="hold" nodeType="afterGroup">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589826">
                                            <p:txEl>
                                              <p:pRg st="5" end="5"/>
                                            </p:txEl>
                                          </p:spTgt>
                                        </p:tgtEl>
                                        <p:attrNameLst>
                                          <p:attrName>style.visibility</p:attrName>
                                        </p:attrNameLst>
                                      </p:cBhvr>
                                      <p:to>
                                        <p:strVal val="visible"/>
                                      </p:to>
                                    </p:set>
                                    <p:animEffect transition="in" filter="wipe(left)">
                                      <p:cBhvr>
                                        <p:cTn id="21" dur="500"/>
                                        <p:tgtEl>
                                          <p:spTgt spid="589826">
                                            <p:txEl>
                                              <p:pRg st="5" end="5"/>
                                            </p:txEl>
                                          </p:spTgt>
                                        </p:tgtEl>
                                      </p:cBhvr>
                                    </p:animEffect>
                                  </p:childTnLst>
                                </p:cTn>
                              </p:par>
                            </p:childTnLst>
                          </p:cTn>
                        </p:par>
                        <p:par>
                          <p:cTn id="22" fill="hold" nodeType="afterGroup">
                            <p:stCondLst>
                              <p:cond delay="1500"/>
                            </p:stCondLst>
                            <p:childTnLst>
                              <p:par>
                                <p:cTn id="23" presetID="21" presetClass="entr" presetSubtype="4" fill="hold" nodeType="afterEffect">
                                  <p:stCondLst>
                                    <p:cond delay="500"/>
                                  </p:stCondLst>
                                  <p:childTnLst>
                                    <p:set>
                                      <p:cBhvr>
                                        <p:cTn id="24" dur="1" fill="hold">
                                          <p:stCondLst>
                                            <p:cond delay="0"/>
                                          </p:stCondLst>
                                        </p:cTn>
                                        <p:tgtEl>
                                          <p:spTgt spid="48134"/>
                                        </p:tgtEl>
                                        <p:attrNameLst>
                                          <p:attrName>style.visibility</p:attrName>
                                        </p:attrNameLst>
                                      </p:cBhvr>
                                      <p:to>
                                        <p:strVal val="visible"/>
                                      </p:to>
                                    </p:set>
                                    <p:animEffect transition="in" filter="wheel(4)">
                                      <p:cBhvr>
                                        <p:cTn id="25" dur="1000"/>
                                        <p:tgtEl>
                                          <p:spTgt spid="48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9826" grpId="0" build="allAtOnce"/>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342900" y="6002338"/>
            <a:ext cx="2190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l" eaLnBrk="0" hangingPunct="0"/>
            <a:r>
              <a:rPr lang="en-US" sz="1000">
                <a:solidFill>
                  <a:srgbClr val="000080"/>
                </a:solidFill>
                <a:latin typeface="Arial" charset="0"/>
                <a:cs typeface="Arial" charset="0"/>
              </a:rPr>
              <a:t> </a:t>
            </a:r>
            <a:endParaRPr lang="en-US" sz="1800">
              <a:latin typeface="Arial" charset="0"/>
            </a:endParaRPr>
          </a:p>
        </p:txBody>
      </p:sp>
      <p:sp>
        <p:nvSpPr>
          <p:cNvPr id="44035" name="Rectangle 3"/>
          <p:cNvSpPr>
            <a:spLocks noChangeArrowheads="1"/>
          </p:cNvSpPr>
          <p:nvPr/>
        </p:nvSpPr>
        <p:spPr bwMode="auto">
          <a:xfrm>
            <a:off x="1619250" y="250825"/>
            <a:ext cx="6265863"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r" eaLnBrk="0" hangingPunct="0"/>
            <a:r>
              <a:rPr lang="en-GB" sz="2600" b="1"/>
              <a:t>Example of a</a:t>
            </a:r>
            <a:r>
              <a:rPr lang="en-GB" sz="2600" b="1">
                <a:solidFill>
                  <a:srgbClr val="648BB3"/>
                </a:solidFill>
              </a:rPr>
              <a:t> results framework</a:t>
            </a:r>
            <a:br>
              <a:rPr lang="en-GB" sz="2600" b="1">
                <a:solidFill>
                  <a:srgbClr val="648BB3"/>
                </a:solidFill>
              </a:rPr>
            </a:br>
            <a:r>
              <a:rPr lang="en-GB" sz="2600" b="1"/>
              <a:t>when</a:t>
            </a:r>
            <a:r>
              <a:rPr lang="en-GB" sz="2600" b="1">
                <a:solidFill>
                  <a:srgbClr val="648BB3"/>
                </a:solidFill>
              </a:rPr>
              <a:t> monitoring</a:t>
            </a:r>
          </a:p>
        </p:txBody>
      </p:sp>
      <p:sp>
        <p:nvSpPr>
          <p:cNvPr id="44036" name="Espace réservé du pied de page 4"/>
          <p:cNvSpPr txBox="1">
            <a:spLocks noGrp="1"/>
          </p:cNvSpPr>
          <p:nvPr/>
        </p:nvSpPr>
        <p:spPr bwMode="auto">
          <a:xfrm>
            <a:off x="2555875" y="6561138"/>
            <a:ext cx="4111625"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da-DK" sz="1000">
                <a:latin typeface="Arial" charset="0"/>
              </a:rPr>
              <a:t>BSP: 36 C/5</a:t>
            </a:r>
          </a:p>
        </p:txBody>
      </p:sp>
      <p:grpSp>
        <p:nvGrpSpPr>
          <p:cNvPr id="221480" name="Group 1320"/>
          <p:cNvGrpSpPr>
            <a:grpSpLocks/>
          </p:cNvGrpSpPr>
          <p:nvPr/>
        </p:nvGrpSpPr>
        <p:grpSpPr bwMode="auto">
          <a:xfrm>
            <a:off x="107950" y="1270000"/>
            <a:ext cx="7915275" cy="5184775"/>
            <a:chOff x="68" y="800"/>
            <a:chExt cx="4986" cy="3266"/>
          </a:xfrm>
        </p:grpSpPr>
        <p:pic>
          <p:nvPicPr>
            <p:cNvPr id="44038" name="Picture 1318" descr="6-17-2013 12-26-12 P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 y="800"/>
              <a:ext cx="4986" cy="3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9" name="Text Box 1319"/>
            <p:cNvSpPr txBox="1">
              <a:spLocks noChangeArrowheads="1"/>
            </p:cNvSpPr>
            <p:nvPr/>
          </p:nvSpPr>
          <p:spPr bwMode="auto">
            <a:xfrm>
              <a:off x="68" y="3629"/>
              <a:ext cx="4944" cy="173"/>
            </a:xfrm>
            <a:prstGeom prst="rect">
              <a:avLst/>
            </a:prstGeom>
            <a:solidFill>
              <a:schemeClr val="bg1"/>
            </a:solidFill>
            <a:ln>
              <a:noFill/>
            </a:ln>
            <a:effectLst/>
            <a:extLst>
              <a:ext uri="{91240B29-F687-4F45-9708-019B960494DF}">
                <a14:hiddenLine xmlns:a14="http://schemas.microsoft.com/office/drawing/2010/main" w="9525" algn="ctr">
                  <a:solidFill>
                    <a:srgbClr val="5F5F5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algn="l" eaLnBrk="1" hangingPunct="1">
                <a:spcBef>
                  <a:spcPct val="50000"/>
                </a:spcBef>
              </a:pPr>
              <a:r>
                <a:rPr lang="en-GB" sz="1200" b="1">
                  <a:solidFill>
                    <a:schemeClr val="tx1"/>
                  </a:solidFill>
                </a:rPr>
                <a:t>Contribution of results achievements to Category 2 Institute Expected Result attainment (and associated information)</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221480"/>
                                        </p:tgtEl>
                                        <p:attrNameLst>
                                          <p:attrName>style.visibility</p:attrName>
                                        </p:attrNameLst>
                                      </p:cBhvr>
                                      <p:to>
                                        <p:strVal val="visible"/>
                                      </p:to>
                                    </p:set>
                                    <p:anim calcmode="lin" valueType="num">
                                      <p:cBhvr additive="base">
                                        <p:cTn id="7" dur="500" fill="hold"/>
                                        <p:tgtEl>
                                          <p:spTgt spid="221480"/>
                                        </p:tgtEl>
                                        <p:attrNameLst>
                                          <p:attrName>ppt_x</p:attrName>
                                        </p:attrNameLst>
                                      </p:cBhvr>
                                      <p:tavLst>
                                        <p:tav tm="0">
                                          <p:val>
                                            <p:strVal val="0-#ppt_w/2"/>
                                          </p:val>
                                        </p:tav>
                                        <p:tav tm="100000">
                                          <p:val>
                                            <p:strVal val="#ppt_x"/>
                                          </p:val>
                                        </p:tav>
                                      </p:tavLst>
                                    </p:anim>
                                    <p:anim calcmode="lin" valueType="num">
                                      <p:cBhvr additive="base">
                                        <p:cTn id="8" dur="500" fill="hold"/>
                                        <p:tgtEl>
                                          <p:spTgt spid="2214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u pied de page 4"/>
          <p:cNvSpPr>
            <a:spLocks noGrp="1"/>
          </p:cNvSpPr>
          <p:nvPr>
            <p:ph type="ftr" sz="quarter" idx="11"/>
          </p:nvPr>
        </p:nvSpPr>
        <p:spPr>
          <a:noFill/>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da-DK" sz="1000" smtClean="0">
                <a:latin typeface="Arial" charset="0"/>
              </a:rPr>
              <a:t>BSP: 36 C/5</a:t>
            </a:r>
          </a:p>
        </p:txBody>
      </p:sp>
      <p:sp>
        <p:nvSpPr>
          <p:cNvPr id="591874" name="Rectangle 2"/>
          <p:cNvSpPr>
            <a:spLocks noGrp="1" noChangeArrowheads="1"/>
          </p:cNvSpPr>
          <p:nvPr>
            <p:ph type="body" idx="1"/>
          </p:nvPr>
        </p:nvSpPr>
        <p:spPr>
          <a:xfrm>
            <a:off x="250825" y="1368425"/>
            <a:ext cx="8599488" cy="4640263"/>
          </a:xfrm>
        </p:spPr>
        <p:txBody>
          <a:bodyPr/>
          <a:lstStyle/>
          <a:p>
            <a:pPr marL="0" indent="0" eaLnBrk="1" hangingPunct="1"/>
            <a:r>
              <a:rPr lang="en-GB" sz="2200" b="1" smtClean="0">
                <a:solidFill>
                  <a:srgbClr val="648BB3"/>
                </a:solidFill>
              </a:rPr>
              <a:t>Monitoring informs reporting</a:t>
            </a:r>
          </a:p>
          <a:p>
            <a:pPr marL="0" indent="0" eaLnBrk="1" hangingPunct="1"/>
            <a:r>
              <a:rPr lang="en-GB" sz="2200" smtClean="0">
                <a:solidFill>
                  <a:schemeClr val="bg2"/>
                </a:solidFill>
              </a:rPr>
              <a:t>The information obtained through systematic monitoring informs</a:t>
            </a:r>
          </a:p>
          <a:p>
            <a:pPr marL="0" indent="0" eaLnBrk="1" hangingPunct="1"/>
            <a:r>
              <a:rPr lang="en-GB" sz="2200" smtClean="0">
                <a:solidFill>
                  <a:srgbClr val="648BB3"/>
                </a:solidFill>
              </a:rPr>
              <a:t>concerned stakeholders </a:t>
            </a:r>
            <a:r>
              <a:rPr lang="en-GB" sz="2200" smtClean="0">
                <a:solidFill>
                  <a:schemeClr val="bg2"/>
                </a:solidFill>
              </a:rPr>
              <a:t>on the progress achieved, challenges and lessons learnt </a:t>
            </a:r>
            <a:r>
              <a:rPr lang="en-GB" sz="2200" smtClean="0">
                <a:solidFill>
                  <a:srgbClr val="648BB3"/>
                </a:solidFill>
              </a:rPr>
              <a:t>through </a:t>
            </a:r>
            <a:r>
              <a:rPr lang="en-GB" sz="2200" b="1" smtClean="0">
                <a:solidFill>
                  <a:srgbClr val="648BB3"/>
                </a:solidFill>
              </a:rPr>
              <a:t>reporting</a:t>
            </a:r>
            <a:r>
              <a:rPr lang="en-GB" sz="2200" smtClean="0">
                <a:solidFill>
                  <a:schemeClr val="bg2"/>
                </a:solidFill>
              </a:rPr>
              <a:t>. </a:t>
            </a:r>
          </a:p>
          <a:p>
            <a:pPr marL="0" indent="0" eaLnBrk="1" hangingPunct="1"/>
            <a:endParaRPr lang="en-GB" sz="1000" smtClean="0">
              <a:solidFill>
                <a:schemeClr val="bg2"/>
              </a:solidFill>
            </a:endParaRPr>
          </a:p>
          <a:p>
            <a:pPr marL="0" indent="0" eaLnBrk="1" hangingPunct="1"/>
            <a:r>
              <a:rPr lang="en-GB" sz="2200" smtClean="0">
                <a:solidFill>
                  <a:schemeClr val="bg2"/>
                </a:solidFill>
              </a:rPr>
              <a:t>Reporting accounts for the </a:t>
            </a:r>
            <a:r>
              <a:rPr lang="en-GB" sz="2200" smtClean="0">
                <a:solidFill>
                  <a:srgbClr val="648BB3"/>
                </a:solidFill>
              </a:rPr>
              <a:t>resources</a:t>
            </a:r>
            <a:r>
              <a:rPr lang="en-GB" sz="2200" smtClean="0">
                <a:solidFill>
                  <a:schemeClr val="bg2"/>
                </a:solidFill>
              </a:rPr>
              <a:t> entrusted in the Organization in terms of </a:t>
            </a:r>
            <a:r>
              <a:rPr lang="en-GB" sz="2200" smtClean="0">
                <a:solidFill>
                  <a:srgbClr val="648BB3"/>
                </a:solidFill>
              </a:rPr>
              <a:t>results</a:t>
            </a:r>
            <a:r>
              <a:rPr lang="en-GB" sz="2200" smtClean="0">
                <a:solidFill>
                  <a:schemeClr val="bg2"/>
                </a:solidFill>
              </a:rPr>
              <a:t> attained and informs the</a:t>
            </a:r>
            <a:r>
              <a:rPr lang="en-GB" sz="2200" smtClean="0">
                <a:solidFill>
                  <a:schemeClr val="folHlink"/>
                </a:solidFill>
              </a:rPr>
              <a:t> </a:t>
            </a:r>
            <a:r>
              <a:rPr lang="en-GB" sz="2200" b="1" smtClean="0">
                <a:solidFill>
                  <a:srgbClr val="648BB3"/>
                </a:solidFill>
              </a:rPr>
              <a:t>management</a:t>
            </a:r>
            <a:r>
              <a:rPr lang="en-GB" sz="2200" smtClean="0">
                <a:solidFill>
                  <a:srgbClr val="648BB3"/>
                </a:solidFill>
              </a:rPr>
              <a:t> </a:t>
            </a:r>
            <a:r>
              <a:rPr lang="en-GB" sz="2200" smtClean="0">
                <a:solidFill>
                  <a:schemeClr val="bg2"/>
                </a:solidFill>
              </a:rPr>
              <a:t>of the</a:t>
            </a:r>
            <a:r>
              <a:rPr lang="en-GB" sz="2200" smtClean="0">
                <a:solidFill>
                  <a:srgbClr val="648BB3"/>
                </a:solidFill>
              </a:rPr>
              <a:t> Organisation </a:t>
            </a:r>
            <a:r>
              <a:rPr lang="en-GB" sz="2200" smtClean="0">
                <a:solidFill>
                  <a:schemeClr val="bg2"/>
                </a:solidFill>
              </a:rPr>
              <a:t>including </a:t>
            </a:r>
            <a:r>
              <a:rPr lang="en-GB" sz="2200" smtClean="0">
                <a:solidFill>
                  <a:srgbClr val="648BB3"/>
                </a:solidFill>
              </a:rPr>
              <a:t>decision-making</a:t>
            </a:r>
            <a:r>
              <a:rPr lang="en-GB" sz="2200" smtClean="0">
                <a:solidFill>
                  <a:schemeClr val="bg2"/>
                </a:solidFill>
              </a:rPr>
              <a:t> on </a:t>
            </a:r>
            <a:r>
              <a:rPr lang="en-GB" sz="2200" smtClean="0">
                <a:solidFill>
                  <a:srgbClr val="648BB3"/>
                </a:solidFill>
              </a:rPr>
              <a:t>corrective measures</a:t>
            </a:r>
            <a:r>
              <a:rPr lang="en-GB" sz="2200" smtClean="0">
                <a:solidFill>
                  <a:schemeClr val="bg2"/>
                </a:solidFill>
              </a:rPr>
              <a:t> required and </a:t>
            </a:r>
            <a:r>
              <a:rPr lang="en-GB" sz="2200" smtClean="0">
                <a:solidFill>
                  <a:srgbClr val="648BB3"/>
                </a:solidFill>
              </a:rPr>
              <a:t>future</a:t>
            </a:r>
            <a:r>
              <a:rPr lang="en-GB" sz="2200" smtClean="0">
                <a:solidFill>
                  <a:schemeClr val="bg2"/>
                </a:solidFill>
              </a:rPr>
              <a:t> </a:t>
            </a:r>
            <a:r>
              <a:rPr lang="en-GB" sz="2200" smtClean="0">
                <a:solidFill>
                  <a:srgbClr val="648BB3"/>
                </a:solidFill>
              </a:rPr>
              <a:t>programme</a:t>
            </a:r>
            <a:r>
              <a:rPr lang="en-GB" sz="2200" smtClean="0">
                <a:solidFill>
                  <a:schemeClr val="bg2"/>
                </a:solidFill>
              </a:rPr>
              <a:t> development.</a:t>
            </a:r>
          </a:p>
        </p:txBody>
      </p:sp>
      <p:sp>
        <p:nvSpPr>
          <p:cNvPr id="45060" name="Rectangle 3"/>
          <p:cNvSpPr>
            <a:spLocks noGrp="1" noChangeArrowheads="1"/>
          </p:cNvSpPr>
          <p:nvPr>
            <p:ph type="title"/>
          </p:nvPr>
        </p:nvSpPr>
        <p:spPr>
          <a:xfrm>
            <a:off x="1619250" y="431800"/>
            <a:ext cx="6553200" cy="823913"/>
          </a:xfrm>
          <a:noFill/>
        </p:spPr>
        <p:txBody>
          <a:bodyPr/>
          <a:lstStyle/>
          <a:p>
            <a:pPr eaLnBrk="1" hangingPunct="1"/>
            <a:r>
              <a:rPr lang="en-GB" smtClean="0">
                <a:solidFill>
                  <a:srgbClr val="648BB3"/>
                </a:solidFill>
              </a:rPr>
              <a:t>Reporting</a:t>
            </a:r>
          </a:p>
        </p:txBody>
      </p:sp>
      <p:sp>
        <p:nvSpPr>
          <p:cNvPr id="591876" name="Text Box 4"/>
          <p:cNvSpPr txBox="1">
            <a:spLocks noChangeArrowheads="1"/>
          </p:cNvSpPr>
          <p:nvPr/>
        </p:nvSpPr>
        <p:spPr bwMode="auto">
          <a:xfrm>
            <a:off x="6588125" y="4852988"/>
            <a:ext cx="2016125" cy="762000"/>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GB" sz="2200"/>
              <a:t>Planning and programming</a:t>
            </a:r>
          </a:p>
        </p:txBody>
      </p:sp>
      <p:sp>
        <p:nvSpPr>
          <p:cNvPr id="591877" name="Text Box 5"/>
          <p:cNvSpPr txBox="1">
            <a:spLocks noChangeArrowheads="1"/>
          </p:cNvSpPr>
          <p:nvPr/>
        </p:nvSpPr>
        <p:spPr bwMode="auto">
          <a:xfrm>
            <a:off x="538163" y="4852988"/>
            <a:ext cx="2016125" cy="762000"/>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algn="l" eaLnBrk="1" hangingPunct="1">
              <a:spcBef>
                <a:spcPct val="50000"/>
              </a:spcBef>
            </a:pPr>
            <a:r>
              <a:rPr lang="en-GB" sz="2200">
                <a:solidFill>
                  <a:srgbClr val="648BB3"/>
                </a:solidFill>
              </a:rPr>
              <a:t>Monitoring</a:t>
            </a:r>
            <a:r>
              <a:rPr lang="en-GB" sz="2200"/>
              <a:t> and  </a:t>
            </a:r>
            <a:r>
              <a:rPr lang="en-GB" sz="2200">
                <a:solidFill>
                  <a:srgbClr val="648BB3"/>
                </a:solidFill>
              </a:rPr>
              <a:t>Reporting</a:t>
            </a:r>
          </a:p>
        </p:txBody>
      </p:sp>
      <p:sp>
        <p:nvSpPr>
          <p:cNvPr id="591878" name="AutoShape 6"/>
          <p:cNvSpPr>
            <a:spLocks noChangeArrowheads="1"/>
          </p:cNvSpPr>
          <p:nvPr/>
        </p:nvSpPr>
        <p:spPr bwMode="auto">
          <a:xfrm rot="-5545468">
            <a:off x="2907507" y="4758531"/>
            <a:ext cx="1728788" cy="1425575"/>
          </a:xfrm>
          <a:prstGeom prst="curvedDownArrow">
            <a:avLst>
              <a:gd name="adj1" fmla="val 23125"/>
              <a:gd name="adj2" fmla="val 46301"/>
              <a:gd name="adj3" fmla="val 25769"/>
            </a:avLst>
          </a:prstGeom>
          <a:solidFill>
            <a:srgbClr val="648BB3"/>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1879" name="AutoShape 7"/>
          <p:cNvSpPr>
            <a:spLocks noChangeArrowheads="1"/>
          </p:cNvSpPr>
          <p:nvPr/>
        </p:nvSpPr>
        <p:spPr bwMode="auto">
          <a:xfrm>
            <a:off x="4484688" y="4679950"/>
            <a:ext cx="1655762" cy="1800225"/>
          </a:xfrm>
          <a:prstGeom prst="curvedLeftArrow">
            <a:avLst>
              <a:gd name="adj1" fmla="val 21745"/>
              <a:gd name="adj2" fmla="val 43490"/>
              <a:gd name="adj3" fmla="val 23394"/>
            </a:avLst>
          </a:prstGeom>
          <a:solidFill>
            <a:srgbClr val="648BB3"/>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591874">
                                            <p:txEl>
                                              <p:pRg st="0" end="0"/>
                                            </p:txEl>
                                          </p:spTgt>
                                        </p:tgtEl>
                                        <p:attrNameLst>
                                          <p:attrName>style.visibility</p:attrName>
                                        </p:attrNameLst>
                                      </p:cBhvr>
                                      <p:to>
                                        <p:strVal val="visible"/>
                                      </p:to>
                                    </p:set>
                                    <p:animEffect transition="in" filter="wipe(left)">
                                      <p:cBhvr>
                                        <p:cTn id="7" dur="500"/>
                                        <p:tgtEl>
                                          <p:spTgt spid="591874">
                                            <p:txEl>
                                              <p:pRg st="0" end="0"/>
                                            </p:txEl>
                                          </p:spTgt>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591874">
                                            <p:txEl>
                                              <p:pRg st="1" end="1"/>
                                            </p:txEl>
                                          </p:spTgt>
                                        </p:tgtEl>
                                        <p:attrNameLst>
                                          <p:attrName>style.visibility</p:attrName>
                                        </p:attrNameLst>
                                      </p:cBhvr>
                                      <p:to>
                                        <p:strVal val="visible"/>
                                      </p:to>
                                    </p:set>
                                    <p:animEffect transition="in" filter="wipe(left)">
                                      <p:cBhvr>
                                        <p:cTn id="11" dur="500"/>
                                        <p:tgtEl>
                                          <p:spTgt spid="591874">
                                            <p:txEl>
                                              <p:pRg st="1" end="1"/>
                                            </p:txEl>
                                          </p:spTgt>
                                        </p:tgtEl>
                                      </p:cBhvr>
                                    </p:animEffect>
                                  </p:childTnLst>
                                </p:cTn>
                              </p:par>
                              <p:par>
                                <p:cTn id="12" presetID="22" presetClass="entr" presetSubtype="8" fill="hold" nodeType="withEffect">
                                  <p:stCondLst>
                                    <p:cond delay="0"/>
                                  </p:stCondLst>
                                  <p:childTnLst>
                                    <p:set>
                                      <p:cBhvr>
                                        <p:cTn id="13" dur="1" fill="hold">
                                          <p:stCondLst>
                                            <p:cond delay="0"/>
                                          </p:stCondLst>
                                        </p:cTn>
                                        <p:tgtEl>
                                          <p:spTgt spid="591874">
                                            <p:txEl>
                                              <p:pRg st="2" end="2"/>
                                            </p:txEl>
                                          </p:spTgt>
                                        </p:tgtEl>
                                        <p:attrNameLst>
                                          <p:attrName>style.visibility</p:attrName>
                                        </p:attrNameLst>
                                      </p:cBhvr>
                                      <p:to>
                                        <p:strVal val="visible"/>
                                      </p:to>
                                    </p:set>
                                    <p:animEffect transition="in" filter="wipe(left)">
                                      <p:cBhvr>
                                        <p:cTn id="14" dur="500"/>
                                        <p:tgtEl>
                                          <p:spTgt spid="591874">
                                            <p:txEl>
                                              <p:pRg st="2" end="2"/>
                                            </p:txEl>
                                          </p:spTgt>
                                        </p:tgtEl>
                                      </p:cBhvr>
                                    </p:animEffect>
                                  </p:childTnLst>
                                </p:cTn>
                              </p:par>
                              <p:par>
                                <p:cTn id="15" presetID="22" presetClass="entr" presetSubtype="8" fill="hold" nodeType="withEffect">
                                  <p:stCondLst>
                                    <p:cond delay="0"/>
                                  </p:stCondLst>
                                  <p:childTnLst>
                                    <p:set>
                                      <p:cBhvr>
                                        <p:cTn id="16" dur="1" fill="hold">
                                          <p:stCondLst>
                                            <p:cond delay="0"/>
                                          </p:stCondLst>
                                        </p:cTn>
                                        <p:tgtEl>
                                          <p:spTgt spid="591874">
                                            <p:txEl>
                                              <p:pRg st="4" end="4"/>
                                            </p:txEl>
                                          </p:spTgt>
                                        </p:tgtEl>
                                        <p:attrNameLst>
                                          <p:attrName>style.visibility</p:attrName>
                                        </p:attrNameLst>
                                      </p:cBhvr>
                                      <p:to>
                                        <p:strVal val="visible"/>
                                      </p:to>
                                    </p:set>
                                    <p:animEffect transition="in" filter="wipe(left)">
                                      <p:cBhvr>
                                        <p:cTn id="17" dur="500"/>
                                        <p:tgtEl>
                                          <p:spTgt spid="591874">
                                            <p:txEl>
                                              <p:pRg st="4" end="4"/>
                                            </p:txEl>
                                          </p:spTgt>
                                        </p:tgtEl>
                                      </p:cBhvr>
                                    </p:animEffect>
                                  </p:childTnLst>
                                </p:cTn>
                              </p:par>
                            </p:childTnLst>
                          </p:cTn>
                        </p:par>
                        <p:par>
                          <p:cTn id="18" fill="hold" nodeType="afterGroup">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591876"/>
                                        </p:tgtEl>
                                        <p:attrNameLst>
                                          <p:attrName>style.visibility</p:attrName>
                                        </p:attrNameLst>
                                      </p:cBhvr>
                                      <p:to>
                                        <p:strVal val="visible"/>
                                      </p:to>
                                    </p:set>
                                    <p:animEffect transition="in" filter="wipe(left)">
                                      <p:cBhvr>
                                        <p:cTn id="21" dur="500"/>
                                        <p:tgtEl>
                                          <p:spTgt spid="591876"/>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591879"/>
                                        </p:tgtEl>
                                        <p:attrNameLst>
                                          <p:attrName>style.visibility</p:attrName>
                                        </p:attrNameLst>
                                      </p:cBhvr>
                                      <p:to>
                                        <p:strVal val="visible"/>
                                      </p:to>
                                    </p:set>
                                    <p:animEffect transition="in" filter="wipe(up)">
                                      <p:cBhvr>
                                        <p:cTn id="24" dur="500"/>
                                        <p:tgtEl>
                                          <p:spTgt spid="591879"/>
                                        </p:tgtEl>
                                      </p:cBhvr>
                                    </p:animEffect>
                                  </p:childTnLst>
                                </p:cTn>
                              </p:par>
                            </p:childTnLst>
                          </p:cTn>
                        </p:par>
                        <p:par>
                          <p:cTn id="25" fill="hold" nodeType="afterGroup">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591877"/>
                                        </p:tgtEl>
                                        <p:attrNameLst>
                                          <p:attrName>style.visibility</p:attrName>
                                        </p:attrNameLst>
                                      </p:cBhvr>
                                      <p:to>
                                        <p:strVal val="visible"/>
                                      </p:to>
                                    </p:set>
                                    <p:animEffect transition="in" filter="wipe(left)">
                                      <p:cBhvr>
                                        <p:cTn id="28" dur="500"/>
                                        <p:tgtEl>
                                          <p:spTgt spid="591877"/>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591878"/>
                                        </p:tgtEl>
                                        <p:attrNameLst>
                                          <p:attrName>style.visibility</p:attrName>
                                        </p:attrNameLst>
                                      </p:cBhvr>
                                      <p:to>
                                        <p:strVal val="visible"/>
                                      </p:to>
                                    </p:set>
                                    <p:animEffect transition="in" filter="wipe(down)">
                                      <p:cBhvr>
                                        <p:cTn id="31" dur="500"/>
                                        <p:tgtEl>
                                          <p:spTgt spid="5918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1876" grpId="0"/>
      <p:bldP spid="591877" grpId="0"/>
      <p:bldP spid="591878" grpId="0" animBg="1"/>
      <p:bldP spid="591879"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Espace réservé du pied de page 4"/>
          <p:cNvSpPr>
            <a:spLocks noGrp="1"/>
          </p:cNvSpPr>
          <p:nvPr>
            <p:ph type="ftr" sz="quarter" idx="11"/>
          </p:nvPr>
        </p:nvSpPr>
        <p:spPr>
          <a:noFill/>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da-DK" sz="1000" smtClean="0">
                <a:latin typeface="Arial" charset="0"/>
              </a:rPr>
              <a:t>BSP: 36 C/5</a:t>
            </a:r>
          </a:p>
        </p:txBody>
      </p:sp>
      <p:pic>
        <p:nvPicPr>
          <p:cNvPr id="528386" name="Picture 2" descr="PMC_monitoring_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8325" y="1957388"/>
            <a:ext cx="7172325"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8387" name="Picture 3" descr="PMC_monitoring_B"/>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750" y="2820988"/>
            <a:ext cx="6991350" cy="138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8388" name="Picture 4" descr="PMC_monitoring_C"/>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750" y="4332288"/>
            <a:ext cx="71628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8389" name="AutoShape 5"/>
          <p:cNvSpPr>
            <a:spLocks noChangeArrowheads="1"/>
          </p:cNvSpPr>
          <p:nvPr/>
        </p:nvSpPr>
        <p:spPr bwMode="auto">
          <a:xfrm>
            <a:off x="71438" y="1801813"/>
            <a:ext cx="179387" cy="3527425"/>
          </a:xfrm>
          <a:prstGeom prst="downArrow">
            <a:avLst>
              <a:gd name="adj1" fmla="val 50000"/>
              <a:gd name="adj2" fmla="val 491594"/>
            </a:avLst>
          </a:prstGeom>
          <a:solidFill>
            <a:srgbClr val="648BB3"/>
          </a:solidFill>
          <a:ln w="9525" algn="ctr">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087" name="Rectangle 6"/>
          <p:cNvSpPr>
            <a:spLocks noGrp="1" noChangeArrowheads="1"/>
          </p:cNvSpPr>
          <p:nvPr>
            <p:ph type="title"/>
          </p:nvPr>
        </p:nvSpPr>
        <p:spPr>
          <a:xfrm>
            <a:off x="1619250" y="431800"/>
            <a:ext cx="6553200" cy="823913"/>
          </a:xfrm>
          <a:noFill/>
        </p:spPr>
        <p:txBody>
          <a:bodyPr/>
          <a:lstStyle/>
          <a:p>
            <a:pPr eaLnBrk="1" hangingPunct="1"/>
            <a:r>
              <a:rPr lang="en-GB" smtClean="0">
                <a:solidFill>
                  <a:srgbClr val="648BB3"/>
                </a:solidFill>
              </a:rPr>
              <a:t>Reporting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afterEffect">
                                  <p:stCondLst>
                                    <p:cond delay="0"/>
                                  </p:stCondLst>
                                  <p:childTnLst>
                                    <p:set>
                                      <p:cBhvr>
                                        <p:cTn id="6" dur="1" fill="hold">
                                          <p:stCondLst>
                                            <p:cond delay="0"/>
                                          </p:stCondLst>
                                        </p:cTn>
                                        <p:tgtEl>
                                          <p:spTgt spid="528386"/>
                                        </p:tgtEl>
                                        <p:attrNameLst>
                                          <p:attrName>style.visibility</p:attrName>
                                        </p:attrNameLst>
                                      </p:cBhvr>
                                      <p:to>
                                        <p:strVal val="visible"/>
                                      </p:to>
                                    </p:set>
                                    <p:animEffect transition="in" filter="wipe(up)">
                                      <p:cBhvr>
                                        <p:cTn id="7" dur="500"/>
                                        <p:tgtEl>
                                          <p:spTgt spid="528386"/>
                                        </p:tgtEl>
                                      </p:cBhvr>
                                    </p:animEffect>
                                  </p:childTnLst>
                                </p:cTn>
                              </p:par>
                            </p:childTnLst>
                          </p:cTn>
                        </p:par>
                        <p:par>
                          <p:cTn id="8" fill="hold" nodeType="afterGroup">
                            <p:stCondLst>
                              <p:cond delay="500"/>
                            </p:stCondLst>
                            <p:childTnLst>
                              <p:par>
                                <p:cTn id="9" presetID="22" presetClass="entr" presetSubtype="1" fill="hold" nodeType="afterEffect">
                                  <p:stCondLst>
                                    <p:cond delay="0"/>
                                  </p:stCondLst>
                                  <p:childTnLst>
                                    <p:set>
                                      <p:cBhvr>
                                        <p:cTn id="10" dur="1" fill="hold">
                                          <p:stCondLst>
                                            <p:cond delay="0"/>
                                          </p:stCondLst>
                                        </p:cTn>
                                        <p:tgtEl>
                                          <p:spTgt spid="528387"/>
                                        </p:tgtEl>
                                        <p:attrNameLst>
                                          <p:attrName>style.visibility</p:attrName>
                                        </p:attrNameLst>
                                      </p:cBhvr>
                                      <p:to>
                                        <p:strVal val="visible"/>
                                      </p:to>
                                    </p:set>
                                    <p:animEffect transition="in" filter="wipe(up)">
                                      <p:cBhvr>
                                        <p:cTn id="11" dur="500"/>
                                        <p:tgtEl>
                                          <p:spTgt spid="528387"/>
                                        </p:tgtEl>
                                      </p:cBhvr>
                                    </p:animEffect>
                                  </p:childTnLst>
                                </p:cTn>
                              </p:par>
                            </p:childTnLst>
                          </p:cTn>
                        </p:par>
                        <p:par>
                          <p:cTn id="12" fill="hold" nodeType="afterGroup">
                            <p:stCondLst>
                              <p:cond delay="1000"/>
                            </p:stCondLst>
                            <p:childTnLst>
                              <p:par>
                                <p:cTn id="13" presetID="22" presetClass="entr" presetSubtype="1" fill="hold" nodeType="afterEffect">
                                  <p:stCondLst>
                                    <p:cond delay="0"/>
                                  </p:stCondLst>
                                  <p:childTnLst>
                                    <p:set>
                                      <p:cBhvr>
                                        <p:cTn id="14" dur="1" fill="hold">
                                          <p:stCondLst>
                                            <p:cond delay="0"/>
                                          </p:stCondLst>
                                        </p:cTn>
                                        <p:tgtEl>
                                          <p:spTgt spid="528388"/>
                                        </p:tgtEl>
                                        <p:attrNameLst>
                                          <p:attrName>style.visibility</p:attrName>
                                        </p:attrNameLst>
                                      </p:cBhvr>
                                      <p:to>
                                        <p:strVal val="visible"/>
                                      </p:to>
                                    </p:set>
                                    <p:animEffect transition="in" filter="wipe(up)">
                                      <p:cBhvr>
                                        <p:cTn id="15" dur="500"/>
                                        <p:tgtEl>
                                          <p:spTgt spid="528388"/>
                                        </p:tgtEl>
                                      </p:cBhvr>
                                    </p:animEffect>
                                  </p:childTnLst>
                                </p:cTn>
                              </p:par>
                            </p:childTnLst>
                          </p:cTn>
                        </p:par>
                        <p:par>
                          <p:cTn id="16" fill="hold" nodeType="afterGroup">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528389"/>
                                        </p:tgtEl>
                                        <p:attrNameLst>
                                          <p:attrName>style.visibility</p:attrName>
                                        </p:attrNameLst>
                                      </p:cBhvr>
                                      <p:to>
                                        <p:strVal val="visible"/>
                                      </p:to>
                                    </p:set>
                                    <p:animEffect transition="in" filter="wipe(up)">
                                      <p:cBhvr>
                                        <p:cTn id="19" dur="500"/>
                                        <p:tgtEl>
                                          <p:spTgt spid="5283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8389"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Espace réservé du pied de page 4"/>
          <p:cNvSpPr>
            <a:spLocks noGrp="1"/>
          </p:cNvSpPr>
          <p:nvPr>
            <p:ph type="ftr" sz="quarter" idx="11"/>
          </p:nvPr>
        </p:nvSpPr>
        <p:spPr>
          <a:noFill/>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da-DK" sz="1000" smtClean="0">
                <a:latin typeface="Arial" charset="0"/>
              </a:rPr>
              <a:t>BSP: 36 C/5</a:t>
            </a:r>
          </a:p>
        </p:txBody>
      </p:sp>
      <p:sp>
        <p:nvSpPr>
          <p:cNvPr id="600066" name="Rectangle 2"/>
          <p:cNvSpPr>
            <a:spLocks noChangeArrowheads="1"/>
          </p:cNvSpPr>
          <p:nvPr/>
        </p:nvSpPr>
        <p:spPr bwMode="auto">
          <a:xfrm>
            <a:off x="179388" y="1562100"/>
            <a:ext cx="8351837" cy="4054475"/>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GB" sz="2000"/>
              <a:t>A process that assesses in a systematic and objective manner the </a:t>
            </a:r>
            <a:r>
              <a:rPr lang="en-GB" sz="2000" b="1">
                <a:solidFill>
                  <a:srgbClr val="648BB3"/>
                </a:solidFill>
              </a:rPr>
              <a:t>achievements</a:t>
            </a:r>
            <a:r>
              <a:rPr lang="en-GB" sz="2000">
                <a:solidFill>
                  <a:srgbClr val="648BB3"/>
                </a:solidFill>
              </a:rPr>
              <a:t> </a:t>
            </a:r>
            <a:r>
              <a:rPr lang="en-GB" sz="2000" b="1">
                <a:solidFill>
                  <a:srgbClr val="648BB3"/>
                </a:solidFill>
              </a:rPr>
              <a:t>of</a:t>
            </a:r>
            <a:r>
              <a:rPr lang="en-GB" sz="2000">
                <a:solidFill>
                  <a:srgbClr val="648BB3"/>
                </a:solidFill>
              </a:rPr>
              <a:t> </a:t>
            </a:r>
            <a:r>
              <a:rPr lang="en-GB" sz="2000" b="1">
                <a:solidFill>
                  <a:srgbClr val="648BB3"/>
                </a:solidFill>
              </a:rPr>
              <a:t>results</a:t>
            </a:r>
            <a:r>
              <a:rPr lang="en-GB" sz="2000"/>
              <a:t> in the light of the </a:t>
            </a:r>
            <a:r>
              <a:rPr lang="en-GB" sz="2000" b="1">
                <a:solidFill>
                  <a:srgbClr val="648BB3"/>
                </a:solidFill>
              </a:rPr>
              <a:t>relevance</a:t>
            </a:r>
            <a:r>
              <a:rPr lang="en-GB" sz="2000" b="1"/>
              <a:t>, </a:t>
            </a:r>
            <a:r>
              <a:rPr lang="en-GB" sz="2000" b="1">
                <a:solidFill>
                  <a:srgbClr val="648BB3"/>
                </a:solidFill>
              </a:rPr>
              <a:t>efficiency, effectiveness, impact</a:t>
            </a:r>
            <a:r>
              <a:rPr lang="en-GB" sz="2000"/>
              <a:t> and </a:t>
            </a:r>
            <a:r>
              <a:rPr lang="en-GB" sz="2000" b="1">
                <a:solidFill>
                  <a:srgbClr val="648BB3"/>
                </a:solidFill>
              </a:rPr>
              <a:t>sustainability</a:t>
            </a:r>
            <a:r>
              <a:rPr lang="en-GB" sz="2000">
                <a:solidFill>
                  <a:srgbClr val="D05471"/>
                </a:solidFill>
              </a:rPr>
              <a:t> </a:t>
            </a:r>
            <a:r>
              <a:rPr lang="en-GB" sz="2000"/>
              <a:t>of </a:t>
            </a:r>
            <a:r>
              <a:rPr lang="en-GB" sz="2000" u="sng"/>
              <a:t>on-going</a:t>
            </a:r>
            <a:r>
              <a:rPr lang="en-GB" sz="2000"/>
              <a:t> and </a:t>
            </a:r>
            <a:r>
              <a:rPr lang="en-GB" sz="2000" u="sng"/>
              <a:t>completed</a:t>
            </a:r>
            <a:r>
              <a:rPr lang="en-GB" sz="2000"/>
              <a:t> activities, projects and programmes.</a:t>
            </a:r>
          </a:p>
          <a:p>
            <a:pPr algn="just"/>
            <a:endParaRPr lang="en-GB" sz="2000"/>
          </a:p>
          <a:p>
            <a:pPr algn="just"/>
            <a:r>
              <a:rPr lang="en-GB" sz="2000"/>
              <a:t>It is about: </a:t>
            </a:r>
            <a:r>
              <a:rPr lang="en-GB" sz="2000" b="1">
                <a:solidFill>
                  <a:srgbClr val="648BB3"/>
                </a:solidFill>
              </a:rPr>
              <a:t>Learning</a:t>
            </a:r>
            <a:r>
              <a:rPr lang="en-GB" sz="2000"/>
              <a:t> from successful and less successful activities; </a:t>
            </a:r>
            <a:r>
              <a:rPr lang="en-GB" sz="2000" b="1">
                <a:solidFill>
                  <a:srgbClr val="648BB3"/>
                </a:solidFill>
              </a:rPr>
              <a:t>Improving</a:t>
            </a:r>
            <a:r>
              <a:rPr lang="en-GB" sz="2000"/>
              <a:t> programme delivery, policy development and decision-making processes; </a:t>
            </a:r>
            <a:r>
              <a:rPr lang="en-GB" sz="2000" b="1">
                <a:solidFill>
                  <a:srgbClr val="648BB3"/>
                </a:solidFill>
              </a:rPr>
              <a:t>enhancing accountability </a:t>
            </a:r>
            <a:r>
              <a:rPr lang="en-GB" sz="2000"/>
              <a:t>for the resources entrusted.</a:t>
            </a:r>
          </a:p>
          <a:p>
            <a:pPr algn="just"/>
            <a:endParaRPr lang="en-GB" sz="2000"/>
          </a:p>
          <a:p>
            <a:pPr algn="just"/>
            <a:r>
              <a:rPr lang="en-GB" sz="2000" b="1" i="1">
                <a:solidFill>
                  <a:srgbClr val="648BB3"/>
                </a:solidFill>
              </a:rPr>
              <a:t>Key questions</a:t>
            </a:r>
            <a:r>
              <a:rPr lang="en-GB" sz="2000" i="1"/>
              <a:t>: are we doing the right things, are we doing it right and are there better ways of achieving the results? </a:t>
            </a:r>
          </a:p>
          <a:p>
            <a:pPr algn="just"/>
            <a:endParaRPr lang="en-GB" sz="2000" i="1"/>
          </a:p>
          <a:p>
            <a:pPr algn="just"/>
            <a:r>
              <a:rPr lang="en-GB" sz="2000"/>
              <a:t>3 Types of evaluations:</a:t>
            </a:r>
            <a:r>
              <a:rPr lang="en-GB" sz="2000" b="1"/>
              <a:t> Ex-Ante</a:t>
            </a:r>
            <a:r>
              <a:rPr lang="en-GB" sz="2000"/>
              <a:t>, </a:t>
            </a:r>
            <a:r>
              <a:rPr lang="en-GB" sz="2000" b="1"/>
              <a:t>Mid-Term</a:t>
            </a:r>
            <a:r>
              <a:rPr lang="en-GB" sz="2000"/>
              <a:t>, </a:t>
            </a:r>
            <a:r>
              <a:rPr lang="en-GB" sz="2000" b="1"/>
              <a:t>Ex-Post</a:t>
            </a:r>
            <a:r>
              <a:rPr lang="en-GB" sz="2000"/>
              <a:t>. </a:t>
            </a:r>
            <a:r>
              <a:rPr lang="en-GB" sz="2000" i="1"/>
              <a:t>	</a:t>
            </a:r>
          </a:p>
        </p:txBody>
      </p:sp>
      <p:sp>
        <p:nvSpPr>
          <p:cNvPr id="47108" name="Rectangle 3"/>
          <p:cNvSpPr>
            <a:spLocks noGrp="1" noChangeArrowheads="1"/>
          </p:cNvSpPr>
          <p:nvPr>
            <p:ph type="title"/>
          </p:nvPr>
        </p:nvSpPr>
        <p:spPr>
          <a:xfrm>
            <a:off x="1619250" y="215900"/>
            <a:ext cx="6553200" cy="823913"/>
          </a:xfrm>
          <a:noFill/>
        </p:spPr>
        <p:txBody>
          <a:bodyPr/>
          <a:lstStyle/>
          <a:p>
            <a:pPr eaLnBrk="1" hangingPunct="1"/>
            <a:r>
              <a:rPr lang="en-GB" sz="2600" b="1" smtClean="0">
                <a:solidFill>
                  <a:srgbClr val="648BB3"/>
                </a:solidFill>
              </a:rPr>
              <a:t>Evaluation</a:t>
            </a:r>
            <a:r>
              <a:rPr lang="fr-FR" smtClean="0"/>
              <a:t> </a:t>
            </a:r>
            <a:endParaRPr lang="fr-FR" smtClean="0">
              <a:solidFill>
                <a:srgbClr val="648BB3"/>
              </a:solidFill>
            </a:endParaRPr>
          </a:p>
        </p:txBody>
      </p:sp>
      <p:sp>
        <p:nvSpPr>
          <p:cNvPr id="600068" name="Rectangle 4"/>
          <p:cNvSpPr>
            <a:spLocks noChangeArrowheads="1"/>
          </p:cNvSpPr>
          <p:nvPr/>
        </p:nvSpPr>
        <p:spPr bwMode="auto">
          <a:xfrm>
            <a:off x="309563" y="6143625"/>
            <a:ext cx="7815262" cy="336550"/>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l"/>
            <a:r>
              <a:rPr lang="en-GB"/>
              <a:t>* As a general rule of thumb, about 1% of the resources should be set aside for this purpose</a:t>
            </a:r>
            <a:r>
              <a:rPr lang="fr-F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00066">
                                            <p:txEl>
                                              <p:pRg st="0" end="0"/>
                                            </p:txEl>
                                          </p:spTgt>
                                        </p:tgtEl>
                                        <p:attrNameLst>
                                          <p:attrName>style.visibility</p:attrName>
                                        </p:attrNameLst>
                                      </p:cBhvr>
                                      <p:to>
                                        <p:strVal val="visible"/>
                                      </p:to>
                                    </p:set>
                                    <p:animEffect transition="in" filter="wipe(left)">
                                      <p:cBhvr>
                                        <p:cTn id="7" dur="500"/>
                                        <p:tgtEl>
                                          <p:spTgt spid="600066">
                                            <p:txEl>
                                              <p:pRg st="0" end="0"/>
                                            </p:txEl>
                                          </p:spTgt>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00066">
                                            <p:txEl>
                                              <p:pRg st="2" end="2"/>
                                            </p:txEl>
                                          </p:spTgt>
                                        </p:tgtEl>
                                        <p:attrNameLst>
                                          <p:attrName>style.visibility</p:attrName>
                                        </p:attrNameLst>
                                      </p:cBhvr>
                                      <p:to>
                                        <p:strVal val="visible"/>
                                      </p:to>
                                    </p:set>
                                    <p:animEffect transition="in" filter="wipe(left)">
                                      <p:cBhvr>
                                        <p:cTn id="11" dur="500"/>
                                        <p:tgtEl>
                                          <p:spTgt spid="600066">
                                            <p:txEl>
                                              <p:pRg st="2" end="2"/>
                                            </p:txEl>
                                          </p:spTgt>
                                        </p:tgtEl>
                                      </p:cBhvr>
                                    </p:animEffect>
                                  </p:childTnLst>
                                </p:cTn>
                              </p:par>
                            </p:childTnLst>
                          </p:cTn>
                        </p:par>
                        <p:par>
                          <p:cTn id="12" fill="hold" nodeType="afterGroup">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00066">
                                            <p:txEl>
                                              <p:pRg st="4" end="4"/>
                                            </p:txEl>
                                          </p:spTgt>
                                        </p:tgtEl>
                                        <p:attrNameLst>
                                          <p:attrName>style.visibility</p:attrName>
                                        </p:attrNameLst>
                                      </p:cBhvr>
                                      <p:to>
                                        <p:strVal val="visible"/>
                                      </p:to>
                                    </p:set>
                                    <p:animEffect transition="in" filter="wipe(left)">
                                      <p:cBhvr>
                                        <p:cTn id="15" dur="500"/>
                                        <p:tgtEl>
                                          <p:spTgt spid="600066">
                                            <p:txEl>
                                              <p:pRg st="4" end="4"/>
                                            </p:txEl>
                                          </p:spTgt>
                                        </p:tgtEl>
                                      </p:cBhvr>
                                    </p:animEffect>
                                  </p:childTnLst>
                                </p:cTn>
                              </p:par>
                            </p:childTnLst>
                          </p:cTn>
                        </p:par>
                        <p:par>
                          <p:cTn id="16" fill="hold" nodeType="afterGroup">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00066">
                                            <p:txEl>
                                              <p:pRg st="6" end="6"/>
                                            </p:txEl>
                                          </p:spTgt>
                                        </p:tgtEl>
                                        <p:attrNameLst>
                                          <p:attrName>style.visibility</p:attrName>
                                        </p:attrNameLst>
                                      </p:cBhvr>
                                      <p:to>
                                        <p:strVal val="visible"/>
                                      </p:to>
                                    </p:set>
                                    <p:animEffect transition="in" filter="wipe(left)">
                                      <p:cBhvr>
                                        <p:cTn id="19" dur="500"/>
                                        <p:tgtEl>
                                          <p:spTgt spid="600066">
                                            <p:txEl>
                                              <p:pRg st="6" end="6"/>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600068"/>
                                        </p:tgtEl>
                                        <p:attrNameLst>
                                          <p:attrName>style.visibility</p:attrName>
                                        </p:attrNameLst>
                                      </p:cBhvr>
                                      <p:to>
                                        <p:strVal val="visible"/>
                                      </p:to>
                                    </p:set>
                                    <p:animEffect transition="in" filter="wipe(left)">
                                      <p:cBhvr>
                                        <p:cTn id="22" dur="500"/>
                                        <p:tgtEl>
                                          <p:spTgt spid="6000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0066" grpId="0" build="allAtOnce"/>
      <p:bldP spid="60006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u pied de page 4"/>
          <p:cNvSpPr>
            <a:spLocks noGrp="1"/>
          </p:cNvSpPr>
          <p:nvPr>
            <p:ph type="ftr" sz="quarter" idx="11"/>
          </p:nvPr>
        </p:nvSpPr>
        <p:spPr>
          <a:noFill/>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da-DK" sz="1000" smtClean="0">
                <a:latin typeface="Arial" charset="0"/>
              </a:rPr>
              <a:t>BSP: 36 C/5</a:t>
            </a:r>
          </a:p>
        </p:txBody>
      </p:sp>
      <p:sp>
        <p:nvSpPr>
          <p:cNvPr id="48131" name="Rectangle 2"/>
          <p:cNvSpPr>
            <a:spLocks noChangeArrowheads="1"/>
          </p:cNvSpPr>
          <p:nvPr/>
        </p:nvSpPr>
        <p:spPr bwMode="auto">
          <a:xfrm>
            <a:off x="395288" y="2189163"/>
            <a:ext cx="7561262" cy="2771775"/>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GB" sz="2200" b="1">
                <a:solidFill>
                  <a:srgbClr val="648BB3"/>
                </a:solidFill>
              </a:rPr>
              <a:t>Do not hesitate to contact:</a:t>
            </a:r>
          </a:p>
          <a:p>
            <a:endParaRPr lang="en-GB" sz="2200" b="1">
              <a:solidFill>
                <a:srgbClr val="648BB3"/>
              </a:solidFill>
            </a:endParaRPr>
          </a:p>
          <a:p>
            <a:r>
              <a:rPr lang="en-GB" sz="2200" b="1">
                <a:solidFill>
                  <a:srgbClr val="648BB3"/>
                </a:solidFill>
              </a:rPr>
              <a:t>Othilie du Souich</a:t>
            </a:r>
            <a:r>
              <a:rPr lang="en-GB" sz="2200"/>
              <a:t> at 8-13-37 or at </a:t>
            </a:r>
            <a:r>
              <a:rPr lang="en-GB" sz="2200">
                <a:solidFill>
                  <a:schemeClr val="accent2"/>
                </a:solidFill>
                <a:hlinkClick r:id="rId3"/>
              </a:rPr>
              <a:t>o.du-souich@unesco.org</a:t>
            </a:r>
            <a:endParaRPr lang="en-GB" sz="2200">
              <a:solidFill>
                <a:schemeClr val="accent2"/>
              </a:solidFill>
            </a:endParaRPr>
          </a:p>
          <a:p>
            <a:endParaRPr lang="en-GB" sz="2200" b="1">
              <a:solidFill>
                <a:srgbClr val="648BB3"/>
              </a:solidFill>
            </a:endParaRPr>
          </a:p>
          <a:p>
            <a:endParaRPr lang="en-GB" sz="2200"/>
          </a:p>
          <a:p>
            <a:r>
              <a:rPr lang="en-GB" sz="2200"/>
              <a:t>All training materials and documentation are available on the </a:t>
            </a:r>
            <a:r>
              <a:rPr lang="en-GB" sz="2200">
                <a:hlinkClick r:id="rId4"/>
              </a:rPr>
              <a:t>http://</a:t>
            </a:r>
            <a:r>
              <a:rPr lang="en-GB" sz="2200" b="1">
                <a:solidFill>
                  <a:srgbClr val="648BB3"/>
                </a:solidFill>
                <a:hlinkClick r:id="rId4"/>
              </a:rPr>
              <a:t>www.unesco.org/bsp</a:t>
            </a:r>
            <a:endParaRPr lang="en-GB" sz="2200" b="1">
              <a:solidFill>
                <a:srgbClr val="648BB3"/>
              </a:solidFill>
            </a:endParaRPr>
          </a:p>
          <a:p>
            <a:endParaRPr lang="en-GB" sz="220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Espace réservé du pied de page 4"/>
          <p:cNvSpPr>
            <a:spLocks noGrp="1"/>
          </p:cNvSpPr>
          <p:nvPr>
            <p:ph type="ftr" sz="quarter" idx="11"/>
          </p:nvPr>
        </p:nvSpPr>
        <p:spPr>
          <a:noFill/>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da-DK" sz="1000" smtClean="0">
                <a:latin typeface="Arial" charset="0"/>
              </a:rPr>
              <a:t>BSP: 36 C/5</a:t>
            </a:r>
          </a:p>
        </p:txBody>
      </p:sp>
      <p:sp>
        <p:nvSpPr>
          <p:cNvPr id="49155" name="Rectangle 2"/>
          <p:cNvSpPr>
            <a:spLocks noChangeArrowheads="1"/>
          </p:cNvSpPr>
          <p:nvPr/>
        </p:nvSpPr>
        <p:spPr bwMode="auto">
          <a:xfrm>
            <a:off x="395288" y="3168650"/>
            <a:ext cx="7561262" cy="579438"/>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GB" sz="3200" b="1">
                <a:solidFill>
                  <a:srgbClr val="648BB3"/>
                </a:solidFill>
              </a:rPr>
              <a:t>Resource slides</a:t>
            </a:r>
            <a:endParaRPr lang="en-GB" sz="320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Espace réservé du pied de page 4"/>
          <p:cNvSpPr txBox="1">
            <a:spLocks noGrp="1"/>
          </p:cNvSpPr>
          <p:nvPr/>
        </p:nvSpPr>
        <p:spPr bwMode="auto">
          <a:xfrm>
            <a:off x="2555875" y="6561138"/>
            <a:ext cx="4111625"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da-DK" sz="1000">
                <a:latin typeface="Arial" charset="0"/>
              </a:rPr>
              <a:t>BSP: 36 C/5</a:t>
            </a:r>
          </a:p>
        </p:txBody>
      </p:sp>
      <p:sp>
        <p:nvSpPr>
          <p:cNvPr id="50179" name="Text Box 3"/>
          <p:cNvSpPr txBox="1">
            <a:spLocks noChangeArrowheads="1"/>
          </p:cNvSpPr>
          <p:nvPr/>
        </p:nvSpPr>
        <p:spPr bwMode="auto">
          <a:xfrm>
            <a:off x="228600" y="1520825"/>
            <a:ext cx="8534400" cy="1144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algn="l" eaLnBrk="1" hangingPunct="1">
              <a:spcBef>
                <a:spcPct val="50000"/>
              </a:spcBef>
            </a:pPr>
            <a:r>
              <a:rPr lang="en-GB" sz="2300">
                <a:cs typeface="Times New Roman" pitchFamily="18" charset="0"/>
              </a:rPr>
              <a:t>Performance indicators must be measurable and data should be available over the duration of the intervention. Six criteria can be used to test the relevance of an indicator:</a:t>
            </a:r>
          </a:p>
        </p:txBody>
      </p:sp>
      <p:sp>
        <p:nvSpPr>
          <p:cNvPr id="299012" name="Text Box 4"/>
          <p:cNvSpPr txBox="1">
            <a:spLocks noChangeArrowheads="1"/>
          </p:cNvSpPr>
          <p:nvPr/>
        </p:nvSpPr>
        <p:spPr bwMode="auto">
          <a:xfrm>
            <a:off x="228600" y="2736850"/>
            <a:ext cx="8534400"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algn="l" eaLnBrk="1" hangingPunct="1">
              <a:spcBef>
                <a:spcPct val="50000"/>
              </a:spcBef>
              <a:buFontTx/>
              <a:buAutoNum type="arabicPeriod"/>
            </a:pPr>
            <a:r>
              <a:rPr lang="en-GB" sz="2300" b="1">
                <a:solidFill>
                  <a:srgbClr val="648BB3"/>
                </a:solidFill>
                <a:cs typeface="Times New Roman" pitchFamily="18" charset="0"/>
              </a:rPr>
              <a:t>Validity</a:t>
            </a:r>
            <a:r>
              <a:rPr lang="en-GB" sz="2300">
                <a:cs typeface="Times New Roman" pitchFamily="18" charset="0"/>
              </a:rPr>
              <a:t>: does it measure what it is intended?</a:t>
            </a:r>
          </a:p>
        </p:txBody>
      </p:sp>
      <p:sp>
        <p:nvSpPr>
          <p:cNvPr id="299013" name="Text Box 5"/>
          <p:cNvSpPr txBox="1">
            <a:spLocks noChangeArrowheads="1"/>
          </p:cNvSpPr>
          <p:nvPr/>
        </p:nvSpPr>
        <p:spPr bwMode="auto">
          <a:xfrm>
            <a:off x="228600" y="3240088"/>
            <a:ext cx="8534400" cy="44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algn="l" eaLnBrk="1" hangingPunct="1">
              <a:spcBef>
                <a:spcPct val="50000"/>
              </a:spcBef>
              <a:buFontTx/>
              <a:buAutoNum type="arabicPeriod" startAt="2"/>
            </a:pPr>
            <a:r>
              <a:rPr lang="en-GB" sz="2300" b="1">
                <a:solidFill>
                  <a:srgbClr val="648BB3"/>
                </a:solidFill>
                <a:cs typeface="Times New Roman" pitchFamily="18" charset="0"/>
              </a:rPr>
              <a:t>Reliability</a:t>
            </a:r>
            <a:r>
              <a:rPr lang="en-GB" sz="2300">
                <a:cs typeface="Times New Roman" pitchFamily="18" charset="0"/>
              </a:rPr>
              <a:t>: is it a consistent measure over time?</a:t>
            </a:r>
          </a:p>
        </p:txBody>
      </p:sp>
      <p:sp>
        <p:nvSpPr>
          <p:cNvPr id="299014" name="Text Box 6"/>
          <p:cNvSpPr txBox="1">
            <a:spLocks noChangeArrowheads="1"/>
          </p:cNvSpPr>
          <p:nvPr/>
        </p:nvSpPr>
        <p:spPr bwMode="auto">
          <a:xfrm>
            <a:off x="228600" y="3671888"/>
            <a:ext cx="8534400" cy="793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algn="l" eaLnBrk="1" hangingPunct="1">
              <a:spcBef>
                <a:spcPct val="50000"/>
              </a:spcBef>
              <a:buFontTx/>
              <a:buAutoNum type="arabicPeriod" startAt="3"/>
            </a:pPr>
            <a:r>
              <a:rPr lang="en-GB" sz="2300" b="1">
                <a:solidFill>
                  <a:srgbClr val="648BB3"/>
                </a:solidFill>
                <a:cs typeface="Times New Roman" pitchFamily="18" charset="0"/>
              </a:rPr>
              <a:t>Sensitivity</a:t>
            </a:r>
            <a:r>
              <a:rPr lang="en-GB" sz="2300">
                <a:cs typeface="Times New Roman" pitchFamily="18" charset="0"/>
              </a:rPr>
              <a:t>: when situation changes will it be sensitive to those changes?</a:t>
            </a:r>
          </a:p>
        </p:txBody>
      </p:sp>
      <p:sp>
        <p:nvSpPr>
          <p:cNvPr id="299015" name="Text Box 7"/>
          <p:cNvSpPr txBox="1">
            <a:spLocks noChangeArrowheads="1"/>
          </p:cNvSpPr>
          <p:nvPr/>
        </p:nvSpPr>
        <p:spPr bwMode="auto">
          <a:xfrm>
            <a:off x="228600" y="4462463"/>
            <a:ext cx="8534400" cy="44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algn="l" eaLnBrk="1" hangingPunct="1">
              <a:spcBef>
                <a:spcPct val="50000"/>
              </a:spcBef>
              <a:buFontTx/>
              <a:buAutoNum type="arabicPeriod" startAt="4"/>
            </a:pPr>
            <a:r>
              <a:rPr lang="en-GB" sz="2300" b="1">
                <a:solidFill>
                  <a:srgbClr val="648BB3"/>
                </a:solidFill>
                <a:cs typeface="Times New Roman" pitchFamily="18" charset="0"/>
              </a:rPr>
              <a:t>Simplicity</a:t>
            </a:r>
            <a:r>
              <a:rPr lang="en-GB" sz="2300">
                <a:cs typeface="Times New Roman" pitchFamily="18" charset="0"/>
              </a:rPr>
              <a:t>: will it be easy to collect and analyse the information?</a:t>
            </a:r>
          </a:p>
        </p:txBody>
      </p:sp>
      <p:sp>
        <p:nvSpPr>
          <p:cNvPr id="299016" name="Text Box 8"/>
          <p:cNvSpPr txBox="1">
            <a:spLocks noChangeArrowheads="1"/>
          </p:cNvSpPr>
          <p:nvPr/>
        </p:nvSpPr>
        <p:spPr bwMode="auto">
          <a:xfrm>
            <a:off x="228600" y="5256213"/>
            <a:ext cx="8534400" cy="793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algn="l" eaLnBrk="1" hangingPunct="1">
              <a:spcBef>
                <a:spcPct val="50000"/>
              </a:spcBef>
              <a:buFontTx/>
              <a:buAutoNum type="arabicPeriod" startAt="5"/>
            </a:pPr>
            <a:r>
              <a:rPr lang="en-GB" sz="2300" b="1">
                <a:solidFill>
                  <a:srgbClr val="648BB3"/>
                </a:solidFill>
                <a:cs typeface="Times New Roman" pitchFamily="18" charset="0"/>
              </a:rPr>
              <a:t>Utility</a:t>
            </a:r>
            <a:r>
              <a:rPr lang="en-GB" sz="2300">
                <a:cs typeface="Times New Roman" pitchFamily="18" charset="0"/>
              </a:rPr>
              <a:t>: will the information be useful for decision-making and learning?</a:t>
            </a:r>
          </a:p>
        </p:txBody>
      </p:sp>
      <p:sp>
        <p:nvSpPr>
          <p:cNvPr id="299017" name="Text Box 9"/>
          <p:cNvSpPr txBox="1">
            <a:spLocks noChangeArrowheads="1"/>
          </p:cNvSpPr>
          <p:nvPr/>
        </p:nvSpPr>
        <p:spPr bwMode="auto">
          <a:xfrm>
            <a:off x="285750" y="5976938"/>
            <a:ext cx="8534400" cy="44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algn="l" eaLnBrk="1" hangingPunct="1">
              <a:spcBef>
                <a:spcPct val="50000"/>
              </a:spcBef>
              <a:buFontTx/>
              <a:buAutoNum type="arabicPeriod" startAt="6"/>
            </a:pPr>
            <a:r>
              <a:rPr lang="en-GB" sz="2300" b="1">
                <a:solidFill>
                  <a:srgbClr val="648BB3"/>
                </a:solidFill>
                <a:cs typeface="Times New Roman" pitchFamily="18" charset="0"/>
              </a:rPr>
              <a:t>Affordability</a:t>
            </a:r>
            <a:r>
              <a:rPr lang="en-GB" sz="2300">
                <a:cs typeface="Times New Roman" pitchFamily="18" charset="0"/>
              </a:rPr>
              <a:t>:  is it cost-effective? </a:t>
            </a:r>
          </a:p>
        </p:txBody>
      </p:sp>
      <p:sp>
        <p:nvSpPr>
          <p:cNvPr id="50186" name="Rectangle 10"/>
          <p:cNvSpPr>
            <a:spLocks noChangeArrowheads="1"/>
          </p:cNvSpPr>
          <p:nvPr/>
        </p:nvSpPr>
        <p:spPr bwMode="auto">
          <a:xfrm>
            <a:off x="4140200" y="79375"/>
            <a:ext cx="3775075" cy="1281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0" rIns="18000" bIns="0" anchor="ctr"/>
          <a:lstStyle/>
          <a:p>
            <a:pPr algn="r"/>
            <a:r>
              <a:rPr lang="en-GB" sz="2600" b="1">
                <a:solidFill>
                  <a:srgbClr val="648BB3"/>
                </a:solidFill>
                <a:cs typeface="Times New Roman" pitchFamily="18" charset="0"/>
              </a:rPr>
              <a:t>Performance Indicators</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299012"/>
                                        </p:tgtEl>
                                        <p:attrNameLst>
                                          <p:attrName>style.visibility</p:attrName>
                                        </p:attrNameLst>
                                      </p:cBhvr>
                                      <p:to>
                                        <p:strVal val="visible"/>
                                      </p:to>
                                    </p:set>
                                    <p:anim calcmode="lin" valueType="num">
                                      <p:cBhvr additive="base">
                                        <p:cTn id="7" dur="500" fill="hold"/>
                                        <p:tgtEl>
                                          <p:spTgt spid="299012"/>
                                        </p:tgtEl>
                                        <p:attrNameLst>
                                          <p:attrName>ppt_x</p:attrName>
                                        </p:attrNameLst>
                                      </p:cBhvr>
                                      <p:tavLst>
                                        <p:tav tm="0">
                                          <p:val>
                                            <p:strVal val="0-#ppt_w/2"/>
                                          </p:val>
                                        </p:tav>
                                        <p:tav tm="100000">
                                          <p:val>
                                            <p:strVal val="#ppt_x"/>
                                          </p:val>
                                        </p:tav>
                                      </p:tavLst>
                                    </p:anim>
                                    <p:anim calcmode="lin" valueType="num">
                                      <p:cBhvr additive="base">
                                        <p:cTn id="8" dur="500" fill="hold"/>
                                        <p:tgtEl>
                                          <p:spTgt spid="29901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99013"/>
                                        </p:tgtEl>
                                        <p:attrNameLst>
                                          <p:attrName>style.visibility</p:attrName>
                                        </p:attrNameLst>
                                      </p:cBhvr>
                                      <p:to>
                                        <p:strVal val="visible"/>
                                      </p:to>
                                    </p:set>
                                    <p:anim calcmode="lin" valueType="num">
                                      <p:cBhvr additive="base">
                                        <p:cTn id="12" dur="500" fill="hold"/>
                                        <p:tgtEl>
                                          <p:spTgt spid="299013"/>
                                        </p:tgtEl>
                                        <p:attrNameLst>
                                          <p:attrName>ppt_x</p:attrName>
                                        </p:attrNameLst>
                                      </p:cBhvr>
                                      <p:tavLst>
                                        <p:tav tm="0">
                                          <p:val>
                                            <p:strVal val="0-#ppt_w/2"/>
                                          </p:val>
                                        </p:tav>
                                        <p:tav tm="100000">
                                          <p:val>
                                            <p:strVal val="#ppt_x"/>
                                          </p:val>
                                        </p:tav>
                                      </p:tavLst>
                                    </p:anim>
                                    <p:anim calcmode="lin" valueType="num">
                                      <p:cBhvr additive="base">
                                        <p:cTn id="13" dur="500" fill="hold"/>
                                        <p:tgtEl>
                                          <p:spTgt spid="299013"/>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299014"/>
                                        </p:tgtEl>
                                        <p:attrNameLst>
                                          <p:attrName>style.visibility</p:attrName>
                                        </p:attrNameLst>
                                      </p:cBhvr>
                                      <p:to>
                                        <p:strVal val="visible"/>
                                      </p:to>
                                    </p:set>
                                    <p:anim calcmode="lin" valueType="num">
                                      <p:cBhvr additive="base">
                                        <p:cTn id="17" dur="500" fill="hold"/>
                                        <p:tgtEl>
                                          <p:spTgt spid="299014"/>
                                        </p:tgtEl>
                                        <p:attrNameLst>
                                          <p:attrName>ppt_x</p:attrName>
                                        </p:attrNameLst>
                                      </p:cBhvr>
                                      <p:tavLst>
                                        <p:tav tm="0">
                                          <p:val>
                                            <p:strVal val="0-#ppt_w/2"/>
                                          </p:val>
                                        </p:tav>
                                        <p:tav tm="100000">
                                          <p:val>
                                            <p:strVal val="#ppt_x"/>
                                          </p:val>
                                        </p:tav>
                                      </p:tavLst>
                                    </p:anim>
                                    <p:anim calcmode="lin" valueType="num">
                                      <p:cBhvr additive="base">
                                        <p:cTn id="18" dur="500" fill="hold"/>
                                        <p:tgtEl>
                                          <p:spTgt spid="299014"/>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99015"/>
                                        </p:tgtEl>
                                        <p:attrNameLst>
                                          <p:attrName>style.visibility</p:attrName>
                                        </p:attrNameLst>
                                      </p:cBhvr>
                                      <p:to>
                                        <p:strVal val="visible"/>
                                      </p:to>
                                    </p:set>
                                    <p:anim calcmode="lin" valueType="num">
                                      <p:cBhvr additive="base">
                                        <p:cTn id="22" dur="500" fill="hold"/>
                                        <p:tgtEl>
                                          <p:spTgt spid="299015"/>
                                        </p:tgtEl>
                                        <p:attrNameLst>
                                          <p:attrName>ppt_x</p:attrName>
                                        </p:attrNameLst>
                                      </p:cBhvr>
                                      <p:tavLst>
                                        <p:tav tm="0">
                                          <p:val>
                                            <p:strVal val="0-#ppt_w/2"/>
                                          </p:val>
                                        </p:tav>
                                        <p:tav tm="100000">
                                          <p:val>
                                            <p:strVal val="#ppt_x"/>
                                          </p:val>
                                        </p:tav>
                                      </p:tavLst>
                                    </p:anim>
                                    <p:anim calcmode="lin" valueType="num">
                                      <p:cBhvr additive="base">
                                        <p:cTn id="23" dur="500" fill="hold"/>
                                        <p:tgtEl>
                                          <p:spTgt spid="299015"/>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299016"/>
                                        </p:tgtEl>
                                        <p:attrNameLst>
                                          <p:attrName>style.visibility</p:attrName>
                                        </p:attrNameLst>
                                      </p:cBhvr>
                                      <p:to>
                                        <p:strVal val="visible"/>
                                      </p:to>
                                    </p:set>
                                    <p:anim calcmode="lin" valueType="num">
                                      <p:cBhvr additive="base">
                                        <p:cTn id="27" dur="500" fill="hold"/>
                                        <p:tgtEl>
                                          <p:spTgt spid="299016"/>
                                        </p:tgtEl>
                                        <p:attrNameLst>
                                          <p:attrName>ppt_x</p:attrName>
                                        </p:attrNameLst>
                                      </p:cBhvr>
                                      <p:tavLst>
                                        <p:tav tm="0">
                                          <p:val>
                                            <p:strVal val="0-#ppt_w/2"/>
                                          </p:val>
                                        </p:tav>
                                        <p:tav tm="100000">
                                          <p:val>
                                            <p:strVal val="#ppt_x"/>
                                          </p:val>
                                        </p:tav>
                                      </p:tavLst>
                                    </p:anim>
                                    <p:anim calcmode="lin" valueType="num">
                                      <p:cBhvr additive="base">
                                        <p:cTn id="28" dur="500" fill="hold"/>
                                        <p:tgtEl>
                                          <p:spTgt spid="299016"/>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299017"/>
                                        </p:tgtEl>
                                        <p:attrNameLst>
                                          <p:attrName>style.visibility</p:attrName>
                                        </p:attrNameLst>
                                      </p:cBhvr>
                                      <p:to>
                                        <p:strVal val="visible"/>
                                      </p:to>
                                    </p:set>
                                    <p:anim calcmode="lin" valueType="num">
                                      <p:cBhvr additive="base">
                                        <p:cTn id="32" dur="500" fill="hold"/>
                                        <p:tgtEl>
                                          <p:spTgt spid="299017"/>
                                        </p:tgtEl>
                                        <p:attrNameLst>
                                          <p:attrName>ppt_x</p:attrName>
                                        </p:attrNameLst>
                                      </p:cBhvr>
                                      <p:tavLst>
                                        <p:tav tm="0">
                                          <p:val>
                                            <p:strVal val="0-#ppt_w/2"/>
                                          </p:val>
                                        </p:tav>
                                        <p:tav tm="100000">
                                          <p:val>
                                            <p:strVal val="#ppt_x"/>
                                          </p:val>
                                        </p:tav>
                                      </p:tavLst>
                                    </p:anim>
                                    <p:anim calcmode="lin" valueType="num">
                                      <p:cBhvr additive="base">
                                        <p:cTn id="33" dur="500" fill="hold"/>
                                        <p:tgtEl>
                                          <p:spTgt spid="2990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9012" grpId="0" autoUpdateAnimBg="0"/>
      <p:bldP spid="299013" grpId="0" autoUpdateAnimBg="0"/>
      <p:bldP spid="299014" grpId="0" autoUpdateAnimBg="0"/>
      <p:bldP spid="299015" grpId="0" autoUpdateAnimBg="0"/>
      <p:bldP spid="299016" grpId="0" autoUpdateAnimBg="0"/>
      <p:bldP spid="299017" grpId="0"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Espace réservé du pied de page 4"/>
          <p:cNvSpPr txBox="1">
            <a:spLocks noGrp="1"/>
          </p:cNvSpPr>
          <p:nvPr/>
        </p:nvSpPr>
        <p:spPr bwMode="auto">
          <a:xfrm>
            <a:off x="2555875" y="6561138"/>
            <a:ext cx="4111625"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da-DK" sz="1000">
                <a:latin typeface="Arial" charset="0"/>
              </a:rPr>
              <a:t>BSP: 36 C/5</a:t>
            </a:r>
          </a:p>
        </p:txBody>
      </p:sp>
      <p:sp>
        <p:nvSpPr>
          <p:cNvPr id="51203" name="Rectangle 2"/>
          <p:cNvSpPr>
            <a:spLocks noChangeArrowheads="1"/>
          </p:cNvSpPr>
          <p:nvPr/>
        </p:nvSpPr>
        <p:spPr bwMode="auto">
          <a:xfrm>
            <a:off x="2413000" y="0"/>
            <a:ext cx="5543550" cy="1281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0" rIns="18000" bIns="0" anchor="ctr"/>
          <a:lstStyle/>
          <a:p>
            <a:pPr algn="r"/>
            <a:r>
              <a:rPr lang="en-GB" sz="2800" b="1">
                <a:solidFill>
                  <a:srgbClr val="648BB3"/>
                </a:solidFill>
                <a:cs typeface="Times New Roman" pitchFamily="18" charset="0"/>
              </a:rPr>
              <a:t>Baseline</a:t>
            </a:r>
            <a:r>
              <a:rPr lang="en-GB" sz="2800">
                <a:cs typeface="Times New Roman" pitchFamily="18" charset="0"/>
              </a:rPr>
              <a:t> and </a:t>
            </a:r>
            <a:r>
              <a:rPr lang="en-GB" sz="2800" b="1">
                <a:solidFill>
                  <a:srgbClr val="648BB3"/>
                </a:solidFill>
                <a:cs typeface="Times New Roman" pitchFamily="18" charset="0"/>
              </a:rPr>
              <a:t>Targets/Benchmarks</a:t>
            </a:r>
          </a:p>
        </p:txBody>
      </p:sp>
      <p:sp>
        <p:nvSpPr>
          <p:cNvPr id="51204" name="Rectangle 3"/>
          <p:cNvSpPr>
            <a:spLocks noChangeArrowheads="1"/>
          </p:cNvSpPr>
          <p:nvPr/>
        </p:nvSpPr>
        <p:spPr bwMode="auto">
          <a:xfrm>
            <a:off x="7924800" y="6559550"/>
            <a:ext cx="531813" cy="479425"/>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pPr algn="r"/>
            <a:endParaRPr lang="en-GB" sz="1400">
              <a:solidFill>
                <a:srgbClr val="FF3300"/>
              </a:solidFill>
              <a:latin typeface="Times New Roman" pitchFamily="18" charset="0"/>
            </a:endParaRPr>
          </a:p>
        </p:txBody>
      </p:sp>
      <p:sp>
        <p:nvSpPr>
          <p:cNvPr id="51205" name="Line 4"/>
          <p:cNvSpPr>
            <a:spLocks noChangeShapeType="1"/>
          </p:cNvSpPr>
          <p:nvPr/>
        </p:nvSpPr>
        <p:spPr bwMode="auto">
          <a:xfrm flipV="1">
            <a:off x="1219200" y="2000250"/>
            <a:ext cx="1588" cy="3040063"/>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en-GB"/>
          </a:p>
        </p:txBody>
      </p:sp>
      <p:sp>
        <p:nvSpPr>
          <p:cNvPr id="51206" name="Line 5"/>
          <p:cNvSpPr>
            <a:spLocks noChangeShapeType="1"/>
          </p:cNvSpPr>
          <p:nvPr/>
        </p:nvSpPr>
        <p:spPr bwMode="auto">
          <a:xfrm>
            <a:off x="1203325" y="5057775"/>
            <a:ext cx="693420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en-GB"/>
          </a:p>
        </p:txBody>
      </p:sp>
      <p:sp>
        <p:nvSpPr>
          <p:cNvPr id="296966" name="Rectangle 6"/>
          <p:cNvSpPr>
            <a:spLocks noChangeArrowheads="1"/>
          </p:cNvSpPr>
          <p:nvPr/>
        </p:nvSpPr>
        <p:spPr bwMode="auto">
          <a:xfrm>
            <a:off x="1828800" y="3824288"/>
            <a:ext cx="914400" cy="1216025"/>
          </a:xfrm>
          <a:prstGeom prst="rect">
            <a:avLst/>
          </a:prstGeom>
          <a:solidFill>
            <a:schemeClr val="folHlink"/>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en-US"/>
          </a:p>
        </p:txBody>
      </p:sp>
      <p:sp>
        <p:nvSpPr>
          <p:cNvPr id="296967" name="Rectangle 7"/>
          <p:cNvSpPr>
            <a:spLocks noChangeArrowheads="1"/>
          </p:cNvSpPr>
          <p:nvPr/>
        </p:nvSpPr>
        <p:spPr bwMode="auto">
          <a:xfrm>
            <a:off x="3851275" y="1944688"/>
            <a:ext cx="914400" cy="3119437"/>
          </a:xfrm>
          <a:prstGeom prst="rect">
            <a:avLst/>
          </a:prstGeom>
          <a:solidFill>
            <a:schemeClr val="folHlink"/>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en-US"/>
          </a:p>
        </p:txBody>
      </p:sp>
      <p:sp>
        <p:nvSpPr>
          <p:cNvPr id="296968" name="Rectangle 8"/>
          <p:cNvSpPr>
            <a:spLocks noChangeArrowheads="1"/>
          </p:cNvSpPr>
          <p:nvPr/>
        </p:nvSpPr>
        <p:spPr bwMode="auto">
          <a:xfrm>
            <a:off x="5943600" y="2543175"/>
            <a:ext cx="914400" cy="2497138"/>
          </a:xfrm>
          <a:prstGeom prst="rect">
            <a:avLst/>
          </a:prstGeom>
          <a:solidFill>
            <a:schemeClr val="folHlink"/>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en-US"/>
          </a:p>
        </p:txBody>
      </p:sp>
      <p:sp>
        <p:nvSpPr>
          <p:cNvPr id="51210" name="Line 9"/>
          <p:cNvSpPr>
            <a:spLocks noChangeShapeType="1"/>
          </p:cNvSpPr>
          <p:nvPr/>
        </p:nvSpPr>
        <p:spPr bwMode="auto">
          <a:xfrm>
            <a:off x="1524000" y="3806825"/>
            <a:ext cx="6400800" cy="0"/>
          </a:xfrm>
          <a:prstGeom prst="line">
            <a:avLst/>
          </a:prstGeom>
          <a:noFill/>
          <a:ln w="381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en-GB"/>
          </a:p>
        </p:txBody>
      </p:sp>
      <p:sp>
        <p:nvSpPr>
          <p:cNvPr id="296970" name="Line 10"/>
          <p:cNvSpPr>
            <a:spLocks noChangeShapeType="1"/>
          </p:cNvSpPr>
          <p:nvPr/>
        </p:nvSpPr>
        <p:spPr bwMode="auto">
          <a:xfrm flipV="1">
            <a:off x="3657600" y="1839913"/>
            <a:ext cx="0" cy="200025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en-GB"/>
          </a:p>
        </p:txBody>
      </p:sp>
      <p:sp>
        <p:nvSpPr>
          <p:cNvPr id="296971" name="Line 11"/>
          <p:cNvSpPr>
            <a:spLocks noChangeShapeType="1"/>
          </p:cNvSpPr>
          <p:nvPr/>
        </p:nvSpPr>
        <p:spPr bwMode="auto">
          <a:xfrm flipV="1">
            <a:off x="7086600" y="2479675"/>
            <a:ext cx="0" cy="1360488"/>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en-GB"/>
          </a:p>
        </p:txBody>
      </p:sp>
      <p:sp>
        <p:nvSpPr>
          <p:cNvPr id="51213" name="Text Box 12"/>
          <p:cNvSpPr txBox="1">
            <a:spLocks noChangeArrowheads="1"/>
          </p:cNvSpPr>
          <p:nvPr/>
        </p:nvSpPr>
        <p:spPr bwMode="auto">
          <a:xfrm>
            <a:off x="1416050" y="4960938"/>
            <a:ext cx="1676400" cy="12509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GB" sz="2600" b="1">
                <a:solidFill>
                  <a:srgbClr val="648BB3"/>
                </a:solidFill>
              </a:rPr>
              <a:t>Baseline</a:t>
            </a:r>
          </a:p>
          <a:p>
            <a:pPr eaLnBrk="1" hangingPunct="1">
              <a:spcBef>
                <a:spcPct val="50000"/>
              </a:spcBef>
            </a:pPr>
            <a:r>
              <a:rPr lang="en-GB" sz="2000" b="1">
                <a:solidFill>
                  <a:srgbClr val="648BB3"/>
                </a:solidFill>
              </a:rPr>
              <a:t>Where we were</a:t>
            </a:r>
          </a:p>
        </p:txBody>
      </p:sp>
      <p:sp>
        <p:nvSpPr>
          <p:cNvPr id="51214" name="Text Box 13"/>
          <p:cNvSpPr txBox="1">
            <a:spLocks noChangeArrowheads="1"/>
          </p:cNvSpPr>
          <p:nvPr/>
        </p:nvSpPr>
        <p:spPr bwMode="auto">
          <a:xfrm>
            <a:off x="3348038" y="5040313"/>
            <a:ext cx="1930400" cy="128428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lnSpc>
                <a:spcPct val="80000"/>
              </a:lnSpc>
              <a:spcBef>
                <a:spcPct val="50000"/>
              </a:spcBef>
            </a:pPr>
            <a:r>
              <a:rPr lang="en-GB" sz="2600" b="1">
                <a:solidFill>
                  <a:srgbClr val="648BB3"/>
                </a:solidFill>
              </a:rPr>
              <a:t>Target/</a:t>
            </a:r>
          </a:p>
          <a:p>
            <a:pPr eaLnBrk="1" hangingPunct="1">
              <a:lnSpc>
                <a:spcPct val="75000"/>
              </a:lnSpc>
              <a:spcBef>
                <a:spcPct val="30000"/>
              </a:spcBef>
            </a:pPr>
            <a:r>
              <a:rPr lang="en-GB" sz="2600" b="1">
                <a:solidFill>
                  <a:srgbClr val="648BB3"/>
                </a:solidFill>
              </a:rPr>
              <a:t>Benchmark </a:t>
            </a:r>
            <a:r>
              <a:rPr lang="en-GB" sz="2000" b="1">
                <a:solidFill>
                  <a:srgbClr val="648BB3"/>
                </a:solidFill>
              </a:rPr>
              <a:t>Where we wanted to be</a:t>
            </a:r>
          </a:p>
        </p:txBody>
      </p:sp>
      <p:sp>
        <p:nvSpPr>
          <p:cNvPr id="51215" name="Text Box 14"/>
          <p:cNvSpPr txBox="1">
            <a:spLocks noChangeArrowheads="1"/>
          </p:cNvSpPr>
          <p:nvPr/>
        </p:nvSpPr>
        <p:spPr bwMode="auto">
          <a:xfrm>
            <a:off x="5486400" y="4960938"/>
            <a:ext cx="3048000" cy="119062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GB" sz="2600" b="1">
                <a:solidFill>
                  <a:srgbClr val="648BB3"/>
                </a:solidFill>
              </a:rPr>
              <a:t>Measurement at a given point in time </a:t>
            </a:r>
            <a:r>
              <a:rPr lang="en-GB" sz="2000" b="1">
                <a:solidFill>
                  <a:srgbClr val="648BB3"/>
                </a:solidFill>
              </a:rPr>
              <a:t>Where we actually are</a:t>
            </a:r>
          </a:p>
        </p:txBody>
      </p:sp>
      <p:sp>
        <p:nvSpPr>
          <p:cNvPr id="296975" name="Text Box 15"/>
          <p:cNvSpPr txBox="1">
            <a:spLocks noChangeArrowheads="1"/>
          </p:cNvSpPr>
          <p:nvPr/>
        </p:nvSpPr>
        <p:spPr bwMode="auto">
          <a:xfrm>
            <a:off x="1752600" y="2640013"/>
            <a:ext cx="1905000" cy="4572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GB" sz="2400" b="1" i="1">
                <a:solidFill>
                  <a:srgbClr val="648BB3"/>
                </a:solidFill>
              </a:rPr>
              <a:t>Commitment</a:t>
            </a:r>
          </a:p>
        </p:txBody>
      </p:sp>
      <p:sp>
        <p:nvSpPr>
          <p:cNvPr id="296976" name="Text Box 16"/>
          <p:cNvSpPr txBox="1">
            <a:spLocks noChangeArrowheads="1"/>
          </p:cNvSpPr>
          <p:nvPr/>
        </p:nvSpPr>
        <p:spPr bwMode="auto">
          <a:xfrm>
            <a:off x="7019925" y="2800350"/>
            <a:ext cx="1905000" cy="4572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spcBef>
                <a:spcPct val="50000"/>
              </a:spcBef>
            </a:pPr>
            <a:r>
              <a:rPr lang="en-GB" sz="2400" b="1" i="1">
                <a:solidFill>
                  <a:srgbClr val="648BB3"/>
                </a:solidFill>
              </a:rPr>
              <a:t>Performance</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96966"/>
                                        </p:tgtEl>
                                        <p:attrNameLst>
                                          <p:attrName>style.visibility</p:attrName>
                                        </p:attrNameLst>
                                      </p:cBhvr>
                                      <p:to>
                                        <p:strVal val="visible"/>
                                      </p:to>
                                    </p:set>
                                    <p:animEffect transition="in" filter="wipe(down)">
                                      <p:cBhvr>
                                        <p:cTn id="7" dur="500"/>
                                        <p:tgtEl>
                                          <p:spTgt spid="296966"/>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96967"/>
                                        </p:tgtEl>
                                        <p:attrNameLst>
                                          <p:attrName>style.visibility</p:attrName>
                                        </p:attrNameLst>
                                      </p:cBhvr>
                                      <p:to>
                                        <p:strVal val="visible"/>
                                      </p:to>
                                    </p:set>
                                    <p:animEffect transition="in" filter="wipe(down)">
                                      <p:cBhvr>
                                        <p:cTn id="11" dur="500"/>
                                        <p:tgtEl>
                                          <p:spTgt spid="296967"/>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96968"/>
                                        </p:tgtEl>
                                        <p:attrNameLst>
                                          <p:attrName>style.visibility</p:attrName>
                                        </p:attrNameLst>
                                      </p:cBhvr>
                                      <p:to>
                                        <p:strVal val="visible"/>
                                      </p:to>
                                    </p:set>
                                    <p:animEffect transition="in" filter="wipe(down)">
                                      <p:cBhvr>
                                        <p:cTn id="15" dur="500"/>
                                        <p:tgtEl>
                                          <p:spTgt spid="296968"/>
                                        </p:tgtEl>
                                      </p:cBhvr>
                                    </p:animEffect>
                                  </p:childTnLst>
                                </p:cTn>
                              </p:par>
                            </p:childTnLst>
                          </p:cTn>
                        </p:par>
                        <p:par>
                          <p:cTn id="16" fill="hold" nodeType="afterGroup">
                            <p:stCondLst>
                              <p:cond delay="1500"/>
                            </p:stCondLst>
                            <p:childTnLst>
                              <p:par>
                                <p:cTn id="17" presetID="4" presetClass="entr" presetSubtype="32" fill="hold" grpId="0" nodeType="afterEffect">
                                  <p:stCondLst>
                                    <p:cond delay="0"/>
                                  </p:stCondLst>
                                  <p:childTnLst>
                                    <p:set>
                                      <p:cBhvr>
                                        <p:cTn id="18" dur="1" fill="hold">
                                          <p:stCondLst>
                                            <p:cond delay="0"/>
                                          </p:stCondLst>
                                        </p:cTn>
                                        <p:tgtEl>
                                          <p:spTgt spid="296970"/>
                                        </p:tgtEl>
                                        <p:attrNameLst>
                                          <p:attrName>style.visibility</p:attrName>
                                        </p:attrNameLst>
                                      </p:cBhvr>
                                      <p:to>
                                        <p:strVal val="visible"/>
                                      </p:to>
                                    </p:set>
                                    <p:animEffect transition="in" filter="box(out)">
                                      <p:cBhvr>
                                        <p:cTn id="19" dur="500"/>
                                        <p:tgtEl>
                                          <p:spTgt spid="296970"/>
                                        </p:tgtEl>
                                      </p:cBhvr>
                                    </p:animEffect>
                                  </p:childTnLst>
                                </p:cTn>
                              </p:par>
                              <p:par>
                                <p:cTn id="20" presetID="1" presetClass="entr" presetSubtype="0" fill="hold" grpId="0" nodeType="withEffect">
                                  <p:stCondLst>
                                    <p:cond delay="0"/>
                                  </p:stCondLst>
                                  <p:childTnLst>
                                    <p:set>
                                      <p:cBhvr>
                                        <p:cTn id="21" dur="1" fill="hold">
                                          <p:stCondLst>
                                            <p:cond delay="0"/>
                                          </p:stCondLst>
                                        </p:cTn>
                                        <p:tgtEl>
                                          <p:spTgt spid="296975"/>
                                        </p:tgtEl>
                                        <p:attrNameLst>
                                          <p:attrName>style.visibility</p:attrName>
                                        </p:attrNameLst>
                                      </p:cBhvr>
                                      <p:to>
                                        <p:strVal val="visible"/>
                                      </p:to>
                                    </p:set>
                                  </p:childTnLst>
                                </p:cTn>
                              </p:par>
                            </p:childTnLst>
                          </p:cTn>
                        </p:par>
                        <p:par>
                          <p:cTn id="22" fill="hold" nodeType="afterGroup">
                            <p:stCondLst>
                              <p:cond delay="2000"/>
                            </p:stCondLst>
                            <p:childTnLst>
                              <p:par>
                                <p:cTn id="23" presetID="4" presetClass="entr" presetSubtype="32" fill="hold" grpId="0" nodeType="afterEffect">
                                  <p:stCondLst>
                                    <p:cond delay="0"/>
                                  </p:stCondLst>
                                  <p:childTnLst>
                                    <p:set>
                                      <p:cBhvr>
                                        <p:cTn id="24" dur="1" fill="hold">
                                          <p:stCondLst>
                                            <p:cond delay="0"/>
                                          </p:stCondLst>
                                        </p:cTn>
                                        <p:tgtEl>
                                          <p:spTgt spid="296971"/>
                                        </p:tgtEl>
                                        <p:attrNameLst>
                                          <p:attrName>style.visibility</p:attrName>
                                        </p:attrNameLst>
                                      </p:cBhvr>
                                      <p:to>
                                        <p:strVal val="visible"/>
                                      </p:to>
                                    </p:set>
                                    <p:animEffect transition="in" filter="box(out)">
                                      <p:cBhvr>
                                        <p:cTn id="25" dur="500"/>
                                        <p:tgtEl>
                                          <p:spTgt spid="296971"/>
                                        </p:tgtEl>
                                      </p:cBhvr>
                                    </p:animEffect>
                                  </p:childTnLst>
                                </p:cTn>
                              </p:par>
                              <p:par>
                                <p:cTn id="26" presetID="1" presetClass="entr" presetSubtype="0" fill="hold" grpId="0" nodeType="withEffect">
                                  <p:stCondLst>
                                    <p:cond delay="0"/>
                                  </p:stCondLst>
                                  <p:childTnLst>
                                    <p:set>
                                      <p:cBhvr>
                                        <p:cTn id="27" dur="1" fill="hold">
                                          <p:stCondLst>
                                            <p:cond delay="0"/>
                                          </p:stCondLst>
                                        </p:cTn>
                                        <p:tgtEl>
                                          <p:spTgt spid="2969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66" grpId="0" animBg="1"/>
      <p:bldP spid="296967" grpId="0" animBg="1"/>
      <p:bldP spid="296968" grpId="0" animBg="1"/>
      <p:bldP spid="296970" grpId="0" animBg="1"/>
      <p:bldP spid="296971" grpId="0" animBg="1"/>
      <p:bldP spid="296975" grpId="0"/>
      <p:bldP spid="29697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idx="4294967295"/>
          </p:nvPr>
        </p:nvSpPr>
        <p:spPr>
          <a:xfrm>
            <a:off x="2195513" y="250825"/>
            <a:ext cx="5543550" cy="823913"/>
          </a:xfrm>
        </p:spPr>
        <p:txBody>
          <a:bodyPr/>
          <a:lstStyle/>
          <a:p>
            <a:pPr eaLnBrk="1" hangingPunct="1"/>
            <a:r>
              <a:rPr lang="en-GB" sz="2600" b="1" smtClean="0">
                <a:solidFill>
                  <a:srgbClr val="648BB3"/>
                </a:solidFill>
              </a:rPr>
              <a:t>RBM</a:t>
            </a:r>
            <a:r>
              <a:rPr lang="en-GB" sz="2600" b="1" smtClean="0">
                <a:solidFill>
                  <a:schemeClr val="folHlink"/>
                </a:solidFill>
              </a:rPr>
              <a:t>: The </a:t>
            </a:r>
            <a:r>
              <a:rPr lang="en-GB" sz="2600" b="1" smtClean="0">
                <a:solidFill>
                  <a:srgbClr val="648BB3"/>
                </a:solidFill>
              </a:rPr>
              <a:t>transformative</a:t>
            </a:r>
            <a:r>
              <a:rPr lang="en-GB" sz="2600" b="1" smtClean="0">
                <a:solidFill>
                  <a:schemeClr val="folHlink"/>
                </a:solidFill>
              </a:rPr>
              <a:t> process/ </a:t>
            </a:r>
            <a:r>
              <a:rPr lang="en-GB" sz="2600" b="1" smtClean="0">
                <a:solidFill>
                  <a:srgbClr val="648BB3"/>
                </a:solidFill>
              </a:rPr>
              <a:t>intervention</a:t>
            </a:r>
            <a:r>
              <a:rPr lang="en-GB" sz="2600" b="1" smtClean="0">
                <a:solidFill>
                  <a:schemeClr val="folHlink"/>
                </a:solidFill>
              </a:rPr>
              <a:t> logic</a:t>
            </a:r>
          </a:p>
        </p:txBody>
      </p:sp>
      <p:sp>
        <p:nvSpPr>
          <p:cNvPr id="7171" name="Text Box 3"/>
          <p:cNvSpPr txBox="1">
            <a:spLocks noChangeArrowheads="1"/>
          </p:cNvSpPr>
          <p:nvPr/>
        </p:nvSpPr>
        <p:spPr bwMode="auto">
          <a:xfrm>
            <a:off x="4572000" y="3816350"/>
            <a:ext cx="1655763" cy="366713"/>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algn="l" eaLnBrk="1" hangingPunct="1">
              <a:spcBef>
                <a:spcPct val="50000"/>
              </a:spcBef>
            </a:pPr>
            <a:endParaRPr lang="en-GB" sz="1800">
              <a:latin typeface="Arial" charset="0"/>
            </a:endParaRPr>
          </a:p>
        </p:txBody>
      </p:sp>
      <p:pic>
        <p:nvPicPr>
          <p:cNvPr id="348165" name="Picture 5" descr="Miro%2520Village%2520of%2520Prades">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21513" y="1495425"/>
            <a:ext cx="15113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3" name="Text Box 9"/>
          <p:cNvSpPr txBox="1">
            <a:spLocks noChangeArrowheads="1"/>
          </p:cNvSpPr>
          <p:nvPr/>
        </p:nvSpPr>
        <p:spPr bwMode="auto">
          <a:xfrm>
            <a:off x="3687763" y="2395538"/>
            <a:ext cx="2324100" cy="366712"/>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algn="l" eaLnBrk="1" hangingPunct="1"/>
            <a:endParaRPr lang="en-GB" sz="1800">
              <a:latin typeface="Arial" charset="0"/>
            </a:endParaRPr>
          </a:p>
        </p:txBody>
      </p:sp>
      <p:grpSp>
        <p:nvGrpSpPr>
          <p:cNvPr id="190470" name="Group 6"/>
          <p:cNvGrpSpPr>
            <a:grpSpLocks/>
          </p:cNvGrpSpPr>
          <p:nvPr/>
        </p:nvGrpSpPr>
        <p:grpSpPr bwMode="auto">
          <a:xfrm>
            <a:off x="250825" y="2760663"/>
            <a:ext cx="8642350" cy="3648075"/>
            <a:chOff x="158" y="1739"/>
            <a:chExt cx="5444" cy="2298"/>
          </a:xfrm>
        </p:grpSpPr>
        <p:grpSp>
          <p:nvGrpSpPr>
            <p:cNvPr id="7180" name="Group 16"/>
            <p:cNvGrpSpPr>
              <a:grpSpLocks/>
            </p:cNvGrpSpPr>
            <p:nvPr/>
          </p:nvGrpSpPr>
          <p:grpSpPr bwMode="auto">
            <a:xfrm>
              <a:off x="1468" y="2478"/>
              <a:ext cx="1603" cy="726"/>
              <a:chOff x="884" y="2478"/>
              <a:chExt cx="1603" cy="726"/>
            </a:xfrm>
          </p:grpSpPr>
          <p:pic>
            <p:nvPicPr>
              <p:cNvPr id="7186" name="Picture 4" descr="team_building_ring">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4" y="2565"/>
                <a:ext cx="861" cy="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7" name="Picture 6" descr="Wrought-Iron-Crafts">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61" y="2478"/>
                <a:ext cx="726" cy="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181" name="Picture 7" descr="Villagers">
              <a:hlinkClick r:id="rId9"/>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8" y="3310"/>
              <a:ext cx="1134" cy="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2" name="Picture 8" descr="ArtMarket1">
              <a:hlinkClick r:id="rId11"/>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248" y="1739"/>
              <a:ext cx="998" cy="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83" name="Rectangle 10"/>
            <p:cNvSpPr>
              <a:spLocks noChangeArrowheads="1"/>
            </p:cNvSpPr>
            <p:nvPr/>
          </p:nvSpPr>
          <p:spPr bwMode="auto">
            <a:xfrm>
              <a:off x="1338" y="3538"/>
              <a:ext cx="1905" cy="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spcBef>
                  <a:spcPct val="20000"/>
                </a:spcBef>
              </a:pPr>
              <a:r>
                <a:rPr lang="en-GB" sz="2000" b="1">
                  <a:solidFill>
                    <a:srgbClr val="648BB3"/>
                  </a:solidFill>
                </a:rPr>
                <a:t>Input:</a:t>
              </a:r>
              <a:r>
                <a:rPr lang="en-GB" sz="2000" b="1">
                  <a:solidFill>
                    <a:srgbClr val="8DB992"/>
                  </a:solidFill>
                </a:rPr>
                <a:t> </a:t>
              </a:r>
              <a:r>
                <a:rPr lang="en-GB" sz="2000" b="1"/>
                <a:t>available resources</a:t>
              </a:r>
            </a:p>
          </p:txBody>
        </p:sp>
        <p:sp>
          <p:nvSpPr>
            <p:cNvPr id="7184" name="Rectangle 11"/>
            <p:cNvSpPr>
              <a:spLocks noChangeArrowheads="1"/>
            </p:cNvSpPr>
            <p:nvPr/>
          </p:nvSpPr>
          <p:spPr bwMode="auto">
            <a:xfrm>
              <a:off x="3061" y="2738"/>
              <a:ext cx="2541"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spcBef>
                  <a:spcPct val="20000"/>
                </a:spcBef>
              </a:pPr>
              <a:r>
                <a:rPr lang="en-GB" sz="2000" b="1">
                  <a:solidFill>
                    <a:srgbClr val="648BB3"/>
                  </a:solidFill>
                </a:rPr>
                <a:t>Intervention:</a:t>
              </a:r>
              <a:r>
                <a:rPr lang="en-GB" sz="2000" b="1">
                  <a:solidFill>
                    <a:schemeClr val="folHlink"/>
                  </a:solidFill>
                </a:rPr>
                <a:t> </a:t>
              </a:r>
              <a:r>
                <a:rPr lang="en-GB" sz="2000" b="1"/>
                <a:t>act to be undertaken</a:t>
              </a:r>
            </a:p>
          </p:txBody>
        </p:sp>
        <p:sp>
          <p:nvSpPr>
            <p:cNvPr id="7185" name="Rectangle 12"/>
            <p:cNvSpPr>
              <a:spLocks noChangeArrowheads="1"/>
            </p:cNvSpPr>
            <p:nvPr/>
          </p:nvSpPr>
          <p:spPr bwMode="auto">
            <a:xfrm>
              <a:off x="522" y="1828"/>
              <a:ext cx="2676" cy="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20000"/>
                </a:spcBef>
              </a:pPr>
              <a:r>
                <a:rPr lang="en-GB" sz="2000" b="1">
                  <a:solidFill>
                    <a:srgbClr val="648BB3"/>
                  </a:solidFill>
                </a:rPr>
                <a:t>Output/deliverable:</a:t>
              </a:r>
              <a:r>
                <a:rPr lang="en-GB" sz="2000" b="1">
                  <a:solidFill>
                    <a:schemeClr val="folHlink"/>
                  </a:solidFill>
                </a:rPr>
                <a:t> </a:t>
              </a:r>
              <a:r>
                <a:rPr lang="en-GB" sz="2000" b="1"/>
                <a:t>first effect which contributes to attaining the result</a:t>
              </a:r>
            </a:p>
          </p:txBody>
        </p:sp>
      </p:grpSp>
      <p:sp>
        <p:nvSpPr>
          <p:cNvPr id="348173" name="Rectangle 13"/>
          <p:cNvSpPr>
            <a:spLocks noChangeArrowheads="1"/>
          </p:cNvSpPr>
          <p:nvPr/>
        </p:nvSpPr>
        <p:spPr bwMode="auto">
          <a:xfrm>
            <a:off x="4500563" y="1782763"/>
            <a:ext cx="2376487" cy="503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spcBef>
                <a:spcPct val="20000"/>
              </a:spcBef>
            </a:pPr>
            <a:r>
              <a:rPr lang="en-GB" sz="2000" b="1">
                <a:solidFill>
                  <a:srgbClr val="648BB3"/>
                </a:solidFill>
              </a:rPr>
              <a:t>Result:</a:t>
            </a:r>
            <a:r>
              <a:rPr lang="en-GB" sz="2000" b="1">
                <a:solidFill>
                  <a:srgbClr val="8DB992"/>
                </a:solidFill>
              </a:rPr>
              <a:t> </a:t>
            </a:r>
            <a:r>
              <a:rPr lang="en-GB" sz="2000" b="1"/>
              <a:t>change</a:t>
            </a:r>
          </a:p>
        </p:txBody>
      </p:sp>
      <p:sp>
        <p:nvSpPr>
          <p:cNvPr id="7176" name="Espace réservé du pied de page 4"/>
          <p:cNvSpPr txBox="1">
            <a:spLocks noGrp="1"/>
          </p:cNvSpPr>
          <p:nvPr/>
        </p:nvSpPr>
        <p:spPr bwMode="auto">
          <a:xfrm>
            <a:off x="2516188" y="6561138"/>
            <a:ext cx="411162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da-DK" sz="1000">
                <a:latin typeface="Arial" charset="0"/>
              </a:rPr>
              <a:t>BSP: 36 C/5</a:t>
            </a:r>
          </a:p>
        </p:txBody>
      </p:sp>
      <p:sp>
        <p:nvSpPr>
          <p:cNvPr id="2" name="Rectangle 13"/>
          <p:cNvSpPr>
            <a:spLocks noChangeArrowheads="1"/>
          </p:cNvSpPr>
          <p:nvPr/>
        </p:nvSpPr>
        <p:spPr bwMode="auto">
          <a:xfrm>
            <a:off x="250825" y="1763713"/>
            <a:ext cx="2520950" cy="503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spcBef>
                <a:spcPct val="20000"/>
              </a:spcBef>
            </a:pPr>
            <a:r>
              <a:rPr lang="en-GB" sz="2200" b="1">
                <a:solidFill>
                  <a:srgbClr val="648BB3"/>
                </a:solidFill>
              </a:rPr>
              <a:t>Issue </a:t>
            </a:r>
            <a:r>
              <a:rPr lang="en-GB" sz="2200" b="1"/>
              <a:t>to be tackled:</a:t>
            </a:r>
          </a:p>
          <a:p>
            <a:pPr marL="342900" indent="-342900" algn="l">
              <a:spcBef>
                <a:spcPct val="20000"/>
              </a:spcBef>
            </a:pPr>
            <a:r>
              <a:rPr lang="en-GB" sz="2000" b="1"/>
              <a:t>Economic difficulty</a:t>
            </a:r>
          </a:p>
        </p:txBody>
      </p:sp>
      <p:sp>
        <p:nvSpPr>
          <p:cNvPr id="190482" name="AutoShape 18"/>
          <p:cNvSpPr>
            <a:spLocks noChangeArrowheads="1"/>
          </p:cNvSpPr>
          <p:nvPr/>
        </p:nvSpPr>
        <p:spPr bwMode="auto">
          <a:xfrm>
            <a:off x="3203575" y="1871663"/>
            <a:ext cx="863600" cy="288925"/>
          </a:xfrm>
          <a:prstGeom prst="leftRightArrow">
            <a:avLst>
              <a:gd name="adj1" fmla="val 50000"/>
              <a:gd name="adj2" fmla="val 59780"/>
            </a:avLst>
          </a:prstGeom>
          <a:solidFill>
            <a:srgbClr val="648BB3"/>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48177" name="Rectangle 17"/>
          <p:cNvSpPr>
            <a:spLocks noChangeArrowheads="1"/>
          </p:cNvSpPr>
          <p:nvPr/>
        </p:nvSpPr>
        <p:spPr bwMode="auto">
          <a:xfrm>
            <a:off x="6291263" y="6048375"/>
            <a:ext cx="1758950" cy="641350"/>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sz="1800" b="1">
                <a:solidFill>
                  <a:srgbClr val="648BB3"/>
                </a:solidFill>
                <a:latin typeface="Arial" charset="0"/>
              </a:rPr>
              <a:t>Group Work 1 </a:t>
            </a:r>
            <a:br>
              <a:rPr lang="en-GB" sz="1800" b="1">
                <a:solidFill>
                  <a:srgbClr val="648BB3"/>
                </a:solidFill>
                <a:latin typeface="Arial" charset="0"/>
              </a:rPr>
            </a:br>
            <a:endParaRPr lang="fr-FR" sz="1800" b="1">
              <a:solidFill>
                <a:srgbClr val="648BB3"/>
              </a:solidFill>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53"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2000" fill="hold"/>
                                        <p:tgtEl>
                                          <p:spTgt spid="2"/>
                                        </p:tgtEl>
                                        <p:attrNameLst>
                                          <p:attrName>ppt_w</p:attrName>
                                        </p:attrNameLst>
                                      </p:cBhvr>
                                      <p:tavLst>
                                        <p:tav tm="0">
                                          <p:val>
                                            <p:fltVal val="0"/>
                                          </p:val>
                                        </p:tav>
                                        <p:tav tm="100000">
                                          <p:val>
                                            <p:strVal val="#ppt_w"/>
                                          </p:val>
                                        </p:tav>
                                      </p:tavLst>
                                    </p:anim>
                                    <p:anim calcmode="lin" valueType="num">
                                      <p:cBhvr>
                                        <p:cTn id="12" dur="2000" fill="hold"/>
                                        <p:tgtEl>
                                          <p:spTgt spid="2"/>
                                        </p:tgtEl>
                                        <p:attrNameLst>
                                          <p:attrName>ppt_h</p:attrName>
                                        </p:attrNameLst>
                                      </p:cBhvr>
                                      <p:tavLst>
                                        <p:tav tm="0">
                                          <p:val>
                                            <p:fltVal val="0"/>
                                          </p:val>
                                        </p:tav>
                                        <p:tav tm="100000">
                                          <p:val>
                                            <p:strVal val="#ppt_h"/>
                                          </p:val>
                                        </p:tav>
                                      </p:tavLst>
                                    </p:anim>
                                    <p:animEffect transition="in" filter="fade">
                                      <p:cBhvr>
                                        <p:cTn id="13" dur="2000"/>
                                        <p:tgtEl>
                                          <p:spTgt spid="2"/>
                                        </p:tgtEl>
                                      </p:cBhvr>
                                    </p:animEffect>
                                  </p:childTnLst>
                                </p:cTn>
                              </p:par>
                            </p:childTnLst>
                          </p:cTn>
                        </p:par>
                        <p:par>
                          <p:cTn id="14" fill="hold" nodeType="afterGroup">
                            <p:stCondLst>
                              <p:cond delay="2000"/>
                            </p:stCondLst>
                            <p:childTnLst>
                              <p:par>
                                <p:cTn id="15" presetID="4" presetClass="entr" presetSubtype="32" fill="hold" grpId="0" nodeType="afterEffect">
                                  <p:stCondLst>
                                    <p:cond delay="0"/>
                                  </p:stCondLst>
                                  <p:childTnLst>
                                    <p:set>
                                      <p:cBhvr>
                                        <p:cTn id="16" dur="1" fill="hold">
                                          <p:stCondLst>
                                            <p:cond delay="0"/>
                                          </p:stCondLst>
                                        </p:cTn>
                                        <p:tgtEl>
                                          <p:spTgt spid="190482"/>
                                        </p:tgtEl>
                                        <p:attrNameLst>
                                          <p:attrName>style.visibility</p:attrName>
                                        </p:attrNameLst>
                                      </p:cBhvr>
                                      <p:to>
                                        <p:strVal val="visible"/>
                                      </p:to>
                                    </p:set>
                                    <p:animEffect transition="in" filter="box(out)">
                                      <p:cBhvr>
                                        <p:cTn id="17" dur="500"/>
                                        <p:tgtEl>
                                          <p:spTgt spid="190482"/>
                                        </p:tgtEl>
                                      </p:cBhvr>
                                    </p:animEffect>
                                  </p:childTnLst>
                                </p:cTn>
                              </p:par>
                            </p:childTnLst>
                          </p:cTn>
                        </p:par>
                        <p:par>
                          <p:cTn id="18" fill="hold" nodeType="afterGroup">
                            <p:stCondLst>
                              <p:cond delay="2500"/>
                            </p:stCondLst>
                            <p:childTnLst>
                              <p:par>
                                <p:cTn id="19" presetID="53" presetClass="entr" presetSubtype="0" fill="hold" nodeType="afterEffect">
                                  <p:stCondLst>
                                    <p:cond delay="0"/>
                                  </p:stCondLst>
                                  <p:childTnLst>
                                    <p:set>
                                      <p:cBhvr>
                                        <p:cTn id="20" dur="1" fill="hold">
                                          <p:stCondLst>
                                            <p:cond delay="0"/>
                                          </p:stCondLst>
                                        </p:cTn>
                                        <p:tgtEl>
                                          <p:spTgt spid="348165"/>
                                        </p:tgtEl>
                                        <p:attrNameLst>
                                          <p:attrName>style.visibility</p:attrName>
                                        </p:attrNameLst>
                                      </p:cBhvr>
                                      <p:to>
                                        <p:strVal val="visible"/>
                                      </p:to>
                                    </p:set>
                                    <p:anim calcmode="lin" valueType="num">
                                      <p:cBhvr>
                                        <p:cTn id="21" dur="2000" fill="hold"/>
                                        <p:tgtEl>
                                          <p:spTgt spid="348165"/>
                                        </p:tgtEl>
                                        <p:attrNameLst>
                                          <p:attrName>ppt_w</p:attrName>
                                        </p:attrNameLst>
                                      </p:cBhvr>
                                      <p:tavLst>
                                        <p:tav tm="0">
                                          <p:val>
                                            <p:fltVal val="0"/>
                                          </p:val>
                                        </p:tav>
                                        <p:tav tm="100000">
                                          <p:val>
                                            <p:strVal val="#ppt_w"/>
                                          </p:val>
                                        </p:tav>
                                      </p:tavLst>
                                    </p:anim>
                                    <p:anim calcmode="lin" valueType="num">
                                      <p:cBhvr>
                                        <p:cTn id="22" dur="2000" fill="hold"/>
                                        <p:tgtEl>
                                          <p:spTgt spid="348165"/>
                                        </p:tgtEl>
                                        <p:attrNameLst>
                                          <p:attrName>ppt_h</p:attrName>
                                        </p:attrNameLst>
                                      </p:cBhvr>
                                      <p:tavLst>
                                        <p:tav tm="0">
                                          <p:val>
                                            <p:fltVal val="0"/>
                                          </p:val>
                                        </p:tav>
                                        <p:tav tm="100000">
                                          <p:val>
                                            <p:strVal val="#ppt_h"/>
                                          </p:val>
                                        </p:tav>
                                      </p:tavLst>
                                    </p:anim>
                                    <p:animEffect transition="in" filter="fade">
                                      <p:cBhvr>
                                        <p:cTn id="23" dur="2000"/>
                                        <p:tgtEl>
                                          <p:spTgt spid="348165"/>
                                        </p:tgtEl>
                                      </p:cBhvr>
                                    </p:animEffect>
                                  </p:childTnLst>
                                </p:cTn>
                              </p:par>
                              <p:par>
                                <p:cTn id="24" presetID="53" presetClass="entr" presetSubtype="0" fill="hold" grpId="0" nodeType="withEffect">
                                  <p:stCondLst>
                                    <p:cond delay="0"/>
                                  </p:stCondLst>
                                  <p:childTnLst>
                                    <p:set>
                                      <p:cBhvr>
                                        <p:cTn id="25" dur="1" fill="hold">
                                          <p:stCondLst>
                                            <p:cond delay="0"/>
                                          </p:stCondLst>
                                        </p:cTn>
                                        <p:tgtEl>
                                          <p:spTgt spid="348173"/>
                                        </p:tgtEl>
                                        <p:attrNameLst>
                                          <p:attrName>style.visibility</p:attrName>
                                        </p:attrNameLst>
                                      </p:cBhvr>
                                      <p:to>
                                        <p:strVal val="visible"/>
                                      </p:to>
                                    </p:set>
                                    <p:anim calcmode="lin" valueType="num">
                                      <p:cBhvr>
                                        <p:cTn id="26" dur="2000" fill="hold"/>
                                        <p:tgtEl>
                                          <p:spTgt spid="348173"/>
                                        </p:tgtEl>
                                        <p:attrNameLst>
                                          <p:attrName>ppt_w</p:attrName>
                                        </p:attrNameLst>
                                      </p:cBhvr>
                                      <p:tavLst>
                                        <p:tav tm="0">
                                          <p:val>
                                            <p:fltVal val="0"/>
                                          </p:val>
                                        </p:tav>
                                        <p:tav tm="100000">
                                          <p:val>
                                            <p:strVal val="#ppt_w"/>
                                          </p:val>
                                        </p:tav>
                                      </p:tavLst>
                                    </p:anim>
                                    <p:anim calcmode="lin" valueType="num">
                                      <p:cBhvr>
                                        <p:cTn id="27" dur="2000" fill="hold"/>
                                        <p:tgtEl>
                                          <p:spTgt spid="348173"/>
                                        </p:tgtEl>
                                        <p:attrNameLst>
                                          <p:attrName>ppt_h</p:attrName>
                                        </p:attrNameLst>
                                      </p:cBhvr>
                                      <p:tavLst>
                                        <p:tav tm="0">
                                          <p:val>
                                            <p:fltVal val="0"/>
                                          </p:val>
                                        </p:tav>
                                        <p:tav tm="100000">
                                          <p:val>
                                            <p:strVal val="#ppt_h"/>
                                          </p:val>
                                        </p:tav>
                                      </p:tavLst>
                                    </p:anim>
                                    <p:animEffect transition="in" filter="fade">
                                      <p:cBhvr>
                                        <p:cTn id="28" dur="2000"/>
                                        <p:tgtEl>
                                          <p:spTgt spid="348173"/>
                                        </p:tgtEl>
                                      </p:cBhvr>
                                    </p:animEffect>
                                  </p:childTnLst>
                                </p:cTn>
                              </p:par>
                            </p:childTnLst>
                          </p:cTn>
                        </p:par>
                        <p:par>
                          <p:cTn id="29" fill="hold" nodeType="afterGroup">
                            <p:stCondLst>
                              <p:cond delay="4500"/>
                            </p:stCondLst>
                            <p:childTnLst>
                              <p:par>
                                <p:cTn id="30" presetID="22" presetClass="entr" presetSubtype="4" fill="hold" nodeType="afterEffect">
                                  <p:stCondLst>
                                    <p:cond delay="0"/>
                                  </p:stCondLst>
                                  <p:childTnLst>
                                    <p:set>
                                      <p:cBhvr>
                                        <p:cTn id="31" dur="1" fill="hold">
                                          <p:stCondLst>
                                            <p:cond delay="0"/>
                                          </p:stCondLst>
                                        </p:cTn>
                                        <p:tgtEl>
                                          <p:spTgt spid="190470"/>
                                        </p:tgtEl>
                                        <p:attrNameLst>
                                          <p:attrName>style.visibility</p:attrName>
                                        </p:attrNameLst>
                                      </p:cBhvr>
                                      <p:to>
                                        <p:strVal val="visible"/>
                                      </p:to>
                                    </p:set>
                                    <p:animEffect transition="in" filter="wipe(down)">
                                      <p:cBhvr>
                                        <p:cTn id="32" dur="2000"/>
                                        <p:tgtEl>
                                          <p:spTgt spid="190470"/>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48177"/>
                                        </p:tgtEl>
                                        <p:attrNameLst>
                                          <p:attrName>style.visibility</p:attrName>
                                        </p:attrNameLst>
                                      </p:cBhvr>
                                      <p:to>
                                        <p:strVal val="visible"/>
                                      </p:to>
                                    </p:set>
                                    <p:animEffect transition="in" filter="wipe(left)">
                                      <p:cBhvr>
                                        <p:cTn id="37" dur="2000"/>
                                        <p:tgtEl>
                                          <p:spTgt spid="348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73" grpId="0"/>
      <p:bldP spid="2" grpId="0"/>
      <p:bldP spid="2" grpId="1"/>
      <p:bldP spid="190482" grpId="0" animBg="1"/>
      <p:bldP spid="34817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u pied de page 4"/>
          <p:cNvSpPr>
            <a:spLocks noGrp="1"/>
          </p:cNvSpPr>
          <p:nvPr>
            <p:ph type="ftr" sz="quarter" idx="11"/>
          </p:nvPr>
        </p:nvSpPr>
        <p:spPr>
          <a:noFill/>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da-DK" sz="1000" smtClean="0">
                <a:latin typeface="Arial" charset="0"/>
              </a:rPr>
              <a:t>BSP: 36 C/5</a:t>
            </a:r>
          </a:p>
        </p:txBody>
      </p:sp>
      <p:sp>
        <p:nvSpPr>
          <p:cNvPr id="444420" name="Oval 4"/>
          <p:cNvSpPr>
            <a:spLocks noChangeArrowheads="1"/>
          </p:cNvSpPr>
          <p:nvPr/>
        </p:nvSpPr>
        <p:spPr bwMode="auto">
          <a:xfrm>
            <a:off x="3201988" y="2114550"/>
            <a:ext cx="1730375" cy="1727200"/>
          </a:xfrm>
          <a:prstGeom prst="ellipse">
            <a:avLst/>
          </a:prstGeom>
          <a:solidFill>
            <a:srgbClr val="648BB3"/>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4421" name="Oval 5"/>
          <p:cNvSpPr>
            <a:spLocks noChangeArrowheads="1"/>
          </p:cNvSpPr>
          <p:nvPr/>
        </p:nvSpPr>
        <p:spPr bwMode="auto">
          <a:xfrm>
            <a:off x="3565525" y="2471738"/>
            <a:ext cx="1006475" cy="1009650"/>
          </a:xfrm>
          <a:prstGeom prst="ellipse">
            <a:avLst/>
          </a:prstGeom>
          <a:solidFill>
            <a:srgbClr val="648BB3"/>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4422" name="Oval 6"/>
          <p:cNvSpPr>
            <a:spLocks noChangeArrowheads="1"/>
          </p:cNvSpPr>
          <p:nvPr/>
        </p:nvSpPr>
        <p:spPr bwMode="auto">
          <a:xfrm>
            <a:off x="3852863" y="2762250"/>
            <a:ext cx="431800" cy="431800"/>
          </a:xfrm>
          <a:prstGeom prst="ellipse">
            <a:avLst/>
          </a:prstGeom>
          <a:solidFill>
            <a:srgbClr val="648BB3"/>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4423" name="Line 7"/>
          <p:cNvSpPr>
            <a:spLocks noChangeShapeType="1"/>
          </p:cNvSpPr>
          <p:nvPr/>
        </p:nvSpPr>
        <p:spPr bwMode="auto">
          <a:xfrm flipV="1">
            <a:off x="4356100" y="2330450"/>
            <a:ext cx="720725" cy="431800"/>
          </a:xfrm>
          <a:prstGeom prst="line">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44424" name="Line 8"/>
          <p:cNvSpPr>
            <a:spLocks noChangeShapeType="1"/>
          </p:cNvSpPr>
          <p:nvPr/>
        </p:nvSpPr>
        <p:spPr bwMode="auto">
          <a:xfrm>
            <a:off x="3276600" y="2305050"/>
            <a:ext cx="790575" cy="647700"/>
          </a:xfrm>
          <a:prstGeom prst="line">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44425" name="Line 9"/>
          <p:cNvSpPr>
            <a:spLocks noChangeShapeType="1"/>
          </p:cNvSpPr>
          <p:nvPr/>
        </p:nvSpPr>
        <p:spPr bwMode="auto">
          <a:xfrm flipV="1">
            <a:off x="3059113" y="3627438"/>
            <a:ext cx="865187" cy="693737"/>
          </a:xfrm>
          <a:prstGeom prst="line">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44426" name="Text Box 10"/>
          <p:cNvSpPr txBox="1">
            <a:spLocks noChangeArrowheads="1"/>
          </p:cNvSpPr>
          <p:nvPr/>
        </p:nvSpPr>
        <p:spPr bwMode="auto">
          <a:xfrm>
            <a:off x="73025" y="2114550"/>
            <a:ext cx="3203575" cy="1314450"/>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algn="l" eaLnBrk="1" hangingPunct="1"/>
            <a:r>
              <a:rPr lang="en-GB" b="1">
                <a:solidFill>
                  <a:srgbClr val="648BB3"/>
                </a:solidFill>
              </a:rPr>
              <a:t>New knowledge and dissemination:</a:t>
            </a:r>
          </a:p>
          <a:p>
            <a:pPr algn="l" eaLnBrk="1" hangingPunct="1"/>
            <a:r>
              <a:rPr lang="en-GB" b="1">
                <a:solidFill>
                  <a:srgbClr val="648BB3"/>
                </a:solidFill>
              </a:rPr>
              <a:t>Ex1:</a:t>
            </a:r>
            <a:r>
              <a:rPr lang="en-GB"/>
              <a:t> Establishment of the local association on crafts to disseminate the artistic products to the public at large. </a:t>
            </a:r>
          </a:p>
        </p:txBody>
      </p:sp>
      <p:sp>
        <p:nvSpPr>
          <p:cNvPr id="444427" name="Text Box 11"/>
          <p:cNvSpPr txBox="1">
            <a:spLocks noChangeArrowheads="1"/>
          </p:cNvSpPr>
          <p:nvPr/>
        </p:nvSpPr>
        <p:spPr bwMode="auto">
          <a:xfrm>
            <a:off x="5076825" y="2130425"/>
            <a:ext cx="3816350" cy="1093788"/>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algn="just" eaLnBrk="1" hangingPunct="1"/>
            <a:r>
              <a:rPr lang="en-GB" b="1">
                <a:solidFill>
                  <a:srgbClr val="648BB3"/>
                </a:solidFill>
              </a:rPr>
              <a:t>Capacity-building of stakeholders directly involved:</a:t>
            </a:r>
          </a:p>
          <a:p>
            <a:pPr algn="just" eaLnBrk="1" hangingPunct="1">
              <a:spcBef>
                <a:spcPct val="10000"/>
              </a:spcBef>
            </a:pPr>
            <a:r>
              <a:rPr lang="en-GB" b="1">
                <a:solidFill>
                  <a:srgbClr val="648BB3"/>
                </a:solidFill>
              </a:rPr>
              <a:t>Ex1:</a:t>
            </a:r>
            <a:r>
              <a:rPr lang="en-GB"/>
              <a:t> UNESCO, the aged villagers, network of local association, newly trained villagers.</a:t>
            </a:r>
            <a:endParaRPr lang="en-GB" b="1">
              <a:solidFill>
                <a:srgbClr val="648BB3"/>
              </a:solidFill>
            </a:endParaRPr>
          </a:p>
        </p:txBody>
      </p:sp>
      <p:sp>
        <p:nvSpPr>
          <p:cNvPr id="444428" name="Text Box 12"/>
          <p:cNvSpPr txBox="1">
            <a:spLocks noChangeArrowheads="1"/>
          </p:cNvSpPr>
          <p:nvPr/>
        </p:nvSpPr>
        <p:spPr bwMode="auto">
          <a:xfrm>
            <a:off x="684213" y="4202113"/>
            <a:ext cx="7572375" cy="1314450"/>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algn="just" eaLnBrk="1" hangingPunct="1"/>
            <a:r>
              <a:rPr lang="en-GB" b="1">
                <a:solidFill>
                  <a:srgbClr val="648BB3"/>
                </a:solidFill>
              </a:rPr>
              <a:t>Roles and responsibilities:</a:t>
            </a:r>
          </a:p>
          <a:p>
            <a:pPr algn="just" eaLnBrk="1" hangingPunct="1"/>
            <a:r>
              <a:rPr lang="en-GB" b="1">
                <a:solidFill>
                  <a:srgbClr val="648BB3"/>
                </a:solidFill>
              </a:rPr>
              <a:t>Ex1:</a:t>
            </a:r>
            <a:r>
              <a:rPr lang="en-GB"/>
              <a:t> as a beneficiary: the members of the local association are informed by the exchange of experiences of the various stakeholders regarding the network of local association. </a:t>
            </a:r>
          </a:p>
          <a:p>
            <a:pPr algn="just" eaLnBrk="1" hangingPunct="1"/>
            <a:r>
              <a:rPr lang="en-GB" b="1">
                <a:solidFill>
                  <a:srgbClr val="648BB3"/>
                </a:solidFill>
              </a:rPr>
              <a:t>Ex2:</a:t>
            </a:r>
            <a:r>
              <a:rPr lang="en-GB"/>
              <a:t> as a partner: the local association will apply the standards established for the production of crafts goods.</a:t>
            </a:r>
            <a:endParaRPr lang="en-GB" b="1">
              <a:solidFill>
                <a:srgbClr val="648BB3"/>
              </a:solidFill>
            </a:endParaRPr>
          </a:p>
        </p:txBody>
      </p:sp>
      <p:sp>
        <p:nvSpPr>
          <p:cNvPr id="8204" name="Rectangle 14"/>
          <p:cNvSpPr>
            <a:spLocks noGrp="1" noChangeArrowheads="1"/>
          </p:cNvSpPr>
          <p:nvPr>
            <p:ph type="title"/>
          </p:nvPr>
        </p:nvSpPr>
        <p:spPr>
          <a:xfrm>
            <a:off x="2484438" y="250825"/>
            <a:ext cx="5543550" cy="823913"/>
          </a:xfrm>
          <a:noFill/>
        </p:spPr>
        <p:txBody>
          <a:bodyPr/>
          <a:lstStyle/>
          <a:p>
            <a:pPr eaLnBrk="1" hangingPunct="1"/>
            <a:r>
              <a:rPr lang="en-GB" sz="2600" b="1" smtClean="0">
                <a:solidFill>
                  <a:srgbClr val="648BB3"/>
                </a:solidFill>
              </a:rPr>
              <a:t>Results-Based Management</a:t>
            </a:r>
            <a:r>
              <a:rPr lang="en-GB" sz="2600" smtClean="0"/>
              <a:t> </a:t>
            </a:r>
            <a:r>
              <a:rPr lang="en-GB" sz="2600" b="1" smtClean="0">
                <a:solidFill>
                  <a:schemeClr val="folHlink"/>
                </a:solidFill>
              </a:rPr>
              <a:t>(RBM)</a:t>
            </a:r>
            <a:r>
              <a:rPr lang="en-GB" sz="2600" b="1" smtClean="0"/>
              <a:t/>
            </a:r>
            <a:br>
              <a:rPr lang="en-GB" sz="2600" b="1" smtClean="0"/>
            </a:br>
            <a:r>
              <a:rPr lang="en-GB" sz="2600" b="1" smtClean="0">
                <a:solidFill>
                  <a:schemeClr val="folHlink"/>
                </a:solidFill>
              </a:rPr>
              <a:t>The</a:t>
            </a:r>
            <a:r>
              <a:rPr lang="en-GB" sz="2600" b="1" smtClean="0"/>
              <a:t> </a:t>
            </a:r>
            <a:r>
              <a:rPr lang="en-GB" sz="2600" b="1" smtClean="0">
                <a:solidFill>
                  <a:srgbClr val="648BB3"/>
                </a:solidFill>
              </a:rPr>
              <a:t>“transformative</a:t>
            </a:r>
            <a:r>
              <a:rPr lang="en-GB" sz="2600" b="1" smtClean="0"/>
              <a:t> </a:t>
            </a:r>
            <a:r>
              <a:rPr lang="en-GB" sz="2600" b="1" smtClean="0">
                <a:solidFill>
                  <a:schemeClr val="folHlink"/>
                </a:solidFill>
              </a:rPr>
              <a:t>process”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44422"/>
                                        </p:tgtEl>
                                        <p:attrNameLst>
                                          <p:attrName>style.visibility</p:attrName>
                                        </p:attrNameLst>
                                      </p:cBhvr>
                                      <p:to>
                                        <p:strVal val="visible"/>
                                      </p:to>
                                    </p:set>
                                    <p:animEffect transition="in" filter="dissolve">
                                      <p:cBhvr>
                                        <p:cTn id="7" dur="500"/>
                                        <p:tgtEl>
                                          <p:spTgt spid="444422"/>
                                        </p:tgtEl>
                                      </p:cBhvr>
                                    </p:animEffect>
                                  </p:childTnLst>
                                </p:cTn>
                              </p:par>
                              <p:par>
                                <p:cTn id="8" presetID="1" presetClass="entr" presetSubtype="0" fill="hold" grpId="0" nodeType="withEffect">
                                  <p:stCondLst>
                                    <p:cond delay="0"/>
                                  </p:stCondLst>
                                  <p:childTnLst>
                                    <p:set>
                                      <p:cBhvr>
                                        <p:cTn id="9" dur="1" fill="hold">
                                          <p:stCondLst>
                                            <p:cond delay="0"/>
                                          </p:stCondLst>
                                        </p:cTn>
                                        <p:tgtEl>
                                          <p:spTgt spid="444426"/>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444424"/>
                                        </p:tgtEl>
                                        <p:attrNameLst>
                                          <p:attrName>style.visibility</p:attrName>
                                        </p:attrNameLst>
                                      </p:cBhvr>
                                      <p:to>
                                        <p:strVal val="visible"/>
                                      </p:to>
                                    </p:set>
                                  </p:childTnLst>
                                </p:cTn>
                              </p:par>
                            </p:childTnLst>
                          </p:cTn>
                        </p:par>
                        <p:par>
                          <p:cTn id="12" fill="hold" nodeType="afterGroup">
                            <p:stCondLst>
                              <p:cond delay="500"/>
                            </p:stCondLst>
                            <p:childTnLst>
                              <p:par>
                                <p:cTn id="13" presetID="9" presetClass="entr" presetSubtype="0" fill="hold" grpId="0" nodeType="afterEffect">
                                  <p:stCondLst>
                                    <p:cond delay="0"/>
                                  </p:stCondLst>
                                  <p:childTnLst>
                                    <p:set>
                                      <p:cBhvr>
                                        <p:cTn id="14" dur="1" fill="hold">
                                          <p:stCondLst>
                                            <p:cond delay="0"/>
                                          </p:stCondLst>
                                        </p:cTn>
                                        <p:tgtEl>
                                          <p:spTgt spid="444421"/>
                                        </p:tgtEl>
                                        <p:attrNameLst>
                                          <p:attrName>style.visibility</p:attrName>
                                        </p:attrNameLst>
                                      </p:cBhvr>
                                      <p:to>
                                        <p:strVal val="visible"/>
                                      </p:to>
                                    </p:set>
                                    <p:animEffect transition="in" filter="dissolve">
                                      <p:cBhvr>
                                        <p:cTn id="15" dur="500"/>
                                        <p:tgtEl>
                                          <p:spTgt spid="444421"/>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444427"/>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444423"/>
                                        </p:tgtEl>
                                        <p:attrNameLst>
                                          <p:attrName>style.visibility</p:attrName>
                                        </p:attrNameLst>
                                      </p:cBhvr>
                                      <p:to>
                                        <p:strVal val="visible"/>
                                      </p:to>
                                    </p:set>
                                  </p:childTnLst>
                                </p:cTn>
                              </p:par>
                            </p:childTnLst>
                          </p:cTn>
                        </p:par>
                        <p:par>
                          <p:cTn id="20" fill="hold" nodeType="afterGroup">
                            <p:stCondLst>
                              <p:cond delay="1000"/>
                            </p:stCondLst>
                            <p:childTnLst>
                              <p:par>
                                <p:cTn id="21" presetID="9" presetClass="entr" presetSubtype="0" fill="hold" grpId="0" nodeType="afterEffect">
                                  <p:stCondLst>
                                    <p:cond delay="0"/>
                                  </p:stCondLst>
                                  <p:childTnLst>
                                    <p:set>
                                      <p:cBhvr>
                                        <p:cTn id="22" dur="1" fill="hold">
                                          <p:stCondLst>
                                            <p:cond delay="0"/>
                                          </p:stCondLst>
                                        </p:cTn>
                                        <p:tgtEl>
                                          <p:spTgt spid="444420"/>
                                        </p:tgtEl>
                                        <p:attrNameLst>
                                          <p:attrName>style.visibility</p:attrName>
                                        </p:attrNameLst>
                                      </p:cBhvr>
                                      <p:to>
                                        <p:strVal val="visible"/>
                                      </p:to>
                                    </p:set>
                                    <p:animEffect transition="in" filter="dissolve">
                                      <p:cBhvr>
                                        <p:cTn id="23" dur="500"/>
                                        <p:tgtEl>
                                          <p:spTgt spid="444420"/>
                                        </p:tgtEl>
                                      </p:cBhvr>
                                    </p:animEffect>
                                  </p:childTnLst>
                                </p:cTn>
                              </p:par>
                              <p:par>
                                <p:cTn id="24" presetID="1" presetClass="entr" presetSubtype="0" fill="hold" grpId="0" nodeType="withEffect">
                                  <p:stCondLst>
                                    <p:cond delay="0"/>
                                  </p:stCondLst>
                                  <p:childTnLst>
                                    <p:set>
                                      <p:cBhvr>
                                        <p:cTn id="25" dur="1" fill="hold">
                                          <p:stCondLst>
                                            <p:cond delay="0"/>
                                          </p:stCondLst>
                                        </p:cTn>
                                        <p:tgtEl>
                                          <p:spTgt spid="444428"/>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4444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4420" grpId="0" animBg="1"/>
      <p:bldP spid="444421" grpId="0" animBg="1"/>
      <p:bldP spid="444422" grpId="0" animBg="1"/>
      <p:bldP spid="444423" grpId="0" animBg="1"/>
      <p:bldP spid="444424" grpId="0" animBg="1"/>
      <p:bldP spid="444425" grpId="0" animBg="1"/>
      <p:bldP spid="444426" grpId="0"/>
      <p:bldP spid="444427" grpId="0"/>
      <p:bldP spid="4444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Espace réservé du pied de page 4"/>
          <p:cNvSpPr>
            <a:spLocks noGrp="1"/>
          </p:cNvSpPr>
          <p:nvPr>
            <p:ph type="ftr" sz="quarter" idx="11"/>
          </p:nvPr>
        </p:nvSpPr>
        <p:spPr>
          <a:xfrm>
            <a:off x="2555875" y="6505575"/>
            <a:ext cx="4111625" cy="479425"/>
          </a:xfrm>
          <a:noFill/>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da-DK" sz="1000" smtClean="0">
                <a:latin typeface="Arial" charset="0"/>
              </a:rPr>
              <a:t>BSP: 36 C/5</a:t>
            </a:r>
          </a:p>
        </p:txBody>
      </p:sp>
      <p:sp>
        <p:nvSpPr>
          <p:cNvPr id="9219" name="Rectangle 3"/>
          <p:cNvSpPr>
            <a:spLocks noGrp="1" noChangeArrowheads="1"/>
          </p:cNvSpPr>
          <p:nvPr>
            <p:ph type="body" idx="1"/>
          </p:nvPr>
        </p:nvSpPr>
        <p:spPr>
          <a:xfrm>
            <a:off x="107950" y="2055813"/>
            <a:ext cx="8382000" cy="4065587"/>
          </a:xfrm>
        </p:spPr>
        <p:txBody>
          <a:bodyPr/>
          <a:lstStyle/>
          <a:p>
            <a:pPr algn="ctr" eaLnBrk="1" hangingPunct="1"/>
            <a:endParaRPr lang="en-GB" b="1" smtClean="0"/>
          </a:p>
          <a:p>
            <a:pPr algn="ctr" eaLnBrk="1" hangingPunct="1"/>
            <a:endParaRPr lang="en-GB" b="1" smtClean="0"/>
          </a:p>
          <a:p>
            <a:pPr algn="ctr" eaLnBrk="1" hangingPunct="1"/>
            <a:r>
              <a:rPr lang="en-GB" sz="3600" b="1" smtClean="0">
                <a:solidFill>
                  <a:srgbClr val="648BB3"/>
                </a:solidFill>
              </a:rPr>
              <a:t>Programming framework</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u pied de page 4"/>
          <p:cNvSpPr>
            <a:spLocks noGrp="1"/>
          </p:cNvSpPr>
          <p:nvPr>
            <p:ph type="ftr" sz="quarter" idx="11"/>
          </p:nvPr>
        </p:nvSpPr>
        <p:spPr>
          <a:noFill/>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da-DK" sz="1000" smtClean="0">
                <a:latin typeface="Arial" charset="0"/>
              </a:rPr>
              <a:t>BSP: 36 C/5</a:t>
            </a:r>
          </a:p>
        </p:txBody>
      </p:sp>
      <p:sp>
        <p:nvSpPr>
          <p:cNvPr id="10243" name="Rectangle 2"/>
          <p:cNvSpPr>
            <a:spLocks noGrp="1" noChangeArrowheads="1"/>
          </p:cNvSpPr>
          <p:nvPr>
            <p:ph type="title"/>
          </p:nvPr>
        </p:nvSpPr>
        <p:spPr>
          <a:xfrm>
            <a:off x="2484438" y="215900"/>
            <a:ext cx="3743325" cy="823913"/>
          </a:xfrm>
        </p:spPr>
        <p:txBody>
          <a:bodyPr/>
          <a:lstStyle/>
          <a:p>
            <a:pPr eaLnBrk="1" hangingPunct="1"/>
            <a:r>
              <a:rPr lang="en-GB" sz="2600" b="1" smtClean="0">
                <a:solidFill>
                  <a:srgbClr val="648BB3"/>
                </a:solidFill>
              </a:rPr>
              <a:t>Programming</a:t>
            </a:r>
            <a:r>
              <a:rPr lang="en-GB" sz="2600" b="1" smtClean="0">
                <a:solidFill>
                  <a:srgbClr val="8DB992"/>
                </a:solidFill>
              </a:rPr>
              <a:t> </a:t>
            </a:r>
            <a:r>
              <a:rPr lang="en-GB" sz="2600" smtClean="0"/>
              <a:t>framework</a:t>
            </a:r>
          </a:p>
        </p:txBody>
      </p:sp>
      <p:sp>
        <p:nvSpPr>
          <p:cNvPr id="450563" name="Rectangle 3"/>
          <p:cNvSpPr>
            <a:spLocks noGrp="1" noChangeArrowheads="1"/>
          </p:cNvSpPr>
          <p:nvPr>
            <p:ph type="body" idx="1"/>
          </p:nvPr>
        </p:nvSpPr>
        <p:spPr>
          <a:xfrm>
            <a:off x="107950" y="1439863"/>
            <a:ext cx="8382000" cy="4752975"/>
          </a:xfrm>
        </p:spPr>
        <p:txBody>
          <a:bodyPr/>
          <a:lstStyle/>
          <a:p>
            <a:pPr eaLnBrk="1" hangingPunct="1">
              <a:buFontTx/>
              <a:buChar char="-"/>
            </a:pPr>
            <a:r>
              <a:rPr lang="en-GB" sz="1800" smtClean="0"/>
              <a:t>Where do you stand?</a:t>
            </a:r>
          </a:p>
          <a:p>
            <a:pPr lvl="1" eaLnBrk="1" hangingPunct="1">
              <a:buFontTx/>
              <a:buChar char="-"/>
            </a:pPr>
            <a:r>
              <a:rPr lang="en-GB" sz="1800" smtClean="0">
                <a:latin typeface="Calibri" pitchFamily="34" charset="0"/>
              </a:rPr>
              <a:t>Identification of the </a:t>
            </a:r>
            <a:r>
              <a:rPr lang="en-GB" sz="1800" b="1" smtClean="0">
                <a:solidFill>
                  <a:srgbClr val="648BB3"/>
                </a:solidFill>
                <a:latin typeface="Calibri" pitchFamily="34" charset="0"/>
              </a:rPr>
              <a:t>contribution to upstream result(s) </a:t>
            </a:r>
            <a:r>
              <a:rPr lang="en-GB" sz="1800" b="1" smtClean="0">
                <a:solidFill>
                  <a:schemeClr val="bg2"/>
                </a:solidFill>
                <a:latin typeface="Calibri" pitchFamily="34" charset="0"/>
              </a:rPr>
              <a:t>(a prerequisite)</a:t>
            </a:r>
            <a:endParaRPr lang="en-GB" sz="1800" smtClean="0">
              <a:latin typeface="Calibri" pitchFamily="34" charset="0"/>
            </a:endParaRPr>
          </a:p>
          <a:p>
            <a:pPr eaLnBrk="1" hangingPunct="1">
              <a:buFontTx/>
              <a:buChar char="-"/>
            </a:pPr>
            <a:endParaRPr lang="en-GB" sz="1800" smtClean="0"/>
          </a:p>
          <a:p>
            <a:pPr eaLnBrk="1" hangingPunct="1">
              <a:buFontTx/>
              <a:buChar char="-"/>
            </a:pPr>
            <a:r>
              <a:rPr lang="en-GB" sz="1800" smtClean="0"/>
              <a:t>Where do you start? </a:t>
            </a:r>
          </a:p>
          <a:p>
            <a:pPr lvl="1" eaLnBrk="1" hangingPunct="1">
              <a:buFontTx/>
              <a:buChar char="-"/>
            </a:pPr>
            <a:r>
              <a:rPr lang="en-GB" sz="1800" smtClean="0">
                <a:latin typeface="Calibri" pitchFamily="34" charset="0"/>
              </a:rPr>
              <a:t>Assessment of the </a:t>
            </a:r>
            <a:r>
              <a:rPr lang="en-GB" sz="1800" b="1" smtClean="0">
                <a:solidFill>
                  <a:srgbClr val="648BB3"/>
                </a:solidFill>
                <a:latin typeface="Calibri" pitchFamily="34" charset="0"/>
              </a:rPr>
              <a:t>issues</a:t>
            </a:r>
            <a:r>
              <a:rPr lang="en-GB" sz="1800" smtClean="0">
                <a:latin typeface="Calibri" pitchFamily="34" charset="0"/>
              </a:rPr>
              <a:t> to be addressed </a:t>
            </a:r>
          </a:p>
          <a:p>
            <a:pPr lvl="1" eaLnBrk="1" hangingPunct="1">
              <a:buFontTx/>
              <a:buChar char="-"/>
            </a:pPr>
            <a:r>
              <a:rPr lang="en-GB" sz="1800" smtClean="0">
                <a:latin typeface="Calibri" pitchFamily="34" charset="0"/>
              </a:rPr>
              <a:t>Identification of </a:t>
            </a:r>
            <a:r>
              <a:rPr lang="en-GB" sz="1800" b="1" smtClean="0">
                <a:solidFill>
                  <a:srgbClr val="648BB3"/>
                </a:solidFill>
                <a:latin typeface="Calibri" pitchFamily="34" charset="0"/>
              </a:rPr>
              <a:t>stakeholders </a:t>
            </a:r>
            <a:r>
              <a:rPr lang="en-GB" sz="1800" smtClean="0">
                <a:latin typeface="Calibri" pitchFamily="34" charset="0"/>
              </a:rPr>
              <a:t>involved and concerned </a:t>
            </a:r>
          </a:p>
          <a:p>
            <a:pPr lvl="1" eaLnBrk="1" hangingPunct="1">
              <a:buFontTx/>
              <a:buChar char="-"/>
            </a:pPr>
            <a:r>
              <a:rPr lang="en-GB" sz="1800" smtClean="0">
                <a:latin typeface="Calibri" pitchFamily="34" charset="0"/>
              </a:rPr>
              <a:t>Estimation of </a:t>
            </a:r>
            <a:r>
              <a:rPr lang="en-GB" sz="1800" b="1" smtClean="0">
                <a:solidFill>
                  <a:srgbClr val="648BB3"/>
                </a:solidFill>
                <a:latin typeface="Calibri" pitchFamily="34" charset="0"/>
              </a:rPr>
              <a:t>resources</a:t>
            </a:r>
            <a:r>
              <a:rPr lang="en-GB" sz="1800" smtClean="0">
                <a:latin typeface="Calibri" pitchFamily="34" charset="0"/>
              </a:rPr>
              <a:t> available</a:t>
            </a:r>
          </a:p>
          <a:p>
            <a:pPr eaLnBrk="1" hangingPunct="1">
              <a:buFontTx/>
              <a:buChar char="-"/>
            </a:pPr>
            <a:endParaRPr lang="en-GB" sz="1800" smtClean="0"/>
          </a:p>
          <a:p>
            <a:pPr eaLnBrk="1" hangingPunct="1">
              <a:buFontTx/>
              <a:buChar char="-"/>
            </a:pPr>
            <a:r>
              <a:rPr lang="en-GB" sz="1800" smtClean="0"/>
              <a:t>What are you going to achieve?</a:t>
            </a:r>
          </a:p>
          <a:p>
            <a:pPr lvl="1" eaLnBrk="1" hangingPunct="1">
              <a:buFontTx/>
              <a:buChar char="-"/>
            </a:pPr>
            <a:r>
              <a:rPr lang="en-GB" sz="1800" smtClean="0">
                <a:latin typeface="Calibri" pitchFamily="34" charset="0"/>
              </a:rPr>
              <a:t>Formulation of </a:t>
            </a:r>
            <a:r>
              <a:rPr lang="en-GB" sz="1800" b="1" smtClean="0">
                <a:solidFill>
                  <a:srgbClr val="648BB3"/>
                </a:solidFill>
                <a:latin typeface="Calibri" pitchFamily="34" charset="0"/>
              </a:rPr>
              <a:t>results</a:t>
            </a:r>
            <a:r>
              <a:rPr lang="en-GB" sz="1800" smtClean="0">
                <a:latin typeface="Calibri" pitchFamily="34" charset="0"/>
              </a:rPr>
              <a:t> to be attained </a:t>
            </a:r>
          </a:p>
          <a:p>
            <a:pPr lvl="1" eaLnBrk="1" hangingPunct="1">
              <a:buFontTx/>
              <a:buChar char="-"/>
            </a:pPr>
            <a:r>
              <a:rPr lang="en-GB" sz="1800" smtClean="0">
                <a:latin typeface="Calibri" pitchFamily="34" charset="0"/>
              </a:rPr>
              <a:t>Definition of </a:t>
            </a:r>
            <a:r>
              <a:rPr lang="en-GB" sz="1800" b="1" smtClean="0">
                <a:solidFill>
                  <a:srgbClr val="648BB3"/>
                </a:solidFill>
                <a:latin typeface="Calibri" pitchFamily="34" charset="0"/>
              </a:rPr>
              <a:t>measurable indicators</a:t>
            </a:r>
            <a:endParaRPr lang="en-GB" sz="1800" smtClean="0">
              <a:latin typeface="Calibri" pitchFamily="34" charset="0"/>
            </a:endParaRPr>
          </a:p>
          <a:p>
            <a:pPr eaLnBrk="1" hangingPunct="1">
              <a:buFontTx/>
              <a:buChar char="-"/>
            </a:pPr>
            <a:endParaRPr lang="en-GB" sz="1800" smtClean="0"/>
          </a:p>
          <a:p>
            <a:pPr eaLnBrk="1" hangingPunct="1">
              <a:buFontTx/>
              <a:buChar char="-"/>
            </a:pPr>
            <a:r>
              <a:rPr lang="en-GB" sz="1800" smtClean="0"/>
              <a:t>How are you going to proceed? </a:t>
            </a:r>
          </a:p>
          <a:p>
            <a:pPr lvl="1" eaLnBrk="1" hangingPunct="1">
              <a:buFontTx/>
              <a:buChar char="-"/>
            </a:pPr>
            <a:r>
              <a:rPr lang="en-GB" sz="1800" smtClean="0">
                <a:latin typeface="Calibri" pitchFamily="34" charset="0"/>
              </a:rPr>
              <a:t>Development of a</a:t>
            </a:r>
            <a:r>
              <a:rPr lang="en-GB" sz="1800" smtClean="0">
                <a:solidFill>
                  <a:srgbClr val="648BB3"/>
                </a:solidFill>
                <a:latin typeface="Calibri" pitchFamily="34" charset="0"/>
              </a:rPr>
              <a:t> </a:t>
            </a:r>
            <a:r>
              <a:rPr lang="en-GB" sz="1800" b="1" smtClean="0">
                <a:solidFill>
                  <a:srgbClr val="648BB3"/>
                </a:solidFill>
                <a:latin typeface="Calibri" pitchFamily="34" charset="0"/>
              </a:rPr>
              <a:t>strategy</a:t>
            </a:r>
            <a:r>
              <a:rPr lang="en-GB" sz="1800" smtClean="0">
                <a:latin typeface="Calibri" pitchFamily="34" charset="0"/>
              </a:rPr>
              <a:t> </a:t>
            </a:r>
            <a:r>
              <a:rPr lang="en-GB" sz="1800" b="1" smtClean="0">
                <a:solidFill>
                  <a:srgbClr val="648BB3"/>
                </a:solidFill>
                <a:latin typeface="Calibri" pitchFamily="34" charset="0"/>
              </a:rPr>
              <a:t>for implementation</a:t>
            </a:r>
            <a:r>
              <a:rPr lang="en-GB" sz="1800" smtClean="0">
                <a:latin typeface="Calibri" pitchFamily="34" charset="0"/>
              </a:rPr>
              <a:t> and attainment of results</a:t>
            </a:r>
          </a:p>
        </p:txBody>
      </p:sp>
      <p:pic>
        <p:nvPicPr>
          <p:cNvPr id="450578" name="Picture 18" descr="KAMER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7763" y="2879725"/>
            <a:ext cx="514350"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579" name="Picture 19" descr="ResultChain-34C5C4-18-10-20"/>
          <p:cNvPicPr>
            <a:picLocks noChangeAspect="1" noChangeArrowheads="1"/>
          </p:cNvPicPr>
          <p:nvPr/>
        </p:nvPicPr>
        <p:blipFill>
          <a:blip r:embed="rId4" cstate="print">
            <a:extLst>
              <a:ext uri="{28A0092B-C50C-407E-A947-70E740481C1C}">
                <a14:useLocalDpi xmlns:a14="http://schemas.microsoft.com/office/drawing/2010/main" val="0"/>
              </a:ext>
            </a:extLst>
          </a:blip>
          <a:srcRect l="32347" r="39458"/>
          <a:stretch>
            <a:fillRect/>
          </a:stretch>
        </p:blipFill>
        <p:spPr bwMode="auto">
          <a:xfrm>
            <a:off x="7812088" y="1393825"/>
            <a:ext cx="37465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50580" name="Group 20"/>
          <p:cNvGrpSpPr>
            <a:grpSpLocks/>
          </p:cNvGrpSpPr>
          <p:nvPr/>
        </p:nvGrpSpPr>
        <p:grpSpPr bwMode="auto">
          <a:xfrm>
            <a:off x="4643438" y="4176713"/>
            <a:ext cx="792162" cy="792162"/>
            <a:chOff x="4649" y="635"/>
            <a:chExt cx="499" cy="499"/>
          </a:xfrm>
        </p:grpSpPr>
        <p:pic>
          <p:nvPicPr>
            <p:cNvPr id="10250" name="Picture 21" descr="PuzzlePieceLg"/>
            <p:cNvPicPr>
              <a:picLocks noChangeAspect="1" noChangeArrowheads="1"/>
            </p:cNvPicPr>
            <p:nvPr/>
          </p:nvPicPr>
          <p:blipFill>
            <a:blip r:embed="rId5">
              <a:clrChange>
                <a:clrFrom>
                  <a:srgbClr val="EC314C"/>
                </a:clrFrom>
                <a:clrTo>
                  <a:srgbClr val="EC314C">
                    <a:alpha val="0"/>
                  </a:srgbClr>
                </a:clrTo>
              </a:clrChange>
              <a:lum bright="70000" contrast="-70000"/>
              <a:grayscl/>
              <a:extLst>
                <a:ext uri="{28A0092B-C50C-407E-A947-70E740481C1C}">
                  <a14:useLocalDpi xmlns:a14="http://schemas.microsoft.com/office/drawing/2010/main" val="0"/>
                </a:ext>
              </a:extLst>
            </a:blip>
            <a:srcRect/>
            <a:stretch>
              <a:fillRect/>
            </a:stretch>
          </p:blipFill>
          <p:spPr bwMode="auto">
            <a:xfrm rot="2207021">
              <a:off x="4713" y="726"/>
              <a:ext cx="344" cy="315"/>
            </a:xfrm>
            <a:prstGeom prst="rect">
              <a:avLst/>
            </a:prstGeom>
            <a:solidFill>
              <a:srgbClr val="648BB3"/>
            </a:solidFill>
            <a:ln w="3175">
              <a:solidFill>
                <a:schemeClr val="bg1"/>
              </a:solidFill>
              <a:miter lim="800000"/>
              <a:headEnd/>
              <a:tailEnd/>
            </a:ln>
          </p:spPr>
        </p:pic>
        <p:sp>
          <p:nvSpPr>
            <p:cNvPr id="10251" name="Line 22"/>
            <p:cNvSpPr>
              <a:spLocks noChangeShapeType="1"/>
            </p:cNvSpPr>
            <p:nvPr/>
          </p:nvSpPr>
          <p:spPr bwMode="auto">
            <a:xfrm flipH="1">
              <a:off x="4650" y="635"/>
              <a:ext cx="226" cy="272"/>
            </a:xfrm>
            <a:prstGeom prst="line">
              <a:avLst/>
            </a:prstGeom>
            <a:noFill/>
            <a:ln w="762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252" name="Line 23"/>
            <p:cNvSpPr>
              <a:spLocks noChangeShapeType="1"/>
            </p:cNvSpPr>
            <p:nvPr/>
          </p:nvSpPr>
          <p:spPr bwMode="auto">
            <a:xfrm flipH="1">
              <a:off x="4921" y="862"/>
              <a:ext cx="226" cy="272"/>
            </a:xfrm>
            <a:prstGeom prst="line">
              <a:avLst/>
            </a:prstGeom>
            <a:noFill/>
            <a:ln w="762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253" name="Line 24"/>
            <p:cNvSpPr>
              <a:spLocks noChangeShapeType="1"/>
            </p:cNvSpPr>
            <p:nvPr/>
          </p:nvSpPr>
          <p:spPr bwMode="auto">
            <a:xfrm rot="5248260" flipH="1">
              <a:off x="4899" y="657"/>
              <a:ext cx="226" cy="272"/>
            </a:xfrm>
            <a:prstGeom prst="line">
              <a:avLst/>
            </a:prstGeom>
            <a:noFill/>
            <a:ln w="762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254" name="Line 25"/>
            <p:cNvSpPr>
              <a:spLocks noChangeShapeType="1"/>
            </p:cNvSpPr>
            <p:nvPr/>
          </p:nvSpPr>
          <p:spPr bwMode="auto">
            <a:xfrm rot="5248260" flipH="1">
              <a:off x="4672" y="885"/>
              <a:ext cx="226" cy="272"/>
            </a:xfrm>
            <a:prstGeom prst="line">
              <a:avLst/>
            </a:prstGeom>
            <a:noFill/>
            <a:ln w="762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sp>
        <p:nvSpPr>
          <p:cNvPr id="450586" name="Oval 26"/>
          <p:cNvSpPr>
            <a:spLocks noChangeArrowheads="1"/>
          </p:cNvSpPr>
          <p:nvPr/>
        </p:nvSpPr>
        <p:spPr bwMode="auto">
          <a:xfrm>
            <a:off x="7885113" y="5832475"/>
            <a:ext cx="287337" cy="215900"/>
          </a:xfrm>
          <a:prstGeom prst="ellipse">
            <a:avLst/>
          </a:prstGeom>
          <a:noFill/>
          <a:ln w="57150" algn="ctr">
            <a:solidFill>
              <a:srgbClr val="648BB3"/>
            </a:solidFill>
            <a:round/>
            <a:headEnd/>
            <a:tailEnd/>
          </a:ln>
          <a:effectLst/>
          <a:extLst>
            <a:ext uri="{909E8E84-426E-40DD-AFC4-6F175D3DCCD1}">
              <a14:hiddenFill xmlns:a14="http://schemas.microsoft.com/office/drawing/2010/main">
                <a:solidFill>
                  <a:srgbClr val="648BB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0249" name="Picture 27" descr="notebo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35763" y="431800"/>
            <a:ext cx="5207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450563">
                                            <p:txEl>
                                              <p:pRg st="0" end="0"/>
                                            </p:txEl>
                                          </p:spTgt>
                                        </p:tgtEl>
                                        <p:attrNameLst>
                                          <p:attrName>style.visibility</p:attrName>
                                        </p:attrNameLst>
                                      </p:cBhvr>
                                      <p:to>
                                        <p:strVal val="visible"/>
                                      </p:to>
                                    </p:set>
                                    <p:anim calcmode="lin" valueType="num">
                                      <p:cBhvr additive="base">
                                        <p:cTn id="7" dur="500" fill="hold"/>
                                        <p:tgtEl>
                                          <p:spTgt spid="45056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50563">
                                            <p:txEl>
                                              <p:pRg st="0" end="0"/>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450563">
                                            <p:txEl>
                                              <p:pRg st="1" end="1"/>
                                            </p:txEl>
                                          </p:spTgt>
                                        </p:tgtEl>
                                        <p:attrNameLst>
                                          <p:attrName>style.visibility</p:attrName>
                                        </p:attrNameLst>
                                      </p:cBhvr>
                                      <p:to>
                                        <p:strVal val="visible"/>
                                      </p:to>
                                    </p:set>
                                    <p:anim calcmode="lin" valueType="num">
                                      <p:cBhvr additive="base">
                                        <p:cTn id="12" dur="500" fill="hold"/>
                                        <p:tgtEl>
                                          <p:spTgt spid="450563">
                                            <p:txEl>
                                              <p:pRg st="1" end="1"/>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450563">
                                            <p:txEl>
                                              <p:pRg st="1" end="1"/>
                                            </p:txEl>
                                          </p:spTgt>
                                        </p:tgtEl>
                                        <p:attrNameLst>
                                          <p:attrName>ppt_y</p:attrName>
                                        </p:attrNameLst>
                                      </p:cBhvr>
                                      <p:tavLst>
                                        <p:tav tm="0">
                                          <p:val>
                                            <p:strVal val="#ppt_y"/>
                                          </p:val>
                                        </p:tav>
                                        <p:tav tm="100000">
                                          <p:val>
                                            <p:strVal val="#ppt_y"/>
                                          </p:val>
                                        </p:tav>
                                      </p:tavLst>
                                    </p:anim>
                                  </p:childTnLst>
                                </p:cTn>
                              </p:par>
                              <p:par>
                                <p:cTn id="14" presetID="22" presetClass="entr" presetSubtype="1" fill="hold" nodeType="withEffect">
                                  <p:stCondLst>
                                    <p:cond delay="0"/>
                                  </p:stCondLst>
                                  <p:childTnLst>
                                    <p:set>
                                      <p:cBhvr>
                                        <p:cTn id="15" dur="1" fill="hold">
                                          <p:stCondLst>
                                            <p:cond delay="0"/>
                                          </p:stCondLst>
                                        </p:cTn>
                                        <p:tgtEl>
                                          <p:spTgt spid="450579"/>
                                        </p:tgtEl>
                                        <p:attrNameLst>
                                          <p:attrName>style.visibility</p:attrName>
                                        </p:attrNameLst>
                                      </p:cBhvr>
                                      <p:to>
                                        <p:strVal val="visible"/>
                                      </p:to>
                                    </p:set>
                                    <p:animEffect transition="in" filter="wipe(up)">
                                      <p:cBhvr>
                                        <p:cTn id="16" dur="500"/>
                                        <p:tgtEl>
                                          <p:spTgt spid="450579"/>
                                        </p:tgtEl>
                                      </p:cBhvr>
                                    </p:animEffect>
                                  </p:childTnLst>
                                </p:cTn>
                              </p:par>
                            </p:childTnLst>
                          </p:cTn>
                        </p:par>
                        <p:par>
                          <p:cTn id="17" fill="hold" nodeType="afterGroup">
                            <p:stCondLst>
                              <p:cond delay="1000"/>
                            </p:stCondLst>
                            <p:childTnLst>
                              <p:par>
                                <p:cTn id="18" presetID="2" presetClass="entr" presetSubtype="8" fill="hold" nodeType="afterEffect">
                                  <p:stCondLst>
                                    <p:cond delay="0"/>
                                  </p:stCondLst>
                                  <p:childTnLst>
                                    <p:set>
                                      <p:cBhvr>
                                        <p:cTn id="19" dur="1" fill="hold">
                                          <p:stCondLst>
                                            <p:cond delay="0"/>
                                          </p:stCondLst>
                                        </p:cTn>
                                        <p:tgtEl>
                                          <p:spTgt spid="450563">
                                            <p:txEl>
                                              <p:pRg st="3" end="3"/>
                                            </p:txEl>
                                          </p:spTgt>
                                        </p:tgtEl>
                                        <p:attrNameLst>
                                          <p:attrName>style.visibility</p:attrName>
                                        </p:attrNameLst>
                                      </p:cBhvr>
                                      <p:to>
                                        <p:strVal val="visible"/>
                                      </p:to>
                                    </p:set>
                                    <p:anim calcmode="lin" valueType="num">
                                      <p:cBhvr additive="base">
                                        <p:cTn id="20" dur="500" fill="hold"/>
                                        <p:tgtEl>
                                          <p:spTgt spid="450563">
                                            <p:txEl>
                                              <p:pRg st="3" end="3"/>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450563">
                                            <p:txEl>
                                              <p:pRg st="3" end="3"/>
                                            </p:txEl>
                                          </p:spTgt>
                                        </p:tgtEl>
                                        <p:attrNameLst>
                                          <p:attrName>ppt_y</p:attrName>
                                        </p:attrNameLst>
                                      </p:cBhvr>
                                      <p:tavLst>
                                        <p:tav tm="0">
                                          <p:val>
                                            <p:strVal val="#ppt_y"/>
                                          </p:val>
                                        </p:tav>
                                        <p:tav tm="100000">
                                          <p:val>
                                            <p:strVal val="#ppt_y"/>
                                          </p:val>
                                        </p:tav>
                                      </p:tavLst>
                                    </p:anim>
                                  </p:childTnLst>
                                </p:cTn>
                              </p:par>
                            </p:childTnLst>
                          </p:cTn>
                        </p:par>
                        <p:par>
                          <p:cTn id="22" fill="hold" nodeType="afterGroup">
                            <p:stCondLst>
                              <p:cond delay="1500"/>
                            </p:stCondLst>
                            <p:childTnLst>
                              <p:par>
                                <p:cTn id="23" presetID="2" presetClass="entr" presetSubtype="8" fill="hold" nodeType="afterEffect">
                                  <p:stCondLst>
                                    <p:cond delay="0"/>
                                  </p:stCondLst>
                                  <p:childTnLst>
                                    <p:set>
                                      <p:cBhvr>
                                        <p:cTn id="24" dur="1" fill="hold">
                                          <p:stCondLst>
                                            <p:cond delay="0"/>
                                          </p:stCondLst>
                                        </p:cTn>
                                        <p:tgtEl>
                                          <p:spTgt spid="450563">
                                            <p:txEl>
                                              <p:pRg st="4" end="4"/>
                                            </p:txEl>
                                          </p:spTgt>
                                        </p:tgtEl>
                                        <p:attrNameLst>
                                          <p:attrName>style.visibility</p:attrName>
                                        </p:attrNameLst>
                                      </p:cBhvr>
                                      <p:to>
                                        <p:strVal val="visible"/>
                                      </p:to>
                                    </p:set>
                                    <p:anim calcmode="lin" valueType="num">
                                      <p:cBhvr additive="base">
                                        <p:cTn id="25" dur="500" fill="hold"/>
                                        <p:tgtEl>
                                          <p:spTgt spid="450563">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50563">
                                            <p:txEl>
                                              <p:pRg st="4" end="4"/>
                                            </p:txEl>
                                          </p:spTgt>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2000"/>
                            </p:stCondLst>
                            <p:childTnLst>
                              <p:par>
                                <p:cTn id="28" presetID="2" presetClass="entr" presetSubtype="8" fill="hold" nodeType="afterEffect">
                                  <p:stCondLst>
                                    <p:cond delay="0"/>
                                  </p:stCondLst>
                                  <p:childTnLst>
                                    <p:set>
                                      <p:cBhvr>
                                        <p:cTn id="29" dur="1" fill="hold">
                                          <p:stCondLst>
                                            <p:cond delay="0"/>
                                          </p:stCondLst>
                                        </p:cTn>
                                        <p:tgtEl>
                                          <p:spTgt spid="450563">
                                            <p:txEl>
                                              <p:pRg st="5" end="5"/>
                                            </p:txEl>
                                          </p:spTgt>
                                        </p:tgtEl>
                                        <p:attrNameLst>
                                          <p:attrName>style.visibility</p:attrName>
                                        </p:attrNameLst>
                                      </p:cBhvr>
                                      <p:to>
                                        <p:strVal val="visible"/>
                                      </p:to>
                                    </p:set>
                                    <p:anim calcmode="lin" valueType="num">
                                      <p:cBhvr additive="base">
                                        <p:cTn id="30" dur="500" fill="hold"/>
                                        <p:tgtEl>
                                          <p:spTgt spid="450563">
                                            <p:txEl>
                                              <p:pRg st="5" end="5"/>
                                            </p:txEl>
                                          </p:spTgt>
                                        </p:tgtEl>
                                        <p:attrNameLst>
                                          <p:attrName>ppt_x</p:attrName>
                                        </p:attrNameLst>
                                      </p:cBhvr>
                                      <p:tavLst>
                                        <p:tav tm="0">
                                          <p:val>
                                            <p:strVal val="0-#ppt_w/2"/>
                                          </p:val>
                                        </p:tav>
                                        <p:tav tm="100000">
                                          <p:val>
                                            <p:strVal val="#ppt_x"/>
                                          </p:val>
                                        </p:tav>
                                      </p:tavLst>
                                    </p:anim>
                                    <p:anim calcmode="lin" valueType="num">
                                      <p:cBhvr additive="base">
                                        <p:cTn id="31" dur="500" fill="hold"/>
                                        <p:tgtEl>
                                          <p:spTgt spid="450563">
                                            <p:txEl>
                                              <p:pRg st="5" end="5"/>
                                            </p:txEl>
                                          </p:spTgt>
                                        </p:tgtEl>
                                        <p:attrNameLst>
                                          <p:attrName>ppt_y</p:attrName>
                                        </p:attrNameLst>
                                      </p:cBhvr>
                                      <p:tavLst>
                                        <p:tav tm="0">
                                          <p:val>
                                            <p:strVal val="#ppt_y"/>
                                          </p:val>
                                        </p:tav>
                                        <p:tav tm="100000">
                                          <p:val>
                                            <p:strVal val="#ppt_y"/>
                                          </p:val>
                                        </p:tav>
                                      </p:tavLst>
                                    </p:anim>
                                  </p:childTnLst>
                                </p:cTn>
                              </p:par>
                            </p:childTnLst>
                          </p:cTn>
                        </p:par>
                        <p:par>
                          <p:cTn id="32" fill="hold" nodeType="afterGroup">
                            <p:stCondLst>
                              <p:cond delay="2500"/>
                            </p:stCondLst>
                            <p:childTnLst>
                              <p:par>
                                <p:cTn id="33" presetID="2" presetClass="entr" presetSubtype="8" fill="hold" nodeType="afterEffect">
                                  <p:stCondLst>
                                    <p:cond delay="0"/>
                                  </p:stCondLst>
                                  <p:childTnLst>
                                    <p:set>
                                      <p:cBhvr>
                                        <p:cTn id="34" dur="1" fill="hold">
                                          <p:stCondLst>
                                            <p:cond delay="0"/>
                                          </p:stCondLst>
                                        </p:cTn>
                                        <p:tgtEl>
                                          <p:spTgt spid="450563">
                                            <p:txEl>
                                              <p:pRg st="6" end="6"/>
                                            </p:txEl>
                                          </p:spTgt>
                                        </p:tgtEl>
                                        <p:attrNameLst>
                                          <p:attrName>style.visibility</p:attrName>
                                        </p:attrNameLst>
                                      </p:cBhvr>
                                      <p:to>
                                        <p:strVal val="visible"/>
                                      </p:to>
                                    </p:set>
                                    <p:anim calcmode="lin" valueType="num">
                                      <p:cBhvr additive="base">
                                        <p:cTn id="35" dur="500" fill="hold"/>
                                        <p:tgtEl>
                                          <p:spTgt spid="450563">
                                            <p:txEl>
                                              <p:pRg st="6" end="6"/>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450563">
                                            <p:txEl>
                                              <p:pRg st="6" end="6"/>
                                            </p:txEl>
                                          </p:spTgt>
                                        </p:tgtEl>
                                        <p:attrNameLst>
                                          <p:attrName>ppt_y</p:attrName>
                                        </p:attrNameLst>
                                      </p:cBhvr>
                                      <p:tavLst>
                                        <p:tav tm="0">
                                          <p:val>
                                            <p:strVal val="#ppt_y"/>
                                          </p:val>
                                        </p:tav>
                                        <p:tav tm="100000">
                                          <p:val>
                                            <p:strVal val="#ppt_y"/>
                                          </p:val>
                                        </p:tav>
                                      </p:tavLst>
                                    </p:anim>
                                  </p:childTnLst>
                                </p:cTn>
                              </p:par>
                              <p:par>
                                <p:cTn id="37" presetID="4" presetClass="entr" presetSubtype="32" fill="hold" nodeType="withEffect">
                                  <p:stCondLst>
                                    <p:cond delay="0"/>
                                  </p:stCondLst>
                                  <p:childTnLst>
                                    <p:set>
                                      <p:cBhvr>
                                        <p:cTn id="38" dur="1" fill="hold">
                                          <p:stCondLst>
                                            <p:cond delay="0"/>
                                          </p:stCondLst>
                                        </p:cTn>
                                        <p:tgtEl>
                                          <p:spTgt spid="450578"/>
                                        </p:tgtEl>
                                        <p:attrNameLst>
                                          <p:attrName>style.visibility</p:attrName>
                                        </p:attrNameLst>
                                      </p:cBhvr>
                                      <p:to>
                                        <p:strVal val="visible"/>
                                      </p:to>
                                    </p:set>
                                    <p:animEffect transition="in" filter="box(out)">
                                      <p:cBhvr>
                                        <p:cTn id="39" dur="500"/>
                                        <p:tgtEl>
                                          <p:spTgt spid="450578"/>
                                        </p:tgtEl>
                                      </p:cBhvr>
                                    </p:animEffect>
                                  </p:childTnLst>
                                </p:cTn>
                              </p:par>
                            </p:childTnLst>
                          </p:cTn>
                        </p:par>
                        <p:par>
                          <p:cTn id="40" fill="hold" nodeType="afterGroup">
                            <p:stCondLst>
                              <p:cond delay="3000"/>
                            </p:stCondLst>
                            <p:childTnLst>
                              <p:par>
                                <p:cTn id="41" presetID="2" presetClass="entr" presetSubtype="8" fill="hold" nodeType="afterEffect">
                                  <p:stCondLst>
                                    <p:cond delay="0"/>
                                  </p:stCondLst>
                                  <p:childTnLst>
                                    <p:set>
                                      <p:cBhvr>
                                        <p:cTn id="42" dur="1" fill="hold">
                                          <p:stCondLst>
                                            <p:cond delay="0"/>
                                          </p:stCondLst>
                                        </p:cTn>
                                        <p:tgtEl>
                                          <p:spTgt spid="450563">
                                            <p:txEl>
                                              <p:pRg st="8" end="8"/>
                                            </p:txEl>
                                          </p:spTgt>
                                        </p:tgtEl>
                                        <p:attrNameLst>
                                          <p:attrName>style.visibility</p:attrName>
                                        </p:attrNameLst>
                                      </p:cBhvr>
                                      <p:to>
                                        <p:strVal val="visible"/>
                                      </p:to>
                                    </p:set>
                                    <p:anim calcmode="lin" valueType="num">
                                      <p:cBhvr additive="base">
                                        <p:cTn id="43" dur="500" fill="hold"/>
                                        <p:tgtEl>
                                          <p:spTgt spid="450563">
                                            <p:txEl>
                                              <p:pRg st="8" end="8"/>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450563">
                                            <p:txEl>
                                              <p:pRg st="8" end="8"/>
                                            </p:txEl>
                                          </p:spTgt>
                                        </p:tgtEl>
                                        <p:attrNameLst>
                                          <p:attrName>ppt_y</p:attrName>
                                        </p:attrNameLst>
                                      </p:cBhvr>
                                      <p:tavLst>
                                        <p:tav tm="0">
                                          <p:val>
                                            <p:strVal val="#ppt_y"/>
                                          </p:val>
                                        </p:tav>
                                        <p:tav tm="100000">
                                          <p:val>
                                            <p:strVal val="#ppt_y"/>
                                          </p:val>
                                        </p:tav>
                                      </p:tavLst>
                                    </p:anim>
                                  </p:childTnLst>
                                </p:cTn>
                              </p:par>
                            </p:childTnLst>
                          </p:cTn>
                        </p:par>
                        <p:par>
                          <p:cTn id="45" fill="hold" nodeType="afterGroup">
                            <p:stCondLst>
                              <p:cond delay="3500"/>
                            </p:stCondLst>
                            <p:childTnLst>
                              <p:par>
                                <p:cTn id="46" presetID="2" presetClass="entr" presetSubtype="8" fill="hold" nodeType="afterEffect">
                                  <p:stCondLst>
                                    <p:cond delay="0"/>
                                  </p:stCondLst>
                                  <p:childTnLst>
                                    <p:set>
                                      <p:cBhvr>
                                        <p:cTn id="47" dur="1" fill="hold">
                                          <p:stCondLst>
                                            <p:cond delay="0"/>
                                          </p:stCondLst>
                                        </p:cTn>
                                        <p:tgtEl>
                                          <p:spTgt spid="450563">
                                            <p:txEl>
                                              <p:pRg st="9" end="9"/>
                                            </p:txEl>
                                          </p:spTgt>
                                        </p:tgtEl>
                                        <p:attrNameLst>
                                          <p:attrName>style.visibility</p:attrName>
                                        </p:attrNameLst>
                                      </p:cBhvr>
                                      <p:to>
                                        <p:strVal val="visible"/>
                                      </p:to>
                                    </p:set>
                                    <p:anim calcmode="lin" valueType="num">
                                      <p:cBhvr additive="base">
                                        <p:cTn id="48" dur="500" fill="hold"/>
                                        <p:tgtEl>
                                          <p:spTgt spid="450563">
                                            <p:txEl>
                                              <p:pRg st="9" end="9"/>
                                            </p:txEl>
                                          </p:spTgt>
                                        </p:tgtEl>
                                        <p:attrNameLst>
                                          <p:attrName>ppt_x</p:attrName>
                                        </p:attrNameLst>
                                      </p:cBhvr>
                                      <p:tavLst>
                                        <p:tav tm="0">
                                          <p:val>
                                            <p:strVal val="0-#ppt_w/2"/>
                                          </p:val>
                                        </p:tav>
                                        <p:tav tm="100000">
                                          <p:val>
                                            <p:strVal val="#ppt_x"/>
                                          </p:val>
                                        </p:tav>
                                      </p:tavLst>
                                    </p:anim>
                                    <p:anim calcmode="lin" valueType="num">
                                      <p:cBhvr additive="base">
                                        <p:cTn id="49" dur="500" fill="hold"/>
                                        <p:tgtEl>
                                          <p:spTgt spid="450563">
                                            <p:txEl>
                                              <p:pRg st="9" end="9"/>
                                            </p:txEl>
                                          </p:spTgt>
                                        </p:tgtEl>
                                        <p:attrNameLst>
                                          <p:attrName>ppt_y</p:attrName>
                                        </p:attrNameLst>
                                      </p:cBhvr>
                                      <p:tavLst>
                                        <p:tav tm="0">
                                          <p:val>
                                            <p:strVal val="#ppt_y"/>
                                          </p:val>
                                        </p:tav>
                                        <p:tav tm="100000">
                                          <p:val>
                                            <p:strVal val="#ppt_y"/>
                                          </p:val>
                                        </p:tav>
                                      </p:tavLst>
                                    </p:anim>
                                  </p:childTnLst>
                                </p:cTn>
                              </p:par>
                            </p:childTnLst>
                          </p:cTn>
                        </p:par>
                        <p:par>
                          <p:cTn id="50" fill="hold" nodeType="afterGroup">
                            <p:stCondLst>
                              <p:cond delay="4000"/>
                            </p:stCondLst>
                            <p:childTnLst>
                              <p:par>
                                <p:cTn id="51" presetID="2" presetClass="entr" presetSubtype="8" fill="hold" nodeType="afterEffect">
                                  <p:stCondLst>
                                    <p:cond delay="0"/>
                                  </p:stCondLst>
                                  <p:childTnLst>
                                    <p:set>
                                      <p:cBhvr>
                                        <p:cTn id="52" dur="1" fill="hold">
                                          <p:stCondLst>
                                            <p:cond delay="0"/>
                                          </p:stCondLst>
                                        </p:cTn>
                                        <p:tgtEl>
                                          <p:spTgt spid="450563">
                                            <p:txEl>
                                              <p:pRg st="10" end="10"/>
                                            </p:txEl>
                                          </p:spTgt>
                                        </p:tgtEl>
                                        <p:attrNameLst>
                                          <p:attrName>style.visibility</p:attrName>
                                        </p:attrNameLst>
                                      </p:cBhvr>
                                      <p:to>
                                        <p:strVal val="visible"/>
                                      </p:to>
                                    </p:set>
                                    <p:anim calcmode="lin" valueType="num">
                                      <p:cBhvr additive="base">
                                        <p:cTn id="53" dur="500" fill="hold"/>
                                        <p:tgtEl>
                                          <p:spTgt spid="450563">
                                            <p:txEl>
                                              <p:pRg st="10" end="10"/>
                                            </p:txEl>
                                          </p:spTgt>
                                        </p:tgtEl>
                                        <p:attrNameLst>
                                          <p:attrName>ppt_x</p:attrName>
                                        </p:attrNameLst>
                                      </p:cBhvr>
                                      <p:tavLst>
                                        <p:tav tm="0">
                                          <p:val>
                                            <p:strVal val="0-#ppt_w/2"/>
                                          </p:val>
                                        </p:tav>
                                        <p:tav tm="100000">
                                          <p:val>
                                            <p:strVal val="#ppt_x"/>
                                          </p:val>
                                        </p:tav>
                                      </p:tavLst>
                                    </p:anim>
                                    <p:anim calcmode="lin" valueType="num">
                                      <p:cBhvr additive="base">
                                        <p:cTn id="54" dur="500" fill="hold"/>
                                        <p:tgtEl>
                                          <p:spTgt spid="450563">
                                            <p:txEl>
                                              <p:pRg st="10" end="10"/>
                                            </p:txEl>
                                          </p:spTgt>
                                        </p:tgtEl>
                                        <p:attrNameLst>
                                          <p:attrName>ppt_y</p:attrName>
                                        </p:attrNameLst>
                                      </p:cBhvr>
                                      <p:tavLst>
                                        <p:tav tm="0">
                                          <p:val>
                                            <p:strVal val="#ppt_y"/>
                                          </p:val>
                                        </p:tav>
                                        <p:tav tm="100000">
                                          <p:val>
                                            <p:strVal val="#ppt_y"/>
                                          </p:val>
                                        </p:tav>
                                      </p:tavLst>
                                    </p:anim>
                                  </p:childTnLst>
                                </p:cTn>
                              </p:par>
                              <p:par>
                                <p:cTn id="55" presetID="21" presetClass="entr" presetSubtype="4" fill="hold" nodeType="withEffect">
                                  <p:stCondLst>
                                    <p:cond delay="0"/>
                                  </p:stCondLst>
                                  <p:childTnLst>
                                    <p:set>
                                      <p:cBhvr>
                                        <p:cTn id="56" dur="1" fill="hold">
                                          <p:stCondLst>
                                            <p:cond delay="0"/>
                                          </p:stCondLst>
                                        </p:cTn>
                                        <p:tgtEl>
                                          <p:spTgt spid="450580"/>
                                        </p:tgtEl>
                                        <p:attrNameLst>
                                          <p:attrName>style.visibility</p:attrName>
                                        </p:attrNameLst>
                                      </p:cBhvr>
                                      <p:to>
                                        <p:strVal val="visible"/>
                                      </p:to>
                                    </p:set>
                                    <p:animEffect transition="in" filter="wheel(4)">
                                      <p:cBhvr>
                                        <p:cTn id="57" dur="500"/>
                                        <p:tgtEl>
                                          <p:spTgt spid="450580"/>
                                        </p:tgtEl>
                                      </p:cBhvr>
                                    </p:animEffect>
                                  </p:childTnLst>
                                </p:cTn>
                              </p:par>
                            </p:childTnLst>
                          </p:cTn>
                        </p:par>
                        <p:par>
                          <p:cTn id="58" fill="hold" nodeType="afterGroup">
                            <p:stCondLst>
                              <p:cond delay="4500"/>
                            </p:stCondLst>
                            <p:childTnLst>
                              <p:par>
                                <p:cTn id="59" presetID="2" presetClass="entr" presetSubtype="8" fill="hold" nodeType="afterEffect">
                                  <p:stCondLst>
                                    <p:cond delay="0"/>
                                  </p:stCondLst>
                                  <p:childTnLst>
                                    <p:set>
                                      <p:cBhvr>
                                        <p:cTn id="60" dur="1" fill="hold">
                                          <p:stCondLst>
                                            <p:cond delay="0"/>
                                          </p:stCondLst>
                                        </p:cTn>
                                        <p:tgtEl>
                                          <p:spTgt spid="450563">
                                            <p:txEl>
                                              <p:pRg st="12" end="12"/>
                                            </p:txEl>
                                          </p:spTgt>
                                        </p:tgtEl>
                                        <p:attrNameLst>
                                          <p:attrName>style.visibility</p:attrName>
                                        </p:attrNameLst>
                                      </p:cBhvr>
                                      <p:to>
                                        <p:strVal val="visible"/>
                                      </p:to>
                                    </p:set>
                                    <p:anim calcmode="lin" valueType="num">
                                      <p:cBhvr additive="base">
                                        <p:cTn id="61" dur="500" fill="hold"/>
                                        <p:tgtEl>
                                          <p:spTgt spid="450563">
                                            <p:txEl>
                                              <p:pRg st="12" end="12"/>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450563">
                                            <p:txEl>
                                              <p:pRg st="12" end="12"/>
                                            </p:txEl>
                                          </p:spTgt>
                                        </p:tgtEl>
                                        <p:attrNameLst>
                                          <p:attrName>ppt_y</p:attrName>
                                        </p:attrNameLst>
                                      </p:cBhvr>
                                      <p:tavLst>
                                        <p:tav tm="0">
                                          <p:val>
                                            <p:strVal val="#ppt_y"/>
                                          </p:val>
                                        </p:tav>
                                        <p:tav tm="100000">
                                          <p:val>
                                            <p:strVal val="#ppt_y"/>
                                          </p:val>
                                        </p:tav>
                                      </p:tavLst>
                                    </p:anim>
                                  </p:childTnLst>
                                </p:cTn>
                              </p:par>
                            </p:childTnLst>
                          </p:cTn>
                        </p:par>
                        <p:par>
                          <p:cTn id="63" fill="hold" nodeType="afterGroup">
                            <p:stCondLst>
                              <p:cond delay="5000"/>
                            </p:stCondLst>
                            <p:childTnLst>
                              <p:par>
                                <p:cTn id="64" presetID="2" presetClass="entr" presetSubtype="8" fill="hold" nodeType="afterEffect">
                                  <p:stCondLst>
                                    <p:cond delay="0"/>
                                  </p:stCondLst>
                                  <p:childTnLst>
                                    <p:set>
                                      <p:cBhvr>
                                        <p:cTn id="65" dur="1" fill="hold">
                                          <p:stCondLst>
                                            <p:cond delay="0"/>
                                          </p:stCondLst>
                                        </p:cTn>
                                        <p:tgtEl>
                                          <p:spTgt spid="450563">
                                            <p:txEl>
                                              <p:pRg st="13" end="13"/>
                                            </p:txEl>
                                          </p:spTgt>
                                        </p:tgtEl>
                                        <p:attrNameLst>
                                          <p:attrName>style.visibility</p:attrName>
                                        </p:attrNameLst>
                                      </p:cBhvr>
                                      <p:to>
                                        <p:strVal val="visible"/>
                                      </p:to>
                                    </p:set>
                                    <p:anim calcmode="lin" valueType="num">
                                      <p:cBhvr additive="base">
                                        <p:cTn id="66" dur="500" fill="hold"/>
                                        <p:tgtEl>
                                          <p:spTgt spid="450563">
                                            <p:txEl>
                                              <p:pRg st="13" end="13"/>
                                            </p:txEl>
                                          </p:spTgt>
                                        </p:tgtEl>
                                        <p:attrNameLst>
                                          <p:attrName>ppt_x</p:attrName>
                                        </p:attrNameLst>
                                      </p:cBhvr>
                                      <p:tavLst>
                                        <p:tav tm="0">
                                          <p:val>
                                            <p:strVal val="0-#ppt_w/2"/>
                                          </p:val>
                                        </p:tav>
                                        <p:tav tm="100000">
                                          <p:val>
                                            <p:strVal val="#ppt_x"/>
                                          </p:val>
                                        </p:tav>
                                      </p:tavLst>
                                    </p:anim>
                                    <p:anim calcmode="lin" valueType="num">
                                      <p:cBhvr additive="base">
                                        <p:cTn id="67" dur="500" fill="hold"/>
                                        <p:tgtEl>
                                          <p:spTgt spid="450563">
                                            <p:txEl>
                                              <p:pRg st="13" end="13"/>
                                            </p:txEl>
                                          </p:spTgt>
                                        </p:tgtEl>
                                        <p:attrNameLst>
                                          <p:attrName>ppt_y</p:attrName>
                                        </p:attrNameLst>
                                      </p:cBhvr>
                                      <p:tavLst>
                                        <p:tav tm="0">
                                          <p:val>
                                            <p:strVal val="#ppt_y"/>
                                          </p:val>
                                        </p:tav>
                                        <p:tav tm="100000">
                                          <p:val>
                                            <p:strVal val="#ppt_y"/>
                                          </p:val>
                                        </p:tav>
                                      </p:tavLst>
                                    </p:anim>
                                  </p:childTnLst>
                                </p:cTn>
                              </p:par>
                              <p:par>
                                <p:cTn id="68" presetID="9" presetClass="entr" presetSubtype="0" fill="hold" grpId="0" nodeType="withEffect">
                                  <p:stCondLst>
                                    <p:cond delay="0"/>
                                  </p:stCondLst>
                                  <p:childTnLst>
                                    <p:set>
                                      <p:cBhvr>
                                        <p:cTn id="69" dur="1" fill="hold">
                                          <p:stCondLst>
                                            <p:cond delay="0"/>
                                          </p:stCondLst>
                                        </p:cTn>
                                        <p:tgtEl>
                                          <p:spTgt spid="450586"/>
                                        </p:tgtEl>
                                        <p:attrNameLst>
                                          <p:attrName>style.visibility</p:attrName>
                                        </p:attrNameLst>
                                      </p:cBhvr>
                                      <p:to>
                                        <p:strVal val="visible"/>
                                      </p:to>
                                    </p:set>
                                    <p:animEffect transition="in" filter="dissolve">
                                      <p:cBhvr>
                                        <p:cTn id="70" dur="500"/>
                                        <p:tgtEl>
                                          <p:spTgt spid="4505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Espace réservé du pied de page 4"/>
          <p:cNvSpPr>
            <a:spLocks noGrp="1"/>
          </p:cNvSpPr>
          <p:nvPr>
            <p:ph type="ftr" sz="quarter" idx="11"/>
          </p:nvPr>
        </p:nvSpPr>
        <p:spPr>
          <a:noFill/>
        </p:spPr>
        <p:txBody>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eaLnBrk="1" hangingPunct="1"/>
            <a:r>
              <a:rPr lang="da-DK" sz="1000" smtClean="0">
                <a:latin typeface="Arial" charset="0"/>
              </a:rPr>
              <a:t>BSP: 36 C/5</a:t>
            </a:r>
          </a:p>
        </p:txBody>
      </p:sp>
      <p:sp>
        <p:nvSpPr>
          <p:cNvPr id="11267" name="Rectangle 2"/>
          <p:cNvSpPr>
            <a:spLocks noGrp="1" noChangeArrowheads="1"/>
          </p:cNvSpPr>
          <p:nvPr>
            <p:ph type="title"/>
          </p:nvPr>
        </p:nvSpPr>
        <p:spPr>
          <a:xfrm>
            <a:off x="2268538" y="431800"/>
            <a:ext cx="5688012" cy="823913"/>
          </a:xfrm>
          <a:noFill/>
        </p:spPr>
        <p:txBody>
          <a:bodyPr/>
          <a:lstStyle/>
          <a:p>
            <a:pPr eaLnBrk="1" hangingPunct="1"/>
            <a:r>
              <a:rPr lang="en-GB" sz="2600" b="1" smtClean="0">
                <a:solidFill>
                  <a:srgbClr val="648BB3"/>
                </a:solidFill>
              </a:rPr>
              <a:t>Results framework/chain</a:t>
            </a:r>
            <a:r>
              <a:rPr lang="en-GB" smtClean="0"/>
              <a:t/>
            </a:r>
            <a:br>
              <a:rPr lang="en-GB" smtClean="0"/>
            </a:br>
            <a:r>
              <a:rPr lang="en-GB" sz="1600" smtClean="0"/>
              <a:t>Identification of the contribution to outcomes of C/4 and expected results of C/5</a:t>
            </a:r>
            <a:r>
              <a:rPr lang="en-GB" sz="1400" smtClean="0"/>
              <a:t/>
            </a:r>
            <a:br>
              <a:rPr lang="en-GB" sz="1400" smtClean="0"/>
            </a:br>
            <a:endParaRPr lang="en-GB" sz="1400" smtClean="0"/>
          </a:p>
        </p:txBody>
      </p:sp>
      <p:pic>
        <p:nvPicPr>
          <p:cNvPr id="471043" name="Picture 3" descr="Singlepuzz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550" y="1282700"/>
            <a:ext cx="985838" cy="661988"/>
          </a:xfrm>
          <a:prstGeom prst="rect">
            <a:avLst/>
          </a:prstGeom>
          <a:solidFill>
            <a:srgbClr val="648BB3"/>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471044" name="Picture 4" descr="Singlepuzz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825" y="2651125"/>
            <a:ext cx="985838" cy="66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45" name="Picture 5" descr="Singlepuzz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3663" y="5459413"/>
            <a:ext cx="985837" cy="66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46" name="Picture 6" descr="Singlepuzz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34313" y="3887788"/>
            <a:ext cx="985837" cy="66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47" name="Picture 7" descr="ris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02088" y="5761038"/>
            <a:ext cx="641350"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71048" name="Group 8"/>
          <p:cNvGrpSpPr>
            <a:grpSpLocks/>
          </p:cNvGrpSpPr>
          <p:nvPr/>
        </p:nvGrpSpPr>
        <p:grpSpPr bwMode="auto">
          <a:xfrm>
            <a:off x="539750" y="1728788"/>
            <a:ext cx="8424863" cy="4260850"/>
            <a:chOff x="340" y="1069"/>
            <a:chExt cx="5307" cy="2684"/>
          </a:xfrm>
        </p:grpSpPr>
        <p:sp>
          <p:nvSpPr>
            <p:cNvPr id="11274" name="Text Box 9"/>
            <p:cNvSpPr txBox="1">
              <a:spLocks noChangeArrowheads="1"/>
            </p:cNvSpPr>
            <p:nvPr/>
          </p:nvSpPr>
          <p:spPr bwMode="auto">
            <a:xfrm>
              <a:off x="3198" y="1165"/>
              <a:ext cx="2449" cy="2047"/>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algn="l" eaLnBrk="1" hangingPunct="1">
                <a:lnSpc>
                  <a:spcPct val="180000"/>
                </a:lnSpc>
                <a:spcBef>
                  <a:spcPct val="50000"/>
                </a:spcBef>
              </a:pPr>
              <a:r>
                <a:rPr lang="en-GB" sz="1300" b="1">
                  <a:solidFill>
                    <a:srgbClr val="648BB3"/>
                  </a:solidFill>
                </a:rPr>
                <a:t>Overarching Objectives</a:t>
              </a:r>
              <a:r>
                <a:rPr lang="en-GB" sz="1400" b="1">
                  <a:solidFill>
                    <a:srgbClr val="648BB3"/>
                  </a:solidFill>
                </a:rPr>
                <a:t> </a:t>
              </a:r>
              <a:r>
                <a:rPr lang="en-GB" sz="1300" b="1">
                  <a:solidFill>
                    <a:srgbClr val="648BB3"/>
                  </a:solidFill>
                </a:rPr>
                <a:t>(Expected outcomes)</a:t>
              </a:r>
            </a:p>
            <a:p>
              <a:pPr algn="l" eaLnBrk="1" hangingPunct="1">
                <a:lnSpc>
                  <a:spcPct val="180000"/>
                </a:lnSpc>
                <a:spcBef>
                  <a:spcPct val="50000"/>
                </a:spcBef>
              </a:pPr>
              <a:r>
                <a:rPr lang="en-GB" sz="1300" b="1">
                  <a:solidFill>
                    <a:srgbClr val="648BB3"/>
                  </a:solidFill>
                </a:rPr>
                <a:t>Strategic Programme Objectives</a:t>
              </a:r>
              <a:r>
                <a:rPr lang="en-GB" sz="1400" b="1">
                  <a:solidFill>
                    <a:srgbClr val="648BB3"/>
                  </a:solidFill>
                </a:rPr>
                <a:t> </a:t>
              </a:r>
              <a:r>
                <a:rPr lang="en-GB" sz="1300" b="1">
                  <a:solidFill>
                    <a:srgbClr val="648BB3"/>
                  </a:solidFill>
                </a:rPr>
                <a:t>(Expected outcomes)</a:t>
              </a:r>
            </a:p>
            <a:p>
              <a:pPr algn="l" eaLnBrk="1" hangingPunct="1">
                <a:lnSpc>
                  <a:spcPct val="180000"/>
                </a:lnSpc>
                <a:spcBef>
                  <a:spcPct val="50000"/>
                </a:spcBef>
              </a:pPr>
              <a:r>
                <a:rPr lang="en-GB" sz="1300" b="1"/>
                <a:t>Major Programme</a:t>
              </a:r>
            </a:p>
            <a:p>
              <a:pPr algn="l" eaLnBrk="1" hangingPunct="1">
                <a:lnSpc>
                  <a:spcPct val="180000"/>
                </a:lnSpc>
                <a:spcBef>
                  <a:spcPct val="50000"/>
                </a:spcBef>
              </a:pPr>
              <a:r>
                <a:rPr lang="en-GB" sz="1300">
                  <a:solidFill>
                    <a:schemeClr val="bg2"/>
                  </a:solidFill>
                </a:rPr>
                <a:t>Biennial Sectoral Priority</a:t>
              </a:r>
            </a:p>
            <a:p>
              <a:pPr algn="l" eaLnBrk="1" hangingPunct="1">
                <a:lnSpc>
                  <a:spcPct val="180000"/>
                </a:lnSpc>
                <a:spcBef>
                  <a:spcPct val="50000"/>
                </a:spcBef>
              </a:pPr>
              <a:r>
                <a:rPr lang="en-GB" sz="1300" b="1"/>
                <a:t>Main line of Action (Expected results)</a:t>
              </a:r>
            </a:p>
            <a:p>
              <a:pPr algn="l" eaLnBrk="1" hangingPunct="1">
                <a:lnSpc>
                  <a:spcPct val="180000"/>
                </a:lnSpc>
                <a:spcBef>
                  <a:spcPct val="50000"/>
                </a:spcBef>
              </a:pPr>
              <a:r>
                <a:rPr lang="en-GB" sz="1300">
                  <a:solidFill>
                    <a:schemeClr val="bg2"/>
                  </a:solidFill>
                </a:rPr>
                <a:t>Grouping</a:t>
              </a:r>
            </a:p>
            <a:p>
              <a:pPr algn="l" eaLnBrk="1" hangingPunct="1">
                <a:lnSpc>
                  <a:spcPct val="180000"/>
                </a:lnSpc>
                <a:spcBef>
                  <a:spcPct val="50000"/>
                </a:spcBef>
              </a:pPr>
              <a:r>
                <a:rPr lang="en-GB" sz="1300" b="1"/>
                <a:t>Activity/Extrabudgetary project (Expected results)</a:t>
              </a:r>
            </a:p>
          </p:txBody>
        </p:sp>
        <p:sp>
          <p:nvSpPr>
            <p:cNvPr id="11275" name="Text Box 10"/>
            <p:cNvSpPr txBox="1">
              <a:spLocks noChangeArrowheads="1"/>
            </p:cNvSpPr>
            <p:nvPr/>
          </p:nvSpPr>
          <p:spPr bwMode="auto">
            <a:xfrm>
              <a:off x="340" y="1330"/>
              <a:ext cx="1814" cy="2423"/>
            </a:xfrm>
            <a:prstGeom prst="rect">
              <a:avLst/>
            </a:prstGeom>
            <a:noFill/>
            <a:ln>
              <a:noFill/>
            </a:ln>
            <a:effectLst/>
            <a:extLst>
              <a:ext uri="{909E8E84-426E-40DD-AFC4-6F175D3DCCD1}">
                <a14:hiddenFill xmlns:a14="http://schemas.microsoft.com/office/drawing/2010/main">
                  <a:solidFill>
                    <a:srgbClr val="648BB3"/>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rgbClr val="5F5F5F"/>
                  </a:solidFill>
                  <a:latin typeface="Calibri" pitchFamily="34" charset="0"/>
                </a:defRPr>
              </a:lvl1pPr>
              <a:lvl2pPr marL="742950" indent="-285750" eaLnBrk="0" hangingPunct="0">
                <a:defRPr sz="1600">
                  <a:solidFill>
                    <a:srgbClr val="5F5F5F"/>
                  </a:solidFill>
                  <a:latin typeface="Calibri" pitchFamily="34" charset="0"/>
                </a:defRPr>
              </a:lvl2pPr>
              <a:lvl3pPr marL="1143000" indent="-228600" eaLnBrk="0" hangingPunct="0">
                <a:defRPr sz="1600">
                  <a:solidFill>
                    <a:srgbClr val="5F5F5F"/>
                  </a:solidFill>
                  <a:latin typeface="Calibri" pitchFamily="34" charset="0"/>
                </a:defRPr>
              </a:lvl3pPr>
              <a:lvl4pPr marL="1600200" indent="-228600" eaLnBrk="0" hangingPunct="0">
                <a:defRPr sz="1600">
                  <a:solidFill>
                    <a:srgbClr val="5F5F5F"/>
                  </a:solidFill>
                  <a:latin typeface="Calibri" pitchFamily="34" charset="0"/>
                </a:defRPr>
              </a:lvl4pPr>
              <a:lvl5pPr marL="2057400" indent="-228600" eaLnBrk="0" hangingPunct="0">
                <a:defRPr sz="1600">
                  <a:solidFill>
                    <a:srgbClr val="5F5F5F"/>
                  </a:solidFill>
                  <a:latin typeface="Calibri" pitchFamily="34" charset="0"/>
                </a:defRPr>
              </a:lvl5pPr>
              <a:lvl6pPr marL="2514600" indent="-228600" algn="ctr" eaLnBrk="0" fontAlgn="base" hangingPunct="0">
                <a:spcBef>
                  <a:spcPct val="0"/>
                </a:spcBef>
                <a:spcAft>
                  <a:spcPct val="0"/>
                </a:spcAft>
                <a:defRPr sz="1600">
                  <a:solidFill>
                    <a:srgbClr val="5F5F5F"/>
                  </a:solidFill>
                  <a:latin typeface="Calibri" pitchFamily="34" charset="0"/>
                </a:defRPr>
              </a:lvl6pPr>
              <a:lvl7pPr marL="2971800" indent="-228600" algn="ctr" eaLnBrk="0" fontAlgn="base" hangingPunct="0">
                <a:spcBef>
                  <a:spcPct val="0"/>
                </a:spcBef>
                <a:spcAft>
                  <a:spcPct val="0"/>
                </a:spcAft>
                <a:defRPr sz="1600">
                  <a:solidFill>
                    <a:srgbClr val="5F5F5F"/>
                  </a:solidFill>
                  <a:latin typeface="Calibri" pitchFamily="34" charset="0"/>
                </a:defRPr>
              </a:lvl7pPr>
              <a:lvl8pPr marL="3429000" indent="-228600" algn="ctr" eaLnBrk="0" fontAlgn="base" hangingPunct="0">
                <a:spcBef>
                  <a:spcPct val="0"/>
                </a:spcBef>
                <a:spcAft>
                  <a:spcPct val="0"/>
                </a:spcAft>
                <a:defRPr sz="1600">
                  <a:solidFill>
                    <a:srgbClr val="5F5F5F"/>
                  </a:solidFill>
                  <a:latin typeface="Calibri" pitchFamily="34" charset="0"/>
                </a:defRPr>
              </a:lvl8pPr>
              <a:lvl9pPr marL="3886200" indent="-228600" algn="ctr" eaLnBrk="0" fontAlgn="base" hangingPunct="0">
                <a:spcBef>
                  <a:spcPct val="0"/>
                </a:spcBef>
                <a:spcAft>
                  <a:spcPct val="0"/>
                </a:spcAft>
                <a:defRPr sz="1600">
                  <a:solidFill>
                    <a:srgbClr val="5F5F5F"/>
                  </a:solidFill>
                  <a:latin typeface="Calibri" pitchFamily="34" charset="0"/>
                </a:defRPr>
              </a:lvl9pPr>
            </a:lstStyle>
            <a:p>
              <a:pPr algn="r" eaLnBrk="1" hangingPunct="1">
                <a:lnSpc>
                  <a:spcPct val="220000"/>
                </a:lnSpc>
                <a:spcBef>
                  <a:spcPct val="50000"/>
                </a:spcBef>
              </a:pPr>
              <a:r>
                <a:rPr lang="en-GB" b="1">
                  <a:solidFill>
                    <a:srgbClr val="648BB3"/>
                  </a:solidFill>
                </a:rPr>
                <a:t>C/4 Medium-Term Strategy</a:t>
              </a:r>
            </a:p>
            <a:p>
              <a:pPr algn="r" eaLnBrk="1" hangingPunct="1">
                <a:lnSpc>
                  <a:spcPct val="220000"/>
                </a:lnSpc>
                <a:spcBef>
                  <a:spcPct val="50000"/>
                </a:spcBef>
              </a:pPr>
              <a:endParaRPr lang="en-GB" b="1"/>
            </a:p>
            <a:p>
              <a:pPr algn="r" eaLnBrk="1" hangingPunct="1">
                <a:lnSpc>
                  <a:spcPct val="220000"/>
                </a:lnSpc>
                <a:spcBef>
                  <a:spcPct val="50000"/>
                </a:spcBef>
              </a:pPr>
              <a:r>
                <a:rPr lang="en-GB" b="1"/>
                <a:t>C/5 Programme and Budget</a:t>
              </a:r>
            </a:p>
            <a:p>
              <a:pPr algn="r" eaLnBrk="1" hangingPunct="1">
                <a:lnSpc>
                  <a:spcPct val="220000"/>
                </a:lnSpc>
                <a:spcBef>
                  <a:spcPct val="50000"/>
                </a:spcBef>
              </a:pPr>
              <a:endParaRPr lang="en-GB" b="1"/>
            </a:p>
            <a:p>
              <a:pPr algn="r" eaLnBrk="1" hangingPunct="1">
                <a:lnSpc>
                  <a:spcPct val="220000"/>
                </a:lnSpc>
                <a:spcBef>
                  <a:spcPct val="50000"/>
                </a:spcBef>
              </a:pPr>
              <a:r>
                <a:rPr lang="en-GB" b="1">
                  <a:solidFill>
                    <a:schemeClr val="folHlink"/>
                  </a:solidFill>
                </a:rPr>
                <a:t>Workplans</a:t>
              </a:r>
            </a:p>
            <a:p>
              <a:pPr algn="l" eaLnBrk="1" hangingPunct="1">
                <a:lnSpc>
                  <a:spcPct val="220000"/>
                </a:lnSpc>
                <a:spcBef>
                  <a:spcPct val="50000"/>
                </a:spcBef>
              </a:pPr>
              <a:endParaRPr lang="en-GB" sz="1400" b="1">
                <a:solidFill>
                  <a:schemeClr val="folHlink"/>
                </a:solidFill>
              </a:endParaRPr>
            </a:p>
          </p:txBody>
        </p:sp>
        <p:pic>
          <p:nvPicPr>
            <p:cNvPr id="11276" name="Picture 11" descr="ResultChain-34C5C4UNIVERSA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23" y="1069"/>
              <a:ext cx="1020" cy="2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471043"/>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nodeType="afterEffect">
                                  <p:stCondLst>
                                    <p:cond delay="500"/>
                                  </p:stCondLst>
                                  <p:childTnLst>
                                    <p:set>
                                      <p:cBhvr>
                                        <p:cTn id="9" dur="1" fill="hold">
                                          <p:stCondLst>
                                            <p:cond delay="0"/>
                                          </p:stCondLst>
                                        </p:cTn>
                                        <p:tgtEl>
                                          <p:spTgt spid="471044"/>
                                        </p:tgtEl>
                                        <p:attrNameLst>
                                          <p:attrName>style.visibility</p:attrName>
                                        </p:attrNameLst>
                                      </p:cBhvr>
                                      <p:to>
                                        <p:strVal val="visible"/>
                                      </p:to>
                                    </p:set>
                                  </p:childTnLst>
                                </p:cTn>
                              </p:par>
                            </p:childTnLst>
                          </p:cTn>
                        </p:par>
                        <p:par>
                          <p:cTn id="10" fill="hold" nodeType="afterGroup">
                            <p:stCondLst>
                              <p:cond delay="500"/>
                            </p:stCondLst>
                            <p:childTnLst>
                              <p:par>
                                <p:cTn id="11" presetID="1" presetClass="entr" presetSubtype="0" fill="hold" nodeType="afterEffect">
                                  <p:stCondLst>
                                    <p:cond delay="500"/>
                                  </p:stCondLst>
                                  <p:childTnLst>
                                    <p:set>
                                      <p:cBhvr>
                                        <p:cTn id="12" dur="1" fill="hold">
                                          <p:stCondLst>
                                            <p:cond delay="0"/>
                                          </p:stCondLst>
                                        </p:cTn>
                                        <p:tgtEl>
                                          <p:spTgt spid="471046"/>
                                        </p:tgtEl>
                                        <p:attrNameLst>
                                          <p:attrName>style.visibility</p:attrName>
                                        </p:attrNameLst>
                                      </p:cBhvr>
                                      <p:to>
                                        <p:strVal val="visible"/>
                                      </p:to>
                                    </p:set>
                                  </p:childTnLst>
                                </p:cTn>
                              </p:par>
                            </p:childTnLst>
                          </p:cTn>
                        </p:par>
                        <p:par>
                          <p:cTn id="13" fill="hold" nodeType="afterGroup">
                            <p:stCondLst>
                              <p:cond delay="1000"/>
                            </p:stCondLst>
                            <p:childTnLst>
                              <p:par>
                                <p:cTn id="14" presetID="1" presetClass="entr" presetSubtype="0" fill="hold" nodeType="afterEffect">
                                  <p:stCondLst>
                                    <p:cond delay="500"/>
                                  </p:stCondLst>
                                  <p:childTnLst>
                                    <p:set>
                                      <p:cBhvr>
                                        <p:cTn id="15" dur="1" fill="hold">
                                          <p:stCondLst>
                                            <p:cond delay="0"/>
                                          </p:stCondLst>
                                        </p:cTn>
                                        <p:tgtEl>
                                          <p:spTgt spid="471045"/>
                                        </p:tgtEl>
                                        <p:attrNameLst>
                                          <p:attrName>style.visibility</p:attrName>
                                        </p:attrNameLst>
                                      </p:cBhvr>
                                      <p:to>
                                        <p:strVal val="visible"/>
                                      </p:to>
                                    </p:set>
                                  </p:childTnLst>
                                </p:cTn>
                              </p:par>
                              <p:par>
                                <p:cTn id="16" presetID="22" presetClass="entr" presetSubtype="1" fill="hold" nodeType="withEffect">
                                  <p:stCondLst>
                                    <p:cond delay="500"/>
                                  </p:stCondLst>
                                  <p:childTnLst>
                                    <p:set>
                                      <p:cBhvr>
                                        <p:cTn id="17" dur="1" fill="hold">
                                          <p:stCondLst>
                                            <p:cond delay="0"/>
                                          </p:stCondLst>
                                        </p:cTn>
                                        <p:tgtEl>
                                          <p:spTgt spid="471048"/>
                                        </p:tgtEl>
                                        <p:attrNameLst>
                                          <p:attrName>style.visibility</p:attrName>
                                        </p:attrNameLst>
                                      </p:cBhvr>
                                      <p:to>
                                        <p:strVal val="visible"/>
                                      </p:to>
                                    </p:set>
                                    <p:animEffect transition="in" filter="wipe(up)">
                                      <p:cBhvr>
                                        <p:cTn id="18" dur="500"/>
                                        <p:tgtEl>
                                          <p:spTgt spid="471048"/>
                                        </p:tgtEl>
                                      </p:cBhvr>
                                    </p:animEffect>
                                  </p:childTnLst>
                                </p:cTn>
                              </p:par>
                            </p:childTnLst>
                          </p:cTn>
                        </p:par>
                        <p:par>
                          <p:cTn id="19" fill="hold" nodeType="afterGroup">
                            <p:stCondLst>
                              <p:cond delay="2000"/>
                            </p:stCondLst>
                            <p:childTnLst>
                              <p:par>
                                <p:cTn id="20" presetID="21" presetClass="entr" presetSubtype="4" fill="hold" nodeType="afterEffect">
                                  <p:stCondLst>
                                    <p:cond delay="0"/>
                                  </p:stCondLst>
                                  <p:childTnLst>
                                    <p:set>
                                      <p:cBhvr>
                                        <p:cTn id="21" dur="1" fill="hold">
                                          <p:stCondLst>
                                            <p:cond delay="0"/>
                                          </p:stCondLst>
                                        </p:cTn>
                                        <p:tgtEl>
                                          <p:spTgt spid="471047"/>
                                        </p:tgtEl>
                                        <p:attrNameLst>
                                          <p:attrName>style.visibility</p:attrName>
                                        </p:attrNameLst>
                                      </p:cBhvr>
                                      <p:to>
                                        <p:strVal val="visible"/>
                                      </p:to>
                                    </p:set>
                                    <p:animEffect transition="in" filter="wheel(4)">
                                      <p:cBhvr>
                                        <p:cTn id="22" dur="500"/>
                                        <p:tgtEl>
                                          <p:spTgt spid="4710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DATA" val="&lt;object type=&quot;10002&quot; unique_id=&quot;901&quot;&gt;&lt;property id=&quot;10007&quot; value=&quot;Suivant&quot;/&gt;&lt;property id=&quot;10008&quot; value=&quot;Retour&quot;/&gt;&lt;property id=&quot;10009&quot; value=&quot;OK&quot;/&gt;&lt;property id=&quot;10012&quot; value=&quot;0&quot;/&gt;&lt;property id=&quot;10022&quot; value=&quot;Try again!&quot;/&gt;&lt;property id=&quot;10068&quot; value=&quot;Correct answer!&quot;/&gt;&lt;property id=&quot;10069&quot; value=&quot;Incorrect answer!&quot;/&gt;&lt;property id=&quot;10124&quot; value=&quot;Cliquez pour continuer&quot;/&gt;&lt;property id=&quot;10125&quot; value=&quot;Cliquez après avoir terminé&quot;/&gt;&lt;property id=&quot;10126&quot; value=&quot;Cliquez pour revenir&quot;/&gt;&lt;property id=&quot;10127&quot; value=&quot;Erase&quot;/&gt;&lt;property id=&quot;10128&quot; value=&quot;Cliquez pour effacer&quot;/&gt;&lt;property id=&quot;10133&quot; value=&quot;6&quot;/&gt;&lt;property id=&quot;10134&quot; value=&quot;0&quot;/&gt;&lt;property id=&quot;10135&quot; value=&quot;,&quot;/&gt;&lt;property id=&quot;10136&quot; value=&quot;2&quot;/&gt;&lt;property id=&quot;10156&quot; value=&quot;1&quot;/&gt;&lt;property id=&quot;10157&quot; value=&quot;1&quot;/&gt;&lt;property id=&quot;10158&quot; value=&quot;1&quot;/&gt;&lt;property id=&quot;10177&quot; value=&quot;0&quot;/&gt;&lt;property id=&quot;10183&quot; value=&quot;You need to complete the answer!&quot;/&gt;&lt;property id=&quot;10185&quot; value=&quot;1&quot;/&gt;&lt;property id=&quot;10188&quot; value=&quot;Votre temps de réponse est dépassé.&quot;/&gt;&lt;property id=&quot;10189&quot; value=&quot;1&quot;/&gt;&lt;property id=&quot;10194&quot; value=&quot;1&quot;/&gt;&lt;property id=&quot;10195&quot; value=&quot;1&quot;/&gt;&lt;property id=&quot;10196&quot; value=&quot;0&quot;/&gt;&lt;property id=&quot;10198&quot; value=&quot;100&quot;/&gt;&lt;object type=&quot;10054&quot; unique_id=&quot;10002&quot;&gt;&lt;property id=&quot;10139&quot; value=&quot;1.0&quot;/&gt;&lt;property id=&quot;10141&quot; value=&quot;80&quot;/&gt;&lt;property id=&quot;10143&quot; value=&quot;0&quot;/&gt;&lt;property id=&quot;10144&quot; value=&quot;0&quot;/&gt;&lt;property id=&quot;10145&quot; value=&quot;0&quot;/&gt;&lt;property id=&quot;10146&quot; value=&quot;1&quot;/&gt;&lt;property id=&quot;10147&quot; value=&quot;0&quot;/&gt;&lt;property id=&quot;10148&quot; value=&quot;0&quot;/&gt;&lt;property id=&quot;10149&quot; value=&quot;0&quot;/&gt;&lt;property id=&quot;10150&quot; value=&quot;0&quot;/&gt;&lt;/object&gt;&lt;object type=&quot;10042&quot; unique_id=&quot;903&quot;&gt;&lt;object type=&quot;10003&quot; unique_id=&quot;20165&quot;&gt;&lt;property id=&quot;10002&quot; value=&quot;Quiz&quot;/&gt;&lt;property id=&quot;10003&quot; value=&quot;0&quot;/&gt;&lt;property id=&quot;10004&quot; value=&quot;0&quot;/&gt;&lt;property id=&quot;10005&quot; value=&quot;0&quot;/&gt;&lt;property id=&quot;10006&quot; value=&quot;0&quot;/&gt;&lt;property id=&quot;10010&quot; value=&quot;1&quot;/&gt;&lt;property id=&quot;10014&quot; value=&quot;1&quot;/&gt;&lt;property id=&quot;10015&quot; value=&quot;1&quot;/&gt;&lt;property id=&quot;10016&quot; value=&quot;1&quot;/&gt;&lt;property id=&quot;10017&quot; value=&quot;1&quot;/&gt;&lt;property id=&quot;10018&quot; value=&quot;1&quot;/&gt;&lt;property id=&quot;10029&quot; value=&quot;2&quot;/&gt;&lt;property id=&quot;10072&quot; value=&quot;Quiz20165&quot;/&gt;&lt;property id=&quot;10123&quot; value=&quot;1&quot;/&gt;&lt;property id=&quot;10129&quot; value=&quot;0&quot;/&gt;&lt;property id=&quot;10130&quot; value=&quot;80&quot;/&gt;&lt;property id=&quot;10160&quot; value=&quot;1&quot;/&gt;&lt;property id=&quot;10161&quot; value=&quot;1&quot;/&gt;&lt;property id=&quot;10162&quot; value=&quot;0&quot;/&gt;&lt;property id=&quot;10163&quot; value=&quot;1&quot;/&gt;&lt;property id=&quot;10164&quot; value=&quot;0&quot;/&gt;&lt;property id=&quot;10165&quot; value=&quot;You have passed the review point!&quot;/&gt;&lt;property id=&quot;10166&quot; value=&quot;Please go back to the module and review the content!&quot;/&gt;&lt;property id=&quot;10167&quot; value=&quot;FFFFFFFF&quot;/&gt;&lt;property id=&quot;10169&quot; value=&quot;Question %d sur %d&quot;/&gt;&lt;property id=&quot;10170&quot; value=&quot;Envoyer un e-mail&quot;/&gt;&lt;property id=&quot;10171&quot; value=&quot;Correct answer!&quot;/&gt;&lt;property id=&quot;10172&quot; value=&quot;Please complete the excercise!&quot;/&gt;&lt;property id=&quot;10173&quot; value=&quot;Wrong answer:&quot;/&gt;&lt;property id=&quot;10174&quot; value=&quot;Correct answer:&quot;/&gt;&lt;object type=&quot;10050&quot; unique_id=&quot;20167&quot;&gt;&lt;property id=&quot;10020&quot; value=&quot;2&quot;/&gt;&lt;property id=&quot;10191&quot; value=&quot;-1&quot;/&gt;&lt;/object&gt;&lt;object type=&quot;10051&quot; unique_id=&quot;20168&quot;&gt;&lt;property id=&quot;10020&quot; value=&quot;2&quot;/&gt;&lt;property id=&quot;10191&quot; value=&quot;-1&quot;/&gt;&lt;/object&gt;&lt;/object&gt;&lt;/object&gt;&lt;/object&gt;"/>
  <p:tag name="MMPROD_NEXTUNIQUEID" val="20358"/>
  <p:tag name="MMPROD_THEME_BG_IMAGE" val=""/>
  <p:tag name="MMPROD_TAG_VCONFIG" val="PD94bWwgdmVyc2lvbj0iMS4wIiBlbmNvZGluZz0iVVRGLTgiPz4NCjxjb25maWd1cmF0aW9uPg0KCTxjb2xvcnM+DQoJCTx1aWNvbG9yIG5hbWU9InByaW1hcnkiIHZhbHVlPSIweDY0OEJCMyIvPg0KCQk8dWljb2xvciBuYW1lPSJnbG93IiB2YWx1ZT0iMHg2NDhCQjMiLz4NCgkJPHVpY29sb3IgbmFtZT0idGV4dCIgdmFsdWU9IjB4RkZGRkZGIi8+DQoJCTx1aWNvbG9yIG5hbWU9ImxpZ2h0IiB2YWx1ZT0iMHg0RTVENjAiLz4NCgkJPHVpY29sb3IgbmFtZT0ic2hhZG93IiB2YWx1ZT0iMHgwMDAwMDAiLz4NCgkJPHVpY29sb3IgbmFtZT0iYmFja2dyb3VuZCIgdmFsdWU9IjB4ODA4MDgwIi8+DQoJPC9jb2xvcnM+DQoJPGxheW91dD4NCgkJPHVpc2hvdyBuYW1lPSJwcmVzZW50YXRpb250aXRsZSIgdmFsdWU9InRydWUiLz4NCgkJPHVpc2hvdyBuYW1lPSJwcmVzZW50ZXJwaG90byIgdmFsdWU9InRydWUiLz4NCgkJPHVpc2hvdyBuYW1lPSJwcmVzZW50ZXJuYW1lIiB2YWx1ZT0idHJ1ZSIvPg0KCQk8dWlzaG93IG5hbWU9InByZXNlbnRlcnRpdGxlIiB2YWx1ZT0idHJ1ZSIvPg0KCQk8dWlzaG93IG5hbWU9InByZXNlbnRlcmVtYWlsIiB2YWx1ZT0idHJ1ZSIvPg0KCQk8dWlzaG93IG5hbWU9InByZXNlbnRlcmJpbyIgdmFsdWU9InRydWUiLz4NCgkJPHVpc2hvdyBuYW1lPSJjb21wYW55bG9nbyIgdmFsdWU9InRydWUiLz4NCgkJPHVpc2hvdyBuYW1lPSJzaWRlYmFyIiB2YWx1ZT0idHJ1ZSIvPg0KCQk8dWlzaG93IG5hbWU9Im91dGxpbmUiIHZhbHVlPSJmYWxzZSIvPg0KCQk8dWlzaG93IG5hbWU9InRodW1ibmFpbCIgdmFsdWU9ImZhbHNlIi8+DQoJCTx1aXNob3cgbmFtZT0ibm90ZXMiIHZhbHVlPSJ0cnVlIi8+DQoJCTx1aXNob3cgbmFtZT0ic2VhcmNoIiB2YWx1ZT0iZmFsc2UiLz4NCgkJPHVpc2hvdyBuYW1lPSJhdHRhY2htZW50cyIgdmFsdWU9InRydWUiLz4NCgkJPHVpc2hvdyBuYW1lPSJ1dGlscyIgdmFsdWU9InRydWUiLz4NCgkJPHVpc2hvdyBuYW1lPSJ2b2x1bWUiIHZhbHVlPSJ0cnVlIi8+DQoJCTx1aXNob3cgbmFtZT0icGxheWJhciIgdmFsdWU9InRydWUiLz4NCgkJPHVpc2hvdyBuYW1lPSJ0YWxraW5naGVhZCIgdmFsdWU9InRydWUiLz4NCgkJPHVpc2hvdyBuYW1lPSJzaWRlYmFyb25yaWdodCIgdmFsdWU9InRydWUiLz4NCgkJPHVpc2hvdyBuYW1lPSJ2aWV3Y2hhbmdlIiB2YWx1ZT0idHJ1ZSIvPg0KCQk8dWlzaG93IG5hbWU9ImluaXRpYWxkaXNwbGF5bW9kZWlzbm9ybWFsIiB2YWx1ZT0iZmFsc2UiLz4NCgkJPHVpcmVwbGFjZSBuYW1lPSJsb2dvIiB2YWx1ZT0iIi8+DQoJCTx1aXJlcGxhY2UgbmFtZT0iYmdpbWFnZSIgdmFsdWU9IiIvPg0KCQk8dWlyZXBsYWNlIG5hbWU9ImluaXRpYWx0YWIiIHZhbHVlPSJub3RlcyIvPg0KCTwvbGF5b3V0Pg0KCTxsYW5ndWFnZSBpZD0iZW4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SB1aXRleHQgLS0+DQoJCTwhLS0gc3Vic3RpdHV0aW9uOiAlbiA9PSBzbGlkZSBudW1iZXIgLS0+DQoJCTx1aXRleHQgbmFtZT0iVU5OQU1FRFNMSURFVElUTEUiIHZhbHVlPSJTbGlkZSAlbiIvPg0KCQk8IS0tIHN1YnN0aXR1dGlvbjogJW4gPT0gc2xpZGUgbnVtYmVyIC0tPg0KCQk8IS0tIHN1YnN0aXR1dGlvbjogJXQgPT0gdG90YWwgc2xpZGUgY291bnQgLS0+DQoJCTx1aXRleHQgbmFtZT0iU0NSVUJCQVJTVEFUVVNfU0xJREVJTkZPIiB2YWx1ZT0iU2xpZGUgJW4gLyAldCB8ICIvPg0KCQk8dWl0ZXh0IG5hbWU9IlNDUlVCQkFSU1RBVFVTX1NUT1BQRUQiIHZhbHVlPSJTdG9wcGVkIi8+DQoJCTx1aXRleHQgbmFtZT0iU0NSVUJCQVJTVEFUVVNfUExBWUlORyIgdmFsdWU9IlBsYXlpbmciLz4NCgkJPHVpdGV4dCBuYW1lPSJTQ1JVQkJBUlNUQVRVU19OT0FVRElPIiB2YWx1ZT0iTm8gQXVkaW8iLz4NCgkJPHVpdGV4dCBuYW1lPSJTQ1JVQkJBUlNUQVRVU19MT0FESU5HIiB2YWx1ZT0iTG9hZGluZyIvPg0KCQk8dWl0ZXh0IG5hbWU9IlNDUlVCQkFSU1RBVFVTX0JVRkZFUklORyIgdmFsdWU9IkJ1ZmZlcmluZyIvPg0KCQk8dWl0ZXh0IG5hbWU9IlNDUlVCQkFSU1RBVFVTX1FVRVNUSU9OIiB2YWx1ZT0iQW5zd2VyIFF1ZXN0aW9uIi8+DQoJCTx1aXRleHQgbmFtZT0iU0NSVUJCQVJTVEFUVVNfUkVWSUVXUVVJWiIgdmFsdWU9IlJldmlld2luZyBRdWl6Ii8+DQoJCTwhLS0gc3Vic3RpdHV0aW9uOiAlbSA9PSBtaW51dGVzIHJlbWFpbmluZyAtLT4NCgkJPCEtLSBzdWJzdGl0dXRpb246ICVzID09IHNlY29uZHMgcmVtYWluaW5nIC0tPg0KCQk8dWl0ZXh0IG5hbWU9IkVMQVBTRUQiIHZhbHVlPSIlbSBNaW51dGVzICVzIFNlY29uZHMgUmVtYWluaW5nIi8+DQoJCTx1aXRleHQgbmFtZT0iTk9URk9VTkQiIHZhbHVlPSJOb3RoaW5nIEZvdW5kIi8+DQoJCTx1aXRleHQgbmFtZT0iQVRUQUNITUVOVFMiIHZhbHVlPSJBdHRhY2htZW50cyIvPg0KCQk8IS0tIHN1YnN0aXR1dGlvbjogJXAgPT0gY3VycmVudCBzcGVha2VyJ3MgdGl0bGUgLS0+DQoJCTx1aXRleHQgbmFtZT0iQklPV0lOX1RJVExFIiB2YWx1ZT0iQmlvOiAlcCIvPg0KCQk8dWl0ZXh0IG5hbWU9IkJJT0JUTl9USVRMRSIgdmFsdWU9IkJpbyIvPg0KCQk8dWl0ZXh0IG5hbWU9IkRJVklERVJCVE5fVElUTEUiIHZhbHVlPSJ8Ii8+DQoJCTx1aXRleHQgbmFtZT0iQ09OVEFDVEJUTl9USVRMRSIgdmFsdWU9IkNvbnRhY3QiLz4NCgkJPHVpdGV4dCBuYW1lPSJUQUJfT1VUTElORSIgdmFsdWU9Ik91dGxpbmUiLz4NCgkJPHVpdGV4dCBuYW1lPSJUQUJfVEhVTUIiIHZhbHVlPSJUaHVtYiIvPg0KCQk8dWl0ZXh0IG5hbWU9IlRBQl9OT1RFUyIgdmFsdWU9Ik5vdGVzIi8+DQoJCTx1aXRleHQgbmFtZT0iVEFCX1NFQVJDSCIgdmFsdWU9IlNlYXJjaCIvPg0KCQk8dWl0ZXh0IG5hbWU9IlNMSURFX0hFQURJTkciIHZhbHVlPSJTbGlkZSBUaXRsZSIvPg0KCQk8dWl0ZXh0IG5hbWU9IkRVUkFUSU9OX0hFQURJTkciIHZhbHVlPSJEdXJhdGlvbiIvPg0KCQk8dWl0ZXh0IG5hbWU9IlNFQVJDSF9IRUFESU5HIiB2YWx1ZT0iU2VhcmNoIGZvciB0ZXh0OiIvPg0KCQk8dWl0ZXh0IG5hbWU9IlRIVU1CX0hFQURJTkciIHZhbHVlPSJTbGlkZSIvPg0KCQk8dWl0ZXh0IG5hbWU9IlRIVU1CX0lORk8iIHZhbHVlPSJTbGlkZSBUaXRsZS9EdXJhdGlvbiIvPg0KCQk8dWl0ZXh0IG5hbWU9IkFUVEFDSE5BTUVfSEVBRElORyIgdmFsdWU9IkZpbGUgTmFtZSIvPg0KCQk8dWl0ZXh0IG5hbWU9IkFUVEFDSFNJWkVfSEVBRElORyIgdmFsdWU9IlNpemUiLz4NCgkJPHVpdGV4dCBuYW1lPSJTTElERV9OT1RFUyIgdmFsdWU9IlNsaWRlIE5vdGVzIi8+DQoJCTwhLS0gc3Vic3RpdHV0aW9uOiAlcCA9PSBwcmVzZW50YXRpb24gdGl0bGUgLS0+DQoJCTwhLS0gc3Vic3RpdHV0aW9uOiAlcyA9PSBzbGlkZSB0aXRsZSAtLT4NCgkJPCEtLSBzdWJzdGl0dXRpb246ICVuID09IHNsaWRlIG51bWJlciAtLT4NCgkJPHVpdGV4dCBuYW1lPSJCT09LTUFSSyIgdmFsdWU9Ik1hY3JvbWVkaWEgQnJlZXplIC0gJXAiLz4NCgkJPCEtLSBzdWJzdGl0dXRpb246ICVwID09IHByZXNlbnRhdGlvbiB0aXRsZSAtLT4NCgkJPCEtLSBzdWJzdGl0dXRpb246ICVzID09IHNsaWRlIHRpdGxlIC0tPg0KCQk8IS0tIHN1YnN0aXR1dGlvbjogJW4gPT0gc2xpZGUgbnVtYmVyIC0tPg0KCQk8dWl0ZXh0IG5hbWU9IkJPT0tNQVJLU0xJREUiIHZhbHVlPSJNYWNyb21lZGlhIEJyZWV6ZSAtICVwICVzIi8+DQoJCTx1aXRleHQgbmFtZT0iU0hPV1NJREVCQVIiIHZhbHVlPSJTaG93IHNpZGViYXIgdG8gcGFydGljaXBhbnRzIi8+DQoJCTx1aXRleHQgbmFtZT0iRE9DV1JBUF9USVRMRSIgdmFsdWU9IkJyZWV6ZSBGaWxlIEF0dGFjaG1lbnQiLz4NCgkJPHVpdGV4dCBuYW1lPSJET0NXUkFQX01TRyIgdmFsdWU9IlNhdmUgdG8gTXkgQ29tcHV0ZXIiLz4NCgkJPHVpdGV4dCBuYW1lPSJET0NXUkFQX1BST01QVCIgdmFsdWU9IkNsaWNrIHRvIERvd25sb2FkIi8+DQoJPC9sYW5ndWFnZT4NCgk8bGFuZ3VhZ2UgaWQ9ImRl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0gdWl0ZXh0IC0tPg0KCQk8IS0tIHN1YnN0aXR1dGlvbjogJW4gPT0gc2xpZGUgbnVtYmVyIC0tPg0KCQk8dWl0ZXh0IG5hbWU9IlVOTkFNRURTTElERVRJVExFIiB2YWx1ZT0iRm9saWUgJW4iLz4NCgkJPCEtLSBzdWJzdGl0dXRpb246ICVuID09IHNsaWRlIG51bWJlciAtLT4NCgkJPCEtLSBzdWJzdGl0dXRpb246ICV0ID09IHRvdGFsIHNsaWRlIGNvdW50IC0tPg0KCQk8dWl0ZXh0IG5hbWU9IlNDUlVCQkFSU1RBVFVTX1NMSURFSU5GTyIgdmFsdWU9IkZvbGllICVuIC8gJXQgfCAiLz4NCgkJPHVpdGV4dCBuYW1lPSJTQ1JVQkJBUlNUQVRVU19TVE9QUEVEIiB2YWx1ZT0iQmVlbmRldCIvPg0KCQk8dWl0ZXh0IG5hbWU9IlNDUlVCQkFSU1RBVFVTX1BMQVlJTkciIHZhbHVlPSJXaWVkZXJnYWJlIi8+DQoJCTx1aXRleHQgbmFtZT0iU0NSVUJCQVJTVEFUVVNfTk9BVURJTyIgdmFsdWU9IktlaW4gQXVkaW8iLz4NCgkJPHVpdGV4dCBuYW1lPSJTQ1JVQkJBUlNUQVRVU19MT0FESU5HIiB2YWx1ZT0iTGFkZW4iLz4NCgkJPHVpdGV4dCBuYW1lPSJTQ1JVQkJBUlNUQVRVU19CVUZGRVJJTkciIHZhbHVlPSJQdWZmZXJuIi8+DQoJCTx1aXRleHQgbmFtZT0iU0NSVUJCQVJTVEFUVVNfUVVFU1RJT04iIHZhbHVlPSJGcmFnZSBiZWFudHdvcnRlbiIvPg0KCQk8dWl0ZXh0IG5hbWU9IlNDUlVCQkFSU1RBVFVTX1JFVklFV1FVSVoiIHZhbHVlPSJOb2NobWFscyBkdXJjaHNlaGVuIi8+DQoJCTwhLS0gc3Vic3RpdHV0aW9uOiAlbSA9PSBtaW51dGVzIHJlbWFpbmluZyAtLT4NCgkJPCEtLSBzdWJzdGl0dXRpb246ICVzID09IHNlY29uZHMgcmVtYWluaW5nIC0tPg0KCQk8dWl0ZXh0IG5hbWU9IkVMQVBTRUQiIHZhbHVlPSJSZXN0ZGF1ZXI6ICVtIE1pbnV0ZW4gJXMgU2VrdW5kZW4iLz4NCgkJPHVpdGV4dCBuYW1lPSJOT1RGT1VORCIgdmFsdWU9Ik5pY2h0cyBnZWZ1bmRlbiIvPg0KCQk8dWl0ZXh0IG5hbWU9IkFUVEFDSE1FTlRTIiB2YWx1ZT0iQW5sYWdlbiIvPg0KCQk8IS0tIHN1YnN0aXR1dGlvbjogJXAgPT0gY3VycmVudCBzcGVha2VyJ3MgdGl0bGUgLS0+DQoJCTx1aXRleHQgbmFtZT0iQklPV0lOX1RJVExFIiB2YWx1ZT0iU3ByZWNoZXI6ICVwIi8+DQoJCTx1aXRleHQgbmFtZT0iQklPQlROX1RJVExFIiB2YWx1ZT0iU3ByZWNoZXIiLz4NCgkJPHVpdGV4dCBuYW1lPSJESVZJREVSQlROX1RJVExFIiB2YWx1ZT0ifCIvPg0KCQk8dWl0ZXh0IG5hbWU9IkNPTlRBQ1RCVE5fVElUTEUiIHZhbHVlPSJLb250YWt0Ii8+DQoJCTx1aXRleHQgbmFtZT0iVEFCX09VVExJTkUiIHZhbHVlPSJTdHJ1a3R1ciIvPg0KCQk8dWl0ZXh0IG5hbWU9IlRBQl9USFVNQiIgdmFsdWU9Ik1pbmlhdHVyIi8+DQoJCTx1aXRleHQgbmFtZT0iVEFCX05PVEVTIiB2YWx1ZT0iTm90aXplbiIvPg0KCQk8dWl0ZXh0IG5hbWU9IlRBQl9TRUFSQ0giIHZhbHVlPSJTdWNoZW4iLz4NCgkJPHVpdGV4dCBuYW1lPSJTTElERV9IRUFESU5HIiB2YWx1ZT0iRm9saWVudGl0ZWwiLz4NCgkJPHVpdGV4dCBuYW1lPSJEVVJBVElPTl9IRUFESU5HIiB2YWx1ZT0iRGF1ZXIiLz4NCgkJPHVpdGV4dCBuYW1lPSJTRUFSQ0hfSEVBRElORyIgdmFsdWU9IlRleHQgc3VjaGVuOiIvPg0KCQk8dWl0ZXh0IG5hbWU9IlRIVU1CX0hFQURJTkciIHZhbHVlPSJGb2xpZSIvPg0KCQk8dWl0ZXh0IG5hbWU9IlRIVU1CX0lORk8iIHZhbHVlPSJGb2xpZW50aXRlbC9EYXVlciIvPg0KCQk8dWl0ZXh0IG5hbWU9IkFUVEFDSE5BTUVfSEVBRElORyIgdmFsdWU9IkRhdGVpbmFtZSIvPg0KCQk8dWl0ZXh0IG5hbWU9IkFUVEFDSFNJWkVfSEVBRElORyIgdmFsdWU9Ikdyw7bDn2UiLz4NCgkJPHVpdGV4dCBuYW1lPSJTTElERV9OT1RFUyIgdmFsdWU9IkZvbGllbm5vdGl6ZW4iLz4NCgkJPCEtLSBzdWJzdGl0dXRpb246ICVwID09IHByZXNlbnRhdGlvbiB0aXRsZSAtLT4NCgkJPCEtLSBzdWJzdGl0dXRpb246ICVzID09IHNsaWRlIHRpdGxlIC0tPg0KCQk8IS0tIHN1YnN0aXR1dGlvbjogJW4gPT0gc2xpZGUgbnVtYmVyIC0tPg0KCQk8dWl0ZXh0IG5hbWU9IkJPT0tNQVJLIiB2YWx1ZT0iTWFjcm9tZWRpYSBCcmVlemUgLSAlcCIvPg0KCQk8IS0tIHN1YnN0aXR1dGlvbjogJXAgPT0gcHJlc2VudGF0aW9uIHRpdGxlIC0tPg0KCQk8IS0tIHN1YnN0aXR1dGlvbjogJXMgPT0gc2xpZGUgdGl0bGUgLS0+DQoJCTwhLS0gc3Vic3RpdHV0aW9uOiAlbiA9PSBzbGlkZSBudW1iZXIgLS0+DQoJCTx1aXRleHQgbmFtZT0iQk9PS01BUktTTElERSIgdmFsdWU9Ik1hY3JvbWVkaWEgQnJlZXplIC0gJXAgJXMiLz4NCgkJPHVpdGV4dCBuYW1lPSJTSE9XU0lERUJBUiIgdmFsdWU9IkRlbiBUZWlsbmVobWVybiBkaWUgU2VpdGVubGVpc3RlIGFuemVpZ2VuIi8+DQoJCTx1aXRleHQgbmFtZT0iRE9DV1JBUF9USVRMRSIgdmFsdWU9IkJyZWV6ZS1BbmhhbmciLz4NCgkJPHVpdGV4dCBuYW1lPSJET0NXUkFQX01TRyIgdmFsdWU9IkF1ZiBtZWluZW0gQXJiZWl0c3BsYXR6IHNwZWljaGVybiIvPg0KCQk8dWl0ZXh0IG5hbWU9IkRPQ1dSQVBfUFJPTVBUIiB2YWx1ZT0iWnVtIEhlcnVudGVybGFkZW4ga2xpY2tlbiIvPg0KCTwvbGFuZ3VhZ2U+DQoJPGxhbmd1YWdlIGlkPSJmci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IHVpdGV4dCAtLT4NCgkJPCEtLSBzdWJzdGl0dXRpb246ICVuID09IHNsaWRlIG51bWJlciAtLT4NCgkJPHVpdGV4dCBuYW1lPSJVTk5BTUVEU0xJREVUSVRMRSIgdmFsdWU9IkRpYXBvc2l0aXZlICVuIi8+DQoJCTwhLS0gc3Vic3RpdHV0aW9uOiAlbiA9PSBzbGlkZSBudW1iZXIgLS0+DQoJCTwhLS0gc3Vic3RpdHV0aW9uOiAldCA9PSB0b3RhbCBzbGlkZSBjb3VudCAtLT4NCgkJPHVpdGV4dCBuYW1lPSJTQ1JVQkJBUlNUQVRVU19TTElERUlORk8iIHZhbHVlPSJEaWFwb3NpdGl2ZSAlbiAvICV0IHwgIi8+DQoJCTx1aXRleHQgbmFtZT0iU0NSVUJCQVJTVEFUVVNfU1RPUFBFRCIgdmFsdWU9IkFycsOqdMOpZSIvPg0KCQk8dWl0ZXh0IG5hbWU9IlNDUlVCQkFSU1RBVFVTX1BMQVlJTkciIHZhbHVlPSJMZWN0dXJlIi8+DQoJCTx1aXRleHQgbmFtZT0iU0NSVUJCQVJTVEFUVVNfTk9BVURJTyIgdmFsdWU9IlBhcyBkZSBzb24iLz4NCgkJPHVpdGV4dCBuYW1lPSJTQ1JVQkJBUlNUQVRVU19MT0FESU5HIiB2YWx1ZT0iQ2hhcmdlbWVudCBlbiBjb3VycyIvPg0KCQk8dWl0ZXh0IG5hbWU9IlNDUlVCQkFSU1RBVFVTX0JVRkZFUklORyIgdmFsdWU9Ik1pc2UgZW4gbcOpbW9pcmUiLz4NCgkJPHVpdGV4dCBuYW1lPSJTQ1JVQkJBUlNUQVRVU19RVUVTVElPTiIgdmFsdWU9IlLDqXBvbmRyZSDDoCBsYSBxdWVzdGlvbiIvPg0KCQk8dWl0ZXh0IG5hbWU9IlNDUlVCQkFSU1RBVFVTX1JFVklFV1FVSVoiIHZhbHVlPSJSw6l2aXNpb24gZHUgcXVlc3Rpb25uYWlyZSIvPg0KCQk8IS0tIHN1YnN0aXR1dGlvbjogJW0gPT0gbWludXRlcyByZW1haW5pbmcgLS0+DQoJCTwhLS0gc3Vic3RpdHV0aW9uOiAlcyA9PSBzZWNvbmRzIHJlbWFpbmluZyAtLT4NCgkJPHVpdGV4dCBuYW1lPSJFTEFQU0VEIiB2YWx1ZT0iJW0gbWludXRlcyAlcyBzZWNvbmRlcyBSZXN0YW50ZXMiLz4NCgkJPHVpdGV4dCBuYW1lPSJOT1RGT1VORCIgdmFsdWU9IlJpZW4gdHJvdXbDqSIvPg0KCQk8dWl0ZXh0IG5hbWU9IkFUVEFDSE1FTlRTIiB2YWx1ZT0iUGnDqGNlcyBqb2ludGVzIi8+DQoJCTwhLS0gc3Vic3RpdHV0aW9uOiAlcCA9PSBjdXJyZW50IHNwZWFrZXIncyB0aXRsZSAtLT4NCgkJPHVpdGV4dCBuYW1lPSJCSU9XSU5fVElUTEUiIHZhbHVlPSJCaW8gOiAlcCIvPg0KCQk8dWl0ZXh0IG5hbWU9IkJJT0JUTl9USVRMRSIgdmFsdWU9IkJpbyA6Ii8+DQoJCTx1aXRleHQgbmFtZT0iRElWSURFUkJUTl9USVRMRSIgdmFsdWU9InwiLz4NCgkJPHVpdGV4dCBuYW1lPSJDT05UQUNUQlROX1RJVExFIiB2YWx1ZT0iQ29udGFjdCIvPg0KCQk8dWl0ZXh0IG5hbWU9IlRBQl9PVVRMSU5FIiB2YWx1ZT0iUGxhbiIvPg0KCQk8dWl0ZXh0IG5hbWU9IlRBQl9USFVNQiIgdmFsdWU9IiBNaW5pYXR1cmUiLz4NCgkJPHVpdGV4dCBuYW1lPSJUQUJfTk9URVMiIHZhbHVlPSJOb3RlcyIvPg0KCQk8dWl0ZXh0IG5hbWU9IlRBQl9TRUFSQ0giIHZhbHVlPSIgQ2hlcmNoZXIiLz4NCgkJPHVpdGV4dCBuYW1lPSJTTElERV9IRUFESU5HIiB2YWx1ZT0iVGl0cmUgZGUgbGEgZGlhcG9zaXRpdmUiLz4NCgkJPHVpdGV4dCBuYW1lPSJEVVJBVElPTl9IRUFESU5HIiB2YWx1ZT0iRHVyw6llIi8+DQoJCTx1aXRleHQgbmFtZT0iU0VBUkNIX0hFQURJTkciIHZhbHVlPSJSZWNoZXJjaGUgZGUgdGV4dGUgOiIvPg0KCQk8dWl0ZXh0IG5hbWU9IlRIVU1CX0hFQURJTkciIHZhbHVlPSJEaWFwb3NpdGl2ZSIvPg0KCQk8dWl0ZXh0IG5hbWU9IlRIVU1CX0lORk8iIHZhbHVlPSJUaXRyZS9kdXLDqWUiLz4NCgkJPHVpdGV4dCBuYW1lPSJBVFRBQ0hOQU1FX0hFQURJTkciIHZhbHVlPSJOb20gZGUgZmljaGllciIvPg0KCQk8dWl0ZXh0IG5hbWU9IkFUVEFDSFNJWkVfSEVBRElORyIgdmFsdWU9IlRhaWxsZSIvPg0KCQk8dWl0ZXh0IG5hbWU9IlNMSURFX05PVEVTIiB2YWx1ZT0iTm90ZXMgZGVzIGRpYXBvc2l0aXZlcyIvPg0KCQk8IS0tIHN1YnN0aXR1dGlvbjogJXAgPT0gcHJlc2VudGF0aW9uIHRpdGxlIC0tPg0KCQk8IS0tIHN1YnN0aXR1dGlvbjogJXMgPT0gc2xpZGUgdGl0bGUgLS0+DQoJCTwhLS0gc3Vic3RpdHV0aW9uOiAlbiA9PSBzbGlkZSBudW1iZXIgLS0+DQoJCTx1aXRleHQgbmFtZT0iQk9PS01BUksiIHZhbHVlPSJNYWNyb21lZGlhIEJyZWV6ZSAtICVwIi8+DQoJCTwhLS0gc3Vic3RpdHV0aW9uOiAlcCA9PSBwcmVzZW50YXRpb24gdGl0bGUgLS0+DQoJCTwhLS0gc3Vic3RpdHV0aW9uOiAlcyA9PSBzbGlkZSB0aXRsZSAtLT4NCgkJPCEtLSBzdWJzdGl0dXRpb246ICVuID09IHNsaWRlIG51bWJlciAtLT4NCgkJPHVpdGV4dCBuYW1lPSJCT09LTUFSS1NMSURFIiB2YWx1ZT0iTWFjcm9tZWRpYSBCcmVlemUgLSAlcCAlcyIvPg0KCQk8dWl0ZXh0IG5hbWU9IlNIT1dTSURFQkFSIiB2YWx1ZT0iTW9udHJlciBsJ2VuY2FkcsOpIGF1eCBwYXJ0aWNpcGFudHMiLz4NCgkJPHVpdGV4dCBuYW1lPSJET0NXUkFQX1RJVExFIiB2YWx1ZT0iUGnDqGNlIGpvaW50ZSBCcmVlemUiLz4NCgkJPHVpdGV4dCBuYW1lPSJET0NXUkFQX01TRyIgdmFsdWU9IkVucmVnaXN0cmVyIHN1ciBtb24gb3JkaW5hdGV1ciIvPg0KCQk8dWl0ZXh0IG5hbWU9IkRPQ1dSQVBfUFJPTVBUIiB2YWx1ZT0iQ2xpcXVlciBwb3VyIHTDqWzDqWNoYXJnZXIiLz4NCgk8L2xhbmd1YWdlPg0KCTxsYW5ndWFnZSBpZD0iamEiPg0KCQk8IS0tIGZvcm1hdCBmb3IgdWlmb250IHZhbHVlIGlzICJmb250LHNpemUsaXNib2xkLGlzaXRhbGljLGlzc2hhZG93ZWQiIC0tPg0KCQk8dWlmb250IG5hbWU9IkZPTlRfUVVJWlpJTkciIHZhbHVlPSJWZXJkYW5hLDksZmFsc2UsZmFsc2UsZmFsc2UiLz4NCgkJPHVpZm9udCBuYW1lPSJGT05UX1NDUlVCU1RBVFVTIiB2YWx1ZT0iVmVyZGFuYSwxMSxmYWxzZSxmYWxzZSx0cnVlIi8+DQoJCTx1aWZvbnQgbmFtZT0iRk9OVF9TQ1JVQlRJTUUiIHZhbHVlPSJWZXJkYW5hLDksZmFsc2UsZmFsc2UsdHJ1ZSIvPg0KCQk8dWlmb250IG5hbWU9IkZPTlRfRUxBUFNFRFRJTUUiIHZhbHVlPSJWZXJkYW5hLDExLHRydWUsZmFsc2UsZmFsc2UiLz4NCgkJPHVpZm9udCBuYW1lPSJGT05UX1VUSUxTTUVOVSIgdmFsdWU9IlZlcmRhbmEsOSx0cnVlLGZhbHNlLGZhbHNlIi8+DQoJCTx1aWZvbnQgbmFtZT0iRk9OVF9UQUJTIiB2YWx1ZT0iVmVyZGFuYSwxMCxmYWxzZSxmYWxzZSxmYWxzZSIvPg0KCQk8dWlmb250IG5hbWU9IkZPTlRfUFJFU0VOVEFUSU9OTkFNRSIgdmFsdWU9IlZlcmRhbmEsMTUsZmFsc2UsZmFsc2UsdHJ1ZSIvPg0KCQk8dWlmb250IG5hbWU9IkZPTlRfUFJFU0VOVEVSTkFNRSIgdmFsdWU9IlZlcmRhbmEsMTUsdHJ1ZSxmYWxzZSx0cnVlIi8+DQoJCTx1aWZvbnQgbmFtZT0iRk9OVF9QUkVTRU5URVJUSVRMRSIgdmFsdWU9IlZlcmRhbmEsMTE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ExLGZhbHNlLGZhbHNlLHRydWUiLz4NCgkJPHVpZm9udCBuYW1lPSJGT05UX0JJT1dJTiIgdmFsdWU9IlZlcmRhbmEsMTEsZmFsc2UsZmFsc2UsZmFsc2UiLz4NCgkJPHVpZm9udCBuYW1lPSJGT05UX0xJU1RIRUFESU5HIiB2YWx1ZT0iVmVyZGFuYSwxMSxmYWxzZSxmYWxzZSxmYWxzZSIvPg0KCQk8dWlmb250IG5hbWU9IkZPTlRfV0lOVElUTEUiIHZhbHVlPSJWZXJkYW5hLDExLGZhbHNlLGZhbHNlLHRydWUiLz4NCgkJPHVpZm9udCBuYW1lPSJGT05UX0FUVEFDSE1FTlRTIiB2YWx1ZT0iVmVyZGFuYSwxMSxmYWxzZSxmYWxzZSx0cnVlIi8+DQoJCTwhLS0gdWl0ZXh0IC0tPg0KCQk8IS0tIHN1YnN0aXR1dGlvbjogJW4gPT0gc2xpZGUgbnVtYmVyIC0tPg0KCQk8dWl0ZXh0IG5hbWU9IlVOTkFNRURTTElERVRJVExFIiB2YWx1ZT0i44K544Op44Kk44OJIDogJW4iLz4NCgkJPCEtLSBzdWJzdGl0dXRpb246ICVuID09IHNsaWRlIG51bWJlciAtLT4NCgkJPCEtLSBzdWJzdGl0dXRpb246ICV0ID09IHRvdGFsIHNsaWRlIGNvdW50IC0tPg0KCQk8dWl0ZXh0IG5hbWU9IlNDUlVCQkFSU1RBVFVTX1NMSURFSU5GTyIgdmFsdWU9IuOCueODqeOCpOODiSA6ICVuIC8gJXQgfCAiLz4NCgkJPHVpdGV4dCBuYW1lPSJTQ1JVQkJBUlNUQVRVU19TVE9QUEVEIiB2YWx1ZT0i5YGc5q2iIi8+DQoJCTx1aXRleHQgbmFtZT0iU0NSVUJCQVJTVEFUVVNfUExBWUlORyIgdmFsdWU9IuWGjeeUn+S4rSIvPg0KCQk8dWl0ZXh0IG5hbWU9IlNDUlVCQkFSU1RBVFVTX05PQVVESU8iIHZhbHVlPSLpn7Plo7DjgarjgZciLz4NCgkJPHVpdGV4dCBuYW1lPSJTQ1JVQkJBUlNUQVRVU19MT0FESU5HIiB2YWx1ZT0i44Ot44O844OJ5LitIi8+DQoJCTx1aXRleHQgbmFtZT0iU0NSVUJCQVJTVEFUVVNfQlVGRkVSSU5HIiB2YWx1ZT0i44OQ44OD44OV44Kh5LitIi8+DQoJCTx1aXRleHQgbmFtZT0iU0NSVUJCQVJTVEFUVVNfUVVFU1RJT04iIHZhbHVlPSLos6rllY/jgavnrZTjgYjjgabkuIvjgZXjgYQiLz4NCgkJPHVpdGV4dCBuYW1lPSJTQ1JVQkJBUlNUQVRVU19SRVZJRVdRVUlaIiB2YWx1ZT0i44Kv44Kk44K644KS44Os44OT44Ol44O844GX44Gm44GE44G+44GZIi8+DQoJCTwhLS0gc3Vic3RpdHV0aW9uOiAlbSA9PSBtaW51dGVzIHJlbWFpbmluZyAtLT4NCgkJPCEtLSBzdWJzdGl0dXRpb246ICVzID09IHNlY29uZHMgcmVtYWluaW5nIC0tPg0KCQk8dWl0ZXh0IG5hbWU9IkVMQVBTRUQiIHZhbHVlPSLmrovjgoogOiAlbSDliIYgJXMg56eSIi8+DQoJCTx1aXRleHQgbmFtZT0iTk9URk9VTkQiIHZhbHVlPSLkvZXjgoLopovjgaTjgYvjgorjgb7jgZvjgpMiLz4NCgkJPHVpdGV4dCBuYW1lPSJBVFRBQ0hNRU5UUyIgdmFsdWU9Iua3u+S7mCIvPg0KCQk8IS0tIHN1YnN0aXR1dGlvbjogJXAgPT0gY3VycmVudCBzcGVha2VyJ3MgdGl0bGUgLS0+DQoJCTx1aXRleHQgbmFtZT0iQklPV0lOX1RJVExFIiB2YWx1ZT0i57WM5q20IDogJXAiLz4NCgkJPHVpdGV4dCBuYW1lPSJCSU9CVE5fVElUTEUiIHZhbHVlPSLntYzmrbQiLz4NCgkJPHVpdGV4dCBuYW1lPSJESVZJREVSQlROX1RJVExFIiB2YWx1ZT0ifCIvPg0KCQk8dWl0ZXh0IG5hbWU9IkNPTlRBQ1RCVE5fVElUTEUiIHZhbHVlPSLjgYrllY/jgYTlkIjjgo/jgZsiLz4NCgkJPHVpdGV4dCBuYW1lPSJUQUJfT1VUTElORSIgdmFsdWU9IuOCouOCpuODiOODqeOCpOODsyIvPg0KCQk8dWl0ZXh0IG5hbWU9IlRBQl9USFVNQiIgdmFsdWU9IuOCteODoOODjeODvOODqyIvPg0KCQk8dWl0ZXh0IG5hbWU9IlRBQl9OT1RFUyIgdmFsdWU9IuODjuODvOODiCIvPg0KCQk8dWl0ZXh0IG5hbWU9IlRBQl9TRUFSQ0giIHZhbHVlPSLmpJzntKIiLz4NCgkJPHVpdGV4dCBuYW1lPSJTTElERV9IRUFESU5HIiB2YWx1ZT0i44K544Op44Kk44OJ44K/44Kk44OI44OrIi8+DQoJCTx1aXRleHQgbmFtZT0iRFVSQVRJT05fSEVBRElORyIgdmFsdWU9IumVt+OBlSIvPg0KCQk8dWl0ZXh0IG5hbWU9IlNFQVJDSF9IRUFESU5HIiB2YWx1ZT0i5qSc57Si44GZ44KL44OG44Kt44K544OIIDogIi8+DQoJCTx1aXRleHQgbmFtZT0iVEhVTUJfSEVBRElORyIgdmFsdWU9IuOCueODqeOCpOODiSIvPg0KCQk8dWl0ZXh0IG5hbWU9IlRIVU1CX0lORk8iIHZhbHVlPSLjgrnjg6njgqTjg4njgr/jgqTjg4jjg6sgLyDplbfjgZUiLz4NCgkJPHVpdGV4dCBuYW1lPSJBVFRBQ0hOQU1FX0hFQURJTkciIHZhbHVlPSLjg5XjgqHjgqTjg6vlkI0iLz4NCgkJPHVpdGV4dCBuYW1lPSJBVFRBQ0hTSVpFX0hFQURJTkciIHZhbHVlPSLjgrXjgqTjgroiLz4NCgkJPHVpdGV4dCBuYW1lPSJTTElERV9OT1RFUyIgdmFsdWU9IuOCueODqeOCpOODieODjuODvOODiCIvPg0KCQk8IS0tIHN1YnN0aXR1dGlvbjogJXAgPT0gcHJlc2VudGF0aW9uIHRpdGxlIC0tPg0KCQk8IS0tIHN1YnN0aXR1dGlvbjogJXMgPT0gc2xpZGUgdGl0bGUgLS0+DQoJCTwhLS0gc3Vic3RpdHV0aW9uOiAlbiA9PSBzbGlkZSBudW1iZXIgLS0+DQoJCTx1aXRleHQgbmFtZT0iQk9PS01BUksiIHZhbHVlPSJNYWNyb21lZGlhIEJyZWV6ZSAtICVwIi8+DQoJCTwhLS0gc3Vic3RpdHV0aW9uOiAlcCA9PSBwcmVzZW50YXRpb24gdGl0bGUgLS0+DQoJCTwhLS0gc3Vic3RpdHV0aW9uOiAlcyA9PSBzbGlkZSB0aXRsZSAtLT4NCgkJPCEtLSBzdWJzdGl0dXRpb246ICVuID09IHNsaWRlIG51bWJlciAtLT4NCgkJPHVpdGV4dCBuYW1lPSJCT09LTUFSS1NMSURFIiB2YWx1ZT0iTWFjcm9tZWRpYSBCcmVlemUgLSAlcCAlcyIvPg0KCQk8dWl0ZXh0IG5hbWU9IlNIT1dTSURFQkFSIiB2YWx1ZT0i44K144Kk44OJ44OQ44O844KS5Y+C5Yqg6ICF44Gr6KaL44Gb44KLIi8+DQoJCTx1aXRleHQgbmFtZT0iRE9DV1JBUF9USVRMRSIgdmFsdWU9IkJyZWV6ZSDmt7vku5jjg5XjgqHjgqTjg6siLz4NCgkJPHVpdGV4dCBuYW1lPSJET0NXUkFQX01TRyIgdmFsdWU9IuODnuOCpOOCs+ODs+ODlOODpeODvOOCv+OBq+S/neWtmCIvPg0KCQk8dWl0ZXh0IG5hbWU9IkRPQ1dSQVBfUFJPTVBUIiB2YWx1ZT0i44Kv44Oq44OD44Kv44GX44Gm44OA44Km44Oz44Ot44O844OJIi8+DQoJPC9sYW5ndWFnZT4NCgk8bGFuZ3VhZ2UgaWQ9ImtvIj4NCgkJPCEtLSBmb3JtYXQgZm9yIHVpZm9udCB2YWx1ZSBpcyAiZm9udCxzaXplLGlzYm9sZCxpc2l0YWxpYyxpc3NoYWRvd2VkIiAtLT4NCgkJPHVpZm9udCBuYW1lPSJGT05UX1FVSVpaSU5HIiB2YWx1ZT0iVmVyZGFuYSw5LGZhbHNlLGZhbHNlLGZhbHNlIi8+DQoJCTx1aWZvbnQgbmFtZT0iRk9OVF9TQ1JVQlNUQVRVUyIgdmFsdWU9IlZlcmRhbmEsMTEsZmFsc2UsZmFsc2UsdHJ1ZSIvPg0KCQk8dWlmb250IG5hbWU9IkZPTlRfU0NSVUJUSU1FIiB2YWx1ZT0iVmVyZGFuYSw5LGZhbHNlLGZhbHNlLHRydWUiLz4NCgkJPHVpZm9udCBuYW1lPSJGT05UX0VMQVBTRURUSU1FIiB2YWx1ZT0iVmVyZGFuYSwxMSx0cnVlLGZhbHNlLGZhbHNlIi8+DQoJCTx1aWZvbnQgbmFtZT0iRk9OVF9VVElMU01FTlUiIHZhbHVlPSJWZXJkYW5hLDksdHJ1ZSxmYWxzZSxmYWxzZSIvPg0KCQk8dWlmb250IG5hbWU9IkZPTlRfVEFCUyIgdmFsdWU9IlZlcmRhbmEsMTEsZmFsc2UsZmFsc2UsZmFsc2UiLz4NCgkJPHVpZm9udCBuYW1lPSJGT05UX1BSRVNFTlRBVElPTk5BTUUiIHZhbHVlPSJWZXJkYW5hLDE1LGZhbHNlLGZhbHNlLHRydWUiLz4NCgkJPHVpZm9udCBuYW1lPSJGT05UX1BSRVNFTlRFUk5BTUUiIHZhbHVlPSJWZXJkYW5hLDE1LHRydWUsZmFsc2UsdHJ1ZSIvPg0KCQk8dWlmb250IG5hbWU9IkZPTlRfUFJFU0VOVEVSVElUTEUiIHZhbHVlPSJWZXJkYW5hLDExLGZhbHNlLGZhbHNlLHRydWUiLz4NCgkJPHVpZm9udCBuYW1lPSJGT05UX0JJT0JUTiIgdmFsdWU9IlZlcmRhbmEsMTE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xMSxmYWxzZSxmYWxzZSx0cnVlIi8+DQoJCTx1aWZvbnQgbmFtZT0iRk9OVF9CSU9XSU4iIHZhbHVlPSJWZXJkYW5hLDExLGZhbHNlLGZhbHNlLGZhbHNlIi8+DQoJCTx1aWZvbnQgbmFtZT0iRk9OVF9MSVNUSEVBRElORyIgdmFsdWU9IlZlcmRhbmEsMTEsZmFsc2UsZmFsc2UsZmFsc2UiLz4NCgkJPHVpZm9udCBuYW1lPSJGT05UX1dJTlRJVExFIiB2YWx1ZT0iVmVyZGFuYSwxMSxmYWxzZSxmYWxzZSx0cnVlIi8+DQoJCTx1aWZvbnQgbmFtZT0iRk9OVF9BVFRBQ0hNRU5UUyIgdmFsdWU9IlZlcmRhbmEsMTEsZmFsc2UsZmFsc2UsdHJ1ZSIvPg0KCQk8IS0tIHVpdGV4dCAtLT4NCgkJPCEtLSBzdWJzdGl0dXRpb246ICVuID09IHNsaWRlIG51bWJlciAtLT4NCgkJPHVpdGV4dCBuYW1lPSJVTk5BTUVEU0xJREVUSVRMRSIgdmFsdWU9IuyKrOudvOydtOuTnCAlbiIvPg0KCQk8IS0tIHN1YnN0aXR1dGlvbjogJW4gPT0gc2xpZGUgbnVtYmVyIC0tPg0KCQk8IS0tIHN1YnN0aXR1dGlvbjogJXQgPT0gdG90YWwgc2xpZGUgY291bnQgLS0+DQoJCTx1aXRleHQgbmFtZT0iU0NSVUJCQVJTVEFUVVNfU0xJREVJTkZPIiB2YWx1ZT0i7Iqs65287J2065OcICVuIC8gJXQgfCAiLz4NCgkJPHVpdGV4dCBuYW1lPSJTQ1JVQkJBUlNUQVRVU19TVE9QUEVEIiB2YWx1ZT0i7KSR7KeA65CoIi8+DQoJCTx1aXRleHQgbmFtZT0iU0NSVUJCQVJTVEFUVVNfUExBWUlORyIgdmFsdWU9IuyerOyDnSIvPg0KCQk8dWl0ZXh0IG5hbWU9IlNDUlVCQkFSU1RBVFVTX05PQVVESU8iIHZhbHVlPSLsmKTrlJTsmKQg7JeG7J2MIi8+DQoJCTx1aXRleHQgbmFtZT0iU0NSVUJCQVJTVEFUVVNfTE9BRElORyIgdmFsdWU9IuuhnOuUqSIvPg0KCQk8dWl0ZXh0IG5hbWU9IlNDUlVCQkFSU1RBVFVTX0JVRkZFUklORyIgdmFsdWU9IuuyhO2NvOungSIvPg0KCQk8dWl0ZXh0IG5hbWU9IlNDUlVCQkFSU1RBVFVTX1FVRVNUSU9OIiB2YWx1ZT0i7KeI66y47JeQIOuLte2VmOq4sCIvPg0KCQk8dWl0ZXh0IG5hbWU9IlNDUlVCQkFSU1RBVFVTX1JFVklFV1FVSVoiIHZhbHVlPSLsp4jrrLgg64uk7Iuc67O06riwIi8+DQoJCTwhLS0gc3Vic3RpdHV0aW9uOiAlbSA9PSBtaW51dGVzIHJlbWFpbmluZyAtLT4NCgkJPCEtLSBzdWJzdGl0dXRpb246ICVzID09IHNlY29uZHMgcmVtYWluaW5nIC0tPg0KCQk8dWl0ZXh0IG5hbWU9IkVMQVBTRUQiIHZhbHVlPSIlbeu2hCAlc+y0iCDrgqjsnYwiLz4NCgkJPHVpdGV4dCBuYW1lPSJOT1RGT1VORCIgdmFsdWU9IuyXhuydjCIvPg0KCQk8dWl0ZXh0IG5hbWU9IkFUVEFDSE1FTlRTIiB2YWx1ZT0i7LKo67aAIO2MjOydvCIvPg0KCQk8IS0tIHN1YnN0aXR1dGlvbjogJXAgPT0gY3VycmVudCBzcGVha2VyJ3MgdGl0bGUgLS0+DQoJCTx1aXRleHQgbmFtZT0iQklPV0lOX1RJVExFIiB2YWx1ZT0i6rK966ClIOyGjOqwnDogJXAiLz4NCgkJPHVpdGV4dCBuYW1lPSJCSU9CVE5fVElUTEUiIHZhbHVlPSLqsr3roKUg7IaM6rCcIi8+DQoJCTx1aXRleHQgbmFtZT0iRElWSURFUkJUTl9USVRMRSIgdmFsdWU9InwiLz4NCgkJPHVpdGV4dCBuYW1lPSJDT05UQUNUQlROX1RJVExFIiB2YWx1ZT0i7Jew65297LKYIi8+DQoJCTx1aXRleHQgbmFtZT0iVEFCX09VVExJTkUiIHZhbHVlPSLqsJzsmpQiLz4NCgkJPHVpdGV4dCBuYW1lPSJUQUJfVEhVTUIiIHZhbHVlPSLstpXshoztjJAiLz4NCgkJPHVpdGV4dCBuYW1lPSJUQUJfTk9URVMiIHZhbHVlPSLrhbjtirgiLz4NCgkJPHVpdGV4dCBuYW1lPSJUQUJfU0VBUkNIIiB2YWx1ZT0i6rKA7IOJIi8+DQoJCTx1aXRleHQgbmFtZT0iU0xJREVfSEVBRElORyIgdmFsdWU9IuyKrOudvOydtOuTnCDsoJzrqqkiLz4NCgkJPHVpdGV4dCBuYW1lPSJEVVJBVElPTl9IRUFESU5HIiB2YWx1ZT0i7J6s7IOd7Iuc6rCEIi8+DQoJCTx1aXRleHQgbmFtZT0iU0VBUkNIX0hFQURJTkciIHZhbHVlPSLthY3siqTtirgg6rKA7IOJOiIvPg0KCQk8dWl0ZXh0IG5hbWU9IlRIVU1CX0hFQURJTkciIHZhbHVlPSLsiqzrnbzsnbTrk5wiLz4NCgkJPHVpdGV4dCBuYW1lPSJUSFVNQl9JTkZPIiB2YWx1ZT0i7KCc66qpL+yerOyDneyLnOqwhCIvPg0KCQk8dWl0ZXh0IG5hbWU9IkFUVEFDSE5BTUVfSEVBRElORyIgdmFsdWU9Iu2MjOydvCDsnbTrpoQiLz4NCgkJPHVpdGV4dCBuYW1lPSJBVFRBQ0hTSVpFX0hFQURJTkciIHZhbHVlPSLtgazquLAiLz4NCgkJPHVpdGV4dCBuYW1lPSJTTElERV9OT1RFUyIgdmFsdWU9IuyKrOudvOydtOuTnCDrhbjtirgiLz4NCgkJPCEtLSBzdWJzdGl0dXRpb246ICVwID09IHByZXNlbnRhdGlvbiB0aXRsZSAtLT4NCgkJPCEtLSBzdWJzdGl0dXRpb246ICVzID09IHNsaWRlIHRpdGxlIC0tPg0KCQk8IS0tIHN1YnN0aXR1dGlvbjogJW4gPT0gc2xpZGUgbnVtYmVyIC0tPg0KCQk8dWl0ZXh0IG5hbWU9IkJPT0tNQVJLIiB2YWx1ZT0iTWFjcm9tZWRpYSBCcmVlemUgLSAlcCIvPg0KCQk8IS0tIHN1YnN0aXR1dGlvbjogJXAgPT0gcHJlc2VudGF0aW9uIHRpdGxlIC0tPg0KCQk8IS0tIHN1YnN0aXR1dGlvbjogJXMgPT0gc2xpZGUgdGl0bGUgLS0+DQoJCTwhLS0gc3Vic3RpdHV0aW9uOiAlbiA9PSBzbGlkZSBudW1iZXIgLS0+DQoJCTx1aXRleHQgbmFtZT0iQk9PS01BUktTTElERSIgdmFsdWU9Ik1hY3JvbWVkaWEgQnJlZXplIC0gJXAgJXMiLz4NCgkJPHVpdGV4dCBuYW1lPSJTSE9XU0lERUJBUiIgdmFsdWU9IuywuOyXrOyekOyXkOqyjCDshLjroZwg66eJ64yAIOuztOydtOq4sCIvPg0KCQk8dWl0ZXh0IG5hbWU9IkRPQ1dSQVBfVElUTEUiIHZhbHVlPSJCcmVlemUg7YyM7J28IOyyqOu2gCIvPg0KCQk8dWl0ZXh0IG5hbWU9IkRPQ1dSQVBfTVNHIiB2YWx1ZT0i64K0IOy7tO2TqO2EsOyXkCDsoIDsnqUiLz4NCgkJPHVpdGV4dCBuYW1lPSJET0NXUkFQX1BST01QVCIgdmFsdWU9Iu2BtOumre2VmOyXrCDri6TsmrTroZzrk5wiLz4NCgk8L2xhbmd1YWdlPg0KPC9jb25maWd1cmF0aW9uPg0K"/>
  <p:tag name="MMPROD_UIDATA" val="&lt;database version=&quot;6.0&quot;&gt;&lt;object type=&quot;1&quot; unique_id=&quot;10001&quot;&gt;&lt;property id=&quot;20141&quot; value=&quot;Introduction&quot;/&gt;&lt;property id=&quot;20144&quot; value=&quot;1&quot;/&gt;&lt;property id=&quot;20146&quot; value=&quot;1&quot;/&gt;&lt;property id=&quot;20147&quot; value=&quot;0&quot;/&gt;&lt;property id=&quot;20148&quot; value=&quot;5&quot;/&gt;&lt;property id=&quot;20180&quot; value=&quot;1&quot;/&gt;&lt;property id=&quot;20181&quot; value=&quot;1&quot;/&gt;&lt;property id=&quot;20193&quot; value=&quot;-1&quot;/&gt;&lt;property id=&quot;20222&quot; value=&quot;C:\Documents and Settings\t_jensen\Bureau\CAPTIVATE\Captivate publications\Access WBF\&quot;/&gt;&lt;property id=&quot;20224&quot; value=&quot;U:\Share\KNS\othilie\Help Lab SISTER\Formations\E-Learning\POWERPOINT MODULES\Publications\8. Tools&quot;/&gt;&lt;property id=&quot;20250&quot; value=&quot;0&quot;/&gt;&lt;property id=&quot;20251&quot; value=&quot;0&quot;/&gt;&lt;property id=&quot;20259&quot; value=&quot;0&quot;/&gt;&lt;object type=&quot;4&quot; unique_id=&quot;10002&quot;&gt;&lt;/object&gt;&lt;object type=&quot;2&quot; unique_id=&quot;10003&quot;&gt;&lt;object type=&quot;3&quot; unique_id=&quot;10077&quot;&gt;&lt;property id=&quot;20148&quot; value=&quot;5&quot;/&gt;&lt;property id=&quot;20300&quot; value=&quot;Diapositive 3 - &amp;quot;Results-Based Management (RBM)&amp;quot;&quot;/&gt;&lt;property id=&quot;20307&quot; value=&quot;267&quot;/&gt;&lt;property id=&quot;20309&quot; value=&quot;-1&quot;/&gt;&lt;/object&gt;&lt;object type=&quot;3&quot; unique_id=&quot;10222&quot;&gt;&lt;property id=&quot;20148&quot; value=&quot;5&quot;/&gt;&lt;property id=&quot;20300&quot; value=&quot;Diapositive 1&quot;/&gt;&lt;property id=&quot;20307&quot; value=&quot;276&quot;/&gt;&lt;/object&gt;&lt;object type=&quot;3&quot; unique_id=&quot;10631&quot;&gt;&lt;property id=&quot;20148&quot; value=&quot;5&quot;/&gt;&lt;property id=&quot;20300&quot; value=&quot;Diapositive 23 - &amp;quot;Results&amp;#x0D;&amp;#x0A;Formulation of results to be attained&amp;#x0D;&amp;#x0A;&amp;quot;&quot;/&gt;&lt;property id=&quot;20307&quot; value=&quot;288&quot;/&gt;&lt;/object&gt;&lt;object type=&quot;3&quot; unique_id=&quot;10975&quot;&gt;&lt;property id=&quot;20148&quot; value=&quot;5&quot;/&gt;&lt;property id=&quot;20300&quot; value=&quot;Diapositive 65 - &amp;quot;UN System “Delivering as One”&amp;#x0D;&amp;#x0A;at the country level&amp;quot;&quot;/&gt;&lt;property id=&quot;20307&quot; value=&quot;304&quot;/&gt;&lt;/object&gt;&lt;object type=&quot;3&quot; unique_id=&quot;10977&quot;&gt;&lt;property id=&quot;20148&quot; value=&quot;5&quot;/&gt;&lt;property id=&quot;20300&quot; value=&quot;Diapositive 68 - &amp;quot;Intersectoral Platforms&amp;quot;&quot;/&gt;&lt;property id=&quot;20307&quot; value=&quot;306&quot;/&gt;&lt;/object&gt;&lt;object type=&quot;3&quot; unique_id=&quot;11152&quot;&gt;&lt;property id=&quot;20148&quot; value=&quot;5&quot;/&gt;&lt;property id=&quot;20300&quot; value=&quot;Diapositive 4 - &amp;quot;UNESCO Programme Management Framework&amp;quot;&quot;/&gt;&lt;property id=&quot;20307&quot; value=&quot;318&quot;/&gt;&lt;/object&gt;&lt;object type=&quot;3&quot; unique_id=&quot;11156&quot;&gt;&lt;property id=&quot;20148&quot; value=&quot;5&quot;/&gt;&lt;property id=&quot;20300&quot; value=&quot;Diapositive 39 - &amp;quot;From programming to implementation&amp;quot;&quot;/&gt;&lt;property id=&quot;20307&quot; value=&quot;323&quot;/&gt;&lt;/object&gt;&lt;object type=&quot;3&quot; unique_id=&quot;11159&quot;&gt;&lt;property id=&quot;20148&quot; value=&quot;5&quot;/&gt;&lt;property id=&quot;20300&quot; value=&quot;Diapositive 63&quot;/&gt;&lt;property id=&quot;20307&quot; value=&quot;322&quot;/&gt;&lt;/object&gt;&lt;object type=&quot;3&quot; unique_id=&quot;11160&quot;&gt;&lt;property id=&quot;20148&quot; value=&quot;5&quot;/&gt;&lt;property id=&quot;20300&quot; value=&quot;Diapositive 64&quot;/&gt;&lt;property id=&quot;20307&quot; value=&quot;321&quot;/&gt;&lt;/object&gt;&lt;object type=&quot;3&quot; unique_id=&quot;11283&quot;&gt;&lt;property id=&quot;20148&quot; value=&quot;5&quot;/&gt;&lt;property id=&quot;20300&quot; value=&quot;Diapositive 40 - &amp;quot;From programming to implementation&amp;quot;&quot;/&gt;&lt;property id=&quot;20307&quot; value=&quot;328&quot;/&gt;&lt;/object&gt;&lt;object type=&quot;3&quot; unique_id=&quot;11496&quot;&gt;&lt;property id=&quot;20148&quot; value=&quot;5&quot;/&gt;&lt;property id=&quot;20300&quot; value=&quot;Diapositive 16 - &amp;quot;Situation analysis &amp;#x0D;&amp;#x0A;Applying HRBA and mainstreaming GE&amp;#x0D;&amp;#x0A;&amp;#x0D;&amp;#x0A;&amp;quot;&quot;/&gt;&lt;property id=&quot;20307&quot; value=&quot;330&quot;/&gt;&lt;/object&gt;&lt;object type=&quot;3&quot; unique_id=&quot;11497&quot;&gt;&lt;property id=&quot;20148&quot; value=&quot;5&quot;/&gt;&lt;property id=&quot;20300&quot; value=&quot;Diapositive 17&quot;/&gt;&lt;property id=&quot;20307&quot; value=&quot;331&quot;/&gt;&lt;/object&gt;&lt;object type=&quot;3&quot; unique_id=&quot;11543&quot;&gt;&lt;property id=&quot;20148&quot; value=&quot;5&quot;/&gt;&lt;property id=&quot;20300&quot; value=&quot;Diapositive 62&quot;/&gt;&lt;property id=&quot;20307&quot; value=&quot;332&quot;/&gt;&lt;/object&gt;&lt;object type=&quot;3&quot; unique_id=&quot;12982&quot;&gt;&lt;property id=&quot;20148&quot; value=&quot;5&quot;/&gt;&lt;property id=&quot;20300&quot; value=&quot;Diapositive 9&quot;/&gt;&lt;property id=&quot;20307&quot; value=&quot;335&quot;/&gt;&lt;/object&gt;&lt;object type=&quot;3&quot; unique_id=&quot;12987&quot;&gt;&lt;property id=&quot;20148&quot; value=&quot;5&quot;/&gt;&lt;property id=&quot;20300&quot; value=&quot;Diapositive 7 - &amp;quot;Results-Based Management (RBM)&amp;#x0D;&amp;#x0A;The “transformative process”&amp;quot;&quot;/&gt;&lt;property id=&quot;20307&quot; value=&quot;345&quot;/&gt;&lt;/object&gt;&lt;object type=&quot;3&quot; unique_id=&quot;13138&quot;&gt;&lt;property id=&quot;20148&quot; value=&quot;5&quot;/&gt;&lt;property id=&quot;20300&quot; value=&quot;Diapositive 2 - &amp;quot;To get started&amp;quot;&quot;/&gt;&lt;property id=&quot;20307&quot; value=&quot;350&quot;/&gt;&lt;/object&gt;&lt;object type=&quot;3&quot; unique_id=&quot;13378&quot;&gt;&lt;property id=&quot;20148&quot; value=&quot;5&quot;/&gt;&lt;property id=&quot;20300&quot; value=&quot;Diapositive 24 - &amp;quot;Results&amp;#x0D;&amp;#x0A;Formulation of results to be attained&amp;#x0D;&amp;#x0A;&amp;quot;&quot;/&gt;&lt;property id=&quot;20307&quot; value=&quot;353&quot;/&gt;&lt;/object&gt;&lt;object type=&quot;3&quot; unique_id=&quot;13383&quot;&gt;&lt;property id=&quot;20148&quot; value=&quot;5&quot;/&gt;&lt;property id=&quot;20300&quot; value=&quot;Diapositive 10 - &amp;quot;Programming framework&amp;quot;&quot;/&gt;&lt;property id=&quot;20307&quot; value=&quot;387&quot;/&gt;&lt;/object&gt;&lt;object type=&quot;3&quot; unique_id=&quot;13384&quot;&gt;&lt;property id=&quot;20148&quot; value=&quot;5&quot;/&gt;&lt;property id=&quot;20300&quot; value=&quot;Diapositive 15 - &amp;quot;Situation analysis&amp;#x0D;&amp;#x0A;Assessing the issues to be addressed&amp;#x0D;&amp;#x0A;&amp;quot;&quot;/&gt;&lt;property id=&quot;20307&quot; value=&quot;358&quot;/&gt;&lt;/object&gt;&lt;object type=&quot;3&quot; unique_id=&quot;13385&quot;&gt;&lt;property id=&quot;20148&quot; value=&quot;5&quot;/&gt;&lt;property id=&quot;20300&quot; value=&quot;Diapositive 8 - &amp;quot;Results-Based Management (RBM)&amp;#x0D;&amp;#x0A;The “transformative process”&amp;quot;&quot;/&gt;&lt;property id=&quot;20307&quot; value=&quot;384&quot;/&gt;&lt;/object&gt;&lt;object type=&quot;3&quot; unique_id=&quot;13387&quot;&gt;&lt;property id=&quot;20148&quot; value=&quot;5&quot;/&gt;&lt;property id=&quot;20300&quot; value=&quot;Diapositive 26&quot;/&gt;&lt;property id=&quot;20307&quot; value=&quot;362&quot;/&gt;&lt;/object&gt;&lt;object type=&quot;3&quot; unique_id=&quot;13391&quot;&gt;&lt;property id=&quot;20148&quot; value=&quot;5&quot;/&gt;&lt;property id=&quot;20300&quot; value=&quot;Diapositive 32 - &amp;quot;Results &amp;#x0D;&amp;#x0A;Formulation of indicators&amp;quot;&quot;/&gt;&lt;property id=&quot;20307&quot; value=&quot;366&quot;/&gt;&lt;/object&gt;&lt;object type=&quot;3&quot; unique_id=&quot;13394&quot;&gt;&lt;property id=&quot;20148&quot; value=&quot;5&quot;/&gt;&lt;property id=&quot;20300&quot; value=&quot;Diapositive 35 - &amp;quot;Implementation strategy&amp;#x0D;&amp;#x0A;Framework for attainment of results&amp;#x0D;&amp;#x0A;&amp;quot;&quot;/&gt;&lt;property id=&quot;20307&quot; value=&quot;370&quot;/&gt;&lt;/object&gt;&lt;object type=&quot;3&quot; unique_id=&quot;13398&quot;&gt;&lt;property id=&quot;20148&quot; value=&quot;5&quot;/&gt;&lt;property id=&quot;20300&quot; value=&quot;Diapositive 14&quot;/&gt;&lt;property id=&quot;20307&quot; value=&quot;393&quot;/&gt;&lt;/object&gt;&lt;object type=&quot;3&quot; unique_id=&quot;13399&quot;&gt;&lt;property id=&quot;20148&quot; value=&quot;5&quot;/&gt;&lt;property id=&quot;20300&quot; value=&quot;Diapositive 18 - &amp;quot;Situation analysis&amp;#x0D;&amp;#x0A;Considering the scope, stakeholders and resources &amp;#x0D;&amp;#x0A;&amp;#x0D;&amp;#x0A;&amp;quot;&quot;/&gt;&lt;property id=&quot;20307&quot; value=&quot;391&quot;/&gt;&lt;/object&gt;&lt;object type=&quot;3&quot; unique_id=&quot;13401&quot;&gt;&lt;property id=&quot;20148&quot; value=&quot;5&quot;/&gt;&lt;property id=&quot;20300&quot; value=&quot;Diapositive 21&quot;/&gt;&lt;property id=&quot;20307&quot; value=&quot;394&quot;/&gt;&lt;/object&gt;&lt;object type=&quot;3&quot; unique_id=&quot;13402&quot;&gt;&lt;property id=&quot;20148&quot; value=&quot;5&quot;/&gt;&lt;property id=&quot;20300&quot; value=&quot;Diapositive 33&quot;/&gt;&lt;property id=&quot;20307&quot; value=&quot;395&quot;/&gt;&lt;/object&gt;&lt;object type=&quot;3&quot; unique_id=&quot;13457&quot;&gt;&lt;property id=&quot;20148&quot; value=&quot;5&quot;/&gt;&lt;property id=&quot;20300&quot; value=&quot;Diapositive 12&quot;/&gt;&lt;property id=&quot;20307&quot; value=&quot;396&quot;/&gt;&lt;/object&gt;&lt;object type=&quot;3&quot; unique_id=&quot;13458&quot;&gt;&lt;property id=&quot;20148&quot; value=&quot;5&quot;/&gt;&lt;property id=&quot;20300&quot; value=&quot;Diapositive 13 - &amp;quot;Results chain&amp;#x0D;&amp;#x0A;Identification of the contribution to outcomes of C/4 and expected results of C/5&amp;#x0D;&amp;#x0A;&amp;quot;&quot;/&gt;&lt;property id=&quot;20307&quot; value=&quot;397&quot;/&gt;&lt;/object&gt;&lt;object type=&quot;3&quot; unique_id=&quot;13460&quot;&gt;&lt;property id=&quot;20148&quot; value=&quot;5&quot;/&gt;&lt;property id=&quot;20300&quot; value=&quot;Diapositive 31 - &amp;quot;Results &amp;#x0D;&amp;#x0A;Formulation of performance indicators&amp;quot;&quot;/&gt;&lt;property id=&quot;20307&quot; value=&quot;401&quot;/&gt;&lt;/object&gt;&lt;object type=&quot;3&quot; unique_id=&quot;16600&quot;&gt;&lt;property id=&quot;20148&quot; value=&quot;5&quot;/&gt;&lt;property id=&quot;20300&quot; value=&quot;Diapositive 37 - &amp;quot;Correction of the Brain teaser&amp;quot;&quot;/&gt;&lt;property id=&quot;20307&quot; value=&quot;421&quot;/&gt;&lt;/object&gt;&lt;object type=&quot;3&quot; unique_id=&quot;16601&quot;&gt;&lt;property id=&quot;20148&quot; value=&quot;5&quot;/&gt;&lt;property id=&quot;20300&quot; value=&quot;Diapositive 38 - &amp;quot;Programming framework:&amp;#x0D;&amp;#x0A;Recap &amp;quot;&quot;/&gt;&lt;property id=&quot;20307&quot; value=&quot;447&quot;/&gt;&lt;/object&gt;&lt;object type=&quot;3&quot; unique_id=&quot;16602&quot;&gt;&lt;property id=&quot;20148&quot; value=&quot;5&quot;/&gt;&lt;property id=&quot;20300&quot; value=&quot;Diapositive 41&quot;/&gt;&lt;property id=&quot;20307&quot; value=&quot;422&quot;/&gt;&lt;/object&gt;&lt;object type=&quot;3&quot; unique_id=&quot;16605&quot;&gt;&lt;property id=&quot;20148&quot; value=&quot;5&quot;/&gt;&lt;property id=&quot;20300&quot; value=&quot;Diapositive 44 - &amp;quot;Monitoring implementation &amp;#x0D;&amp;#x0A;Planned versus Actual&amp;quot;&quot;/&gt;&lt;property id=&quot;20307&quot; value=&quot;462&quot;/&gt;&lt;/object&gt;&lt;object type=&quot;3&quot; unique_id=&quot;16606&quot;&gt;&lt;property id=&quot;20148&quot; value=&quot;5&quot;/&gt;&lt;property id=&quot;20300&quot; value=&quot;Diapositive 45 - &amp;quot;Planning for Monitoring &amp;#x0D;&amp;#x0A;&amp;quot;&quot;/&gt;&lt;property id=&quot;20307&quot; value=&quot;463&quot;/&gt;&lt;/object&gt;&lt;object type=&quot;3&quot; unique_id=&quot;16607&quot;&gt;&lt;property id=&quot;20148&quot; value=&quot;5&quot;/&gt;&lt;property id=&quot;20300&quot; value=&quot;Diapositive 46 - &amp;quot;Monitoring implementation&amp;quot;&quot;/&gt;&lt;property id=&quot;20307&quot; value=&quot;464&quot;/&gt;&lt;/object&gt;&lt;object type=&quot;3&quot; unique_id=&quot;16610&quot;&gt;&lt;property id=&quot;20148&quot; value=&quot;5&quot;/&gt;&lt;property id=&quot;20300&quot; value=&quot;Diapositive 50 - &amp;quot;Reporting&amp;quot;&quot;/&gt;&lt;property id=&quot;20307&quot; value=&quot;467&quot;/&gt;&lt;/object&gt;&lt;object type=&quot;3&quot; unique_id=&quot;16611&quot;&gt;&lt;property id=&quot;20148&quot; value=&quot;5&quot;/&gt;&lt;property id=&quot;20300&quot; value=&quot;Diapositive 51 - &amp;quot;Reporting&amp;quot;&quot;/&gt;&lt;property id=&quot;20307&quot; value=&quot;431&quot;/&gt;&lt;/object&gt;&lt;object type=&quot;3&quot; unique_id=&quot;16612&quot;&gt;&lt;property id=&quot;20148&quot; value=&quot;5&quot;/&gt;&lt;property id=&quot;20300&quot; value=&quot;Diapositive 52 - &amp;quot;Reporting&amp;quot;&quot;/&gt;&lt;property id=&quot;20307&quot; value=&quot;432&quot;/&gt;&lt;/object&gt;&lt;object type=&quot;3&quot; unique_id=&quot;16619&quot;&gt;&lt;property id=&quot;20148&quot; value=&quot;5&quot;/&gt;&lt;property id=&quot;20300&quot; value=&quot;Diapositive 57 - &amp;quot;RBM: UN and UNESCO’s results chain&amp;quot;&quot;/&gt;&lt;property id=&quot;20307&quot; value=&quot;437&quot;/&gt;&lt;/object&gt;&lt;object type=&quot;3&quot; unique_id=&quot;16622&quot;&gt;&lt;property id=&quot;20148&quot; value=&quot;5&quot;/&gt;&lt;property id=&quot;20300&quot; value=&quot;Diapositive 60 - &amp;quot;Next steps&amp;quot;&quot;/&gt;&lt;property id=&quot;20307&quot; value=&quot;440&quot;/&gt;&lt;/object&gt;&lt;object type=&quot;3&quot; unique_id=&quot;16623&quot;&gt;&lt;property id=&quot;20148&quot; value=&quot;5&quot;/&gt;&lt;property id=&quot;20300&quot; value=&quot;Diapositive 61&quot;/&gt;&lt;property id=&quot;20307&quot; value=&quot;441&quot;/&gt;&lt;/object&gt;&lt;object type=&quot;3&quot; unique_id=&quot;17313&quot;&gt;&lt;property id=&quot;20148&quot; value=&quot;5&quot;/&gt;&lt;property id=&quot;20300&quot; value=&quot;Diapositive 55 - &amp;quot;Coinciding programming,&amp;#x0D;&amp;#x0A; monitoring and reporting&amp;quot;&quot;/&gt;&lt;property id=&quot;20307&quot; value=&quot;468&quot;/&gt;&lt;/object&gt;&lt;object type=&quot;3&quot; unique_id=&quot;17315&quot;&gt;&lt;property id=&quot;20148&quot; value=&quot;5&quot;/&gt;&lt;property id=&quot;20300&quot; value=&quot;Diapositive 53 - &amp;quot;Reporting&amp;#x0D;&amp;#x0A;Exercise on the MLA reporting&amp;#x0D;&amp;#x0A;&amp;quot;&quot;/&gt;&lt;property id=&quot;20307&quot; value=&quot;470&quot;/&gt;&lt;/object&gt;&lt;object type=&quot;3&quot; unique_id=&quot;17317&quot;&gt;&lt;property id=&quot;20148&quot; value=&quot;5&quot;/&gt;&lt;property id=&quot;20300&quot; value=&quot;Diapositive 56 - &amp;quot;Evaluation &amp;quot;&quot;/&gt;&lt;property id=&quot;20307&quot; value=&quot;472&quot;/&gt;&lt;/object&gt;&lt;object type=&quot;3&quot; unique_id=&quot;17454&quot;&gt;&lt;property id=&quot;20148&quot; value=&quot;5&quot;/&gt;&lt;property id=&quot;20300&quot; value=&quot;Diapositive 54 - &amp;quot;Progress assessment&amp;#x0D;&amp;#x0A;Exercise on the “EX/4” information and MLA reporting&amp;#x0D;&amp;#x0A;&amp;quot;&quot;/&gt;&lt;property id=&quot;20307&quot; value=&quot;474&quot;/&gt;&lt;/object&gt;&lt;object type=&quot;3&quot; unique_id=&quot;17975&quot;&gt;&lt;property id=&quot;20148&quot; value=&quot;5&quot;/&gt;&lt;property id=&quot;20300&quot; value=&quot;Diapositive 66 - &amp;quot;35 C/5 Coding structure &amp;quot;&quot;/&gt;&lt;property id=&quot;20307&quot; value=&quot;478&quot;/&gt;&lt;/object&gt;&lt;object type=&quot;3&quot; unique_id=&quot;18041&quot;&gt;&lt;property id=&quot;20148&quot; value=&quot;5&quot;/&gt;&lt;property id=&quot;20300&quot; value=&quot;Diapositive 5 - &amp;quot;The 34 C/4, the 35 C/5 and 36 C/5&amp;quot;&quot;/&gt;&lt;property id=&quot;20307&quot; value=&quot;498&quot;/&gt;&lt;/object&gt;&lt;object type=&quot;3&quot; unique_id=&quot;18042&quot;&gt;&lt;property id=&quot;20148&quot; value=&quot;5&quot;/&gt;&lt;property id=&quot;20300&quot; value=&quot;Diapositive 6 - &amp;quot;Extrabudgetary resources&amp;quot;&quot;/&gt;&lt;property id=&quot;20307&quot; value=&quot;483&quot;/&gt;&lt;/object&gt;&lt;object type=&quot;3&quot; unique_id=&quot;18043&quot;&gt;&lt;property id=&quot;20148&quot; value=&quot;5&quot;/&gt;&lt;property id=&quot;20300&quot; value=&quot;Diapositive 11&quot;/&gt;&lt;property id=&quot;20307&quot; value=&quot;482&quot;/&gt;&lt;/object&gt;&lt;object type=&quot;3&quot; unique_id=&quot;18044&quot;&gt;&lt;property id=&quot;20148&quot; value=&quot;5&quot;/&gt;&lt;property id=&quot;20300&quot; value=&quot;Diapositive 19&quot;/&gt;&lt;property id=&quot;20307&quot; value=&quot;479&quot;/&gt;&lt;/object&gt;&lt;object type=&quot;3&quot; unique_id=&quot;18045&quot;&gt;&lt;property id=&quot;20148&quot; value=&quot;5&quot;/&gt;&lt;property id=&quot;20300&quot; value=&quot;Diapositive 20&quot;/&gt;&lt;property id=&quot;20307&quot; value=&quot;480&quot;/&gt;&lt;/object&gt;&lt;object type=&quot;3&quot; unique_id=&quot;18046&quot;&gt;&lt;property id=&quot;20148&quot; value=&quot;5&quot;/&gt;&lt;property id=&quot;20300&quot; value=&quot;Diapositive 22 - &amp;quot;Results vs. outputs&amp;quot;&quot;/&gt;&lt;property id=&quot;20307&quot; value=&quot;484&quot;/&gt;&lt;/object&gt;&lt;object type=&quot;3&quot; unique_id=&quot;18047&quot;&gt;&lt;property id=&quot;20148&quot; value=&quot;5&quot;/&gt;&lt;property id=&quot;20300&quot; value=&quot;Diapositive 25 - &amp;quot;Results versus outputs &amp;#x0D;&amp;#x0A;Formulation of results to be attained&amp;#x0D;&amp;#x0A;&amp;quot;&quot;/&gt;&lt;property id=&quot;20307&quot; value=&quot;485&quot;/&gt;&lt;/object&gt;&lt;object type=&quot;3&quot; unique_id=&quot;18048&quot;&gt;&lt;property id=&quot;20148&quot; value=&quot;5&quot;/&gt;&lt;property id=&quot;20300&quot; value=&quot;Diapositive 28 - &amp;quot;Results&amp;#x0D;&amp;#x0A; Planning for monitoring of results&amp;quot;&quot;/&gt;&lt;property id=&quot;20307&quot; value=&quot;486&quot;/&gt;&lt;/object&gt;&lt;object type=&quot;3&quot; unique_id=&quot;18049&quot;&gt;&lt;property id=&quot;20148&quot; value=&quot;5&quot;/&gt;&lt;property id=&quot;20300&quot; value=&quot;Diapositive 29 - &amp;quot;Results&amp;#x0D;&amp;#x0A; Planning for monitoring of results&amp;quot;&quot;/&gt;&lt;property id=&quot;20307&quot; value=&quot;487&quot;/&gt;&lt;/object&gt;&lt;object type=&quot;3&quot; unique_id=&quot;18050&quot;&gt;&lt;property id=&quot;20148&quot; value=&quot;5&quot;/&gt;&lt;property id=&quot;20300&quot; value=&quot;Diapositive 30 - &amp;quot;Results &amp;#x0D;&amp;#x0A;Formulation of performance indicators&amp;quot;&quot;/&gt;&lt;property id=&quot;20307&quot; value=&quot;488&quot;/&gt;&lt;/object&gt;&lt;object type=&quot;3&quot; unique_id=&quot;18051&quot;&gt;&lt;property id=&quot;20148&quot; value=&quot;5&quot;/&gt;&lt;property id=&quot;20300&quot; value=&quot;Diapositive 34&quot;/&gt;&lt;property id=&quot;20307&quot; value=&quot;489&quot;/&gt;&lt;/object&gt;&lt;object type=&quot;3&quot; unique_id=&quot;18052&quot;&gt;&lt;property id=&quot;20148&quot; value=&quot;5&quot;/&gt;&lt;property id=&quot;20300&quot; value=&quot;Diapositive 36 - &amp;quot;Balance among the three “R”s&amp;quot;&quot;/&gt;&lt;property id=&quot;20307&quot; value=&quot;490&quot;/&gt;&lt;/object&gt;&lt;object type=&quot;3&quot; unique_id=&quot;18053&quot;&gt;&lt;property id=&quot;20148&quot; value=&quot;5&quot;/&gt;&lt;property id=&quot;20300&quot; value=&quot;Diapositive 42 - &amp;quot;Monitoring implementation&amp;quot;&quot;/&gt;&lt;property id=&quot;20307&quot; value=&quot;491&quot;/&gt;&lt;/object&gt;&lt;object type=&quot;3&quot; unique_id=&quot;18054&quot;&gt;&lt;property id=&quot;20148&quot; value=&quot;5&quot;/&gt;&lt;property id=&quot;20300&quot; value=&quot;Diapositive 43 - &amp;quot;Monitoring implementation&amp;quot;&quot;/&gt;&lt;property id=&quot;20307&quot; value=&quot;492&quot;/&gt;&lt;/object&gt;&lt;object type=&quot;3&quot; unique_id=&quot;18055&quot;&gt;&lt;property id=&quot;20148&quot; value=&quot;5&quot;/&gt;&lt;property id=&quot;20300&quot; value=&quot;Diapositive 47 - &amp;quot;Monitoring implementation&amp;quot;&quot;/&gt;&lt;property id=&quot;20307&quot; value=&quot;493&quot;/&gt;&lt;/object&gt;&lt;object type=&quot;3&quot; unique_id=&quot;18056&quot;&gt;&lt;property id=&quot;20148&quot; value=&quot;5&quot;/&gt;&lt;property id=&quot;20300&quot; value=&quot;Diapositive 48 - &amp;quot;Reprogramming&amp;#x0D;&amp;#x0A; Reviewing the planned results&amp;#x0D;&amp;#x0A;&amp;quot;&quot;/&gt;&lt;property id=&quot;20307&quot; value=&quot;494&quot;/&gt;&lt;/object&gt;&lt;object type=&quot;3&quot; unique_id=&quot;18057&quot;&gt;&lt;property id=&quot;20148&quot; value=&quot;5&quot;/&gt;&lt;property id=&quot;20300&quot; value=&quot;Diapositive 49 - &amp;quot;Progress assessment&amp;#x0D;&amp;#x0A;Exercise on the progress assessment&amp;#x0D;&amp;#x0A;&amp;quot;&quot;/&gt;&lt;property id=&quot;20307&quot; value=&quot;495&quot;/&gt;&lt;/object&gt;&lt;object type=&quot;3&quot; unique_id=&quot;18058&quot;&gt;&lt;property id=&quot;20148&quot; value=&quot;5&quot;/&gt;&lt;property id=&quot;20300&quot; value=&quot;Diapositive 58&quot;/&gt;&lt;property id=&quot;20307&quot; value=&quot;496&quot;/&gt;&lt;/object&gt;&lt;object type=&quot;3&quot; unique_id=&quot;18059&quot;&gt;&lt;property id=&quot;20148&quot; value=&quot;5&quot;/&gt;&lt;property id=&quot;20300&quot; value=&quot;Diapositive 59 - &amp;quot;Wrap-up session&amp;quot;&quot;/&gt;&lt;property id=&quot;20307&quot; value=&quot;497&quot;/&gt;&lt;/object&gt;&lt;object type=&quot;3&quot; unique_id=&quot;18060&quot;&gt;&lt;property id=&quot;20148&quot; value=&quot;5&quot;/&gt;&lt;property id=&quot;20300&quot; value=&quot;Diapositive 67 - &amp;quot;Le 36 C/5 Code&amp;quot;&quot;/&gt;&lt;property id=&quot;20307&quot; value=&quot;499&quot;/&gt;&lt;/object&gt;&lt;object type=&quot;3&quot; unique_id=&quot;18132&quot;&gt;&lt;property id=&quot;20148&quot; value=&quot;5&quot;/&gt;&lt;property id=&quot;20300&quot; value=&quot;Diapositive 27 - &amp;quot;Results&amp;#x0D;&amp;#x0A;Formulation of results to be attained&amp;#x0D;&amp;#x0A;&amp;quot;&quot;/&gt;&lt;property id=&quot;20307&quot; value=&quot;500&quot;/&gt;&lt;/object&gt;&lt;/object&gt;&lt;object type=&quot;8&quot; unique_id=&quot;10038&quot;&gt;&lt;/object&gt;&lt;/object&gt;&lt;/database&gt;"/>
</p:tagLst>
</file>

<file path=ppt/theme/theme1.xml><?xml version="1.0" encoding="utf-8"?>
<a:theme xmlns:a="http://schemas.openxmlformats.org/drawingml/2006/main" name="MASK1">
  <a:themeElements>
    <a:clrScheme name="MASK1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MASK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648BB3"/>
        </a:solidFill>
        <a:ln>
          <a:noFill/>
        </a:ln>
        <a:effectLst/>
        <a:extLst>
          <a:ext uri="{91240B29-F687-4F45-9708-019B960494DF}">
            <a14:hiddenLine xmlns:a14="http://schemas.microsoft.com/office/drawing/2010/main" w="9525" cap="flat" cmpd="sng" algn="ctr">
              <a:solidFill>
                <a:schemeClr val="bg2"/>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da-DK" sz="1600" b="0" i="0" u="none" strike="noStrike" cap="none" normalizeH="0" baseline="0" smtClean="0">
            <a:ln>
              <a:noFill/>
            </a:ln>
            <a:solidFill>
              <a:srgbClr val="5F5F5F"/>
            </a:solidFill>
            <a:effectLst/>
            <a:latin typeface="Calibri" pitchFamily="34" charset="0"/>
          </a:defRPr>
        </a:defPPr>
      </a:lstStyle>
    </a:spDef>
    <a:lnDef>
      <a:spPr bwMode="auto">
        <a:xfrm>
          <a:off x="0" y="0"/>
          <a:ext cx="1" cy="1"/>
        </a:xfrm>
        <a:custGeom>
          <a:avLst/>
          <a:gdLst/>
          <a:ahLst/>
          <a:cxnLst/>
          <a:rect l="0" t="0" r="0" b="0"/>
          <a:pathLst/>
        </a:custGeom>
        <a:solidFill>
          <a:srgbClr val="648BB3"/>
        </a:solidFill>
        <a:ln>
          <a:noFill/>
        </a:ln>
        <a:effectLst/>
        <a:extLst>
          <a:ext uri="{91240B29-F687-4F45-9708-019B960494DF}">
            <a14:hiddenLine xmlns:a14="http://schemas.microsoft.com/office/drawing/2010/main" w="9525" cap="flat" cmpd="sng" algn="ctr">
              <a:solidFill>
                <a:schemeClr val="bg2"/>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da-DK" sz="1600" b="0" i="0" u="none" strike="noStrike" cap="none" normalizeH="0" baseline="0" smtClean="0">
            <a:ln>
              <a:noFill/>
            </a:ln>
            <a:solidFill>
              <a:srgbClr val="5F5F5F"/>
            </a:solidFill>
            <a:effectLst/>
            <a:latin typeface="Calibri" pitchFamily="34" charset="0"/>
          </a:defRPr>
        </a:defPPr>
      </a:lstStyle>
    </a:lnDef>
  </a:objectDefaults>
  <a:extraClrSchemeLst>
    <a:extraClrScheme>
      <a:clrScheme name="MASK1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ASK1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ASK1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ASK1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ASK1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ASK1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ASK1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C:\Documents and Settings\trine ad\Application Data\Microsoft\Skabeloner\MASK1.pot</Template>
  <TotalTime>28653</TotalTime>
  <Words>5212</Words>
  <Application>Microsoft Office PowerPoint</Application>
  <PresentationFormat>Custom</PresentationFormat>
  <Paragraphs>662</Paragraphs>
  <Slides>48</Slides>
  <Notes>47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48</vt:i4>
      </vt:variant>
    </vt:vector>
  </HeadingPairs>
  <TitlesOfParts>
    <vt:vector size="53" baseType="lpstr">
      <vt:lpstr>Arial</vt:lpstr>
      <vt:lpstr>Calibri</vt:lpstr>
      <vt:lpstr>Arial Unicode MS</vt:lpstr>
      <vt:lpstr>Times New Roman</vt:lpstr>
      <vt:lpstr>MASK1</vt:lpstr>
      <vt:lpstr>PowerPoint Presentation</vt:lpstr>
      <vt:lpstr>Results-Based Management (RBM)</vt:lpstr>
      <vt:lpstr>UNESCO Programme Management Framework</vt:lpstr>
      <vt:lpstr>The 34 C/4, the 35 C/5 and 36 C/5</vt:lpstr>
      <vt:lpstr>RBM: The transformative process/ intervention logic</vt:lpstr>
      <vt:lpstr>Results-Based Management (RBM) The “transformative process”</vt:lpstr>
      <vt:lpstr>PowerPoint Presentation</vt:lpstr>
      <vt:lpstr>Programming framework</vt:lpstr>
      <vt:lpstr>Results framework/chain Identification of the contribution to outcomes of C/4 and expected results of C/5 </vt:lpstr>
      <vt:lpstr>Situation analysis Assessing the issues to be addressed </vt:lpstr>
      <vt:lpstr>Situation analysis Elements to be considered </vt:lpstr>
      <vt:lpstr>PowerPoint Presentation</vt:lpstr>
      <vt:lpstr>Results Formulation of results to be attained </vt:lpstr>
      <vt:lpstr>Result Formulation of results to be attained </vt:lpstr>
      <vt:lpstr>Results versus outputs/deliverables Formulation of results to be attained </vt:lpstr>
      <vt:lpstr>Results versus outputs/deliverables Formulation of results to be attained</vt:lpstr>
      <vt:lpstr>Results framework/chain </vt:lpstr>
      <vt:lpstr>Results Formulation of results to be attained </vt:lpstr>
      <vt:lpstr>Results Formulation of results to be attained </vt:lpstr>
      <vt:lpstr>Results  Planning for monitoring of results</vt:lpstr>
      <vt:lpstr>Results  Planning for monitoring of results</vt:lpstr>
      <vt:lpstr>Results  Formulation of performance indicators</vt:lpstr>
      <vt:lpstr>Results  Formulation of performance indicators</vt:lpstr>
      <vt:lpstr>Planning for Monitoring  </vt:lpstr>
      <vt:lpstr>Results Formulation of results to be attained </vt:lpstr>
      <vt:lpstr>Example of a results framework when programming</vt:lpstr>
      <vt:lpstr>Programming framework: Recap </vt:lpstr>
      <vt:lpstr>Correction of the Brain teaser</vt:lpstr>
      <vt:lpstr>PowerPoint Presentation</vt:lpstr>
      <vt:lpstr>Balance among the three “R”s</vt:lpstr>
      <vt:lpstr>37 C/4 and C/5  UNESCO Programme Management Framework</vt:lpstr>
      <vt:lpstr>37 C/4 and C/5 Continued</vt:lpstr>
      <vt:lpstr>From programming to implementation</vt:lpstr>
      <vt:lpstr>PowerPoint Presentation</vt:lpstr>
      <vt:lpstr>Monitoring implementation</vt:lpstr>
      <vt:lpstr>Monitoring implementation</vt:lpstr>
      <vt:lpstr>Monitoring implementation  Planned versus Actual</vt:lpstr>
      <vt:lpstr>Monitoring implementation</vt:lpstr>
      <vt:lpstr>Monitoring implementation</vt:lpstr>
      <vt:lpstr>Reprogramming  Reviewing the planned results </vt:lpstr>
      <vt:lpstr>PowerPoint Presentation</vt:lpstr>
      <vt:lpstr>Reporting</vt:lpstr>
      <vt:lpstr>Reporting</vt:lpstr>
      <vt:lpstr>Evaluation </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dc:title>
  <dc:creator>trine</dc:creator>
  <cp:lastModifiedBy>CLT/CEH/ITH-F.Proschan</cp:lastModifiedBy>
  <cp:revision>996</cp:revision>
  <dcterms:created xsi:type="dcterms:W3CDTF">2006-10-25T06:41:01Z</dcterms:created>
  <dcterms:modified xsi:type="dcterms:W3CDTF">2013-07-26T08:47:32Z</dcterms:modified>
</cp:coreProperties>
</file>